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59" r:id="rId4"/>
    <p:sldMasterId id="2147483669" r:id="rId5"/>
  </p:sldMasterIdLst>
  <p:notesMasterIdLst>
    <p:notesMasterId r:id="rId28"/>
  </p:notesMasterIdLst>
  <p:sldIdLst>
    <p:sldId id="281" r:id="rId6"/>
    <p:sldId id="299" r:id="rId7"/>
    <p:sldId id="282" r:id="rId8"/>
    <p:sldId id="284" r:id="rId9"/>
    <p:sldId id="283" r:id="rId10"/>
    <p:sldId id="285" r:id="rId11"/>
    <p:sldId id="287" r:id="rId12"/>
    <p:sldId id="288" r:id="rId13"/>
    <p:sldId id="300" r:id="rId14"/>
    <p:sldId id="289" r:id="rId15"/>
    <p:sldId id="290" r:id="rId16"/>
    <p:sldId id="291" r:id="rId17"/>
    <p:sldId id="292" r:id="rId18"/>
    <p:sldId id="301" r:id="rId19"/>
    <p:sldId id="293" r:id="rId20"/>
    <p:sldId id="294" r:id="rId21"/>
    <p:sldId id="295" r:id="rId22"/>
    <p:sldId id="296" r:id="rId23"/>
    <p:sldId id="297" r:id="rId24"/>
    <p:sldId id="304" r:id="rId25"/>
    <p:sldId id="303" r:id="rId26"/>
    <p:sldId id="29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chool to Work theme" id="{08D8AE3E-A2B6-414F-8CB8-CDA930DDB1D2}">
          <p14:sldIdLst>
            <p14:sldId id="281"/>
            <p14:sldId id="299"/>
            <p14:sldId id="282"/>
            <p14:sldId id="284"/>
            <p14:sldId id="283"/>
            <p14:sldId id="285"/>
            <p14:sldId id="287"/>
            <p14:sldId id="288"/>
            <p14:sldId id="300"/>
            <p14:sldId id="289"/>
            <p14:sldId id="290"/>
            <p14:sldId id="291"/>
            <p14:sldId id="292"/>
            <p14:sldId id="301"/>
            <p14:sldId id="293"/>
            <p14:sldId id="294"/>
            <p14:sldId id="295"/>
            <p14:sldId id="296"/>
            <p14:sldId id="297"/>
            <p14:sldId id="304"/>
            <p14:sldId id="303"/>
            <p14:sldId id="29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FB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58667" autoAdjust="0"/>
  </p:normalViewPr>
  <p:slideViewPr>
    <p:cSldViewPr snapToGrid="0">
      <p:cViewPr varScale="1">
        <p:scale>
          <a:sx n="63" d="100"/>
          <a:sy n="63" d="100"/>
        </p:scale>
        <p:origin x="1614" y="6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1.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FFD2CEDD-4E05-4B77-9287-30853E3CC841}"/>
    <pc:docChg chg="modSld delSection">
      <pc:chgData name="Shepherd, Jay" userId="df5e62e7-901c-4a45-ba46-b727b414c81c" providerId="ADAL" clId="{FFD2CEDD-4E05-4B77-9287-30853E3CC841}" dt="2023-05-31T18:29:58.799" v="18" actId="17851"/>
      <pc:docMkLst>
        <pc:docMk/>
      </pc:docMkLst>
      <pc:sldChg chg="modSp mod">
        <pc:chgData name="Shepherd, Jay" userId="df5e62e7-901c-4a45-ba46-b727b414c81c" providerId="ADAL" clId="{FFD2CEDD-4E05-4B77-9287-30853E3CC841}" dt="2023-05-31T18:28:44.890" v="1" actId="13244"/>
        <pc:sldMkLst>
          <pc:docMk/>
          <pc:sldMk cId="3397940541" sldId="282"/>
        </pc:sldMkLst>
        <pc:spChg chg="ord">
          <ac:chgData name="Shepherd, Jay" userId="df5e62e7-901c-4a45-ba46-b727b414c81c" providerId="ADAL" clId="{FFD2CEDD-4E05-4B77-9287-30853E3CC841}" dt="2023-05-31T18:28:44.890" v="1" actId="13244"/>
          <ac:spMkLst>
            <pc:docMk/>
            <pc:sldMk cId="3397940541" sldId="282"/>
            <ac:spMk id="4" creationId="{80C3D440-8D58-6978-D5F3-C935D2D8442C}"/>
          </ac:spMkLst>
        </pc:spChg>
      </pc:sldChg>
      <pc:sldChg chg="modSp mod">
        <pc:chgData name="Shepherd, Jay" userId="df5e62e7-901c-4a45-ba46-b727b414c81c" providerId="ADAL" clId="{FFD2CEDD-4E05-4B77-9287-30853E3CC841}" dt="2023-05-31T18:28:50.460" v="2" actId="13244"/>
        <pc:sldMkLst>
          <pc:docMk/>
          <pc:sldMk cId="4264820424" sldId="283"/>
        </pc:sldMkLst>
        <pc:spChg chg="ord">
          <ac:chgData name="Shepherd, Jay" userId="df5e62e7-901c-4a45-ba46-b727b414c81c" providerId="ADAL" clId="{FFD2CEDD-4E05-4B77-9287-30853E3CC841}" dt="2023-05-31T18:28:50.460" v="2" actId="13244"/>
          <ac:spMkLst>
            <pc:docMk/>
            <pc:sldMk cId="4264820424" sldId="283"/>
            <ac:spMk id="4" creationId="{04E1550B-B092-0545-6E7C-06ED158C4328}"/>
          </ac:spMkLst>
        </pc:spChg>
      </pc:sldChg>
      <pc:sldChg chg="modSp mod">
        <pc:chgData name="Shepherd, Jay" userId="df5e62e7-901c-4a45-ba46-b727b414c81c" providerId="ADAL" clId="{FFD2CEDD-4E05-4B77-9287-30853E3CC841}" dt="2023-05-31T18:28:55.063" v="4" actId="13244"/>
        <pc:sldMkLst>
          <pc:docMk/>
          <pc:sldMk cId="566595531" sldId="285"/>
        </pc:sldMkLst>
        <pc:spChg chg="ord">
          <ac:chgData name="Shepherd, Jay" userId="df5e62e7-901c-4a45-ba46-b727b414c81c" providerId="ADAL" clId="{FFD2CEDD-4E05-4B77-9287-30853E3CC841}" dt="2023-05-31T18:28:53.618" v="3" actId="13244"/>
          <ac:spMkLst>
            <pc:docMk/>
            <pc:sldMk cId="566595531" sldId="285"/>
            <ac:spMk id="4" creationId="{55137DB7-EA7B-9D2B-418A-C712CC082786}"/>
          </ac:spMkLst>
        </pc:spChg>
        <pc:spChg chg="ord">
          <ac:chgData name="Shepherd, Jay" userId="df5e62e7-901c-4a45-ba46-b727b414c81c" providerId="ADAL" clId="{FFD2CEDD-4E05-4B77-9287-30853E3CC841}" dt="2023-05-31T18:28:55.063" v="4" actId="13244"/>
          <ac:spMkLst>
            <pc:docMk/>
            <pc:sldMk cId="566595531" sldId="285"/>
            <ac:spMk id="5" creationId="{BFAEEE92-4BF1-05E1-0E57-F451DF1336AD}"/>
          </ac:spMkLst>
        </pc:spChg>
      </pc:sldChg>
      <pc:sldChg chg="modSp mod">
        <pc:chgData name="Shepherd, Jay" userId="df5e62e7-901c-4a45-ba46-b727b414c81c" providerId="ADAL" clId="{FFD2CEDD-4E05-4B77-9287-30853E3CC841}" dt="2023-05-31T18:28:59.554" v="6" actId="13244"/>
        <pc:sldMkLst>
          <pc:docMk/>
          <pc:sldMk cId="3834528547" sldId="287"/>
        </pc:sldMkLst>
        <pc:spChg chg="ord">
          <ac:chgData name="Shepherd, Jay" userId="df5e62e7-901c-4a45-ba46-b727b414c81c" providerId="ADAL" clId="{FFD2CEDD-4E05-4B77-9287-30853E3CC841}" dt="2023-05-31T18:28:58.488" v="5" actId="13244"/>
          <ac:spMkLst>
            <pc:docMk/>
            <pc:sldMk cId="3834528547" sldId="287"/>
            <ac:spMk id="4" creationId="{1E9F5C2C-3215-183D-DEDC-9D35CD619F85}"/>
          </ac:spMkLst>
        </pc:spChg>
        <pc:spChg chg="ord">
          <ac:chgData name="Shepherd, Jay" userId="df5e62e7-901c-4a45-ba46-b727b414c81c" providerId="ADAL" clId="{FFD2CEDD-4E05-4B77-9287-30853E3CC841}" dt="2023-05-31T18:28:59.554" v="6" actId="13244"/>
          <ac:spMkLst>
            <pc:docMk/>
            <pc:sldMk cId="3834528547" sldId="287"/>
            <ac:spMk id="5" creationId="{C989A5AB-9441-8922-925B-B22B9FFF9479}"/>
          </ac:spMkLst>
        </pc:spChg>
      </pc:sldChg>
      <pc:sldChg chg="modSp mod">
        <pc:chgData name="Shepherd, Jay" userId="df5e62e7-901c-4a45-ba46-b727b414c81c" providerId="ADAL" clId="{FFD2CEDD-4E05-4B77-9287-30853E3CC841}" dt="2023-05-31T18:29:11.334" v="8" actId="13244"/>
        <pc:sldMkLst>
          <pc:docMk/>
          <pc:sldMk cId="178293950" sldId="289"/>
        </pc:sldMkLst>
        <pc:spChg chg="ord">
          <ac:chgData name="Shepherd, Jay" userId="df5e62e7-901c-4a45-ba46-b727b414c81c" providerId="ADAL" clId="{FFD2CEDD-4E05-4B77-9287-30853E3CC841}" dt="2023-05-31T18:29:11.334" v="8" actId="13244"/>
          <ac:spMkLst>
            <pc:docMk/>
            <pc:sldMk cId="178293950" sldId="289"/>
            <ac:spMk id="4" creationId="{9C89016F-8167-F63A-F5B2-8FADBC3B780F}"/>
          </ac:spMkLst>
        </pc:spChg>
      </pc:sldChg>
      <pc:sldChg chg="modSp mod">
        <pc:chgData name="Shepherd, Jay" userId="df5e62e7-901c-4a45-ba46-b727b414c81c" providerId="ADAL" clId="{FFD2CEDD-4E05-4B77-9287-30853E3CC841}" dt="2023-05-31T18:29:13.854" v="9" actId="13244"/>
        <pc:sldMkLst>
          <pc:docMk/>
          <pc:sldMk cId="2187990297" sldId="290"/>
        </pc:sldMkLst>
        <pc:spChg chg="ord">
          <ac:chgData name="Shepherd, Jay" userId="df5e62e7-901c-4a45-ba46-b727b414c81c" providerId="ADAL" clId="{FFD2CEDD-4E05-4B77-9287-30853E3CC841}" dt="2023-05-31T18:29:13.854" v="9" actId="13244"/>
          <ac:spMkLst>
            <pc:docMk/>
            <pc:sldMk cId="2187990297" sldId="290"/>
            <ac:spMk id="4" creationId="{6339B8FE-1EC2-5309-909B-C1FBFED3CD20}"/>
          </ac:spMkLst>
        </pc:spChg>
      </pc:sldChg>
      <pc:sldChg chg="modSp mod">
        <pc:chgData name="Shepherd, Jay" userId="df5e62e7-901c-4a45-ba46-b727b414c81c" providerId="ADAL" clId="{FFD2CEDD-4E05-4B77-9287-30853E3CC841}" dt="2023-05-31T18:29:22.103" v="10" actId="13244"/>
        <pc:sldMkLst>
          <pc:docMk/>
          <pc:sldMk cId="2464327368" sldId="292"/>
        </pc:sldMkLst>
        <pc:spChg chg="ord">
          <ac:chgData name="Shepherd, Jay" userId="df5e62e7-901c-4a45-ba46-b727b414c81c" providerId="ADAL" clId="{FFD2CEDD-4E05-4B77-9287-30853E3CC841}" dt="2023-05-31T18:29:22.103" v="10" actId="13244"/>
          <ac:spMkLst>
            <pc:docMk/>
            <pc:sldMk cId="2464327368" sldId="292"/>
            <ac:spMk id="4" creationId="{C598A23D-3849-2DA3-8936-E8119DF882E3}"/>
          </ac:spMkLst>
        </pc:spChg>
      </pc:sldChg>
      <pc:sldChg chg="modSp mod">
        <pc:chgData name="Shepherd, Jay" userId="df5e62e7-901c-4a45-ba46-b727b414c81c" providerId="ADAL" clId="{FFD2CEDD-4E05-4B77-9287-30853E3CC841}" dt="2023-05-31T18:29:27.656" v="12" actId="13244"/>
        <pc:sldMkLst>
          <pc:docMk/>
          <pc:sldMk cId="1572030931" sldId="293"/>
        </pc:sldMkLst>
        <pc:spChg chg="ord">
          <ac:chgData name="Shepherd, Jay" userId="df5e62e7-901c-4a45-ba46-b727b414c81c" providerId="ADAL" clId="{FFD2CEDD-4E05-4B77-9287-30853E3CC841}" dt="2023-05-31T18:29:27.656" v="12" actId="13244"/>
          <ac:spMkLst>
            <pc:docMk/>
            <pc:sldMk cId="1572030931" sldId="293"/>
            <ac:spMk id="4" creationId="{5B353D45-27A1-911A-B97C-86AD5C12E6EA}"/>
          </ac:spMkLst>
        </pc:spChg>
      </pc:sldChg>
      <pc:sldChg chg="modSp mod">
        <pc:chgData name="Shepherd, Jay" userId="df5e62e7-901c-4a45-ba46-b727b414c81c" providerId="ADAL" clId="{FFD2CEDD-4E05-4B77-9287-30853E3CC841}" dt="2023-05-31T18:29:32.960" v="13" actId="13244"/>
        <pc:sldMkLst>
          <pc:docMk/>
          <pc:sldMk cId="1528798734" sldId="295"/>
        </pc:sldMkLst>
        <pc:spChg chg="ord">
          <ac:chgData name="Shepherd, Jay" userId="df5e62e7-901c-4a45-ba46-b727b414c81c" providerId="ADAL" clId="{FFD2CEDD-4E05-4B77-9287-30853E3CC841}" dt="2023-05-31T18:29:32.960" v="13" actId="13244"/>
          <ac:spMkLst>
            <pc:docMk/>
            <pc:sldMk cId="1528798734" sldId="295"/>
            <ac:spMk id="4" creationId="{3DDC34BE-CBF2-E79B-8BEA-31648F4DE0C5}"/>
          </ac:spMkLst>
        </pc:spChg>
      </pc:sldChg>
      <pc:sldChg chg="modSp mod">
        <pc:chgData name="Shepherd, Jay" userId="df5e62e7-901c-4a45-ba46-b727b414c81c" providerId="ADAL" clId="{FFD2CEDD-4E05-4B77-9287-30853E3CC841}" dt="2023-05-31T18:29:37.536" v="14" actId="13244"/>
        <pc:sldMkLst>
          <pc:docMk/>
          <pc:sldMk cId="3782665933" sldId="297"/>
        </pc:sldMkLst>
        <pc:spChg chg="ord">
          <ac:chgData name="Shepherd, Jay" userId="df5e62e7-901c-4a45-ba46-b727b414c81c" providerId="ADAL" clId="{FFD2CEDD-4E05-4B77-9287-30853E3CC841}" dt="2023-05-31T18:29:37.536" v="14" actId="13244"/>
          <ac:spMkLst>
            <pc:docMk/>
            <pc:sldMk cId="3782665933" sldId="297"/>
            <ac:spMk id="4" creationId="{DB425AFD-2828-46F1-4735-4C5839E98B91}"/>
          </ac:spMkLst>
        </pc:spChg>
      </pc:sldChg>
      <pc:sldChg chg="modSp mod">
        <pc:chgData name="Shepherd, Jay" userId="df5e62e7-901c-4a45-ba46-b727b414c81c" providerId="ADAL" clId="{FFD2CEDD-4E05-4B77-9287-30853E3CC841}" dt="2023-05-31T18:29:44.874" v="16" actId="13244"/>
        <pc:sldMkLst>
          <pc:docMk/>
          <pc:sldMk cId="2477317493" sldId="298"/>
        </pc:sldMkLst>
        <pc:spChg chg="ord">
          <ac:chgData name="Shepherd, Jay" userId="df5e62e7-901c-4a45-ba46-b727b414c81c" providerId="ADAL" clId="{FFD2CEDD-4E05-4B77-9287-30853E3CC841}" dt="2023-05-31T18:29:44.874" v="16" actId="13244"/>
          <ac:spMkLst>
            <pc:docMk/>
            <pc:sldMk cId="2477317493" sldId="298"/>
            <ac:spMk id="4" creationId="{C623D620-EA74-356C-BA3E-DA6AF5A5FBC6}"/>
          </ac:spMkLst>
        </pc:spChg>
      </pc:sldChg>
      <pc:sldChg chg="modSp mod">
        <pc:chgData name="Shepherd, Jay" userId="df5e62e7-901c-4a45-ba46-b727b414c81c" providerId="ADAL" clId="{FFD2CEDD-4E05-4B77-9287-30853E3CC841}" dt="2023-05-31T18:28:42.010" v="0" actId="13244"/>
        <pc:sldMkLst>
          <pc:docMk/>
          <pc:sldMk cId="2511107989" sldId="299"/>
        </pc:sldMkLst>
        <pc:spChg chg="ord">
          <ac:chgData name="Shepherd, Jay" userId="df5e62e7-901c-4a45-ba46-b727b414c81c" providerId="ADAL" clId="{FFD2CEDD-4E05-4B77-9287-30853E3CC841}" dt="2023-05-31T18:28:42.010" v="0" actId="13244"/>
          <ac:spMkLst>
            <pc:docMk/>
            <pc:sldMk cId="2511107989" sldId="299"/>
            <ac:spMk id="4" creationId="{28BA456E-420B-6982-1F29-ECF42715E310}"/>
          </ac:spMkLst>
        </pc:spChg>
      </pc:sldChg>
      <pc:sldChg chg="modSp mod">
        <pc:chgData name="Shepherd, Jay" userId="df5e62e7-901c-4a45-ba46-b727b414c81c" providerId="ADAL" clId="{FFD2CEDD-4E05-4B77-9287-30853E3CC841}" dt="2023-05-31T18:29:08.668" v="7" actId="13244"/>
        <pc:sldMkLst>
          <pc:docMk/>
          <pc:sldMk cId="2857098522" sldId="300"/>
        </pc:sldMkLst>
        <pc:spChg chg="ord">
          <ac:chgData name="Shepherd, Jay" userId="df5e62e7-901c-4a45-ba46-b727b414c81c" providerId="ADAL" clId="{FFD2CEDD-4E05-4B77-9287-30853E3CC841}" dt="2023-05-31T18:29:08.668" v="7" actId="13244"/>
          <ac:spMkLst>
            <pc:docMk/>
            <pc:sldMk cId="2857098522" sldId="300"/>
            <ac:spMk id="4" creationId="{6339B8FE-1EC2-5309-909B-C1FBFED3CD20}"/>
          </ac:spMkLst>
        </pc:spChg>
      </pc:sldChg>
      <pc:sldChg chg="modSp mod">
        <pc:chgData name="Shepherd, Jay" userId="df5e62e7-901c-4a45-ba46-b727b414c81c" providerId="ADAL" clId="{FFD2CEDD-4E05-4B77-9287-30853E3CC841}" dt="2023-05-31T18:29:24.812" v="11" actId="13244"/>
        <pc:sldMkLst>
          <pc:docMk/>
          <pc:sldMk cId="3387787282" sldId="301"/>
        </pc:sldMkLst>
        <pc:spChg chg="ord">
          <ac:chgData name="Shepherd, Jay" userId="df5e62e7-901c-4a45-ba46-b727b414c81c" providerId="ADAL" clId="{FFD2CEDD-4E05-4B77-9287-30853E3CC841}" dt="2023-05-31T18:29:24.812" v="11" actId="13244"/>
          <ac:spMkLst>
            <pc:docMk/>
            <pc:sldMk cId="3387787282" sldId="301"/>
            <ac:spMk id="4" creationId="{C598A23D-3849-2DA3-8936-E8119DF882E3}"/>
          </ac:spMkLst>
        </pc:spChg>
      </pc:sldChg>
      <pc:sldChg chg="modSp mod">
        <pc:chgData name="Shepherd, Jay" userId="df5e62e7-901c-4a45-ba46-b727b414c81c" providerId="ADAL" clId="{FFD2CEDD-4E05-4B77-9287-30853E3CC841}" dt="2023-05-31T18:29:40.308" v="15" actId="13244"/>
        <pc:sldMkLst>
          <pc:docMk/>
          <pc:sldMk cId="4036475975" sldId="304"/>
        </pc:sldMkLst>
        <pc:spChg chg="ord">
          <ac:chgData name="Shepherd, Jay" userId="df5e62e7-901c-4a45-ba46-b727b414c81c" providerId="ADAL" clId="{FFD2CEDD-4E05-4B77-9287-30853E3CC841}" dt="2023-05-31T18:29:40.308" v="15" actId="13244"/>
          <ac:spMkLst>
            <pc:docMk/>
            <pc:sldMk cId="4036475975" sldId="304"/>
            <ac:spMk id="4" creationId="{80C3D440-8D58-6978-D5F3-C935D2D8442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a:solidFill>
                  <a:schemeClr val="tx1"/>
                </a:solidFill>
                <a:effectLst/>
              </a:rPr>
              <a:t>University Place</a:t>
            </a:r>
          </a:p>
        </c:rich>
      </c:tx>
      <c:layout>
        <c:manualLayout>
          <c:xMode val="edge"/>
          <c:yMode val="edge"/>
          <c:x val="0.36587969362081113"/>
          <c:y val="6.971749389609402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1905779233096072"/>
          <c:y val="0.20522520273929251"/>
          <c:w val="0.28531675407954493"/>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088099"/>
              </a:solidFill>
              <a:ln w="12700">
                <a:solidFill>
                  <a:srgbClr val="393839"/>
                </a:solidFill>
              </a:ln>
              <a:effectLst/>
            </c:spPr>
            <c:extLst>
              <c:ext xmlns:c16="http://schemas.microsoft.com/office/drawing/2014/chart" uri="{C3380CC4-5D6E-409C-BE32-E72D297353CC}">
                <c16:uniqueId val="{00000001-E7BD-4ECC-AF48-C62D38202B9B}"/>
              </c:ext>
            </c:extLst>
          </c:dPt>
          <c:dPt>
            <c:idx val="1"/>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3-E7BD-4ECC-AF48-C62D38202B9B}"/>
              </c:ext>
            </c:extLst>
          </c:dPt>
          <c:dPt>
            <c:idx val="2"/>
            <c:invertIfNegative val="0"/>
            <c:bubble3D val="0"/>
            <c:spPr>
              <a:solidFill>
                <a:srgbClr val="55B31B"/>
              </a:solidFill>
              <a:ln w="12700">
                <a:solidFill>
                  <a:srgbClr val="393839"/>
                </a:solidFill>
              </a:ln>
              <a:effectLst/>
            </c:spPr>
            <c:extLst>
              <c:ext xmlns:c16="http://schemas.microsoft.com/office/drawing/2014/chart" uri="{C3380CC4-5D6E-409C-BE32-E72D297353CC}">
                <c16:uniqueId val="{00000005-E7BD-4ECC-AF48-C62D38202B9B}"/>
              </c:ext>
            </c:extLst>
          </c:dPt>
          <c:dPt>
            <c:idx val="3"/>
            <c:invertIfNegative val="0"/>
            <c:bubble3D val="0"/>
            <c:spPr>
              <a:solidFill>
                <a:srgbClr val="003282"/>
              </a:solidFill>
              <a:ln w="12700">
                <a:solidFill>
                  <a:srgbClr val="393839"/>
                </a:solidFill>
              </a:ln>
              <a:effectLst/>
            </c:spPr>
            <c:extLst>
              <c:ext xmlns:c16="http://schemas.microsoft.com/office/drawing/2014/chart" uri="{C3380CC4-5D6E-409C-BE32-E72D297353CC}">
                <c16:uniqueId val="{00000007-E7BD-4ECC-AF48-C62D38202B9B}"/>
              </c:ext>
            </c:extLst>
          </c:dPt>
          <c:dPt>
            <c:idx val="4"/>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9-E7BD-4ECC-AF48-C62D38202B9B}"/>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Higher Education</c:v>
                </c:pt>
                <c:pt idx="1">
                  <c:v>Competitive Employment</c:v>
                </c:pt>
                <c:pt idx="2">
                  <c:v>Other Education</c:v>
                </c:pt>
                <c:pt idx="3">
                  <c:v>Other Employment</c:v>
                </c:pt>
                <c:pt idx="4">
                  <c:v>No Engagement</c:v>
                </c:pt>
              </c:strCache>
            </c:strRef>
          </c:cat>
          <c:val>
            <c:numRef>
              <c:f>Sheet1!$B$2:$B$6</c:f>
              <c:numCache>
                <c:formatCode>0.00%</c:formatCode>
                <c:ptCount val="5"/>
                <c:pt idx="0">
                  <c:v>0.14285714285714288</c:v>
                </c:pt>
                <c:pt idx="1">
                  <c:v>0.33333333333333337</c:v>
                </c:pt>
                <c:pt idx="3">
                  <c:v>0.33333333333333337</c:v>
                </c:pt>
                <c:pt idx="4">
                  <c:v>0.19047619047619047</c:v>
                </c:pt>
              </c:numCache>
            </c:numRef>
          </c:val>
          <c:extLst>
            <c:ext xmlns:c16="http://schemas.microsoft.com/office/drawing/2014/chart" uri="{C3380CC4-5D6E-409C-BE32-E72D297353CC}">
              <c16:uniqueId val="{0000000A-E7BD-4ECC-AF48-C62D38202B9B}"/>
            </c:ext>
          </c:extLst>
        </c:ser>
        <c:dLbls>
          <c:dLblPos val="outEnd"/>
          <c:showLegendKey val="0"/>
          <c:showVal val="1"/>
          <c:showCatName val="0"/>
          <c:showSerName val="0"/>
          <c:showPercent val="0"/>
          <c:showBubbleSize val="0"/>
        </c:dLbls>
        <c:gapWidth val="182"/>
        <c:axId val="729643904"/>
        <c:axId val="729644464"/>
      </c:barChart>
      <c:catAx>
        <c:axId val="729643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29644464"/>
        <c:crosses val="autoZero"/>
        <c:auto val="1"/>
        <c:lblAlgn val="ctr"/>
        <c:lblOffset val="100"/>
        <c:noMultiLvlLbl val="0"/>
      </c:catAx>
      <c:valAx>
        <c:axId val="729644464"/>
        <c:scaling>
          <c:orientation val="minMax"/>
          <c:max val="1"/>
          <c:min val="0"/>
        </c:scaling>
        <c:delete val="1"/>
        <c:axPos val="t"/>
        <c:numFmt formatCode="0.00%" sourceLinked="1"/>
        <c:majorTickMark val="out"/>
        <c:minorTickMark val="none"/>
        <c:tickLblPos val="nextTo"/>
        <c:crossAx val="729643904"/>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a:solidFill>
                  <a:schemeClr val="tx1"/>
                </a:solidFill>
                <a:effectLst/>
              </a:rPr>
              <a:t>Washington state</a:t>
            </a:r>
            <a:endParaRPr lang="en-US" sz="2000">
              <a:effectLst/>
            </a:endParaRPr>
          </a:p>
        </c:rich>
      </c:tx>
      <c:layout>
        <c:manualLayout>
          <c:xMode val="edge"/>
          <c:yMode val="edge"/>
          <c:x val="0.4451141888722116"/>
          <c:y val="6.894282829594902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5583347800055054"/>
          <c:y val="0.19020183892687148"/>
          <c:w val="0.27443401366263731"/>
          <c:h val="0.77809798270893371"/>
        </c:manualLayout>
      </c:layout>
      <c:barChart>
        <c:barDir val="bar"/>
        <c:grouping val="clustered"/>
        <c:varyColors val="0"/>
        <c:ser>
          <c:idx val="0"/>
          <c:order val="0"/>
          <c:tx>
            <c:strRef>
              <c:f>Sheet1!$B$1</c:f>
              <c:strCache>
                <c:ptCount val="1"/>
                <c:pt idx="0">
                  <c:v>Series 1</c:v>
                </c:pt>
              </c:strCache>
            </c:strRef>
          </c:tx>
          <c:spPr>
            <a:solidFill>
              <a:schemeClr val="accent1"/>
            </a:solidFill>
            <a:ln w="12700">
              <a:solidFill>
                <a:srgbClr val="393839"/>
              </a:solidFill>
            </a:ln>
            <a:effectLst/>
          </c:spPr>
          <c:invertIfNegative val="0"/>
          <c:dPt>
            <c:idx val="0"/>
            <c:invertIfNegative val="0"/>
            <c:bubble3D val="0"/>
            <c:spPr>
              <a:solidFill>
                <a:srgbClr val="088099"/>
              </a:solidFill>
              <a:ln w="12700">
                <a:solidFill>
                  <a:srgbClr val="393839"/>
                </a:solidFill>
              </a:ln>
              <a:effectLst/>
            </c:spPr>
            <c:extLst>
              <c:ext xmlns:c16="http://schemas.microsoft.com/office/drawing/2014/chart" uri="{C3380CC4-5D6E-409C-BE32-E72D297353CC}">
                <c16:uniqueId val="{00000001-31AA-40B4-AE45-BAB58314EA75}"/>
              </c:ext>
            </c:extLst>
          </c:dPt>
          <c:dPt>
            <c:idx val="1"/>
            <c:invertIfNegative val="0"/>
            <c:bubble3D val="0"/>
            <c:spPr>
              <a:solidFill>
                <a:srgbClr val="AA0000"/>
              </a:solidFill>
              <a:ln w="12700">
                <a:solidFill>
                  <a:srgbClr val="393839"/>
                </a:solidFill>
              </a:ln>
              <a:effectLst/>
            </c:spPr>
            <c:extLst>
              <c:ext xmlns:c16="http://schemas.microsoft.com/office/drawing/2014/chart" uri="{C3380CC4-5D6E-409C-BE32-E72D297353CC}">
                <c16:uniqueId val="{00000003-31AA-40B4-AE45-BAB58314EA75}"/>
              </c:ext>
            </c:extLst>
          </c:dPt>
          <c:dPt>
            <c:idx val="2"/>
            <c:invertIfNegative val="0"/>
            <c:bubble3D val="0"/>
            <c:spPr>
              <a:solidFill>
                <a:srgbClr val="6CB33F"/>
              </a:solidFill>
              <a:ln w="12700">
                <a:solidFill>
                  <a:srgbClr val="393839"/>
                </a:solidFill>
              </a:ln>
              <a:effectLst/>
            </c:spPr>
            <c:extLst>
              <c:ext xmlns:c16="http://schemas.microsoft.com/office/drawing/2014/chart" uri="{C3380CC4-5D6E-409C-BE32-E72D297353CC}">
                <c16:uniqueId val="{00000005-31AA-40B4-AE45-BAB58314EA75}"/>
              </c:ext>
            </c:extLst>
          </c:dPt>
          <c:dPt>
            <c:idx val="3"/>
            <c:invertIfNegative val="0"/>
            <c:bubble3D val="0"/>
            <c:spPr>
              <a:solidFill>
                <a:srgbClr val="003282"/>
              </a:solidFill>
              <a:ln w="12700">
                <a:solidFill>
                  <a:srgbClr val="393839"/>
                </a:solidFill>
              </a:ln>
              <a:effectLst/>
            </c:spPr>
            <c:extLst>
              <c:ext xmlns:c16="http://schemas.microsoft.com/office/drawing/2014/chart" uri="{C3380CC4-5D6E-409C-BE32-E72D297353CC}">
                <c16:uniqueId val="{00000007-31AA-40B4-AE45-BAB58314EA75}"/>
              </c:ext>
            </c:extLst>
          </c:dPt>
          <c:dPt>
            <c:idx val="4"/>
            <c:invertIfNegative val="0"/>
            <c:bubble3D val="0"/>
            <c:spPr>
              <a:solidFill>
                <a:srgbClr val="FDB913"/>
              </a:solidFill>
              <a:ln w="12700">
                <a:solidFill>
                  <a:srgbClr val="393839"/>
                </a:solidFill>
              </a:ln>
              <a:effectLst/>
            </c:spPr>
            <c:extLst>
              <c:ext xmlns:c16="http://schemas.microsoft.com/office/drawing/2014/chart" uri="{C3380CC4-5D6E-409C-BE32-E72D297353CC}">
                <c16:uniqueId val="{00000009-31AA-40B4-AE45-BAB58314EA75}"/>
              </c:ext>
            </c:extLst>
          </c:dPt>
          <c:dLbls>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Higher Education</c:v>
                </c:pt>
                <c:pt idx="1">
                  <c:v>Competitive Employment</c:v>
                </c:pt>
                <c:pt idx="2">
                  <c:v>Other Education</c:v>
                </c:pt>
                <c:pt idx="3">
                  <c:v>Other Employment</c:v>
                </c:pt>
                <c:pt idx="4">
                  <c:v>No Engagement</c:v>
                </c:pt>
              </c:strCache>
            </c:strRef>
          </c:cat>
          <c:val>
            <c:numRef>
              <c:f>Sheet1!$B$2:$B$6</c:f>
              <c:numCache>
                <c:formatCode>0.00%</c:formatCode>
                <c:ptCount val="5"/>
                <c:pt idx="0">
                  <c:v>0.16866315285098227</c:v>
                </c:pt>
                <c:pt idx="1">
                  <c:v>0.30745887238460312</c:v>
                </c:pt>
                <c:pt idx="3">
                  <c:v>0.22743970611723369</c:v>
                </c:pt>
                <c:pt idx="4">
                  <c:v>0.25730713943459516</c:v>
                </c:pt>
              </c:numCache>
            </c:numRef>
          </c:val>
          <c:extLst>
            <c:ext xmlns:c16="http://schemas.microsoft.com/office/drawing/2014/chart" uri="{C3380CC4-5D6E-409C-BE32-E72D297353CC}">
              <c16:uniqueId val="{0000000A-31AA-40B4-AE45-BAB58314EA75}"/>
            </c:ext>
          </c:extLst>
        </c:ser>
        <c:dLbls>
          <c:dLblPos val="outEnd"/>
          <c:showLegendKey val="0"/>
          <c:showVal val="1"/>
          <c:showCatName val="0"/>
          <c:showSerName val="0"/>
          <c:showPercent val="0"/>
          <c:showBubbleSize val="0"/>
        </c:dLbls>
        <c:gapWidth val="182"/>
        <c:axId val="727897792"/>
        <c:axId val="727898352"/>
      </c:barChart>
      <c:catAx>
        <c:axId val="7278977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27898352"/>
        <c:crosses val="autoZero"/>
        <c:auto val="1"/>
        <c:lblAlgn val="ctr"/>
        <c:lblOffset val="100"/>
        <c:noMultiLvlLbl val="0"/>
      </c:catAx>
      <c:valAx>
        <c:axId val="727898352"/>
        <c:scaling>
          <c:orientation val="minMax"/>
          <c:max val="1"/>
        </c:scaling>
        <c:delete val="1"/>
        <c:axPos val="t"/>
        <c:numFmt formatCode="0.00%" sourceLinked="1"/>
        <c:majorTickMark val="out"/>
        <c:minorTickMark val="none"/>
        <c:tickLblPos val="nextTo"/>
        <c:crossAx val="727897792"/>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76391-7B1B-4AB7-BE77-858538242D12}" type="datetimeFigureOut">
              <a:rPr lang="en-US" smtClean="0"/>
              <a:t>5/31/2023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7334-31A2-42B0-ABB7-3454CFC3FDDC}" type="slidenum">
              <a:rPr lang="en-US" smtClean="0"/>
              <a:t>‹#›</a:t>
            </a:fld>
            <a:endParaRPr lang="en-US"/>
          </a:p>
        </p:txBody>
      </p:sp>
    </p:spTree>
    <p:extLst>
      <p:ext uri="{BB962C8B-B14F-4D97-AF65-F5344CB8AC3E}">
        <p14:creationId xmlns:p14="http://schemas.microsoft.com/office/powerpoint/2010/main" val="91310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Monique Patel, and my pronouns are she and her. </a:t>
            </a:r>
          </a:p>
          <a:p>
            <a:r>
              <a:rPr lang="en-US" dirty="0"/>
              <a:t>I am a white woman of </a:t>
            </a:r>
            <a:r>
              <a:rPr lang="en-US" dirty="0" err="1"/>
              <a:t>Latine</a:t>
            </a:r>
            <a:r>
              <a:rPr lang="en-US" dirty="0"/>
              <a:t> and French descent with light skin, dark brown hair, and brown eyes. In the image on screen I am wearing a black shirt and my long hair is down; the background is gray.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2018 I have been the Community Transition Program Teacher in University Place School District, and I will be in this role through June 2023. </a:t>
            </a:r>
          </a:p>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2</a:t>
            </a:fld>
            <a:endParaRPr lang="en-US"/>
          </a:p>
        </p:txBody>
      </p:sp>
    </p:spTree>
    <p:extLst>
      <p:ext uri="{BB962C8B-B14F-4D97-AF65-F5344CB8AC3E}">
        <p14:creationId xmlns:p14="http://schemas.microsoft.com/office/powerpoint/2010/main" val="3908207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presentation, I will share:</a:t>
            </a:r>
          </a:p>
          <a:p>
            <a:endParaRPr lang="en-US" dirty="0"/>
          </a:p>
          <a:p>
            <a:pPr marL="171450" indent="-171450">
              <a:buFontTx/>
              <a:buChar char="-"/>
            </a:pPr>
            <a:r>
              <a:rPr lang="en-US" dirty="0"/>
              <a:t>How our district  identified program improvement needs using the Center for Change in Transition Services (CCTS) post-school outcome data</a:t>
            </a:r>
          </a:p>
          <a:p>
            <a:pPr marL="171450" indent="-171450">
              <a:buFontTx/>
              <a:buChar char="-"/>
            </a:pPr>
            <a:endParaRPr lang="en-US" dirty="0"/>
          </a:p>
          <a:p>
            <a:pPr marL="0" indent="0">
              <a:buFontTx/>
              <a:buNone/>
            </a:pPr>
            <a:r>
              <a:rPr lang="en-US" dirty="0"/>
              <a:t>How we used post-school outcome data to inform program improvement across the secondary level, including:</a:t>
            </a:r>
          </a:p>
          <a:p>
            <a:pPr marL="171450" indent="-171450">
              <a:buFontTx/>
              <a:buChar char="-"/>
            </a:pPr>
            <a:r>
              <a:rPr lang="en-US" dirty="0"/>
              <a:t>Making systemic changes: Expanding our continuum of services and building staff capacity</a:t>
            </a:r>
          </a:p>
          <a:p>
            <a:pPr marL="171450" indent="-171450">
              <a:buFontTx/>
              <a:buChar char="-"/>
            </a:pPr>
            <a:r>
              <a:rPr lang="en-US" dirty="0"/>
              <a:t>Implementing instructional changes: Collective responsibility for providing transition services and instruction</a:t>
            </a:r>
          </a:p>
          <a:p>
            <a:pPr marL="171450" indent="-171450">
              <a:buFontTx/>
              <a:buChar char="-"/>
            </a:pPr>
            <a:r>
              <a:rPr lang="en-US" dirty="0"/>
              <a:t>Developing student and family engagement: Starting early with transition, and ensuring all families are connected.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3</a:t>
            </a:fld>
            <a:endParaRPr lang="en-US"/>
          </a:p>
        </p:txBody>
      </p:sp>
    </p:spTree>
    <p:extLst>
      <p:ext uri="{BB962C8B-B14F-4D97-AF65-F5344CB8AC3E}">
        <p14:creationId xmlns:p14="http://schemas.microsoft.com/office/powerpoint/2010/main" val="2389077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 want to contextualize our district and what we learned in our most recent post-school outcome data </a:t>
            </a:r>
          </a:p>
        </p:txBody>
      </p:sp>
      <p:sp>
        <p:nvSpPr>
          <p:cNvPr id="4" name="Slide Number Placeholder 3"/>
          <p:cNvSpPr>
            <a:spLocks noGrp="1"/>
          </p:cNvSpPr>
          <p:nvPr>
            <p:ph type="sldNum" sz="quarter" idx="5"/>
          </p:nvPr>
        </p:nvSpPr>
        <p:spPr/>
        <p:txBody>
          <a:bodyPr/>
          <a:lstStyle/>
          <a:p>
            <a:fld id="{09C97334-31A2-42B0-ABB7-3454CFC3FDDC}" type="slidenum">
              <a:rPr lang="en-US" smtClean="0"/>
              <a:t>4</a:t>
            </a:fld>
            <a:endParaRPr lang="en-US"/>
          </a:p>
        </p:txBody>
      </p:sp>
    </p:spTree>
    <p:extLst>
      <p:ext uri="{BB962C8B-B14F-4D97-AF65-F5344CB8AC3E}">
        <p14:creationId xmlns:p14="http://schemas.microsoft.com/office/powerpoint/2010/main" val="1596754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University Place School District is a suburban school district in Pierce County, bordering Tacoma.</a:t>
            </a:r>
          </a:p>
          <a:p>
            <a:endParaRPr lang="en-US" dirty="0"/>
          </a:p>
          <a:p>
            <a:endParaRPr lang="en-US" dirty="0"/>
          </a:p>
          <a:p>
            <a:r>
              <a:rPr lang="en-US" dirty="0"/>
              <a:t>Demographic changes over time, including an increase of students of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10.4% students with disabilities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have a junior high (grades 8-9) that feeds to one high school (grade 10-12)</a:t>
            </a:r>
          </a:p>
          <a:p>
            <a:endParaRPr lang="en-US" dirty="0"/>
          </a:p>
          <a:p>
            <a:r>
              <a:rPr lang="en-US" dirty="0"/>
              <a:t>18-21 transition  programming and services connected to the high school </a:t>
            </a:r>
          </a:p>
          <a:p>
            <a:endParaRPr lang="en-US" dirty="0"/>
          </a:p>
          <a:p>
            <a:r>
              <a:rPr lang="en-US" dirty="0"/>
              <a:t>In our most recent Leaver survey year (2020-21), we had 23 leavers</a:t>
            </a:r>
          </a:p>
        </p:txBody>
      </p:sp>
      <p:sp>
        <p:nvSpPr>
          <p:cNvPr id="4" name="Slide Number Placeholder 3"/>
          <p:cNvSpPr>
            <a:spLocks noGrp="1"/>
          </p:cNvSpPr>
          <p:nvPr>
            <p:ph type="sldNum" sz="quarter" idx="5"/>
          </p:nvPr>
        </p:nvSpPr>
        <p:spPr/>
        <p:txBody>
          <a:bodyPr/>
          <a:lstStyle/>
          <a:p>
            <a:fld id="{09C97334-31A2-42B0-ABB7-3454CFC3FDDC}" type="slidenum">
              <a:rPr lang="en-US" smtClean="0"/>
              <a:t>5</a:t>
            </a:fld>
            <a:endParaRPr lang="en-US"/>
          </a:p>
        </p:txBody>
      </p:sp>
    </p:spTree>
    <p:extLst>
      <p:ext uri="{BB962C8B-B14F-4D97-AF65-F5344CB8AC3E}">
        <p14:creationId xmlns:p14="http://schemas.microsoft.com/office/powerpoint/2010/main" val="3491231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 will share our most recent post-school leaver data. Graphic of Post-school Outcomes, 2020-21, comparing University Place School District and Washington State’s results. </a:t>
            </a:r>
          </a:p>
          <a:p>
            <a:endParaRPr lang="en-US" dirty="0"/>
          </a:p>
          <a:p>
            <a:r>
              <a:rPr lang="en-US" dirty="0"/>
              <a:t>91% Leavers reporting</a:t>
            </a:r>
          </a:p>
          <a:p>
            <a:endParaRPr lang="en-US" dirty="0"/>
          </a:p>
          <a:p>
            <a:r>
              <a:rPr lang="en-US" dirty="0"/>
              <a:t>Here were our results:</a:t>
            </a:r>
          </a:p>
          <a:p>
            <a:endParaRPr lang="en-US" dirty="0"/>
          </a:p>
          <a:p>
            <a:r>
              <a:rPr lang="en-US" dirty="0"/>
              <a:t>Higher Education: Highest level of engagement - Approached but did not meet state average</a:t>
            </a:r>
          </a:p>
          <a:p>
            <a:r>
              <a:rPr lang="en-US" dirty="0"/>
              <a:t>Competitive Employment: Exceeded state average</a:t>
            </a:r>
          </a:p>
          <a:p>
            <a:r>
              <a:rPr lang="en-US" dirty="0"/>
              <a:t>Other Employment: Exceeded state average</a:t>
            </a:r>
          </a:p>
          <a:p>
            <a:endParaRPr lang="en-US" dirty="0"/>
          </a:p>
          <a:p>
            <a:r>
              <a:rPr lang="en-US" dirty="0"/>
              <a:t>Overall, we exceeded 80% engagement, up 20% from previous year</a:t>
            </a:r>
          </a:p>
          <a:p>
            <a:endParaRPr lang="en-US" dirty="0"/>
          </a:p>
          <a:p>
            <a:r>
              <a:rPr lang="en-US" dirty="0"/>
              <a:t>Some </a:t>
            </a:r>
            <a:r>
              <a:rPr lang="en-US" dirty="0" err="1"/>
              <a:t>noticings</a:t>
            </a:r>
            <a:r>
              <a:rPr lang="en-US" dirty="0"/>
              <a:t> in our most recent leaver data:</a:t>
            </a:r>
          </a:p>
          <a:p>
            <a:pPr marL="171450" indent="-171450">
              <a:buFontTx/>
              <a:buChar char="-"/>
            </a:pPr>
            <a:r>
              <a:rPr lang="en-US" dirty="0"/>
              <a:t>Female students had 91% engagement; compared to 70% of male students (no nonbinary students reported)</a:t>
            </a:r>
          </a:p>
          <a:p>
            <a:pPr marL="171450" indent="-171450">
              <a:buFontTx/>
              <a:buChar char="-"/>
            </a:pPr>
            <a:r>
              <a:rPr lang="en-US" dirty="0"/>
              <a:t>Male students had higher rate of higher education (20% vs. 9%), but female students higher in competitive employment and other employment</a:t>
            </a:r>
          </a:p>
          <a:p>
            <a:pPr marL="171450" indent="-171450">
              <a:buFontTx/>
              <a:buChar char="-"/>
            </a:pPr>
            <a:r>
              <a:rPr lang="en-US" dirty="0"/>
              <a:t>Multiracial (100%) and White students had highest engagement (88%) vs. Hispanic/</a:t>
            </a:r>
            <a:r>
              <a:rPr lang="en-US" dirty="0" err="1"/>
              <a:t>Latine</a:t>
            </a:r>
            <a:r>
              <a:rPr lang="en-US" dirty="0"/>
              <a:t> (80%), Black (66%) and Asian students (50%)</a:t>
            </a:r>
          </a:p>
          <a:p>
            <a:pPr marL="171450" indent="-171450">
              <a:buFontTx/>
              <a:buChar char="-"/>
            </a:pPr>
            <a:r>
              <a:rPr lang="en-US" dirty="0"/>
              <a:t>White &amp; Multiracial students were only racial groups accessing higher education. </a:t>
            </a:r>
            <a:r>
              <a:rPr lang="en-US" dirty="0" err="1"/>
              <a:t>Latine</a:t>
            </a:r>
            <a:r>
              <a:rPr lang="en-US" dirty="0"/>
              <a:t> students had strongest percentage of competitive employment (80%)</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6</a:t>
            </a:fld>
            <a:endParaRPr lang="en-US"/>
          </a:p>
        </p:txBody>
      </p:sp>
    </p:spTree>
    <p:extLst>
      <p:ext uri="{BB962C8B-B14F-4D97-AF65-F5344CB8AC3E}">
        <p14:creationId xmlns:p14="http://schemas.microsoft.com/office/powerpoint/2010/main" val="3710128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of engagement outcomes, five-year overview 2016-17 through 2020-21. University Place School District and Washington state data table.</a:t>
            </a:r>
          </a:p>
          <a:p>
            <a:endParaRPr lang="en-US" dirty="0"/>
          </a:p>
          <a:p>
            <a:r>
              <a:rPr lang="en-US" dirty="0"/>
              <a:t>Looking back, in 2017-18, the year before I arrived in the district, our engagement was 56%, with 33 respondents</a:t>
            </a:r>
          </a:p>
          <a:p>
            <a:r>
              <a:rPr lang="en-US" dirty="0"/>
              <a:t>University Place was well below state average in Higher Education and Competitive Employment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that time, with reflection on this data and significant efforts I will share about, we’ve started to see improvements in our students’ post-school engagement. Results fluctuated but are starting to improve in important ways.</a:t>
            </a:r>
          </a:p>
          <a:p>
            <a:pPr marL="0" indent="0">
              <a:buFontTx/>
              <a:buNone/>
            </a:pPr>
            <a:endParaRPr lang="en-US" dirty="0"/>
          </a:p>
          <a:p>
            <a:pPr marL="0" indent="0">
              <a:buFontTx/>
              <a:buNone/>
            </a:pPr>
            <a:r>
              <a:rPr lang="en-US" dirty="0"/>
              <a:t>Over time, we wanted to increase our students’ engagement especially higher education and competitive employment. </a:t>
            </a:r>
          </a:p>
          <a:p>
            <a:pPr marL="0" indent="0">
              <a:buFontTx/>
              <a:buNone/>
            </a:pPr>
            <a:r>
              <a:rPr lang="en-US" dirty="0"/>
              <a:t>We were able to do so with employment but still have work to do with higher education. </a:t>
            </a:r>
          </a:p>
          <a:p>
            <a:pPr marL="0" indent="0">
              <a:buFontTx/>
              <a:buNone/>
            </a:pPr>
            <a:r>
              <a:rPr lang="en-US" dirty="0"/>
              <a:t>Continue to examine how individual student groups are being served, where to focus improvement</a:t>
            </a:r>
          </a:p>
          <a:p>
            <a:pPr marL="0" indent="0">
              <a:buFontTx/>
              <a:buNone/>
            </a:pPr>
            <a:endParaRPr lang="en-US" dirty="0"/>
          </a:p>
          <a:p>
            <a:pPr marL="0" indent="0">
              <a:buFontTx/>
              <a:buNone/>
            </a:pPr>
            <a:r>
              <a:rPr lang="en-US" dirty="0"/>
              <a:t>This information contextualizes what we noticed as we considered how to make programmatic changes to improve post-school outcomes</a:t>
            </a:r>
          </a:p>
        </p:txBody>
      </p:sp>
      <p:sp>
        <p:nvSpPr>
          <p:cNvPr id="4" name="Slide Number Placeholder 3"/>
          <p:cNvSpPr>
            <a:spLocks noGrp="1"/>
          </p:cNvSpPr>
          <p:nvPr>
            <p:ph type="sldNum" sz="quarter" idx="5"/>
          </p:nvPr>
        </p:nvSpPr>
        <p:spPr/>
        <p:txBody>
          <a:bodyPr/>
          <a:lstStyle/>
          <a:p>
            <a:fld id="{09C97334-31A2-42B0-ABB7-3454CFC3FDDC}" type="slidenum">
              <a:rPr lang="en-US" smtClean="0"/>
              <a:t>7</a:t>
            </a:fld>
            <a:endParaRPr lang="en-US"/>
          </a:p>
        </p:txBody>
      </p:sp>
    </p:spTree>
    <p:extLst>
      <p:ext uri="{BB962C8B-B14F-4D97-AF65-F5344CB8AC3E}">
        <p14:creationId xmlns:p14="http://schemas.microsoft.com/office/powerpoint/2010/main" val="906384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course of 5 years I’ve been in the district, we began to change the culture of our team and delivery of transition services. </a:t>
            </a:r>
          </a:p>
          <a:p>
            <a:endParaRPr lang="en-US" dirty="0"/>
          </a:p>
          <a:p>
            <a:r>
              <a:rPr lang="en-US" dirty="0"/>
              <a:t>Through</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Alignment of the HSBP &amp; IEP Transition Plan</a:t>
            </a:r>
          </a:p>
          <a:p>
            <a:pPr marL="171450" indent="-171450">
              <a:buFontTx/>
              <a:buChar char="-"/>
            </a:pPr>
            <a:r>
              <a:rPr lang="en-US" dirty="0"/>
              <a:t>Increased Individualization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Building capacity of our team – we are ALL transition service providers</a:t>
            </a:r>
          </a:p>
          <a:p>
            <a:pPr marL="171450" indent="-171450">
              <a:buFontTx/>
              <a:buChar char="-"/>
            </a:pPr>
            <a:r>
              <a:rPr lang="en-US" dirty="0"/>
              <a:t>Coordination with agency services to get all eligible families connected</a:t>
            </a:r>
          </a:p>
        </p:txBody>
      </p:sp>
      <p:sp>
        <p:nvSpPr>
          <p:cNvPr id="4" name="Slide Number Placeholder 3"/>
          <p:cNvSpPr>
            <a:spLocks noGrp="1"/>
          </p:cNvSpPr>
          <p:nvPr>
            <p:ph type="sldNum" sz="quarter" idx="5"/>
          </p:nvPr>
        </p:nvSpPr>
        <p:spPr/>
        <p:txBody>
          <a:bodyPr/>
          <a:lstStyle/>
          <a:p>
            <a:fld id="{09C97334-31A2-42B0-ABB7-3454CFC3FDDC}" type="slidenum">
              <a:rPr lang="en-US" smtClean="0"/>
              <a:t>8</a:t>
            </a:fld>
            <a:endParaRPr lang="en-US"/>
          </a:p>
        </p:txBody>
      </p:sp>
    </p:spTree>
    <p:extLst>
      <p:ext uri="{BB962C8B-B14F-4D97-AF65-F5344CB8AC3E}">
        <p14:creationId xmlns:p14="http://schemas.microsoft.com/office/powerpoint/2010/main" val="2513845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222222"/>
                </a:solidFill>
                <a:effectLst/>
                <a:latin typeface="Arial" panose="020B0604020202020204" pitchFamily="34" charset="0"/>
              </a:rPr>
              <a:t>Engagement and Alignment in High School and Beyond Plan and IEP Transition Plan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Implemented a leveled High School and Beyond Plan platform across junior high and high school with tiered supports to ensure all students could meaningfully engage in and complete the HSBP, which is a requirement for graduation.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Aligned transition assessment information collected in the HSBP with the IEP Transition Plan, because this process provided relevant information on strengths, preferences, interests, and needs for informing postsecondary goals and activities.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Used this data to place students with disabilities in general education courses aligned to their interests, with supports – for example, Special Program students accessed more Career and Technical Education</a:t>
            </a:r>
            <a:endParaRPr lang="en-US" dirty="0"/>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dirty="0">
                <a:solidFill>
                  <a:srgbClr val="222222"/>
                </a:solidFill>
                <a:effectLst/>
                <a:latin typeface="Arial" panose="020B0604020202020204" pitchFamily="34" charset="0"/>
              </a:rPr>
              <a:t>When students transitioned between levels (junior high to high school, high school to transition), we had in-depth IEP team conversations to determine transition courses and sequencing. We also began making more agency linkages before transition and used data to inform best placement on continuum of transition services for the student to meet their goals.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dirty="0">
                <a:solidFill>
                  <a:srgbClr val="222222"/>
                </a:solidFill>
                <a:effectLst/>
                <a:latin typeface="Arial" panose="020B0604020202020204" pitchFamily="34" charset="0"/>
              </a:rPr>
              <a:t>Presented with OSPI to WSAC and Legislative Committee and peers across the 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222222"/>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9</a:t>
            </a:fld>
            <a:endParaRPr lang="en-US"/>
          </a:p>
        </p:txBody>
      </p:sp>
    </p:spTree>
    <p:extLst>
      <p:ext uri="{BB962C8B-B14F-4D97-AF65-F5344CB8AC3E}">
        <p14:creationId xmlns:p14="http://schemas.microsoft.com/office/powerpoint/2010/main" val="1765306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Reviewing post-school outcome data, we also revisited our delivery of 18-21 transition services. Prior to my arrival in 2018, several students with I/DD who had more support needs were being served at the high school through transition age and not moving on to community-based transition services. And, students who were not eligible for long-term employment supports also needed their own specialized services. These were students who were potentially not engaging because we weren’t providing the right support. We explored - how could we develop our continuum of services to meet all student needs? </a:t>
            </a:r>
          </a:p>
          <a:p>
            <a:endParaRPr lang="en-US" dirty="0"/>
          </a:p>
          <a:p>
            <a:r>
              <a:rPr lang="en-US" dirty="0"/>
              <a:t>We expanded.</a:t>
            </a:r>
          </a:p>
          <a:p>
            <a:endParaRPr lang="en-US" dirty="0"/>
          </a:p>
          <a:p>
            <a:r>
              <a:rPr lang="en-US" dirty="0"/>
              <a:t>Community Transition Program: Focus on students with I/DD and developing specialized community-based work-based learning and independent living experiences aligned to them. We also support referral to Pierce County and agency partners for School to Work</a:t>
            </a:r>
            <a:endParaRPr lang="en-US" dirty="0">
              <a:cs typeface="Calibri"/>
            </a:endParaRPr>
          </a:p>
          <a:p>
            <a:endParaRPr lang="en-US" dirty="0"/>
          </a:p>
          <a:p>
            <a:r>
              <a:rPr lang="en-US" dirty="0"/>
              <a:t>Community-Based Learning: starting in 11</a:t>
            </a:r>
            <a:r>
              <a:rPr lang="en-US" baseline="30000" dirty="0"/>
              <a:t>th</a:t>
            </a:r>
            <a:r>
              <a:rPr lang="en-US" dirty="0"/>
              <a:t> grade. Community-based internship and work-based learning experiences</a:t>
            </a:r>
          </a:p>
          <a:p>
            <a:endParaRPr lang="en-US" dirty="0"/>
          </a:p>
          <a:p>
            <a:r>
              <a:rPr lang="en-US" dirty="0"/>
              <a:t>Pierce County Skills Center: Supported students  to participate in the trades, and providing resources such as transportation extended time in school if needed to complete their program. </a:t>
            </a:r>
            <a:endParaRPr lang="en-US" dirty="0">
              <a:cs typeface="Calibri"/>
            </a:endParaRPr>
          </a:p>
          <a:p>
            <a:endParaRPr lang="en-US" dirty="0"/>
          </a:p>
          <a:p>
            <a:r>
              <a:rPr lang="en-US" dirty="0"/>
              <a:t>Specialized plans (5</a:t>
            </a:r>
            <a:r>
              <a:rPr lang="en-US" baseline="30000" dirty="0"/>
              <a:t>th</a:t>
            </a:r>
            <a:r>
              <a:rPr lang="en-US" dirty="0"/>
              <a:t> year, </a:t>
            </a:r>
            <a:r>
              <a:rPr lang="en-US" dirty="0" err="1"/>
              <a:t>etc</a:t>
            </a:r>
            <a:r>
              <a:rPr lang="en-US" dirty="0"/>
              <a:t>) for students needing specific supports, whether it be for college, transitioning into the community, etc.</a:t>
            </a:r>
          </a:p>
        </p:txBody>
      </p:sp>
      <p:sp>
        <p:nvSpPr>
          <p:cNvPr id="4" name="Slide Number Placeholder 3"/>
          <p:cNvSpPr>
            <a:spLocks noGrp="1"/>
          </p:cNvSpPr>
          <p:nvPr>
            <p:ph type="sldNum" sz="quarter" idx="5"/>
          </p:nvPr>
        </p:nvSpPr>
        <p:spPr/>
        <p:txBody>
          <a:bodyPr/>
          <a:lstStyle/>
          <a:p>
            <a:fld id="{09C97334-31A2-42B0-ABB7-3454CFC3FDDC}" type="slidenum">
              <a:rPr lang="en-US" smtClean="0"/>
              <a:t>10</a:t>
            </a:fld>
            <a:endParaRPr lang="en-US"/>
          </a:p>
        </p:txBody>
      </p:sp>
    </p:spTree>
    <p:extLst>
      <p:ext uri="{BB962C8B-B14F-4D97-AF65-F5344CB8AC3E}">
        <p14:creationId xmlns:p14="http://schemas.microsoft.com/office/powerpoint/2010/main" val="1762625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222222"/>
                </a:solidFill>
                <a:effectLst/>
                <a:latin typeface="Arial" panose="020B0604020202020204" pitchFamily="34" charset="0"/>
              </a:rPr>
              <a:t>Staff Capacity Building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222222"/>
                </a:solidFill>
                <a:effectLst/>
                <a:latin typeface="Arial" panose="020B0604020202020204" pitchFamily="34" charset="0"/>
              </a:rPr>
              <a:t>Our team was trained by Pierce County, and by Center for Change in Transition Services in writing transition plans, delivering transition instruction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222222"/>
                </a:solidFill>
                <a:effectLst/>
                <a:latin typeface="Arial" panose="020B0604020202020204" pitchFamily="34" charset="0"/>
              </a:rPr>
              <a:t>We were also supported in attending trainings (for example, I attended DCDT and a WISE training on systematic instruction and person-centered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222222"/>
                </a:solidFill>
                <a:effectLst/>
                <a:latin typeface="Arial" panose="020B0604020202020204" pitchFamily="34" charset="0"/>
              </a:rPr>
              <a:t>DVR Partnership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222222"/>
                </a:solidFill>
                <a:effectLst/>
                <a:latin typeface="Arial" panose="020B0604020202020204" pitchFamily="34" charset="0"/>
              </a:rPr>
              <a:t>We began a close collaboration with Division of Vocational Rehabilitation and local providers for pre-employment transition services, or pre-ETS. Case Managers worked to connect all students to pre-ETS and began partnering with DVR for regular group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222222"/>
                </a:solidFill>
                <a:effectLst/>
                <a:latin typeface="Arial" panose="020B0604020202020204" pitchFamily="34" charset="0"/>
              </a:rPr>
              <a:t>We collaborated with DVR to expand pre-ETS services for individual students, and </a:t>
            </a:r>
            <a:r>
              <a:rPr lang="en-US" sz="1100" b="0" i="0" u="none" strike="noStrike" dirty="0">
                <a:solidFill>
                  <a:srgbClr val="222222"/>
                </a:solidFill>
                <a:effectLst/>
                <a:latin typeface="Arial" panose="020B0604020202020204" pitchFamily="34" charset="0"/>
              </a:rPr>
              <a:t>our capacity to offer unique experiences to individual students aligned with their employment goals. </a:t>
            </a:r>
            <a:endParaRPr lang="en-US" sz="1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222222"/>
                </a:solidFill>
                <a:effectLst/>
                <a:latin typeface="Arial" panose="020B0604020202020204" pitchFamily="34" charset="0"/>
              </a:rPr>
              <a:t>Together we have been able to offer job tours, paid summer internships, and develop employment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222222"/>
                </a:solidFill>
                <a:effectLst/>
                <a:latin typeface="Arial" panose="020B0604020202020204" pitchFamily="34" charset="0"/>
              </a:rPr>
              <a:t>Work-Based Learning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222222"/>
                </a:solidFill>
                <a:effectLst/>
                <a:latin typeface="Arial" panose="020B0604020202020204" pitchFamily="34" charset="0"/>
              </a:rPr>
              <a:t>Teacher collaboration to develop work-based learning partnerships in the community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More teachers began job development, collaborating with each other and with agencies to develop placements for our students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Developed and expanded partnerships with local businesses and our college </a:t>
            </a:r>
          </a:p>
          <a:p>
            <a:pPr marL="171450" indent="-171450">
              <a:buFontTx/>
              <a:buChar char="-"/>
              <a:defRPr/>
            </a:pPr>
            <a:r>
              <a:rPr lang="en-US" dirty="0"/>
              <a:t>Expanded individualized and group work-based learning aligned to transition goals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11</a:t>
            </a:fld>
            <a:endParaRPr lang="en-US"/>
          </a:p>
        </p:txBody>
      </p:sp>
    </p:spTree>
    <p:extLst>
      <p:ext uri="{BB962C8B-B14F-4D97-AF65-F5344CB8AC3E}">
        <p14:creationId xmlns:p14="http://schemas.microsoft.com/office/powerpoint/2010/main" val="3041252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Team collaboration: building collective capacity and responsibility in all roles for delivering transition services </a:t>
            </a:r>
          </a:p>
          <a:p>
            <a:pPr marL="171450" indent="-171450">
              <a:buFontTx/>
              <a:buChar char="-"/>
            </a:pPr>
            <a:r>
              <a:rPr lang="en-US" dirty="0"/>
              <a:t>Embedding instruction</a:t>
            </a:r>
          </a:p>
          <a:p>
            <a:pPr marL="171450" indent="-171450">
              <a:buFontTx/>
              <a:buChar char="-"/>
            </a:pPr>
            <a:r>
              <a:rPr lang="en-US" dirty="0"/>
              <a:t>Developing partnership with Tacoma Community College </a:t>
            </a:r>
          </a:p>
        </p:txBody>
      </p:sp>
      <p:sp>
        <p:nvSpPr>
          <p:cNvPr id="4" name="Slide Number Placeholder 3"/>
          <p:cNvSpPr>
            <a:spLocks noGrp="1"/>
          </p:cNvSpPr>
          <p:nvPr>
            <p:ph type="sldNum" sz="quarter" idx="5"/>
          </p:nvPr>
        </p:nvSpPr>
        <p:spPr/>
        <p:txBody>
          <a:bodyPr/>
          <a:lstStyle/>
          <a:p>
            <a:fld id="{09C97334-31A2-42B0-ABB7-3454CFC3FDDC}" type="slidenum">
              <a:rPr lang="en-US" smtClean="0"/>
              <a:t>12</a:t>
            </a:fld>
            <a:endParaRPr lang="en-US"/>
          </a:p>
        </p:txBody>
      </p:sp>
    </p:spTree>
    <p:extLst>
      <p:ext uri="{BB962C8B-B14F-4D97-AF65-F5344CB8AC3E}">
        <p14:creationId xmlns:p14="http://schemas.microsoft.com/office/powerpoint/2010/main" val="1414595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222222"/>
                </a:solidFill>
                <a:effectLst/>
                <a:latin typeface="Arial" panose="020B0604020202020204" pitchFamily="34" charset="0"/>
              </a:rPr>
              <a:t>Our educator Professional Learning Communities shifted to focus on transition related content and outcomes, examining OSPI efforts on transition planning and our post-school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222222"/>
              </a:solidFill>
              <a:effectLst/>
              <a:latin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Aforementioned High School &amp; Beyond Plan Alignment. We also looked at the NTACT Transition Quality Indicators and how we were implementing those at the high school.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Vertical alignment: we strengthened our transition assessment and goal setting by creating an Adaptive and Functional Skills progression for Special Programs Teachers to vertically align transition skill development from 8th grade through age 21, paired with age appropriate assessments. We wanted to ensure our students were continuously deepening their transition skills and knowledge as they progressed through school and that we had ways to measure it. This was an effort by Teachers + Related Service Providers including Physical Therapists, Speech Pathologists, and Occupational Therapists. It is a tool we use for goal development and program planning.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Delivery of soft skill and social-emotional instruction, in partnership with our speech language pathologist, to practice these skills for the workplace setting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Collaboration with CTE to develop successful general education learning environments aligned to student goals – expand access to </a:t>
            </a:r>
            <a:r>
              <a:rPr lang="en-US" sz="1200" b="0" i="0" u="none" strike="noStrike" dirty="0" err="1">
                <a:solidFill>
                  <a:srgbClr val="222222"/>
                </a:solidFill>
                <a:effectLst/>
                <a:latin typeface="Arial" panose="020B0604020202020204" pitchFamily="34" charset="0"/>
              </a:rPr>
              <a:t>gened</a:t>
            </a:r>
            <a:r>
              <a:rPr lang="en-US" sz="1200" b="0" i="0" u="none" strike="noStrike" dirty="0">
                <a:solidFill>
                  <a:srgbClr val="222222"/>
                </a:solidFill>
                <a:effectLst/>
                <a:latin typeface="Arial" panose="020B0604020202020204" pitchFamily="34" charset="0"/>
              </a:rPr>
              <a:t> in Culinary, Arts, PE, Theatre, Microsoft, etc.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Partnership with College and Career Center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i="0" u="none" strike="noStrike" dirty="0">
                <a:solidFill>
                  <a:srgbClr val="222222"/>
                </a:solidFill>
                <a:effectLst/>
                <a:latin typeface="Arial" panose="020B0604020202020204" pitchFamily="34" charset="0"/>
              </a:rPr>
              <a:t>Collectively committed to Student Led IEP meetings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is a collective responsibility and priority – we all have a role!</a:t>
            </a:r>
          </a:p>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13</a:t>
            </a:fld>
            <a:endParaRPr lang="en-US"/>
          </a:p>
        </p:txBody>
      </p:sp>
    </p:spTree>
    <p:extLst>
      <p:ext uri="{BB962C8B-B14F-4D97-AF65-F5344CB8AC3E}">
        <p14:creationId xmlns:p14="http://schemas.microsoft.com/office/powerpoint/2010/main" val="831608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222222"/>
                </a:solidFill>
                <a:effectLst/>
                <a:latin typeface="Arial" panose="020B0604020202020204" pitchFamily="34" charset="0"/>
              </a:rPr>
              <a:t>We all have a role in embedding transition skills across levels and courses, so students are regularly building their skills and making progress toward their post-school goals.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222222"/>
              </a:solidFill>
              <a:effectLst/>
              <a:latin typeface="Arial" panose="020B0604020202020204" pitchFamily="34" charset="0"/>
            </a:endParaRPr>
          </a:p>
          <a:p>
            <a:r>
              <a:rPr lang="en-US" b="1" dirty="0"/>
              <a:t>Pre-vocational instruction</a:t>
            </a:r>
            <a:endParaRPr lang="en-US" b="0" dirty="0"/>
          </a:p>
          <a:p>
            <a:r>
              <a:rPr lang="en-US" b="0" dirty="0"/>
              <a:t>Classrooms participate prevocational tasks, and develop in-district work-based learning</a:t>
            </a:r>
          </a:p>
          <a:p>
            <a:endParaRPr lang="en-US" b="0" dirty="0"/>
          </a:p>
          <a:p>
            <a:r>
              <a:rPr lang="en-US" b="1" dirty="0"/>
              <a:t>Transition Bell Ringers and embedded activities</a:t>
            </a:r>
            <a:endParaRPr lang="en-US" b="0" dirty="0"/>
          </a:p>
          <a:p>
            <a:r>
              <a:rPr lang="en-US" b="0" dirty="0"/>
              <a:t>Starting academic courses with transition work, embedding professional writing (such as resume and application writing) in the academic classes – addressing grade level standards and transition</a:t>
            </a:r>
          </a:p>
          <a:p>
            <a:endParaRPr lang="en-US" b="0" dirty="0"/>
          </a:p>
          <a:p>
            <a:r>
              <a:rPr lang="en-US" b="1" dirty="0"/>
              <a:t>Community-based learning</a:t>
            </a:r>
            <a:endParaRPr lang="en-US" b="0" dirty="0"/>
          </a:p>
          <a:p>
            <a:r>
              <a:rPr lang="en-US" b="0" dirty="0"/>
              <a:t>Beginning in 11</a:t>
            </a:r>
            <a:r>
              <a:rPr lang="en-US" b="0" baseline="30000" dirty="0"/>
              <a:t>th</a:t>
            </a:r>
            <a:r>
              <a:rPr lang="en-US" b="0" dirty="0"/>
              <a:t> grade with special education courses – regular volunteer experiences, job tours, field trips</a:t>
            </a:r>
          </a:p>
          <a:p>
            <a:endParaRPr lang="en-US" b="0" dirty="0"/>
          </a:p>
          <a:p>
            <a:r>
              <a:rPr lang="en-US" b="1" dirty="0"/>
              <a:t>Collaboration with related service</a:t>
            </a:r>
          </a:p>
          <a:p>
            <a:r>
              <a:rPr lang="en-US" b="0" dirty="0"/>
              <a:t>Video modeling for employment social skills</a:t>
            </a:r>
          </a:p>
          <a:p>
            <a:r>
              <a:rPr lang="en-US" b="0" dirty="0"/>
              <a:t>OT and PT collaboration for employment related goals </a:t>
            </a:r>
          </a:p>
          <a:p>
            <a:r>
              <a:rPr lang="en-US" b="0" dirty="0"/>
              <a:t>Partnership with related service providers </a:t>
            </a:r>
            <a:r>
              <a:rPr lang="en-US" b="0"/>
              <a:t>for teaching independent </a:t>
            </a:r>
            <a:r>
              <a:rPr lang="en-US" b="0" dirty="0"/>
              <a:t>living and employment skills in the community (co-taught lessons, observations, jobsite support)</a:t>
            </a:r>
          </a:p>
        </p:txBody>
      </p:sp>
      <p:sp>
        <p:nvSpPr>
          <p:cNvPr id="4" name="Slide Number Placeholder 3"/>
          <p:cNvSpPr>
            <a:spLocks noGrp="1"/>
          </p:cNvSpPr>
          <p:nvPr>
            <p:ph type="sldNum" sz="quarter" idx="5"/>
          </p:nvPr>
        </p:nvSpPr>
        <p:spPr/>
        <p:txBody>
          <a:bodyPr/>
          <a:lstStyle/>
          <a:p>
            <a:fld id="{09C97334-31A2-42B0-ABB7-3454CFC3FDDC}" type="slidenum">
              <a:rPr lang="en-US" smtClean="0"/>
              <a:t>14</a:t>
            </a:fld>
            <a:endParaRPr lang="en-US"/>
          </a:p>
        </p:txBody>
      </p:sp>
    </p:spTree>
    <p:extLst>
      <p:ext uri="{BB962C8B-B14F-4D97-AF65-F5344CB8AC3E}">
        <p14:creationId xmlns:p14="http://schemas.microsoft.com/office/powerpoint/2010/main" val="3068621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address our area of higher education engagement in our post-school data, we looked to our local community college to partner in college access. </a:t>
            </a:r>
          </a:p>
          <a:p>
            <a:r>
              <a:rPr lang="en-US" dirty="0"/>
              <a:t>So our students could see themselves as college students, build connections with other adult peers and develop a network of support on our local college campus!</a:t>
            </a:r>
          </a:p>
        </p:txBody>
      </p:sp>
      <p:sp>
        <p:nvSpPr>
          <p:cNvPr id="4" name="Slide Number Placeholder 3"/>
          <p:cNvSpPr>
            <a:spLocks noGrp="1"/>
          </p:cNvSpPr>
          <p:nvPr>
            <p:ph type="sldNum" sz="quarter" idx="5"/>
          </p:nvPr>
        </p:nvSpPr>
        <p:spPr/>
        <p:txBody>
          <a:bodyPr/>
          <a:lstStyle/>
          <a:p>
            <a:fld id="{09C97334-31A2-42B0-ABB7-3454CFC3FDDC}" type="slidenum">
              <a:rPr lang="en-US" smtClean="0"/>
              <a:t>15</a:t>
            </a:fld>
            <a:endParaRPr lang="en-US"/>
          </a:p>
        </p:txBody>
      </p:sp>
    </p:spTree>
    <p:extLst>
      <p:ext uri="{BB962C8B-B14F-4D97-AF65-F5344CB8AC3E}">
        <p14:creationId xmlns:p14="http://schemas.microsoft.com/office/powerpoint/2010/main" val="776678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is a complex network of supports, and we know it is important for families to be informed of and have the resources and support to connect to eligibility services that assist in the achievement of post-school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Linking families to DDA starting early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Connecting families to parent support agencies in the area, including PAVE and PC2 who help provide an expanded network of support</a:t>
            </a:r>
          </a:p>
          <a:p>
            <a:pPr>
              <a:defRPr/>
            </a:pPr>
            <a:r>
              <a:rPr lang="en-US" dirty="0"/>
              <a:t>Ensure families are well supported in navigating agency linkages and services – 1:1 support completing applications, partnering with agencies to get translated forms, ensuring families are informed as they pursue choices and being responsive to their needs. </a:t>
            </a:r>
            <a:endParaRPr lang="en-US" dirty="0">
              <a:cs typeface="Calibri" panose="020F0502020204030204"/>
            </a:endParaRPr>
          </a:p>
          <a:p>
            <a:pPr marL="0" marR="0" lvl="0" indent="0" algn="l" defTabSz="914400">
              <a:lnSpc>
                <a:spcPct val="100000"/>
              </a:lnSpc>
              <a:spcBef>
                <a:spcPts val="0"/>
              </a:spcBef>
              <a:spcAft>
                <a:spcPts val="0"/>
              </a:spcAft>
              <a:buClrTx/>
              <a:buSzTx/>
              <a:buFontTx/>
              <a:buNone/>
              <a:tabLst/>
              <a:defRPr/>
            </a:pPr>
            <a:endParaRPr lang="en-US" dirty="0">
              <a:cs typeface="Calibri" panose="020F0502020204030204"/>
            </a:endParaRP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Referring to School to Work. Engaging in informative conversations with students about work, and leading with the belief that meaningful employment is an option for everyone, everyone can work if they want to and build their economic agency and future choices.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Preschool Family Partnership – begin transition work with families early, and build their connection to school</a:t>
            </a:r>
          </a:p>
        </p:txBody>
      </p:sp>
      <p:sp>
        <p:nvSpPr>
          <p:cNvPr id="4" name="Slide Number Placeholder 3"/>
          <p:cNvSpPr>
            <a:spLocks noGrp="1"/>
          </p:cNvSpPr>
          <p:nvPr>
            <p:ph type="sldNum" sz="quarter" idx="5"/>
          </p:nvPr>
        </p:nvSpPr>
        <p:spPr/>
        <p:txBody>
          <a:bodyPr/>
          <a:lstStyle/>
          <a:p>
            <a:fld id="{09C97334-31A2-42B0-ABB7-3454CFC3FDDC}" type="slidenum">
              <a:rPr lang="en-US" smtClean="0"/>
              <a:t>17</a:t>
            </a:fld>
            <a:endParaRPr lang="en-US"/>
          </a:p>
        </p:txBody>
      </p:sp>
    </p:spTree>
    <p:extLst>
      <p:ext uri="{BB962C8B-B14F-4D97-AF65-F5344CB8AC3E}">
        <p14:creationId xmlns:p14="http://schemas.microsoft.com/office/powerpoint/2010/main" val="3942648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18</a:t>
            </a:fld>
            <a:endParaRPr lang="en-US"/>
          </a:p>
        </p:txBody>
      </p:sp>
    </p:spTree>
    <p:extLst>
      <p:ext uri="{BB962C8B-B14F-4D97-AF65-F5344CB8AC3E}">
        <p14:creationId xmlns:p14="http://schemas.microsoft.com/office/powerpoint/2010/main" val="2488762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area of priority in our postschool data is higher education engagement</a:t>
            </a:r>
          </a:p>
          <a:p>
            <a:r>
              <a:rPr lang="en-US" dirty="0"/>
              <a:t>Co-teaching model </a:t>
            </a:r>
          </a:p>
          <a:p>
            <a:r>
              <a:rPr lang="en-US" dirty="0"/>
              <a:t>Expanding Preschool Family Partnership</a:t>
            </a:r>
          </a:p>
          <a:p>
            <a:pPr marL="171450" indent="-171450">
              <a:buFontTx/>
              <a:buChar char="-"/>
            </a:pPr>
            <a:r>
              <a:rPr lang="en-US" dirty="0"/>
              <a:t>Increase communication between families and school</a:t>
            </a:r>
          </a:p>
          <a:p>
            <a:pPr marL="171450" indent="-171450">
              <a:buFontTx/>
              <a:buChar char="-"/>
            </a:pPr>
            <a:r>
              <a:rPr lang="en-US" dirty="0"/>
              <a:t>Share access to resources</a:t>
            </a:r>
          </a:p>
          <a:p>
            <a:pPr marL="171450" indent="-171450">
              <a:buFontTx/>
              <a:buChar char="-"/>
            </a:pPr>
            <a:r>
              <a:rPr lang="en-US" dirty="0"/>
              <a:t>Support students and families</a:t>
            </a:r>
          </a:p>
          <a:p>
            <a:pPr marL="171450" indent="-171450">
              <a:buFontTx/>
              <a:buChar char="-"/>
            </a:pPr>
            <a:r>
              <a:rPr lang="en-US" dirty="0"/>
              <a:t>Start transition and linkages early!</a:t>
            </a:r>
          </a:p>
        </p:txBody>
      </p:sp>
      <p:sp>
        <p:nvSpPr>
          <p:cNvPr id="4" name="Slide Number Placeholder 3"/>
          <p:cNvSpPr>
            <a:spLocks noGrp="1"/>
          </p:cNvSpPr>
          <p:nvPr>
            <p:ph type="sldNum" sz="quarter" idx="5"/>
          </p:nvPr>
        </p:nvSpPr>
        <p:spPr/>
        <p:txBody>
          <a:bodyPr/>
          <a:lstStyle/>
          <a:p>
            <a:fld id="{09C97334-31A2-42B0-ABB7-3454CFC3FDDC}" type="slidenum">
              <a:rPr lang="en-US" smtClean="0"/>
              <a:t>19</a:t>
            </a:fld>
            <a:endParaRPr lang="en-US"/>
          </a:p>
        </p:txBody>
      </p:sp>
    </p:spTree>
    <p:extLst>
      <p:ext uri="{BB962C8B-B14F-4D97-AF65-F5344CB8AC3E}">
        <p14:creationId xmlns:p14="http://schemas.microsoft.com/office/powerpoint/2010/main" val="1213098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Presented how we identified the needs in our post-school data, and made systemic changes in our programs, instruction, and engagement to increase post-school outcomes in employment and higher education. </a:t>
            </a:r>
          </a:p>
        </p:txBody>
      </p:sp>
      <p:sp>
        <p:nvSpPr>
          <p:cNvPr id="4" name="Slide Number Placeholder 3"/>
          <p:cNvSpPr>
            <a:spLocks noGrp="1"/>
          </p:cNvSpPr>
          <p:nvPr>
            <p:ph type="sldNum" sz="quarter" idx="5"/>
          </p:nvPr>
        </p:nvSpPr>
        <p:spPr/>
        <p:txBody>
          <a:bodyPr/>
          <a:lstStyle/>
          <a:p>
            <a:fld id="{09C97334-31A2-42B0-ABB7-3454CFC3FDDC}" type="slidenum">
              <a:rPr lang="en-US" smtClean="0"/>
              <a:t>20</a:t>
            </a:fld>
            <a:endParaRPr lang="en-US"/>
          </a:p>
        </p:txBody>
      </p:sp>
    </p:spTree>
    <p:extLst>
      <p:ext uri="{BB962C8B-B14F-4D97-AF65-F5344CB8AC3E}">
        <p14:creationId xmlns:p14="http://schemas.microsoft.com/office/powerpoint/2010/main" val="3438324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joining! Please reach out if you would like to connect. </a:t>
            </a:r>
          </a:p>
        </p:txBody>
      </p:sp>
      <p:sp>
        <p:nvSpPr>
          <p:cNvPr id="4" name="Slide Number Placeholder 3"/>
          <p:cNvSpPr>
            <a:spLocks noGrp="1"/>
          </p:cNvSpPr>
          <p:nvPr>
            <p:ph type="sldNum" sz="quarter" idx="5"/>
          </p:nvPr>
        </p:nvSpPr>
        <p:spPr/>
        <p:txBody>
          <a:bodyPr/>
          <a:lstStyle/>
          <a:p>
            <a:fld id="{09C97334-31A2-42B0-ABB7-3454CFC3FDDC}" type="slidenum">
              <a:rPr lang="en-US" smtClean="0"/>
              <a:t>21</a:t>
            </a:fld>
            <a:endParaRPr lang="en-US"/>
          </a:p>
        </p:txBody>
      </p:sp>
    </p:spTree>
    <p:extLst>
      <p:ext uri="{BB962C8B-B14F-4D97-AF65-F5344CB8AC3E}">
        <p14:creationId xmlns:p14="http://schemas.microsoft.com/office/powerpoint/2010/main" val="19555152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202771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10615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dirty="0"/>
              <a:t>A Mess </a:t>
            </a:r>
            <a:r>
              <a:rPr lang="en-US" sz="1500" dirty="0"/>
              <a:t>by Nessa </a:t>
            </a:r>
            <a:r>
              <a:rPr lang="en-US" sz="1500" dirty="0" err="1"/>
              <a:t>Ankney</a:t>
            </a:r>
            <a:endParaRPr lang="en-US" sz="1500" dirty="0"/>
          </a:p>
        </p:txBody>
      </p:sp>
    </p:spTree>
    <p:extLst>
      <p:ext uri="{BB962C8B-B14F-4D97-AF65-F5344CB8AC3E}">
        <p14:creationId xmlns:p14="http://schemas.microsoft.com/office/powerpoint/2010/main" val="21532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5923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713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544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5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577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9564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E587FF13-839E-E308-3FF8-3864E8F86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1533236" y="524739"/>
            <a:ext cx="9144000" cy="1862859"/>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33236" y="2500804"/>
            <a:ext cx="9144000" cy="82306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descr="A picture containing toy&#10;&#10;Description automatically generated">
            <a:extLst>
              <a:ext uri="{FF2B5EF4-FFF2-40B4-BE49-F238E27FC236}">
                <a16:creationId xmlns:a16="http://schemas.microsoft.com/office/drawing/2014/main" id="{5E899515-02FC-A8BA-B852-2CAD9458D8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0637" b="5465"/>
          <a:stretch/>
        </p:blipFill>
        <p:spPr>
          <a:xfrm>
            <a:off x="2673179" y="2686344"/>
            <a:ext cx="6845642" cy="3533481"/>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4614845" y="5991997"/>
            <a:ext cx="2980781" cy="323165"/>
          </a:xfrm>
          <a:prstGeom prst="rect">
            <a:avLst/>
          </a:prstGeom>
          <a:noFill/>
        </p:spPr>
        <p:txBody>
          <a:bodyPr wrap="square" rtlCol="0">
            <a:spAutoFit/>
          </a:bodyPr>
          <a:lstStyle/>
          <a:p>
            <a:pPr algn="ct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213816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584308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DB150226-36BB-575C-789E-F7B741D9E2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274493" y="6411270"/>
            <a:ext cx="2583336" cy="323165"/>
          </a:xfrm>
          <a:prstGeom prst="rect">
            <a:avLst/>
          </a:prstGeom>
          <a:noFill/>
        </p:spPr>
        <p:txBody>
          <a:bodyPr wrap="none" rtlCol="0">
            <a:spAutoFit/>
          </a:bodyPr>
          <a:lstStyle/>
          <a:p>
            <a:r>
              <a:rPr lang="en-US" sz="1500" i="1" dirty="0"/>
              <a:t>Data Chip </a:t>
            </a:r>
            <a:r>
              <a:rPr lang="en-US" sz="1500" dirty="0"/>
              <a:t>by Nessa </a:t>
            </a:r>
            <a:r>
              <a:rPr lang="en-US" sz="1500" dirty="0" err="1"/>
              <a:t>Ankney</a:t>
            </a:r>
            <a:endParaRPr lang="en-US" sz="1500" dirty="0"/>
          </a:p>
        </p:txBody>
      </p:sp>
      <p:pic>
        <p:nvPicPr>
          <p:cNvPr id="19" name="Picture 18" descr="A picture containing text, electronics, circuit&#10;&#10;Description automatically generated">
            <a:extLst>
              <a:ext uri="{FF2B5EF4-FFF2-40B4-BE49-F238E27FC236}">
                <a16:creationId xmlns:a16="http://schemas.microsoft.com/office/drawing/2014/main" id="{8C0AA7CB-BFF7-0B87-4B87-97324D826D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0389" y="6350"/>
            <a:ext cx="5141611" cy="6858989"/>
          </a:xfrm>
          <a:prstGeom prst="rect">
            <a:avLst/>
          </a:prstGeom>
        </p:spPr>
      </p:pic>
      <p:sp>
        <p:nvSpPr>
          <p:cNvPr id="20" name="Title 1">
            <a:extLst>
              <a:ext uri="{FF2B5EF4-FFF2-40B4-BE49-F238E27FC236}">
                <a16:creationId xmlns:a16="http://schemas.microsoft.com/office/drawing/2014/main" id="{3D72DC2B-CC65-4355-FFAF-F93E268DB3B2}"/>
              </a:ext>
            </a:extLst>
          </p:cNvPr>
          <p:cNvSpPr>
            <a:spLocks noGrp="1"/>
          </p:cNvSpPr>
          <p:nvPr>
            <p:ph type="title"/>
          </p:nvPr>
        </p:nvSpPr>
        <p:spPr>
          <a:xfrm>
            <a:off x="349136" y="1709738"/>
            <a:ext cx="6434050" cy="2852737"/>
          </a:xfrm>
        </p:spPr>
        <p:txBody>
          <a:bodyPr anchor="b"/>
          <a:lstStyle>
            <a:lvl1pPr>
              <a:defRPr sz="6000"/>
            </a:lvl1pPr>
          </a:lstStyle>
          <a:p>
            <a:r>
              <a:rPr lang="en-US" dirty="0"/>
              <a:t>Click to edit Master title style</a:t>
            </a:r>
          </a:p>
        </p:txBody>
      </p:sp>
      <p:sp>
        <p:nvSpPr>
          <p:cNvPr id="21" name="Text Placeholder 2">
            <a:extLst>
              <a:ext uri="{FF2B5EF4-FFF2-40B4-BE49-F238E27FC236}">
                <a16:creationId xmlns:a16="http://schemas.microsoft.com/office/drawing/2014/main" id="{3681A6ED-494D-23ED-0648-DCD7FFF87F7C}"/>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17397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304524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502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490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69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8FF5130-BA47-674D-33C7-BB4849E557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53243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48F3CD-C974-A22B-6B9E-DD33358DD791}"/>
              </a:ext>
            </a:extLst>
          </p:cNvPr>
          <p:cNvSpPr/>
          <p:nvPr userDrawn="1"/>
        </p:nvSpPr>
        <p:spPr>
          <a:xfrm>
            <a:off x="0" y="0"/>
            <a:ext cx="12192000" cy="6858000"/>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17166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7" name="Picture 16">
            <a:extLst>
              <a:ext uri="{FF2B5EF4-FFF2-40B4-BE49-F238E27FC236}">
                <a16:creationId xmlns:a16="http://schemas.microsoft.com/office/drawing/2014/main" id="{2D9D70DA-9981-CBE8-032A-FBC5E40B89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4608234"/>
            <a:ext cx="10795000" cy="1321154"/>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3940232" y="5871978"/>
            <a:ext cx="3474721" cy="323165"/>
          </a:xfrm>
          <a:prstGeom prst="rect">
            <a:avLst/>
          </a:prstGeom>
          <a:noFill/>
        </p:spPr>
        <p:txBody>
          <a:bodyPr wrap="square" rtlCol="0">
            <a:spAutoFit/>
          </a:bodyPr>
          <a:lstStyle/>
          <a:p>
            <a:pPr algn="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1449556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740387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09395D2E-F7AC-4B4E-E0DD-41A0AC179E1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5938542"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5938542"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079638" y="6399934"/>
            <a:ext cx="2477538" cy="323165"/>
          </a:xfrm>
          <a:prstGeom prst="rect">
            <a:avLst/>
          </a:prstGeom>
          <a:noFill/>
        </p:spPr>
        <p:txBody>
          <a:bodyPr wrap="none" rtlCol="0">
            <a:spAutoFit/>
          </a:bodyPr>
          <a:lstStyle/>
          <a:p>
            <a:r>
              <a:rPr lang="en-US" sz="1500" i="1" dirty="0"/>
              <a:t>Rainbow </a:t>
            </a:r>
            <a:r>
              <a:rPr lang="en-US" sz="1500" dirty="0"/>
              <a:t>by Nessa </a:t>
            </a:r>
            <a:r>
              <a:rPr lang="en-US" sz="1500" dirty="0" err="1"/>
              <a:t>Ankney</a:t>
            </a:r>
            <a:endParaRPr lang="en-US" sz="1500" dirty="0"/>
          </a:p>
        </p:txBody>
      </p:sp>
      <p:pic>
        <p:nvPicPr>
          <p:cNvPr id="13" name="Picture 12" descr="Shape, arrow&#10;&#10;Description automatically generated">
            <a:extLst>
              <a:ext uri="{FF2B5EF4-FFF2-40B4-BE49-F238E27FC236}">
                <a16:creationId xmlns:a16="http://schemas.microsoft.com/office/drawing/2014/main" id="{E842B623-EAAA-239D-9BA4-266BBB2788C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6" r="26022" b="-1297"/>
          <a:stretch/>
        </p:blipFill>
        <p:spPr>
          <a:xfrm>
            <a:off x="6410797" y="0"/>
            <a:ext cx="5781202" cy="6946900"/>
          </a:xfrm>
          <a:prstGeom prst="rect">
            <a:avLst/>
          </a:prstGeom>
        </p:spPr>
      </p:pic>
    </p:spTree>
    <p:extLst>
      <p:ext uri="{BB962C8B-B14F-4D97-AF65-F5344CB8AC3E}">
        <p14:creationId xmlns:p14="http://schemas.microsoft.com/office/powerpoint/2010/main" val="1396133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907073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9744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861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727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724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F846381-85CF-6C11-5C71-BEB7FAC003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13620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71230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4"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4AD557E9-755D-01FA-EFC9-18345E7BA67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4900" b="87103"/>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3797351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75659-CC4F-166B-E76D-41E83720AF73}"/>
              </a:ext>
            </a:extLst>
          </p:cNvPr>
          <p:cNvSpPr/>
          <p:nvPr userDrawn="1"/>
        </p:nvSpPr>
        <p:spPr>
          <a:xfrm>
            <a:off x="0" y="6176963"/>
            <a:ext cx="12192000" cy="681036"/>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15930337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patel@upsd83.org"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hyperlink" Target="mailto:moniqueavelaine@protonmail.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mpatel@upsd83.org"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mailto:moniqueavelaine@protonmail.com"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washingtonstatereportcard.ospi.k12.wa.us/ReportCard/ViewSchoolOrDistrict/10027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B776-1813-2EB2-032E-4757488C3AC5}"/>
              </a:ext>
            </a:extLst>
          </p:cNvPr>
          <p:cNvSpPr>
            <a:spLocks noGrp="1"/>
          </p:cNvSpPr>
          <p:nvPr>
            <p:ph type="ctrTitle"/>
          </p:nvPr>
        </p:nvSpPr>
        <p:spPr>
          <a:xfrm>
            <a:off x="2235200" y="1653703"/>
            <a:ext cx="7499927" cy="2387600"/>
          </a:xfrm>
        </p:spPr>
        <p:txBody>
          <a:bodyPr>
            <a:normAutofit/>
          </a:bodyPr>
          <a:lstStyle/>
          <a:p>
            <a:r>
              <a:rPr lang="en-US" dirty="0"/>
              <a:t>Using Post-School Outcome Data to Inform Transition Planning</a:t>
            </a:r>
          </a:p>
        </p:txBody>
      </p:sp>
      <p:sp>
        <p:nvSpPr>
          <p:cNvPr id="3" name="Subtitle 2">
            <a:extLst>
              <a:ext uri="{FF2B5EF4-FFF2-40B4-BE49-F238E27FC236}">
                <a16:creationId xmlns:a16="http://schemas.microsoft.com/office/drawing/2014/main" id="{CB8DD3CD-B66C-D2F3-4BF3-F3D670C30FB8}"/>
              </a:ext>
            </a:extLst>
          </p:cNvPr>
          <p:cNvSpPr>
            <a:spLocks noGrp="1"/>
          </p:cNvSpPr>
          <p:nvPr>
            <p:ph type="subTitle" idx="1"/>
          </p:nvPr>
        </p:nvSpPr>
        <p:spPr>
          <a:xfrm>
            <a:off x="1524000" y="4133378"/>
            <a:ext cx="9144000" cy="1655762"/>
          </a:xfrm>
        </p:spPr>
        <p:txBody>
          <a:bodyPr/>
          <a:lstStyle/>
          <a:p>
            <a:r>
              <a:rPr lang="en-US" dirty="0"/>
              <a:t>University Place School District</a:t>
            </a:r>
          </a:p>
        </p:txBody>
      </p:sp>
      <p:sp>
        <p:nvSpPr>
          <p:cNvPr id="4" name="Footer Placeholder 3">
            <a:extLst>
              <a:ext uri="{FF2B5EF4-FFF2-40B4-BE49-F238E27FC236}">
                <a16:creationId xmlns:a16="http://schemas.microsoft.com/office/drawing/2014/main" id="{23531421-2914-ECBB-7029-F8D6ACBEDA7A}"/>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Slide Number Placeholder 4">
            <a:extLst>
              <a:ext uri="{FF2B5EF4-FFF2-40B4-BE49-F238E27FC236}">
                <a16:creationId xmlns:a16="http://schemas.microsoft.com/office/drawing/2014/main" id="{427500F6-2D15-63CA-15CB-DB87A97726AE}"/>
              </a:ext>
            </a:extLst>
          </p:cNvPr>
          <p:cNvSpPr>
            <a:spLocks noGrp="1"/>
          </p:cNvSpPr>
          <p:nvPr>
            <p:ph type="sldNum" sz="quarter" idx="10"/>
          </p:nvPr>
        </p:nvSpPr>
        <p:spPr/>
        <p:txBody>
          <a:bodyPr/>
          <a:lstStyle/>
          <a:p>
            <a:fld id="{A4FE6FEB-5763-4CB4-ACE4-7E0D7693FADE}" type="slidenum">
              <a:rPr lang="en-US" smtClean="0"/>
              <a:pPr/>
              <a:t>1</a:t>
            </a:fld>
            <a:endParaRPr lang="en-US" dirty="0"/>
          </a:p>
        </p:txBody>
      </p:sp>
    </p:spTree>
    <p:extLst>
      <p:ext uri="{BB962C8B-B14F-4D97-AF65-F5344CB8AC3E}">
        <p14:creationId xmlns:p14="http://schemas.microsoft.com/office/powerpoint/2010/main" val="209460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887EA-62B9-6D7C-A937-8C4D44821F06}"/>
              </a:ext>
            </a:extLst>
          </p:cNvPr>
          <p:cNvSpPr>
            <a:spLocks noGrp="1"/>
          </p:cNvSpPr>
          <p:nvPr>
            <p:ph type="title"/>
          </p:nvPr>
        </p:nvSpPr>
        <p:spPr>
          <a:xfrm>
            <a:off x="349136" y="2139899"/>
            <a:ext cx="6434050" cy="2852737"/>
          </a:xfrm>
        </p:spPr>
        <p:txBody>
          <a:bodyPr>
            <a:normAutofit/>
          </a:bodyPr>
          <a:lstStyle/>
          <a:p>
            <a:r>
              <a:rPr lang="en-US" sz="3600" dirty="0">
                <a:latin typeface="Rockwell"/>
              </a:rPr>
              <a:t>Monique Patel, MSE</a:t>
            </a:r>
            <a:br>
              <a:rPr lang="en-US" sz="3600" dirty="0"/>
            </a:br>
            <a:r>
              <a:rPr lang="en-US" sz="2400" dirty="0">
                <a:latin typeface="Rockwell"/>
              </a:rPr>
              <a:t>Community Transition Program Teacher</a:t>
            </a:r>
            <a:br>
              <a:rPr lang="en-US" sz="2800" dirty="0"/>
            </a:br>
            <a:r>
              <a:rPr lang="en-US" sz="2400" dirty="0">
                <a:latin typeface="Rockwell"/>
              </a:rPr>
              <a:t>University Place School District</a:t>
            </a:r>
            <a:br>
              <a:rPr lang="en-US" sz="2400" dirty="0"/>
            </a:br>
            <a:r>
              <a:rPr lang="en-US" sz="2400" dirty="0">
                <a:latin typeface="Rockwell"/>
                <a:hlinkClick r:id="rId3"/>
              </a:rPr>
              <a:t>mpatel@upsd83.org</a:t>
            </a:r>
            <a:r>
              <a:rPr lang="en-US" sz="2400" dirty="0">
                <a:latin typeface="Rockwell"/>
              </a:rPr>
              <a:t> (through August 2023)</a:t>
            </a:r>
            <a:br>
              <a:rPr lang="en-US" sz="3200" dirty="0">
                <a:latin typeface="Rockwell"/>
              </a:rPr>
            </a:br>
            <a:r>
              <a:rPr lang="en-US" sz="2400" dirty="0">
                <a:latin typeface="Rockwell"/>
                <a:hlinkClick r:id="rId4"/>
              </a:rPr>
              <a:t>moniqueavelaine@protonmail.com</a:t>
            </a:r>
            <a:r>
              <a:rPr lang="en-US" sz="2400" dirty="0">
                <a:latin typeface="Rockwell"/>
              </a:rPr>
              <a:t> </a:t>
            </a:r>
            <a:endParaRPr lang="en-US" sz="3600" dirty="0"/>
          </a:p>
        </p:txBody>
      </p:sp>
      <p:pic>
        <p:nvPicPr>
          <p:cNvPr id="6" name="Picture 5" descr="Photo of presenter, Monique Patel, white woman of Latine and French descent with light skin, dark brown hair, and brown eyes. Wearing a black shirt, with long brown hair worn down. The background is gray. ">
            <a:extLst>
              <a:ext uri="{FF2B5EF4-FFF2-40B4-BE49-F238E27FC236}">
                <a16:creationId xmlns:a16="http://schemas.microsoft.com/office/drawing/2014/main" id="{2EB4F3CF-3041-7B4B-09DA-4BCB9FE1C1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136" y="983950"/>
            <a:ext cx="1521782" cy="1902228"/>
          </a:xfrm>
          <a:prstGeom prst="rect">
            <a:avLst/>
          </a:prstGeom>
        </p:spPr>
      </p:pic>
      <p:sp>
        <p:nvSpPr>
          <p:cNvPr id="4" name="Slide Number Placeholder 3">
            <a:extLst>
              <a:ext uri="{FF2B5EF4-FFF2-40B4-BE49-F238E27FC236}">
                <a16:creationId xmlns:a16="http://schemas.microsoft.com/office/drawing/2014/main" id="{28BA456E-420B-6982-1F29-ECF42715E310}"/>
              </a:ext>
            </a:extLst>
          </p:cNvPr>
          <p:cNvSpPr>
            <a:spLocks noGrp="1"/>
          </p:cNvSpPr>
          <p:nvPr>
            <p:ph type="sldNum" sz="quarter" idx="10"/>
          </p:nvPr>
        </p:nvSpPr>
        <p:spPr/>
        <p:txBody>
          <a:bodyPr/>
          <a:lstStyle/>
          <a:p>
            <a:fld id="{A4FE6FEB-5763-4CB4-ACE4-7E0D7693FADE}" type="slidenum">
              <a:rPr lang="en-US" smtClean="0"/>
              <a:t>2</a:t>
            </a:fld>
            <a:endParaRPr lang="en-US"/>
          </a:p>
        </p:txBody>
      </p:sp>
    </p:spTree>
    <p:extLst>
      <p:ext uri="{BB962C8B-B14F-4D97-AF65-F5344CB8AC3E}">
        <p14:creationId xmlns:p14="http://schemas.microsoft.com/office/powerpoint/2010/main" val="2511107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FB80-B80C-4305-5BD4-AD87C0539462}"/>
              </a:ext>
            </a:extLst>
          </p:cNvPr>
          <p:cNvSpPr>
            <a:spLocks noGrp="1"/>
          </p:cNvSpPr>
          <p:nvPr>
            <p:ph type="title"/>
          </p:nvPr>
        </p:nvSpPr>
        <p:spPr/>
        <p:txBody>
          <a:bodyPr/>
          <a:lstStyle/>
          <a:p>
            <a:r>
              <a:rPr lang="en-US" dirty="0"/>
              <a:t>Key Points</a:t>
            </a:r>
          </a:p>
        </p:txBody>
      </p:sp>
      <p:sp>
        <p:nvSpPr>
          <p:cNvPr id="3" name="Content Placeholder 2">
            <a:extLst>
              <a:ext uri="{FF2B5EF4-FFF2-40B4-BE49-F238E27FC236}">
                <a16:creationId xmlns:a16="http://schemas.microsoft.com/office/drawing/2014/main" id="{77BD024A-B98A-0AB9-18C3-CEF09FD1D364}"/>
              </a:ext>
            </a:extLst>
          </p:cNvPr>
          <p:cNvSpPr>
            <a:spLocks noGrp="1"/>
          </p:cNvSpPr>
          <p:nvPr>
            <p:ph idx="1"/>
          </p:nvPr>
        </p:nvSpPr>
        <p:spPr/>
        <p:txBody>
          <a:bodyPr>
            <a:normAutofit fontScale="92500"/>
          </a:bodyPr>
          <a:lstStyle/>
          <a:p>
            <a:r>
              <a:rPr lang="en-US" b="1" dirty="0"/>
              <a:t>Identified Need</a:t>
            </a:r>
          </a:p>
          <a:p>
            <a:pPr lvl="1"/>
            <a:r>
              <a:rPr lang="en-US" i="1" dirty="0"/>
              <a:t>Using post-school outcome data to identify areas of improvement in transition. </a:t>
            </a:r>
          </a:p>
          <a:p>
            <a:r>
              <a:rPr lang="en-US" b="1" dirty="0"/>
              <a:t>Made systemic changes</a:t>
            </a:r>
          </a:p>
          <a:p>
            <a:pPr lvl="1"/>
            <a:r>
              <a:rPr lang="en-US" i="1" dirty="0"/>
              <a:t>Expanding our continuum of services and building staff capacity.</a:t>
            </a:r>
            <a:endParaRPr lang="en-US" dirty="0"/>
          </a:p>
          <a:p>
            <a:r>
              <a:rPr lang="en-US" b="1" dirty="0"/>
              <a:t>Implemented instructional changes</a:t>
            </a:r>
          </a:p>
          <a:p>
            <a:pPr lvl="1"/>
            <a:r>
              <a:rPr lang="en-US" i="1" dirty="0"/>
              <a:t>Collective responsibility for transition.</a:t>
            </a:r>
            <a:endParaRPr lang="en-US" dirty="0"/>
          </a:p>
          <a:p>
            <a:r>
              <a:rPr lang="en-US" b="1" dirty="0"/>
              <a:t>Developed student and family engagement</a:t>
            </a:r>
          </a:p>
          <a:p>
            <a:pPr lvl="1"/>
            <a:r>
              <a:rPr lang="en-US" i="1" dirty="0"/>
              <a:t>Engaging and connecting all students and families at all levels. </a:t>
            </a:r>
            <a:endParaRPr lang="en-US" dirty="0"/>
          </a:p>
        </p:txBody>
      </p:sp>
      <p:sp>
        <p:nvSpPr>
          <p:cNvPr id="5" name="Footer Placeholder 4">
            <a:extLst>
              <a:ext uri="{FF2B5EF4-FFF2-40B4-BE49-F238E27FC236}">
                <a16:creationId xmlns:a16="http://schemas.microsoft.com/office/drawing/2014/main" id="{A42937A1-C929-50D6-C06D-203E1A97B06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0C3D440-8D58-6978-D5F3-C935D2D8442C}"/>
              </a:ext>
            </a:extLst>
          </p:cNvPr>
          <p:cNvSpPr>
            <a:spLocks noGrp="1"/>
          </p:cNvSpPr>
          <p:nvPr>
            <p:ph type="sldNum" sz="quarter" idx="10"/>
          </p:nvPr>
        </p:nvSpPr>
        <p:spPr/>
        <p:txBody>
          <a:bodyPr/>
          <a:lstStyle/>
          <a:p>
            <a:fld id="{A4FE6FEB-5763-4CB4-ACE4-7E0D7693FADE}" type="slidenum">
              <a:rPr lang="en-US" smtClean="0"/>
              <a:t>3</a:t>
            </a:fld>
            <a:endParaRPr lang="en-US"/>
          </a:p>
        </p:txBody>
      </p:sp>
    </p:spTree>
    <p:extLst>
      <p:ext uri="{BB962C8B-B14F-4D97-AF65-F5344CB8AC3E}">
        <p14:creationId xmlns:p14="http://schemas.microsoft.com/office/powerpoint/2010/main" val="3397940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F6F72-2781-8B4B-3E5E-92F14940C853}"/>
              </a:ext>
            </a:extLst>
          </p:cNvPr>
          <p:cNvSpPr>
            <a:spLocks noGrp="1"/>
          </p:cNvSpPr>
          <p:nvPr>
            <p:ph type="title"/>
          </p:nvPr>
        </p:nvSpPr>
        <p:spPr/>
        <p:txBody>
          <a:bodyPr/>
          <a:lstStyle/>
          <a:p>
            <a:r>
              <a:rPr lang="en-US" dirty="0"/>
              <a:t>District Context &amp; Post-School Data</a:t>
            </a:r>
          </a:p>
        </p:txBody>
      </p:sp>
      <p:sp>
        <p:nvSpPr>
          <p:cNvPr id="4" name="Slide Number Placeholder 3">
            <a:extLst>
              <a:ext uri="{FF2B5EF4-FFF2-40B4-BE49-F238E27FC236}">
                <a16:creationId xmlns:a16="http://schemas.microsoft.com/office/drawing/2014/main" id="{03487D42-7D8D-6CF6-40FA-A73F2E72D7DC}"/>
              </a:ext>
            </a:extLst>
          </p:cNvPr>
          <p:cNvSpPr>
            <a:spLocks noGrp="1"/>
          </p:cNvSpPr>
          <p:nvPr>
            <p:ph type="sldNum" sz="quarter" idx="10"/>
          </p:nvPr>
        </p:nvSpPr>
        <p:spPr/>
        <p:txBody>
          <a:bodyPr/>
          <a:lstStyle/>
          <a:p>
            <a:fld id="{A4FE6FEB-5763-4CB4-ACE4-7E0D7693FADE}" type="slidenum">
              <a:rPr lang="en-US" smtClean="0"/>
              <a:t>4</a:t>
            </a:fld>
            <a:endParaRPr lang="en-US"/>
          </a:p>
        </p:txBody>
      </p:sp>
    </p:spTree>
    <p:extLst>
      <p:ext uri="{BB962C8B-B14F-4D97-AF65-F5344CB8AC3E}">
        <p14:creationId xmlns:p14="http://schemas.microsoft.com/office/powerpoint/2010/main" val="2994516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429DC-02C8-8454-3F37-70442FA2551F}"/>
              </a:ext>
            </a:extLst>
          </p:cNvPr>
          <p:cNvSpPr>
            <a:spLocks noGrp="1"/>
          </p:cNvSpPr>
          <p:nvPr>
            <p:ph type="title"/>
          </p:nvPr>
        </p:nvSpPr>
        <p:spPr/>
        <p:txBody>
          <a:bodyPr/>
          <a:lstStyle/>
          <a:p>
            <a:r>
              <a:rPr lang="en-US" dirty="0"/>
              <a:t>District Context: University Place</a:t>
            </a:r>
          </a:p>
        </p:txBody>
      </p:sp>
      <p:sp>
        <p:nvSpPr>
          <p:cNvPr id="3" name="Content Placeholder 2">
            <a:extLst>
              <a:ext uri="{FF2B5EF4-FFF2-40B4-BE49-F238E27FC236}">
                <a16:creationId xmlns:a16="http://schemas.microsoft.com/office/drawing/2014/main" id="{E40193E7-5D0F-2219-4356-A1ECE28CC4BE}"/>
              </a:ext>
            </a:extLst>
          </p:cNvPr>
          <p:cNvSpPr>
            <a:spLocks noGrp="1"/>
          </p:cNvSpPr>
          <p:nvPr>
            <p:ph idx="1"/>
          </p:nvPr>
        </p:nvSpPr>
        <p:spPr/>
        <p:txBody>
          <a:bodyPr vert="horz" lIns="91440" tIns="45720" rIns="91440" bIns="45720" rtlCol="0" anchor="t">
            <a:normAutofit lnSpcReduction="10000"/>
          </a:bodyPr>
          <a:lstStyle/>
          <a:p>
            <a:pPr marL="404495" indent="-404495"/>
            <a:r>
              <a:rPr lang="en-US" dirty="0"/>
              <a:t>Suburban district next to Tacoma</a:t>
            </a:r>
          </a:p>
          <a:p>
            <a:pPr marL="404495" indent="-404495"/>
            <a:r>
              <a:rPr lang="en-US" dirty="0"/>
              <a:t>5,651 enrolled </a:t>
            </a:r>
            <a:endParaRPr lang="en-US" dirty="0">
              <a:cs typeface="Arial" panose="020B0604020202020204"/>
            </a:endParaRPr>
          </a:p>
          <a:p>
            <a:pPr marL="404495" indent="-404495"/>
            <a:r>
              <a:rPr lang="en-US" dirty="0"/>
              <a:t>10.4% students with disabilities</a:t>
            </a:r>
            <a:endParaRPr lang="en-US" dirty="0">
              <a:cs typeface="Arial" panose="020B0604020202020204"/>
            </a:endParaRPr>
          </a:p>
          <a:p>
            <a:pPr marL="404495" indent="-404495"/>
            <a:r>
              <a:rPr lang="en-US" dirty="0"/>
              <a:t>One Junior High &amp; Senior High school</a:t>
            </a:r>
            <a:endParaRPr lang="en-US" dirty="0">
              <a:cs typeface="Arial" panose="020B0604020202020204"/>
            </a:endParaRPr>
          </a:p>
          <a:p>
            <a:pPr marL="404495" indent="-404495"/>
            <a:r>
              <a:rPr lang="en-US" dirty="0"/>
              <a:t>18-21 services connected to the high school</a:t>
            </a:r>
            <a:endParaRPr lang="en-US" dirty="0">
              <a:cs typeface="Arial" panose="020B0604020202020204"/>
            </a:endParaRPr>
          </a:p>
          <a:p>
            <a:pPr marL="404495" indent="-404495"/>
            <a:r>
              <a:rPr lang="en-US" dirty="0"/>
              <a:t>23 leavers in 2020-21 School Year </a:t>
            </a:r>
            <a:endParaRPr lang="en-US" dirty="0">
              <a:cs typeface="Arial" panose="020B0604020202020204"/>
            </a:endParaRPr>
          </a:p>
          <a:p>
            <a:pPr marL="0" indent="0">
              <a:buNone/>
            </a:pPr>
            <a:endParaRPr lang="en-US" dirty="0"/>
          </a:p>
          <a:p>
            <a:pPr marL="0" indent="0">
              <a:buNone/>
            </a:pPr>
            <a:endParaRPr lang="en-US" dirty="0"/>
          </a:p>
          <a:p>
            <a:pPr marL="0" indent="0">
              <a:buNone/>
            </a:pPr>
            <a:r>
              <a:rPr lang="en-US" sz="1800" dirty="0"/>
              <a:t>(OSPI, 2023).</a:t>
            </a:r>
          </a:p>
        </p:txBody>
      </p:sp>
      <p:sp>
        <p:nvSpPr>
          <p:cNvPr id="5" name="Footer Placeholder 4">
            <a:extLst>
              <a:ext uri="{FF2B5EF4-FFF2-40B4-BE49-F238E27FC236}">
                <a16:creationId xmlns:a16="http://schemas.microsoft.com/office/drawing/2014/main" id="{555AE0B0-53EA-EE3A-36DE-90EDB2E40A4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04E1550B-B092-0545-6E7C-06ED158C4328}"/>
              </a:ext>
            </a:extLst>
          </p:cNvPr>
          <p:cNvSpPr>
            <a:spLocks noGrp="1"/>
          </p:cNvSpPr>
          <p:nvPr>
            <p:ph type="sldNum" sz="quarter" idx="10"/>
          </p:nvPr>
        </p:nvSpPr>
        <p:spPr/>
        <p:txBody>
          <a:bodyPr/>
          <a:lstStyle/>
          <a:p>
            <a:fld id="{A4FE6FEB-5763-4CB4-ACE4-7E0D7693FADE}" type="slidenum">
              <a:rPr lang="en-US" smtClean="0"/>
              <a:t>5</a:t>
            </a:fld>
            <a:endParaRPr lang="en-US"/>
          </a:p>
        </p:txBody>
      </p:sp>
    </p:spTree>
    <p:extLst>
      <p:ext uri="{BB962C8B-B14F-4D97-AF65-F5344CB8AC3E}">
        <p14:creationId xmlns:p14="http://schemas.microsoft.com/office/powerpoint/2010/main" val="4264820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236FA-2594-1774-163D-A294A8054FFF}"/>
              </a:ext>
            </a:extLst>
          </p:cNvPr>
          <p:cNvSpPr>
            <a:spLocks noGrp="1"/>
          </p:cNvSpPr>
          <p:nvPr>
            <p:ph type="title"/>
          </p:nvPr>
        </p:nvSpPr>
        <p:spPr>
          <a:xfrm>
            <a:off x="838200" y="401100"/>
            <a:ext cx="10515600" cy="1076813"/>
          </a:xfrm>
        </p:spPr>
        <p:txBody>
          <a:bodyPr>
            <a:normAutofit fontScale="90000"/>
          </a:bodyPr>
          <a:lstStyle/>
          <a:p>
            <a:r>
              <a:rPr lang="en-US" sz="3600" dirty="0"/>
              <a:t>Post-School Outcomes, 2020-21</a:t>
            </a:r>
            <a:br>
              <a:rPr lang="en-US" sz="3600" dirty="0"/>
            </a:br>
            <a:r>
              <a:rPr lang="en-US" sz="3600" dirty="0"/>
              <a:t>District and Washington state graphs</a:t>
            </a:r>
            <a:endParaRPr lang="en-US" dirty="0"/>
          </a:p>
        </p:txBody>
      </p:sp>
      <p:graphicFrame>
        <p:nvGraphicFramePr>
          <p:cNvPr id="6" name="Chart1" descr="Post-School Outcomes, University Place School District. Displays outcomes for higher education, competitive employment, other education, other employment, and no engagement. &#10;&#10;Bar chart. Data table on next slide. ">
            <a:extLst>
              <a:ext uri="{FF2B5EF4-FFF2-40B4-BE49-F238E27FC236}">
                <a16:creationId xmlns:a16="http://schemas.microsoft.com/office/drawing/2014/main" id="{D4AB8C4D-A265-1AE0-8D2C-2BE67BA837EA}"/>
              </a:ext>
            </a:extLst>
          </p:cNvPr>
          <p:cNvGraphicFramePr>
            <a:graphicFrameLocks/>
          </p:cNvGraphicFramePr>
          <p:nvPr>
            <p:extLst>
              <p:ext uri="{D42A27DB-BD31-4B8C-83A1-F6EECF244321}">
                <p14:modId xmlns:p14="http://schemas.microsoft.com/office/powerpoint/2010/main" val="611923983"/>
              </p:ext>
            </p:extLst>
          </p:nvPr>
        </p:nvGraphicFramePr>
        <p:xfrm>
          <a:off x="-109014" y="1229579"/>
          <a:ext cx="6611154" cy="42341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8" descr="Post-School Outcomes, Washington state. Displays outcomes for higher education, competitive employment, other education, other employment, and no engagement. &#10;&#10;Bar chart. Data table on next slide. ">
            <a:extLst>
              <a:ext uri="{FF2B5EF4-FFF2-40B4-BE49-F238E27FC236}">
                <a16:creationId xmlns:a16="http://schemas.microsoft.com/office/drawing/2014/main" id="{24764E9A-AFB3-8163-43DA-F101D4F1EE09}"/>
              </a:ext>
            </a:extLst>
          </p:cNvPr>
          <p:cNvGraphicFramePr>
            <a:graphicFrameLocks/>
          </p:cNvGraphicFramePr>
          <p:nvPr>
            <p:extLst>
              <p:ext uri="{D42A27DB-BD31-4B8C-83A1-F6EECF244321}">
                <p14:modId xmlns:p14="http://schemas.microsoft.com/office/powerpoint/2010/main" val="142576070"/>
              </p:ext>
            </p:extLst>
          </p:nvPr>
        </p:nvGraphicFramePr>
        <p:xfrm>
          <a:off x="5031889" y="1292167"/>
          <a:ext cx="7160111" cy="4234175"/>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929DA609-84C6-070C-2864-9F15DE2648BB}"/>
              </a:ext>
            </a:extLst>
          </p:cNvPr>
          <p:cNvSpPr txBox="1"/>
          <p:nvPr/>
        </p:nvSpPr>
        <p:spPr>
          <a:xfrm>
            <a:off x="475488" y="5575110"/>
            <a:ext cx="10878312" cy="369332"/>
          </a:xfrm>
          <a:prstGeom prst="rect">
            <a:avLst/>
          </a:prstGeom>
          <a:noFill/>
        </p:spPr>
        <p:txBody>
          <a:bodyPr wrap="square" rtlCol="0">
            <a:spAutoFit/>
          </a:bodyPr>
          <a:lstStyle/>
          <a:p>
            <a:r>
              <a:rPr lang="en-US" sz="1800" dirty="0"/>
              <a:t>(Center for Change in Transition Services, </a:t>
            </a:r>
            <a:r>
              <a:rPr lang="en-GB" sz="1800" dirty="0"/>
              <a:t>2023)</a:t>
            </a:r>
            <a:r>
              <a:rPr lang="en-US" sz="1800" dirty="0"/>
              <a:t>.</a:t>
            </a:r>
            <a:endParaRPr lang="en-US" dirty="0"/>
          </a:p>
        </p:txBody>
      </p:sp>
      <p:sp>
        <p:nvSpPr>
          <p:cNvPr id="5" name="Footer Placeholder 4">
            <a:extLst>
              <a:ext uri="{FF2B5EF4-FFF2-40B4-BE49-F238E27FC236}">
                <a16:creationId xmlns:a16="http://schemas.microsoft.com/office/drawing/2014/main" id="{BFAEEE92-4BF1-05E1-0E57-F451DF1336AD}"/>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5137DB7-EA7B-9D2B-418A-C712CC082786}"/>
              </a:ext>
            </a:extLst>
          </p:cNvPr>
          <p:cNvSpPr>
            <a:spLocks noGrp="1"/>
          </p:cNvSpPr>
          <p:nvPr>
            <p:ph type="sldNum" sz="quarter" idx="10"/>
          </p:nvPr>
        </p:nvSpPr>
        <p:spPr/>
        <p:txBody>
          <a:bodyPr/>
          <a:lstStyle/>
          <a:p>
            <a:fld id="{A4FE6FEB-5763-4CB4-ACE4-7E0D7693FADE}" type="slidenum">
              <a:rPr lang="en-US" smtClean="0"/>
              <a:t>6</a:t>
            </a:fld>
            <a:endParaRPr lang="en-US"/>
          </a:p>
        </p:txBody>
      </p:sp>
    </p:spTree>
    <p:extLst>
      <p:ext uri="{BB962C8B-B14F-4D97-AF65-F5344CB8AC3E}">
        <p14:creationId xmlns:p14="http://schemas.microsoft.com/office/powerpoint/2010/main" val="566595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25D1-DE12-D78F-EDF9-6985823842A1}"/>
              </a:ext>
            </a:extLst>
          </p:cNvPr>
          <p:cNvSpPr>
            <a:spLocks noGrp="1"/>
          </p:cNvSpPr>
          <p:nvPr>
            <p:ph type="title"/>
          </p:nvPr>
        </p:nvSpPr>
        <p:spPr>
          <a:xfrm>
            <a:off x="838200" y="254796"/>
            <a:ext cx="10515600" cy="1076813"/>
          </a:xfrm>
        </p:spPr>
        <p:txBody>
          <a:bodyPr>
            <a:normAutofit fontScale="90000"/>
          </a:bodyPr>
          <a:lstStyle/>
          <a:p>
            <a:r>
              <a:rPr lang="en-US" sz="3600" dirty="0"/>
              <a:t>Engagement Outcomes, Five-Year Overview, 2020-21</a:t>
            </a:r>
            <a:br>
              <a:rPr lang="en-US" sz="3600" dirty="0"/>
            </a:br>
            <a:r>
              <a:rPr lang="en-US" sz="3600" dirty="0"/>
              <a:t>District and Washington state data table</a:t>
            </a:r>
            <a:endParaRPr lang="en-US" dirty="0"/>
          </a:p>
        </p:txBody>
      </p:sp>
      <p:graphicFrame>
        <p:nvGraphicFramePr>
          <p:cNvPr id="6" name="Table1" descr="Data table of engagement outcomes, five-year overview 2016-17 through 2020-21. University Place School District and Washington state data table. Also available by logging in to the TSF 2.0 at www.cctsTSF.com.">
            <a:extLst>
              <a:ext uri="{FF2B5EF4-FFF2-40B4-BE49-F238E27FC236}">
                <a16:creationId xmlns:a16="http://schemas.microsoft.com/office/drawing/2014/main" id="{AEE6B607-40D3-4225-3565-C03CCEA73A89}"/>
              </a:ext>
            </a:extLst>
          </p:cNvPr>
          <p:cNvGraphicFramePr>
            <a:graphicFrameLocks noGrp="1"/>
          </p:cNvGraphicFramePr>
          <p:nvPr>
            <p:ph idx="1"/>
            <p:extLst>
              <p:ext uri="{D42A27DB-BD31-4B8C-83A1-F6EECF244321}">
                <p14:modId xmlns:p14="http://schemas.microsoft.com/office/powerpoint/2010/main" val="3098962498"/>
              </p:ext>
            </p:extLst>
          </p:nvPr>
        </p:nvGraphicFramePr>
        <p:xfrm>
          <a:off x="639763" y="1250442"/>
          <a:ext cx="10940031" cy="4318000"/>
        </p:xfrm>
        <a:graphic>
          <a:graphicData uri="http://schemas.openxmlformats.org/drawingml/2006/table">
            <a:tbl>
              <a:tblPr firstRow="1" firstCol="1" bandRow="1">
                <a:tableStyleId>{69CF1AB2-1976-4502-BF36-3FF5EA218861}</a:tableStyleId>
              </a:tblPr>
              <a:tblGrid>
                <a:gridCol w="3004958">
                  <a:extLst>
                    <a:ext uri="{9D8B030D-6E8A-4147-A177-3AD203B41FA5}">
                      <a16:colId xmlns:a16="http://schemas.microsoft.com/office/drawing/2014/main" val="1246118986"/>
                    </a:ext>
                  </a:extLst>
                </a:gridCol>
                <a:gridCol w="1081825">
                  <a:extLst>
                    <a:ext uri="{9D8B030D-6E8A-4147-A177-3AD203B41FA5}">
                      <a16:colId xmlns:a16="http://schemas.microsoft.com/office/drawing/2014/main" val="3309648954"/>
                    </a:ext>
                  </a:extLst>
                </a:gridCol>
                <a:gridCol w="994985">
                  <a:extLst>
                    <a:ext uri="{9D8B030D-6E8A-4147-A177-3AD203B41FA5}">
                      <a16:colId xmlns:a16="http://schemas.microsoft.com/office/drawing/2014/main" val="275513339"/>
                    </a:ext>
                  </a:extLst>
                </a:gridCol>
                <a:gridCol w="1267098">
                  <a:extLst>
                    <a:ext uri="{9D8B030D-6E8A-4147-A177-3AD203B41FA5}">
                      <a16:colId xmlns:a16="http://schemas.microsoft.com/office/drawing/2014/main" val="1154197909"/>
                    </a:ext>
                  </a:extLst>
                </a:gridCol>
                <a:gridCol w="1645920">
                  <a:extLst>
                    <a:ext uri="{9D8B030D-6E8A-4147-A177-3AD203B41FA5}">
                      <a16:colId xmlns:a16="http://schemas.microsoft.com/office/drawing/2014/main" val="1634692490"/>
                    </a:ext>
                  </a:extLst>
                </a:gridCol>
                <a:gridCol w="1358234">
                  <a:extLst>
                    <a:ext uri="{9D8B030D-6E8A-4147-A177-3AD203B41FA5}">
                      <a16:colId xmlns:a16="http://schemas.microsoft.com/office/drawing/2014/main" val="3052603493"/>
                    </a:ext>
                  </a:extLst>
                </a:gridCol>
                <a:gridCol w="1587011">
                  <a:extLst>
                    <a:ext uri="{9D8B030D-6E8A-4147-A177-3AD203B41FA5}">
                      <a16:colId xmlns:a16="http://schemas.microsoft.com/office/drawing/2014/main" val="2336569397"/>
                    </a:ext>
                  </a:extLst>
                </a:gridCol>
              </a:tblGrid>
              <a:tr h="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1" i="0" u="none" strike="noStrike">
                          <a:solidFill>
                            <a:schemeClr val="tx1"/>
                          </a:solidFill>
                          <a:effectLst/>
                          <a:latin typeface="Arial" panose="020B0604020202020204" pitchFamily="34" charset="0"/>
                          <a:cs typeface="Arial" panose="020B0604020202020204" pitchFamily="34" charset="0"/>
                        </a:rPr>
                        <a:t>District </a:t>
                      </a:r>
                    </a:p>
                    <a:p>
                      <a:pPr marL="0" marR="0" lvl="0" indent="0" algn="l" defTabSz="914400" rtl="0" eaLnBrk="1" fontAlgn="b" latinLnBrk="0" hangingPunct="1">
                        <a:lnSpc>
                          <a:spcPct val="100000"/>
                        </a:lnSpc>
                        <a:spcBef>
                          <a:spcPts val="0"/>
                        </a:spcBef>
                        <a:spcAft>
                          <a:spcPts val="0"/>
                        </a:spcAft>
                        <a:buClrTx/>
                        <a:buSzTx/>
                        <a:buFontTx/>
                        <a:buNone/>
                        <a:tabLst/>
                        <a:defRPr/>
                      </a:pPr>
                      <a:r>
                        <a:rPr lang="en-US" sz="2000" b="1" i="0" u="none" strike="noStrike">
                          <a:solidFill>
                            <a:schemeClr val="tx1"/>
                          </a:solidFill>
                          <a:effectLst/>
                          <a:latin typeface="Arial" panose="020B0604020202020204" pitchFamily="34" charset="0"/>
                          <a:cs typeface="Arial" panose="020B0604020202020204" pitchFamily="34" charset="0"/>
                        </a:rPr>
                        <a:t>Name</a:t>
                      </a:r>
                    </a:p>
                  </a:txBody>
                  <a:tcPr marL="0" marR="0" marT="0" marB="0" anchor="b"/>
                </a:tc>
                <a:tc>
                  <a:txBody>
                    <a:bodyPr/>
                    <a:lstStyle/>
                    <a:p>
                      <a:pPr algn="l" fontAlgn="b"/>
                      <a:r>
                        <a:rPr lang="en-US" sz="2000" b="1" i="0" u="none" strike="noStrike">
                          <a:solidFill>
                            <a:schemeClr val="tx1"/>
                          </a:solidFill>
                          <a:effectLst/>
                          <a:latin typeface="Arial" panose="020B0604020202020204" pitchFamily="34" charset="0"/>
                          <a:cs typeface="Arial" panose="020B0604020202020204" pitchFamily="34" charset="0"/>
                        </a:rPr>
                        <a:t>Leaver </a:t>
                      </a:r>
                    </a:p>
                    <a:p>
                      <a:pPr algn="l" fontAlgn="b"/>
                      <a:r>
                        <a:rPr lang="en-US" sz="2000" b="1" i="0" u="none" strike="noStrike">
                          <a:solidFill>
                            <a:schemeClr val="tx1"/>
                          </a:solidFill>
                          <a:effectLst/>
                          <a:latin typeface="Arial" panose="020B0604020202020204" pitchFamily="34" charset="0"/>
                          <a:cs typeface="Arial" panose="020B0604020202020204" pitchFamily="34" charset="0"/>
                        </a:rPr>
                        <a:t>Year</a:t>
                      </a:r>
                    </a:p>
                  </a:txBody>
                  <a:tcPr marL="0" marR="0" marT="0" marB="0" anchor="b"/>
                </a:tc>
                <a:tc>
                  <a:txBody>
                    <a:bodyPr/>
                    <a:lstStyle/>
                    <a:p>
                      <a:pPr algn="l" fontAlgn="b"/>
                      <a:r>
                        <a:rPr lang="en-US" sz="2000" u="none" strike="noStrike">
                          <a:effectLst/>
                          <a:latin typeface="Arial" panose="020B0604020202020204" pitchFamily="34" charset="0"/>
                          <a:cs typeface="Arial" panose="020B0604020202020204" pitchFamily="34" charset="0"/>
                        </a:rPr>
                        <a:t>Resp’ts</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2000" u="none" strike="noStrike">
                          <a:effectLst/>
                          <a:latin typeface="Arial" panose="020B0604020202020204" pitchFamily="34" charset="0"/>
                          <a:cs typeface="Arial" panose="020B0604020202020204" pitchFamily="34" charset="0"/>
                        </a:rPr>
                        <a:t>Higher </a:t>
                      </a:r>
                    </a:p>
                    <a:p>
                      <a:pPr algn="l" fontAlgn="b"/>
                      <a:r>
                        <a:rPr lang="en-US" sz="2000" u="none" strike="noStrike">
                          <a:effectLst/>
                          <a:latin typeface="Arial" panose="020B0604020202020204" pitchFamily="34" charset="0"/>
                          <a:cs typeface="Arial" panose="020B0604020202020204" pitchFamily="34" charset="0"/>
                        </a:rPr>
                        <a:t>Education</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2000" u="none" strike="noStrike">
                          <a:effectLst/>
                          <a:latin typeface="Arial" panose="020B0604020202020204" pitchFamily="34" charset="0"/>
                          <a:cs typeface="Arial" panose="020B0604020202020204" pitchFamily="34" charset="0"/>
                        </a:rPr>
                        <a:t>Competitive Employment</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2000" u="none" strike="noStrike">
                          <a:effectLst/>
                          <a:latin typeface="Arial" panose="020B0604020202020204" pitchFamily="34" charset="0"/>
                          <a:cs typeface="Arial" panose="020B0604020202020204" pitchFamily="34" charset="0"/>
                        </a:rPr>
                        <a:t>Other Education</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en-US" sz="2000" u="none" strike="noStrike">
                          <a:effectLst/>
                          <a:latin typeface="Arial" panose="020B0604020202020204" pitchFamily="34" charset="0"/>
                          <a:cs typeface="Arial" panose="020B0604020202020204" pitchFamily="34" charset="0"/>
                        </a:rPr>
                        <a:t>Other Employment</a:t>
                      </a:r>
                      <a:endParaRPr lang="en-US" sz="2000" b="0" i="0" u="none" strike="noStrike">
                        <a:solidFill>
                          <a:srgbClr val="FFFFFF"/>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5951003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latin typeface="Arial" panose="020B0604020202020204" pitchFamily="34" charset="0"/>
                          <a:cs typeface="Arial" panose="020B0604020202020204" pitchFamily="34" charset="0"/>
                        </a:rPr>
                        <a:t>University Place</a:t>
                      </a:r>
                    </a:p>
                  </a:txBody>
                  <a:tcPr marL="0" marR="0" marT="0" marB="0" anchor="b"/>
                </a:tc>
                <a:tc>
                  <a:txBody>
                    <a:bodyPr/>
                    <a:lstStyle/>
                    <a:p>
                      <a:pPr marL="0" marR="0" algn="l">
                        <a:lnSpc>
                          <a:spcPct val="107000"/>
                        </a:lnSpc>
                        <a:spcBef>
                          <a:spcPts val="0"/>
                        </a:spcBef>
                        <a:spcAft>
                          <a:spcPts val="0"/>
                        </a:spcAft>
                      </a:pPr>
                      <a:r>
                        <a:rPr lang="en-US" sz="2000" b="0" dirty="0">
                          <a:effectLst/>
                          <a:latin typeface="Arial" panose="020B0604020202020204" pitchFamily="34" charset="0"/>
                          <a:ea typeface="Arial" panose="020B0604020202020204" pitchFamily="34" charset="0"/>
                          <a:cs typeface="Times New Roman" panose="02020603050405020304" pitchFamily="18" charset="0"/>
                        </a:rPr>
                        <a:t>2020-21</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21</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14.29%</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33.33%</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0.00%</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33.33%</a:t>
                      </a:r>
                    </a:p>
                  </a:txBody>
                  <a:tcPr marL="0" marR="0" marT="0" marB="0" anchor="b"/>
                </a:tc>
                <a:extLst>
                  <a:ext uri="{0D108BD9-81ED-4DB2-BD59-A6C34878D82A}">
                    <a16:rowId xmlns:a16="http://schemas.microsoft.com/office/drawing/2014/main" val="3419663998"/>
                  </a:ext>
                </a:extLst>
              </a:tr>
              <a:tr h="370840">
                <a:tc>
                  <a:txBody>
                    <a:bodyPr/>
                    <a:lstStyle/>
                    <a:p>
                      <a:r>
                        <a:rPr lang="en-US" sz="2000" b="0">
                          <a:latin typeface="Arial" panose="020B0604020202020204" pitchFamily="34" charset="0"/>
                          <a:cs typeface="Arial" panose="020B0604020202020204" pitchFamily="34" charset="0"/>
                        </a:rPr>
                        <a:t>Washington state</a:t>
                      </a:r>
                    </a:p>
                  </a:txBody>
                  <a:tcPr marL="0" marR="0" marT="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a:effectLst/>
                          <a:latin typeface="Arial" panose="020B0604020202020204" pitchFamily="34" charset="0"/>
                          <a:ea typeface="Arial" panose="020B0604020202020204" pitchFamily="34" charset="0"/>
                          <a:cs typeface="Times New Roman" panose="02020603050405020304" pitchFamily="18" charset="0"/>
                        </a:rPr>
                        <a:t>2020-21</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6,261</a:t>
                      </a:r>
                    </a:p>
                  </a:txBody>
                  <a:tcPr marL="0" marR="0" marT="0" marB="0" anchor="b"/>
                </a:tc>
                <a:tc>
                  <a:txBody>
                    <a:bodyPr/>
                    <a:lstStyle/>
                    <a:p>
                      <a:pPr algn="l"/>
                      <a:r>
                        <a:rPr lang="en-US" sz="2000">
                          <a:latin typeface="Arial" panose="020B0604020202020204" pitchFamily="34" charset="0"/>
                          <a:cs typeface="Arial" panose="020B0604020202020204" pitchFamily="34" charset="0"/>
                        </a:rPr>
                        <a:t>16.87%</a:t>
                      </a:r>
                    </a:p>
                  </a:txBody>
                  <a:tcPr marL="0" marR="0" marT="0" marB="0" anchor="b"/>
                </a:tc>
                <a:tc>
                  <a:txBody>
                    <a:bodyPr/>
                    <a:lstStyle/>
                    <a:p>
                      <a:pPr algn="l"/>
                      <a:r>
                        <a:rPr lang="en-US" sz="2000">
                          <a:latin typeface="Arial" panose="020B0604020202020204" pitchFamily="34" charset="0"/>
                          <a:cs typeface="Arial" panose="020B0604020202020204" pitchFamily="34" charset="0"/>
                        </a:rPr>
                        <a:t>30.75%</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3.91%</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22.74%</a:t>
                      </a:r>
                    </a:p>
                  </a:txBody>
                  <a:tcPr marL="0" marR="0" marT="0" marB="0" anchor="b"/>
                </a:tc>
                <a:extLst>
                  <a:ext uri="{0D108BD9-81ED-4DB2-BD59-A6C34878D82A}">
                    <a16:rowId xmlns:a16="http://schemas.microsoft.com/office/drawing/2014/main" val="1492471375"/>
                  </a:ext>
                </a:extLst>
              </a:tr>
              <a:tr h="370840">
                <a:tc>
                  <a:txBody>
                    <a:bodyPr/>
                    <a:lstStyle/>
                    <a:p>
                      <a:r>
                        <a:rPr lang="en-US" sz="2000" b="0" dirty="0">
                          <a:latin typeface="Arial" panose="020B0604020202020204" pitchFamily="34" charset="0"/>
                          <a:cs typeface="Arial" panose="020B0604020202020204" pitchFamily="34" charset="0"/>
                        </a:rPr>
                        <a:t>University Place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1800" algn="ctr"/>
                          <a:tab pos="5943600" algn="r"/>
                          <a:tab pos="457200" algn="l"/>
                        </a:tabLst>
                        <a:defRPr/>
                      </a:pPr>
                      <a:r>
                        <a:rPr lang="en-US" sz="2000" b="0">
                          <a:effectLst/>
                          <a:latin typeface="Arial" panose="020B0604020202020204" pitchFamily="34" charset="0"/>
                          <a:ea typeface="Arial" panose="020B0604020202020204" pitchFamily="34" charset="0"/>
                          <a:cs typeface="Times New Roman" panose="02020603050405020304" pitchFamily="18" charset="0"/>
                        </a:rPr>
                        <a:t>2019-20</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20</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5.00%</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25.00%</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0.00%</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30.00%</a:t>
                      </a:r>
                    </a:p>
                  </a:txBody>
                  <a:tcPr marL="0" marR="0" marT="0" marB="0" anchor="b"/>
                </a:tc>
                <a:extLst>
                  <a:ext uri="{0D108BD9-81ED-4DB2-BD59-A6C34878D82A}">
                    <a16:rowId xmlns:a16="http://schemas.microsoft.com/office/drawing/2014/main" val="167044373"/>
                  </a:ext>
                </a:extLst>
              </a:tr>
              <a:tr h="370840">
                <a:tc>
                  <a:txBody>
                    <a:bodyPr/>
                    <a:lstStyle/>
                    <a:p>
                      <a:r>
                        <a:rPr lang="en-US" sz="2000" b="0">
                          <a:latin typeface="Arial" panose="020B0604020202020204" pitchFamily="34" charset="0"/>
                          <a:cs typeface="Arial" panose="020B0604020202020204" pitchFamily="34" charset="0"/>
                        </a:rPr>
                        <a:t>Washington state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1800" algn="ctr"/>
                          <a:tab pos="5943600" algn="r"/>
                          <a:tab pos="457200" algn="l"/>
                        </a:tabLst>
                        <a:defRPr/>
                      </a:pPr>
                      <a:r>
                        <a:rPr lang="en-US" sz="2000" b="0">
                          <a:effectLst/>
                          <a:latin typeface="Arial" panose="020B0604020202020204" pitchFamily="34" charset="0"/>
                          <a:ea typeface="Arial" panose="020B0604020202020204" pitchFamily="34" charset="0"/>
                          <a:cs typeface="Times New Roman" panose="02020603050405020304" pitchFamily="18" charset="0"/>
                        </a:rPr>
                        <a:t>2019-20</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7,170</a:t>
                      </a:r>
                    </a:p>
                  </a:txBody>
                  <a:tcPr marL="0" marR="0" marT="0" marB="0" anchor="b"/>
                </a:tc>
                <a:tc>
                  <a:txBody>
                    <a:bodyPr/>
                    <a:lstStyle/>
                    <a:p>
                      <a:pPr algn="l"/>
                      <a:r>
                        <a:rPr lang="en-US" sz="2000">
                          <a:latin typeface="Arial" panose="020B0604020202020204" pitchFamily="34" charset="0"/>
                          <a:cs typeface="Arial" panose="020B0604020202020204" pitchFamily="34" charset="0"/>
                        </a:rPr>
                        <a:t>16.74%</a:t>
                      </a:r>
                    </a:p>
                  </a:txBody>
                  <a:tcPr marL="0" marR="0" marT="0" marB="0" anchor="b"/>
                </a:tc>
                <a:tc>
                  <a:txBody>
                    <a:bodyPr/>
                    <a:lstStyle/>
                    <a:p>
                      <a:pPr algn="l"/>
                      <a:r>
                        <a:rPr lang="en-US" sz="2000">
                          <a:latin typeface="Arial" panose="020B0604020202020204" pitchFamily="34" charset="0"/>
                          <a:cs typeface="Arial" panose="020B0604020202020204" pitchFamily="34" charset="0"/>
                        </a:rPr>
                        <a:t>27.17%</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4.64%</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21.38%</a:t>
                      </a:r>
                    </a:p>
                  </a:txBody>
                  <a:tcPr marL="0" marR="0" marT="0" marB="0" anchor="b"/>
                </a:tc>
                <a:extLst>
                  <a:ext uri="{0D108BD9-81ED-4DB2-BD59-A6C34878D82A}">
                    <a16:rowId xmlns:a16="http://schemas.microsoft.com/office/drawing/2014/main" val="1304524336"/>
                  </a:ext>
                </a:extLst>
              </a:tr>
              <a:tr h="370840">
                <a:tc>
                  <a:txBody>
                    <a:bodyPr/>
                    <a:lstStyle/>
                    <a:p>
                      <a:r>
                        <a:rPr lang="en-US" sz="2000" b="0" dirty="0">
                          <a:latin typeface="Arial" panose="020B0604020202020204" pitchFamily="34" charset="0"/>
                          <a:cs typeface="Arial" panose="020B0604020202020204" pitchFamily="34" charset="0"/>
                        </a:rPr>
                        <a:t>University Place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1800" algn="ctr"/>
                          <a:tab pos="5943600" algn="r"/>
                          <a:tab pos="457200" algn="l"/>
                        </a:tabLst>
                        <a:defRPr/>
                      </a:pPr>
                      <a:r>
                        <a:rPr lang="en-US" sz="2000" b="0">
                          <a:effectLst/>
                          <a:latin typeface="Arial" panose="020B0604020202020204" pitchFamily="34" charset="0"/>
                          <a:ea typeface="Arial" panose="020B0604020202020204" pitchFamily="34" charset="0"/>
                          <a:cs typeface="Times New Roman" panose="02020603050405020304" pitchFamily="18" charset="0"/>
                        </a:rPr>
                        <a:t>2018-19</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29</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20.69%</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37.93%</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10.34%</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3.45%</a:t>
                      </a:r>
                    </a:p>
                  </a:txBody>
                  <a:tcPr marL="0" marR="0" marT="0" marB="0" anchor="b"/>
                </a:tc>
                <a:extLst>
                  <a:ext uri="{0D108BD9-81ED-4DB2-BD59-A6C34878D82A}">
                    <a16:rowId xmlns:a16="http://schemas.microsoft.com/office/drawing/2014/main" val="3804075358"/>
                  </a:ext>
                </a:extLst>
              </a:tr>
              <a:tr h="370840">
                <a:tc>
                  <a:txBody>
                    <a:bodyPr/>
                    <a:lstStyle/>
                    <a:p>
                      <a:r>
                        <a:rPr lang="en-US" sz="2000" b="0">
                          <a:latin typeface="Arial" panose="020B0604020202020204" pitchFamily="34" charset="0"/>
                          <a:cs typeface="Arial" panose="020B0604020202020204" pitchFamily="34" charset="0"/>
                        </a:rPr>
                        <a:t>Washington state</a:t>
                      </a:r>
                    </a:p>
                  </a:txBody>
                  <a:tcPr marL="0" marR="0" marT="0"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971800" algn="ctr"/>
                          <a:tab pos="5943600" algn="r"/>
                          <a:tab pos="457200" algn="l"/>
                        </a:tabLst>
                        <a:defRPr/>
                      </a:pPr>
                      <a:r>
                        <a:rPr lang="en-US" sz="2000" b="0" dirty="0">
                          <a:effectLst/>
                          <a:latin typeface="Arial" panose="020B0604020202020204" pitchFamily="34" charset="0"/>
                          <a:ea typeface="Arial" panose="020B0604020202020204" pitchFamily="34" charset="0"/>
                          <a:cs typeface="Times New Roman" panose="02020603050405020304" pitchFamily="18" charset="0"/>
                        </a:rPr>
                        <a:t>2018-19</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Times New Roman" panose="02020603050405020304" pitchFamily="18" charset="0"/>
                        </a:rPr>
                        <a:t>6,867</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19.51%</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33.46%</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4.30%</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14.80%</a:t>
                      </a:r>
                    </a:p>
                  </a:txBody>
                  <a:tcPr marL="0" marR="0" marT="0" marB="0" anchor="b"/>
                </a:tc>
                <a:extLst>
                  <a:ext uri="{0D108BD9-81ED-4DB2-BD59-A6C34878D82A}">
                    <a16:rowId xmlns:a16="http://schemas.microsoft.com/office/drawing/2014/main" val="3097960602"/>
                  </a:ext>
                </a:extLst>
              </a:tr>
              <a:tr h="370840">
                <a:tc>
                  <a:txBody>
                    <a:bodyPr/>
                    <a:lstStyle/>
                    <a:p>
                      <a:r>
                        <a:rPr lang="en-US" sz="2000" b="0">
                          <a:latin typeface="Arial" panose="020B0604020202020204" pitchFamily="34" charset="0"/>
                          <a:cs typeface="Arial" panose="020B0604020202020204" pitchFamily="34" charset="0"/>
                        </a:rPr>
                        <a:t>University Place</a:t>
                      </a:r>
                    </a:p>
                  </a:txBody>
                  <a:tcPr marL="0" marR="0" marT="0" marB="0" anchor="b"/>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b="0">
                          <a:effectLst/>
                          <a:latin typeface="Arial" panose="020B0604020202020204" pitchFamily="34" charset="0"/>
                          <a:ea typeface="Arial" panose="020B0604020202020204" pitchFamily="34" charset="0"/>
                          <a:cs typeface="Times New Roman" panose="02020603050405020304" pitchFamily="18" charset="0"/>
                        </a:rPr>
                        <a:t>2017-18</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16</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6.25%</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25.00%</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6.25%</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18.75%</a:t>
                      </a:r>
                    </a:p>
                  </a:txBody>
                  <a:tcPr marL="0" marR="0" marT="0" marB="0" anchor="b"/>
                </a:tc>
                <a:extLst>
                  <a:ext uri="{0D108BD9-81ED-4DB2-BD59-A6C34878D82A}">
                    <a16:rowId xmlns:a16="http://schemas.microsoft.com/office/drawing/2014/main" val="3525078484"/>
                  </a:ext>
                </a:extLst>
              </a:tr>
              <a:tr h="370840">
                <a:tc>
                  <a:txBody>
                    <a:bodyPr/>
                    <a:lstStyle/>
                    <a:p>
                      <a:r>
                        <a:rPr lang="en-US" sz="2000" b="0">
                          <a:latin typeface="Arial" panose="020B0604020202020204" pitchFamily="34" charset="0"/>
                          <a:cs typeface="Arial" panose="020B0604020202020204" pitchFamily="34" charset="0"/>
                        </a:rPr>
                        <a:t>Washington state</a:t>
                      </a:r>
                    </a:p>
                  </a:txBody>
                  <a:tcPr marL="0" marR="0" marT="0" marB="0" anchor="b"/>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b="0">
                          <a:effectLst/>
                          <a:latin typeface="Arial" panose="020B0604020202020204" pitchFamily="34" charset="0"/>
                          <a:ea typeface="Arial" panose="020B0604020202020204" pitchFamily="34" charset="0"/>
                          <a:cs typeface="Times New Roman" panose="02020603050405020304" pitchFamily="18" charset="0"/>
                        </a:rPr>
                        <a:t>2017-18</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txBody>
                  <a:tcPr marL="0" marR="0" marT="0" marB="0" anchor="b"/>
                </a:tc>
                <a:tc>
                  <a:txBody>
                    <a:bodyPr/>
                    <a:lstStyle/>
                    <a:p>
                      <a:pPr marL="0" marR="0" algn="l">
                        <a:spcBef>
                          <a:spcPts val="0"/>
                        </a:spcBef>
                        <a:spcAft>
                          <a:spcPts val="0"/>
                        </a:spcAft>
                        <a:tabLst>
                          <a:tab pos="2971800" algn="ctr"/>
                          <a:tab pos="5943600" algn="r"/>
                          <a:tab pos="457200" algn="l"/>
                        </a:tabLst>
                      </a:pPr>
                      <a:r>
                        <a:rPr lang="en-US" sz="2000">
                          <a:effectLst/>
                          <a:latin typeface="Arial" panose="020B0604020202020204" pitchFamily="34" charset="0"/>
                          <a:ea typeface="Arial" panose="020B0604020202020204" pitchFamily="34" charset="0"/>
                          <a:cs typeface="Times New Roman" panose="02020603050405020304" pitchFamily="18" charset="0"/>
                        </a:rPr>
                        <a:t>6,825</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20.45%</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36.19%</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4.03%</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14.01%</a:t>
                      </a:r>
                    </a:p>
                  </a:txBody>
                  <a:tcPr marL="0" marR="0" marT="0" marB="0" anchor="b"/>
                </a:tc>
                <a:extLst>
                  <a:ext uri="{0D108BD9-81ED-4DB2-BD59-A6C34878D82A}">
                    <a16:rowId xmlns:a16="http://schemas.microsoft.com/office/drawing/2014/main" val="420707745"/>
                  </a:ext>
                </a:extLst>
              </a:tr>
              <a:tr h="370840">
                <a:tc>
                  <a:txBody>
                    <a:bodyPr/>
                    <a:lstStyle/>
                    <a:p>
                      <a:r>
                        <a:rPr lang="en-US" sz="2000" b="0">
                          <a:latin typeface="Arial" panose="020B0604020202020204" pitchFamily="34" charset="0"/>
                          <a:cs typeface="Arial" panose="020B0604020202020204" pitchFamily="34" charset="0"/>
                        </a:rPr>
                        <a:t>University Place</a:t>
                      </a:r>
                    </a:p>
                  </a:txBody>
                  <a:tcPr marL="0" marR="0" marT="0" marB="0" anchor="b"/>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2016-17</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33</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21.21%</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24.24%</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9.09%</a:t>
                      </a:r>
                    </a:p>
                  </a:txBody>
                  <a:tcPr marL="0" marR="0" marT="0" marB="0" anchor="b"/>
                </a:tc>
                <a:tc>
                  <a:txBody>
                    <a:bodyPr/>
                    <a:lstStyle/>
                    <a:p>
                      <a:pPr algn="l" fontAlgn="b"/>
                      <a:r>
                        <a:rPr lang="en-US" sz="2000" b="0" i="0" u="none" strike="noStrike">
                          <a:solidFill>
                            <a:srgbClr val="000000"/>
                          </a:solidFill>
                          <a:effectLst/>
                          <a:latin typeface="Arial" panose="020B0604020202020204" pitchFamily="34" charset="0"/>
                          <a:cs typeface="Arial" panose="020B0604020202020204" pitchFamily="34" charset="0"/>
                        </a:rPr>
                        <a:t>24.24%</a:t>
                      </a:r>
                    </a:p>
                  </a:txBody>
                  <a:tcPr marL="0" marR="0" marT="0" marB="0" anchor="b"/>
                </a:tc>
                <a:extLst>
                  <a:ext uri="{0D108BD9-81ED-4DB2-BD59-A6C34878D82A}">
                    <a16:rowId xmlns:a16="http://schemas.microsoft.com/office/drawing/2014/main" val="3456956898"/>
                  </a:ext>
                </a:extLst>
              </a:tr>
              <a:tr h="370840">
                <a:tc>
                  <a:txBody>
                    <a:bodyPr/>
                    <a:lstStyle/>
                    <a:p>
                      <a:r>
                        <a:rPr lang="en-US" sz="2000" b="0">
                          <a:latin typeface="Arial" panose="020B0604020202020204" pitchFamily="34" charset="0"/>
                          <a:cs typeface="Arial" panose="020B0604020202020204" pitchFamily="34" charset="0"/>
                        </a:rPr>
                        <a:t>Washington state</a:t>
                      </a:r>
                    </a:p>
                  </a:txBody>
                  <a:tcPr marL="0" marR="0" marT="0" marB="0" anchor="b"/>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2016-17</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Times New Roman" panose="02020603050405020304" pitchFamily="18" charset="0"/>
                        </a:rPr>
                        <a:t>6,475</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21.31%</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34.76%</a:t>
                      </a:r>
                    </a:p>
                  </a:txBody>
                  <a:tcPr marL="0" marR="0" marT="0" marB="0" anchor="b"/>
                </a:tc>
                <a:tc>
                  <a:txBody>
                    <a:bodyPr/>
                    <a:lstStyle/>
                    <a:p>
                      <a:pPr marL="0" marR="0" algn="l">
                        <a:lnSpc>
                          <a:spcPct val="107000"/>
                        </a:lnSpc>
                        <a:spcBef>
                          <a:spcPts val="0"/>
                        </a:spcBef>
                        <a:spcAft>
                          <a:spcPts val="0"/>
                        </a:spcAft>
                      </a:pPr>
                      <a:r>
                        <a:rPr lang="en-US" sz="2000">
                          <a:effectLst/>
                          <a:latin typeface="Arial" panose="020B0604020202020204" pitchFamily="34" charset="0"/>
                          <a:ea typeface="Arial" panose="020B0604020202020204" pitchFamily="34" charset="0"/>
                          <a:cs typeface="Arial" panose="020B0604020202020204" pitchFamily="34" charset="0"/>
                        </a:rPr>
                        <a:t>3.04%</a:t>
                      </a:r>
                    </a:p>
                  </a:txBody>
                  <a:tcPr marL="0" marR="0" marT="0" marB="0" anchor="b"/>
                </a:tc>
                <a:tc>
                  <a:txBody>
                    <a:bodyPr/>
                    <a:lstStyle/>
                    <a:p>
                      <a:pPr marL="0" marR="0" algn="l">
                        <a:lnSpc>
                          <a:spcPct val="107000"/>
                        </a:lnSpc>
                        <a:spcBef>
                          <a:spcPts val="0"/>
                        </a:spcBef>
                        <a:spcAft>
                          <a:spcPts val="0"/>
                        </a:spcAft>
                      </a:pPr>
                      <a:r>
                        <a:rPr lang="en-US" sz="2000" dirty="0">
                          <a:effectLst/>
                          <a:latin typeface="Arial" panose="020B0604020202020204" pitchFamily="34" charset="0"/>
                          <a:ea typeface="Arial" panose="020B0604020202020204" pitchFamily="34" charset="0"/>
                          <a:cs typeface="Arial" panose="020B0604020202020204" pitchFamily="34" charset="0"/>
                        </a:rPr>
                        <a:t>13.05%</a:t>
                      </a:r>
                    </a:p>
                  </a:txBody>
                  <a:tcPr marL="0" marR="0" marT="0" marB="0" anchor="b"/>
                </a:tc>
                <a:extLst>
                  <a:ext uri="{0D108BD9-81ED-4DB2-BD59-A6C34878D82A}">
                    <a16:rowId xmlns:a16="http://schemas.microsoft.com/office/drawing/2014/main" val="3228478819"/>
                  </a:ext>
                </a:extLst>
              </a:tr>
            </a:tbl>
          </a:graphicData>
        </a:graphic>
      </p:graphicFrame>
      <p:sp>
        <p:nvSpPr>
          <p:cNvPr id="3" name="TextBox 2">
            <a:extLst>
              <a:ext uri="{FF2B5EF4-FFF2-40B4-BE49-F238E27FC236}">
                <a16:creationId xmlns:a16="http://schemas.microsoft.com/office/drawing/2014/main" id="{272C6EF2-836E-3F9C-4AFA-B5BE8DD67D9E}"/>
              </a:ext>
            </a:extLst>
          </p:cNvPr>
          <p:cNvSpPr txBox="1"/>
          <p:nvPr/>
        </p:nvSpPr>
        <p:spPr>
          <a:xfrm>
            <a:off x="475488" y="5575110"/>
            <a:ext cx="10878312" cy="369332"/>
          </a:xfrm>
          <a:prstGeom prst="rect">
            <a:avLst/>
          </a:prstGeom>
          <a:noFill/>
        </p:spPr>
        <p:txBody>
          <a:bodyPr wrap="square" rtlCol="0">
            <a:spAutoFit/>
          </a:bodyPr>
          <a:lstStyle/>
          <a:p>
            <a:r>
              <a:rPr lang="en-US" sz="1800" dirty="0"/>
              <a:t>(Center for Change in Transition Services, </a:t>
            </a:r>
            <a:r>
              <a:rPr lang="en-GB" sz="1800" dirty="0"/>
              <a:t>2023)</a:t>
            </a:r>
            <a:r>
              <a:rPr lang="en-US" sz="1800" dirty="0"/>
              <a:t>.</a:t>
            </a:r>
            <a:endParaRPr lang="en-US" dirty="0"/>
          </a:p>
        </p:txBody>
      </p:sp>
      <p:sp>
        <p:nvSpPr>
          <p:cNvPr id="5" name="Footer Placeholder 4">
            <a:extLst>
              <a:ext uri="{FF2B5EF4-FFF2-40B4-BE49-F238E27FC236}">
                <a16:creationId xmlns:a16="http://schemas.microsoft.com/office/drawing/2014/main" id="{C989A5AB-9441-8922-925B-B22B9FFF947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1E9F5C2C-3215-183D-DEDC-9D35CD619F85}"/>
              </a:ext>
            </a:extLst>
          </p:cNvPr>
          <p:cNvSpPr>
            <a:spLocks noGrp="1"/>
          </p:cNvSpPr>
          <p:nvPr>
            <p:ph type="sldNum" sz="quarter" idx="10"/>
          </p:nvPr>
        </p:nvSpPr>
        <p:spPr/>
        <p:txBody>
          <a:bodyPr/>
          <a:lstStyle/>
          <a:p>
            <a:fld id="{A4FE6FEB-5763-4CB4-ACE4-7E0D7693FADE}" type="slidenum">
              <a:rPr lang="en-US" smtClean="0"/>
              <a:t>7</a:t>
            </a:fld>
            <a:endParaRPr lang="en-US"/>
          </a:p>
        </p:txBody>
      </p:sp>
    </p:spTree>
    <p:extLst>
      <p:ext uri="{BB962C8B-B14F-4D97-AF65-F5344CB8AC3E}">
        <p14:creationId xmlns:p14="http://schemas.microsoft.com/office/powerpoint/2010/main" val="3834528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8B9FE-ACCA-3565-5AE1-8AB16514D623}"/>
              </a:ext>
            </a:extLst>
          </p:cNvPr>
          <p:cNvSpPr>
            <a:spLocks noGrp="1"/>
          </p:cNvSpPr>
          <p:nvPr>
            <p:ph type="title"/>
          </p:nvPr>
        </p:nvSpPr>
        <p:spPr/>
        <p:txBody>
          <a:bodyPr/>
          <a:lstStyle/>
          <a:p>
            <a:r>
              <a:rPr lang="en-US" dirty="0"/>
              <a:t>Systemic Changes</a:t>
            </a:r>
          </a:p>
        </p:txBody>
      </p:sp>
      <p:sp>
        <p:nvSpPr>
          <p:cNvPr id="3" name="Text Placeholder 2">
            <a:extLst>
              <a:ext uri="{FF2B5EF4-FFF2-40B4-BE49-F238E27FC236}">
                <a16:creationId xmlns:a16="http://schemas.microsoft.com/office/drawing/2014/main" id="{5AE9F5C0-DB64-C1E7-6F14-A79C2B7C17B2}"/>
              </a:ext>
            </a:extLst>
          </p:cNvPr>
          <p:cNvSpPr>
            <a:spLocks noGrp="1"/>
          </p:cNvSpPr>
          <p:nvPr>
            <p:ph type="body" idx="1"/>
          </p:nvPr>
        </p:nvSpPr>
        <p:spPr/>
        <p:txBody>
          <a:bodyPr>
            <a:normAutofit/>
          </a:bodyPr>
          <a:lstStyle/>
          <a:p>
            <a:pPr marL="457200" indent="-457200">
              <a:buFont typeface="Arial" panose="020B0604020202020204" pitchFamily="34" charset="0"/>
              <a:buChar char="•"/>
            </a:pPr>
            <a:r>
              <a:rPr lang="en-US" dirty="0"/>
              <a:t>Alignment</a:t>
            </a:r>
          </a:p>
          <a:p>
            <a:pPr marL="457200" indent="-457200">
              <a:buFont typeface="Arial" panose="020B0604020202020204" pitchFamily="34" charset="0"/>
              <a:buChar char="•"/>
            </a:pPr>
            <a:r>
              <a:rPr lang="en-US" dirty="0"/>
              <a:t>Individualization</a:t>
            </a:r>
          </a:p>
          <a:p>
            <a:pPr marL="457200" indent="-457200">
              <a:buFont typeface="Arial" panose="020B0604020202020204" pitchFamily="34" charset="0"/>
              <a:buChar char="•"/>
            </a:pPr>
            <a:r>
              <a:rPr lang="en-US" dirty="0"/>
              <a:t>Capacity Building</a:t>
            </a:r>
          </a:p>
        </p:txBody>
      </p:sp>
      <p:sp>
        <p:nvSpPr>
          <p:cNvPr id="4" name="Slide Number Placeholder 3">
            <a:extLst>
              <a:ext uri="{FF2B5EF4-FFF2-40B4-BE49-F238E27FC236}">
                <a16:creationId xmlns:a16="http://schemas.microsoft.com/office/drawing/2014/main" id="{DBB773CF-7F7D-24B1-C850-9614AC13B0EE}"/>
              </a:ext>
            </a:extLst>
          </p:cNvPr>
          <p:cNvSpPr>
            <a:spLocks noGrp="1"/>
          </p:cNvSpPr>
          <p:nvPr>
            <p:ph type="sldNum" sz="quarter" idx="10"/>
          </p:nvPr>
        </p:nvSpPr>
        <p:spPr/>
        <p:txBody>
          <a:bodyPr/>
          <a:lstStyle/>
          <a:p>
            <a:fld id="{A4FE6FEB-5763-4CB4-ACE4-7E0D7693FADE}" type="slidenum">
              <a:rPr lang="en-US" smtClean="0"/>
              <a:t>8</a:t>
            </a:fld>
            <a:endParaRPr lang="en-US"/>
          </a:p>
        </p:txBody>
      </p:sp>
    </p:spTree>
    <p:extLst>
      <p:ext uri="{BB962C8B-B14F-4D97-AF65-F5344CB8AC3E}">
        <p14:creationId xmlns:p14="http://schemas.microsoft.com/office/powerpoint/2010/main" val="847153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DFDE0-9984-1BD6-BC0B-2AC5100C2D49}"/>
              </a:ext>
            </a:extLst>
          </p:cNvPr>
          <p:cNvSpPr>
            <a:spLocks noGrp="1"/>
          </p:cNvSpPr>
          <p:nvPr>
            <p:ph type="title"/>
          </p:nvPr>
        </p:nvSpPr>
        <p:spPr/>
        <p:txBody>
          <a:bodyPr>
            <a:normAutofit fontScale="90000"/>
          </a:bodyPr>
          <a:lstStyle/>
          <a:p>
            <a:r>
              <a:rPr lang="en-US" dirty="0"/>
              <a:t>Alignment: High School &amp; Beyond Plan &amp; IEP Transition Plan</a:t>
            </a:r>
          </a:p>
        </p:txBody>
      </p:sp>
      <p:sp>
        <p:nvSpPr>
          <p:cNvPr id="3" name="Content Placeholder 2">
            <a:extLst>
              <a:ext uri="{FF2B5EF4-FFF2-40B4-BE49-F238E27FC236}">
                <a16:creationId xmlns:a16="http://schemas.microsoft.com/office/drawing/2014/main" id="{16193F70-CB12-C9F4-BC65-0AD54991C449}"/>
              </a:ext>
            </a:extLst>
          </p:cNvPr>
          <p:cNvSpPr>
            <a:spLocks noGrp="1"/>
          </p:cNvSpPr>
          <p:nvPr>
            <p:ph idx="1"/>
          </p:nvPr>
        </p:nvSpPr>
        <p:spPr/>
        <p:txBody>
          <a:bodyPr vert="horz" lIns="91440" tIns="45720" rIns="91440" bIns="45720" rtlCol="0" anchor="t">
            <a:normAutofit/>
          </a:bodyPr>
          <a:lstStyle/>
          <a:p>
            <a:pPr marL="404495" indent="-404495"/>
            <a:r>
              <a:rPr lang="en-US" dirty="0"/>
              <a:t>Systemic changes in:</a:t>
            </a:r>
          </a:p>
          <a:p>
            <a:pPr marL="861695" lvl="1" indent="-404495"/>
            <a:r>
              <a:rPr lang="en-US" dirty="0"/>
              <a:t>Delivery of High School &amp; Beyond Plan</a:t>
            </a:r>
            <a:endParaRPr lang="en-US" dirty="0">
              <a:cs typeface="Arial" panose="020B0604020202020204"/>
            </a:endParaRPr>
          </a:p>
          <a:p>
            <a:pPr marL="861695" lvl="1" indent="-404495"/>
            <a:r>
              <a:rPr lang="en-US" dirty="0"/>
              <a:t>Age-appropriate transition assessment</a:t>
            </a:r>
            <a:endParaRPr lang="en-US" dirty="0">
              <a:cs typeface="Arial" panose="020B0604020202020204"/>
            </a:endParaRPr>
          </a:p>
          <a:p>
            <a:pPr marL="861695" lvl="1" indent="-404495"/>
            <a:r>
              <a:rPr lang="en-US" dirty="0"/>
              <a:t>Agency linkages</a:t>
            </a:r>
            <a:endParaRPr lang="en-US" dirty="0">
              <a:cs typeface="Arial" panose="020B0604020202020204"/>
            </a:endParaRPr>
          </a:p>
        </p:txBody>
      </p:sp>
      <p:sp>
        <p:nvSpPr>
          <p:cNvPr id="5" name="Footer Placeholder 4">
            <a:extLst>
              <a:ext uri="{FF2B5EF4-FFF2-40B4-BE49-F238E27FC236}">
                <a16:creationId xmlns:a16="http://schemas.microsoft.com/office/drawing/2014/main" id="{FFF1951E-51B1-C895-EDCE-2D80A9A495F2}"/>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339B8FE-1EC2-5309-909B-C1FBFED3CD20}"/>
              </a:ext>
            </a:extLst>
          </p:cNvPr>
          <p:cNvSpPr>
            <a:spLocks noGrp="1"/>
          </p:cNvSpPr>
          <p:nvPr>
            <p:ph type="sldNum" sz="quarter" idx="10"/>
          </p:nvPr>
        </p:nvSpPr>
        <p:spPr/>
        <p:txBody>
          <a:bodyPr/>
          <a:lstStyle/>
          <a:p>
            <a:fld id="{A4FE6FEB-5763-4CB4-ACE4-7E0D7693FADE}" type="slidenum">
              <a:rPr lang="en-US" smtClean="0"/>
              <a:t>9</a:t>
            </a:fld>
            <a:endParaRPr lang="en-US"/>
          </a:p>
        </p:txBody>
      </p:sp>
    </p:spTree>
    <p:extLst>
      <p:ext uri="{BB962C8B-B14F-4D97-AF65-F5344CB8AC3E}">
        <p14:creationId xmlns:p14="http://schemas.microsoft.com/office/powerpoint/2010/main" val="2857098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2DC8D-9514-C167-F63E-1B3AE1FA3401}"/>
              </a:ext>
            </a:extLst>
          </p:cNvPr>
          <p:cNvSpPr>
            <a:spLocks noGrp="1"/>
          </p:cNvSpPr>
          <p:nvPr>
            <p:ph type="title"/>
          </p:nvPr>
        </p:nvSpPr>
        <p:spPr/>
        <p:txBody>
          <a:bodyPr/>
          <a:lstStyle/>
          <a:p>
            <a:r>
              <a:rPr lang="en-US" dirty="0"/>
              <a:t>Individualization: Continuum of Services</a:t>
            </a:r>
          </a:p>
        </p:txBody>
      </p:sp>
      <p:sp>
        <p:nvSpPr>
          <p:cNvPr id="3" name="Content Placeholder 2">
            <a:extLst>
              <a:ext uri="{FF2B5EF4-FFF2-40B4-BE49-F238E27FC236}">
                <a16:creationId xmlns:a16="http://schemas.microsoft.com/office/drawing/2014/main" id="{DB004328-FA49-6D3D-8732-447DE746B94A}"/>
              </a:ext>
            </a:extLst>
          </p:cNvPr>
          <p:cNvSpPr>
            <a:spLocks noGrp="1"/>
          </p:cNvSpPr>
          <p:nvPr>
            <p:ph idx="1"/>
          </p:nvPr>
        </p:nvSpPr>
        <p:spPr/>
        <p:txBody>
          <a:bodyPr/>
          <a:lstStyle/>
          <a:p>
            <a:r>
              <a:rPr lang="en-US" dirty="0"/>
              <a:t>Specializing in services for students based on their postsecondary goals and needs</a:t>
            </a:r>
          </a:p>
          <a:p>
            <a:pPr lvl="1"/>
            <a:r>
              <a:rPr lang="en-US" dirty="0"/>
              <a:t>Community Transition Program</a:t>
            </a:r>
          </a:p>
          <a:p>
            <a:pPr lvl="1"/>
            <a:r>
              <a:rPr lang="en-US" dirty="0"/>
              <a:t>Community-Based Learning (starting in grade 11)</a:t>
            </a:r>
          </a:p>
          <a:p>
            <a:pPr lvl="1"/>
            <a:r>
              <a:rPr lang="en-US" dirty="0"/>
              <a:t>Pierce County Skills Center</a:t>
            </a:r>
          </a:p>
          <a:p>
            <a:pPr lvl="1"/>
            <a:r>
              <a:rPr lang="en-US" dirty="0"/>
              <a:t>Other specialized plans </a:t>
            </a:r>
          </a:p>
          <a:p>
            <a:endParaRPr lang="en-US" dirty="0"/>
          </a:p>
        </p:txBody>
      </p:sp>
      <p:sp>
        <p:nvSpPr>
          <p:cNvPr id="5" name="Footer Placeholder 4">
            <a:extLst>
              <a:ext uri="{FF2B5EF4-FFF2-40B4-BE49-F238E27FC236}">
                <a16:creationId xmlns:a16="http://schemas.microsoft.com/office/drawing/2014/main" id="{A0D643DD-7823-994F-EBFC-1FF6ECFBA6A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9C89016F-8167-F63A-F5B2-8FADBC3B780F}"/>
              </a:ext>
            </a:extLst>
          </p:cNvPr>
          <p:cNvSpPr>
            <a:spLocks noGrp="1"/>
          </p:cNvSpPr>
          <p:nvPr>
            <p:ph type="sldNum" sz="quarter" idx="10"/>
          </p:nvPr>
        </p:nvSpPr>
        <p:spPr/>
        <p:txBody>
          <a:bodyPr/>
          <a:lstStyle/>
          <a:p>
            <a:fld id="{A4FE6FEB-5763-4CB4-ACE4-7E0D7693FADE}" type="slidenum">
              <a:rPr lang="en-US" smtClean="0"/>
              <a:t>10</a:t>
            </a:fld>
            <a:endParaRPr lang="en-US"/>
          </a:p>
        </p:txBody>
      </p:sp>
    </p:spTree>
    <p:extLst>
      <p:ext uri="{BB962C8B-B14F-4D97-AF65-F5344CB8AC3E}">
        <p14:creationId xmlns:p14="http://schemas.microsoft.com/office/powerpoint/2010/main" val="178293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DFDE0-9984-1BD6-BC0B-2AC5100C2D49}"/>
              </a:ext>
            </a:extLst>
          </p:cNvPr>
          <p:cNvSpPr>
            <a:spLocks noGrp="1"/>
          </p:cNvSpPr>
          <p:nvPr>
            <p:ph type="title"/>
          </p:nvPr>
        </p:nvSpPr>
        <p:spPr/>
        <p:txBody>
          <a:bodyPr/>
          <a:lstStyle/>
          <a:p>
            <a:r>
              <a:rPr lang="en-US" dirty="0"/>
              <a:t>Capacity Building: Culture Shift</a:t>
            </a:r>
          </a:p>
        </p:txBody>
      </p:sp>
      <p:sp>
        <p:nvSpPr>
          <p:cNvPr id="3" name="Content Placeholder 2">
            <a:extLst>
              <a:ext uri="{FF2B5EF4-FFF2-40B4-BE49-F238E27FC236}">
                <a16:creationId xmlns:a16="http://schemas.microsoft.com/office/drawing/2014/main" id="{16193F70-CB12-C9F4-BC65-0AD54991C449}"/>
              </a:ext>
            </a:extLst>
          </p:cNvPr>
          <p:cNvSpPr>
            <a:spLocks noGrp="1"/>
          </p:cNvSpPr>
          <p:nvPr>
            <p:ph idx="1"/>
          </p:nvPr>
        </p:nvSpPr>
        <p:spPr/>
        <p:txBody>
          <a:bodyPr vert="horz" lIns="91440" tIns="45720" rIns="91440" bIns="45720" rtlCol="0" anchor="t">
            <a:normAutofit/>
          </a:bodyPr>
          <a:lstStyle/>
          <a:p>
            <a:pPr marL="404495" indent="-404495"/>
            <a:r>
              <a:rPr lang="en-US" dirty="0"/>
              <a:t>Building capacity in all case managers for delivery of transition assessment and services </a:t>
            </a:r>
            <a:endParaRPr lang="en-US"/>
          </a:p>
          <a:p>
            <a:pPr marL="404495" indent="-404495"/>
            <a:r>
              <a:rPr lang="en-US" dirty="0"/>
              <a:t>Developing specialized and individualized Pre-Employment Transition Services partnerships with Division of Vocational Rehabilitation</a:t>
            </a:r>
            <a:endParaRPr lang="en-US" dirty="0">
              <a:cs typeface="Arial"/>
            </a:endParaRPr>
          </a:p>
          <a:p>
            <a:pPr marL="404495" indent="-404495"/>
            <a:r>
              <a:rPr lang="en-US" dirty="0"/>
              <a:t>Developing work-based learning in the community</a:t>
            </a:r>
            <a:endParaRPr lang="en-US" dirty="0">
              <a:cs typeface="Arial"/>
            </a:endParaRPr>
          </a:p>
          <a:p>
            <a:pPr marL="0" indent="0">
              <a:buNone/>
            </a:pPr>
            <a:endParaRPr lang="en-US" dirty="0"/>
          </a:p>
        </p:txBody>
      </p:sp>
      <p:sp>
        <p:nvSpPr>
          <p:cNvPr id="5" name="Footer Placeholder 4">
            <a:extLst>
              <a:ext uri="{FF2B5EF4-FFF2-40B4-BE49-F238E27FC236}">
                <a16:creationId xmlns:a16="http://schemas.microsoft.com/office/drawing/2014/main" id="{FFF1951E-51B1-C895-EDCE-2D80A9A495F2}"/>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6339B8FE-1EC2-5309-909B-C1FBFED3CD20}"/>
              </a:ext>
            </a:extLst>
          </p:cNvPr>
          <p:cNvSpPr>
            <a:spLocks noGrp="1"/>
          </p:cNvSpPr>
          <p:nvPr>
            <p:ph type="sldNum" sz="quarter" idx="10"/>
          </p:nvPr>
        </p:nvSpPr>
        <p:spPr/>
        <p:txBody>
          <a:bodyPr/>
          <a:lstStyle/>
          <a:p>
            <a:fld id="{A4FE6FEB-5763-4CB4-ACE4-7E0D7693FADE}" type="slidenum">
              <a:rPr lang="en-US" smtClean="0"/>
              <a:t>11</a:t>
            </a:fld>
            <a:endParaRPr lang="en-US"/>
          </a:p>
        </p:txBody>
      </p:sp>
    </p:spTree>
    <p:extLst>
      <p:ext uri="{BB962C8B-B14F-4D97-AF65-F5344CB8AC3E}">
        <p14:creationId xmlns:p14="http://schemas.microsoft.com/office/powerpoint/2010/main" val="2187990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14D6C-177C-69D8-53E3-5088823B6698}"/>
              </a:ext>
            </a:extLst>
          </p:cNvPr>
          <p:cNvSpPr>
            <a:spLocks noGrp="1"/>
          </p:cNvSpPr>
          <p:nvPr>
            <p:ph type="title"/>
          </p:nvPr>
        </p:nvSpPr>
        <p:spPr/>
        <p:txBody>
          <a:bodyPr/>
          <a:lstStyle/>
          <a:p>
            <a:r>
              <a:rPr lang="en-US" dirty="0"/>
              <a:t>Instructional Changes</a:t>
            </a:r>
          </a:p>
        </p:txBody>
      </p:sp>
      <p:sp>
        <p:nvSpPr>
          <p:cNvPr id="3" name="Text Placeholder 2">
            <a:extLst>
              <a:ext uri="{FF2B5EF4-FFF2-40B4-BE49-F238E27FC236}">
                <a16:creationId xmlns:a16="http://schemas.microsoft.com/office/drawing/2014/main" id="{2BB9D9E5-69ED-1282-4C1E-5ED04E9EF6F3}"/>
              </a:ext>
            </a:extLst>
          </p:cNvPr>
          <p:cNvSpPr>
            <a:spLocks noGrp="1"/>
          </p:cNvSpPr>
          <p:nvPr>
            <p:ph type="body" idx="1"/>
          </p:nvPr>
        </p:nvSpPr>
        <p:spPr/>
        <p:txBody>
          <a:bodyPr/>
          <a:lstStyle/>
          <a:p>
            <a:pPr marL="457200" indent="-457200">
              <a:buFont typeface="Arial" panose="020B0604020202020204" pitchFamily="34" charset="0"/>
              <a:buChar char="•"/>
            </a:pPr>
            <a:r>
              <a:rPr lang="en-US" dirty="0"/>
              <a:t>Team Collaboration</a:t>
            </a:r>
          </a:p>
          <a:p>
            <a:pPr marL="457200" indent="-457200">
              <a:buFont typeface="Arial" panose="020B0604020202020204" pitchFamily="34" charset="0"/>
              <a:buChar char="•"/>
            </a:pPr>
            <a:r>
              <a:rPr lang="en-US" dirty="0"/>
              <a:t>Embedded Transition Instruction</a:t>
            </a:r>
          </a:p>
          <a:p>
            <a:pPr marL="457200" indent="-457200">
              <a:buFont typeface="Arial" panose="020B0604020202020204" pitchFamily="34" charset="0"/>
              <a:buChar char="•"/>
            </a:pPr>
            <a:r>
              <a:rPr lang="en-US" dirty="0"/>
              <a:t>Partnerships</a:t>
            </a:r>
          </a:p>
        </p:txBody>
      </p:sp>
      <p:sp>
        <p:nvSpPr>
          <p:cNvPr id="4" name="Slide Number Placeholder 3">
            <a:extLst>
              <a:ext uri="{FF2B5EF4-FFF2-40B4-BE49-F238E27FC236}">
                <a16:creationId xmlns:a16="http://schemas.microsoft.com/office/drawing/2014/main" id="{ED10A27D-8FC4-594C-8CBD-DB30890EC7E3}"/>
              </a:ext>
            </a:extLst>
          </p:cNvPr>
          <p:cNvSpPr>
            <a:spLocks noGrp="1"/>
          </p:cNvSpPr>
          <p:nvPr>
            <p:ph type="sldNum" sz="quarter" idx="10"/>
          </p:nvPr>
        </p:nvSpPr>
        <p:spPr/>
        <p:txBody>
          <a:bodyPr/>
          <a:lstStyle/>
          <a:p>
            <a:fld id="{A4FE6FEB-5763-4CB4-ACE4-7E0D7693FADE}" type="slidenum">
              <a:rPr lang="en-US" smtClean="0"/>
              <a:t>12</a:t>
            </a:fld>
            <a:endParaRPr lang="en-US"/>
          </a:p>
        </p:txBody>
      </p:sp>
    </p:spTree>
    <p:extLst>
      <p:ext uri="{BB962C8B-B14F-4D97-AF65-F5344CB8AC3E}">
        <p14:creationId xmlns:p14="http://schemas.microsoft.com/office/powerpoint/2010/main" val="1809646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554E-1D9A-DFE9-815D-8876CDCB412D}"/>
              </a:ext>
            </a:extLst>
          </p:cNvPr>
          <p:cNvSpPr>
            <a:spLocks noGrp="1"/>
          </p:cNvSpPr>
          <p:nvPr>
            <p:ph type="title"/>
          </p:nvPr>
        </p:nvSpPr>
        <p:spPr/>
        <p:txBody>
          <a:bodyPr/>
          <a:lstStyle/>
          <a:p>
            <a:r>
              <a:rPr lang="en-US" dirty="0"/>
              <a:t>Team Collaboration: PLC Work and Transition</a:t>
            </a:r>
          </a:p>
        </p:txBody>
      </p:sp>
      <p:sp>
        <p:nvSpPr>
          <p:cNvPr id="3" name="Content Placeholder 2">
            <a:extLst>
              <a:ext uri="{FF2B5EF4-FFF2-40B4-BE49-F238E27FC236}">
                <a16:creationId xmlns:a16="http://schemas.microsoft.com/office/drawing/2014/main" id="{80E42C30-D7D3-9FE4-6CB5-9A9FBA762CD0}"/>
              </a:ext>
            </a:extLst>
          </p:cNvPr>
          <p:cNvSpPr>
            <a:spLocks noGrp="1"/>
          </p:cNvSpPr>
          <p:nvPr>
            <p:ph idx="1"/>
          </p:nvPr>
        </p:nvSpPr>
        <p:spPr/>
        <p:txBody>
          <a:bodyPr/>
          <a:lstStyle/>
          <a:p>
            <a:r>
              <a:rPr lang="en-US" dirty="0"/>
              <a:t>High School &amp; Beyond Plan: Accessibility and alignment</a:t>
            </a:r>
          </a:p>
          <a:p>
            <a:r>
              <a:rPr lang="en-US" dirty="0"/>
              <a:t>Vertical Alignment: Team development of Adaptive Transition Skills Progression</a:t>
            </a:r>
          </a:p>
          <a:p>
            <a:r>
              <a:rPr lang="en-US" dirty="0"/>
              <a:t>Soft Skills &amp; Social Emotional Instruction</a:t>
            </a:r>
          </a:p>
          <a:p>
            <a:r>
              <a:rPr lang="en-US" dirty="0"/>
              <a:t>Partnership with Career and Technical Education</a:t>
            </a:r>
          </a:p>
          <a:p>
            <a:r>
              <a:rPr lang="en-US" dirty="0"/>
              <a:t>Student Led IEPs</a:t>
            </a:r>
          </a:p>
          <a:p>
            <a:pPr marL="0" indent="0">
              <a:buNone/>
            </a:pPr>
            <a:endParaRPr lang="en-US" dirty="0"/>
          </a:p>
          <a:p>
            <a:pPr marL="0" indent="0">
              <a:buNone/>
            </a:pPr>
            <a:r>
              <a:rPr lang="en-US" dirty="0"/>
              <a:t>Transition is a collective responsibility and priority – we all have a role!</a:t>
            </a:r>
          </a:p>
        </p:txBody>
      </p:sp>
      <p:sp>
        <p:nvSpPr>
          <p:cNvPr id="5" name="Footer Placeholder 4">
            <a:extLst>
              <a:ext uri="{FF2B5EF4-FFF2-40B4-BE49-F238E27FC236}">
                <a16:creationId xmlns:a16="http://schemas.microsoft.com/office/drawing/2014/main" id="{3D51DF5D-603F-6909-BDBE-D24C66FEB11D}"/>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598A23D-3849-2DA3-8936-E8119DF882E3}"/>
              </a:ext>
            </a:extLst>
          </p:cNvPr>
          <p:cNvSpPr>
            <a:spLocks noGrp="1"/>
          </p:cNvSpPr>
          <p:nvPr>
            <p:ph type="sldNum" sz="quarter" idx="10"/>
          </p:nvPr>
        </p:nvSpPr>
        <p:spPr/>
        <p:txBody>
          <a:bodyPr/>
          <a:lstStyle/>
          <a:p>
            <a:fld id="{A4FE6FEB-5763-4CB4-ACE4-7E0D7693FADE}" type="slidenum">
              <a:rPr lang="en-US" smtClean="0"/>
              <a:t>13</a:t>
            </a:fld>
            <a:endParaRPr lang="en-US"/>
          </a:p>
        </p:txBody>
      </p:sp>
    </p:spTree>
    <p:extLst>
      <p:ext uri="{BB962C8B-B14F-4D97-AF65-F5344CB8AC3E}">
        <p14:creationId xmlns:p14="http://schemas.microsoft.com/office/powerpoint/2010/main" val="2464327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554E-1D9A-DFE9-815D-8876CDCB412D}"/>
              </a:ext>
            </a:extLst>
          </p:cNvPr>
          <p:cNvSpPr>
            <a:spLocks noGrp="1"/>
          </p:cNvSpPr>
          <p:nvPr>
            <p:ph type="title"/>
          </p:nvPr>
        </p:nvSpPr>
        <p:spPr/>
        <p:txBody>
          <a:bodyPr/>
          <a:lstStyle/>
          <a:p>
            <a:r>
              <a:rPr lang="en-US" dirty="0">
                <a:latin typeface="Rockwell"/>
              </a:rPr>
              <a:t>Embedding Transition Instruction</a:t>
            </a:r>
          </a:p>
        </p:txBody>
      </p:sp>
      <p:sp>
        <p:nvSpPr>
          <p:cNvPr id="3" name="Content Placeholder 2">
            <a:extLst>
              <a:ext uri="{FF2B5EF4-FFF2-40B4-BE49-F238E27FC236}">
                <a16:creationId xmlns:a16="http://schemas.microsoft.com/office/drawing/2014/main" id="{80E42C30-D7D3-9FE4-6CB5-9A9FBA762CD0}"/>
              </a:ext>
            </a:extLst>
          </p:cNvPr>
          <p:cNvSpPr>
            <a:spLocks noGrp="1"/>
          </p:cNvSpPr>
          <p:nvPr>
            <p:ph idx="1"/>
          </p:nvPr>
        </p:nvSpPr>
        <p:spPr/>
        <p:txBody>
          <a:bodyPr/>
          <a:lstStyle/>
          <a:p>
            <a:r>
              <a:rPr lang="en-US" dirty="0"/>
              <a:t>Pre-vocational instruction in high school</a:t>
            </a:r>
          </a:p>
          <a:p>
            <a:r>
              <a:rPr lang="en-US" dirty="0"/>
              <a:t>Transition Bell Ringer Activities in academic courses </a:t>
            </a:r>
          </a:p>
          <a:p>
            <a:r>
              <a:rPr lang="en-US" dirty="0"/>
              <a:t>Professional writing embedded in general education curriculum</a:t>
            </a:r>
          </a:p>
          <a:p>
            <a:r>
              <a:rPr lang="en-US" dirty="0"/>
              <a:t>Community-based learning</a:t>
            </a:r>
          </a:p>
          <a:p>
            <a:r>
              <a:rPr lang="en-US" dirty="0"/>
              <a:t>Collaboration with related service providers on campus and in the community</a:t>
            </a:r>
          </a:p>
          <a:p>
            <a:endParaRPr lang="en-US" dirty="0"/>
          </a:p>
        </p:txBody>
      </p:sp>
      <p:sp>
        <p:nvSpPr>
          <p:cNvPr id="5" name="Footer Placeholder 4">
            <a:extLst>
              <a:ext uri="{FF2B5EF4-FFF2-40B4-BE49-F238E27FC236}">
                <a16:creationId xmlns:a16="http://schemas.microsoft.com/office/drawing/2014/main" id="{3D51DF5D-603F-6909-BDBE-D24C66FEB11D}"/>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598A23D-3849-2DA3-8936-E8119DF882E3}"/>
              </a:ext>
            </a:extLst>
          </p:cNvPr>
          <p:cNvSpPr>
            <a:spLocks noGrp="1"/>
          </p:cNvSpPr>
          <p:nvPr>
            <p:ph type="sldNum" sz="quarter" idx="10"/>
          </p:nvPr>
        </p:nvSpPr>
        <p:spPr/>
        <p:txBody>
          <a:bodyPr/>
          <a:lstStyle/>
          <a:p>
            <a:fld id="{A4FE6FEB-5763-4CB4-ACE4-7E0D7693FADE}" type="slidenum">
              <a:rPr lang="en-US" smtClean="0"/>
              <a:t>14</a:t>
            </a:fld>
            <a:endParaRPr lang="en-US"/>
          </a:p>
        </p:txBody>
      </p:sp>
    </p:spTree>
    <p:extLst>
      <p:ext uri="{BB962C8B-B14F-4D97-AF65-F5344CB8AC3E}">
        <p14:creationId xmlns:p14="http://schemas.microsoft.com/office/powerpoint/2010/main" val="3387787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86C1-4AE8-9967-6EF6-78F0E2C675C8}"/>
              </a:ext>
            </a:extLst>
          </p:cNvPr>
          <p:cNvSpPr>
            <a:spLocks noGrp="1"/>
          </p:cNvSpPr>
          <p:nvPr>
            <p:ph type="title"/>
          </p:nvPr>
        </p:nvSpPr>
        <p:spPr/>
        <p:txBody>
          <a:bodyPr>
            <a:normAutofit fontScale="90000"/>
          </a:bodyPr>
          <a:lstStyle/>
          <a:p>
            <a:r>
              <a:rPr lang="en-US" dirty="0"/>
              <a:t>Increasing Postsecondary Engagement:</a:t>
            </a:r>
            <a:br>
              <a:rPr lang="en-US" dirty="0"/>
            </a:br>
            <a:r>
              <a:rPr lang="en-US" dirty="0"/>
              <a:t>Partnership with Tacoma Community College</a:t>
            </a:r>
          </a:p>
        </p:txBody>
      </p:sp>
      <p:sp>
        <p:nvSpPr>
          <p:cNvPr id="3" name="Content Placeholder 2">
            <a:extLst>
              <a:ext uri="{FF2B5EF4-FFF2-40B4-BE49-F238E27FC236}">
                <a16:creationId xmlns:a16="http://schemas.microsoft.com/office/drawing/2014/main" id="{421AB185-FB2B-A806-8248-2F72F0D3503E}"/>
              </a:ext>
            </a:extLst>
          </p:cNvPr>
          <p:cNvSpPr>
            <a:spLocks noGrp="1"/>
          </p:cNvSpPr>
          <p:nvPr>
            <p:ph idx="1"/>
          </p:nvPr>
        </p:nvSpPr>
        <p:spPr/>
        <p:txBody>
          <a:bodyPr vert="horz" lIns="91440" tIns="45720" rIns="91440" bIns="45720" rtlCol="0" anchor="t">
            <a:normAutofit/>
          </a:bodyPr>
          <a:lstStyle/>
          <a:p>
            <a:pPr marL="404495" indent="-404495"/>
            <a:r>
              <a:rPr lang="en-US" dirty="0"/>
              <a:t>Inclusion in college life with other adult peers</a:t>
            </a:r>
            <a:endParaRPr lang="en-US"/>
          </a:p>
          <a:p>
            <a:pPr marL="404495" indent="-404495"/>
            <a:r>
              <a:rPr lang="en-US" dirty="0"/>
              <a:t>Partnership includes:</a:t>
            </a:r>
            <a:endParaRPr lang="en-US" dirty="0">
              <a:cs typeface="Arial" panose="020B0604020202020204"/>
            </a:endParaRPr>
          </a:p>
          <a:p>
            <a:pPr marL="861695" lvl="1" indent="-404495"/>
            <a:r>
              <a:rPr lang="en-US" dirty="0"/>
              <a:t>College guidance and visits to participate in college courses</a:t>
            </a:r>
            <a:endParaRPr lang="en-US" dirty="0">
              <a:cs typeface="Arial" panose="020B0604020202020204"/>
            </a:endParaRPr>
          </a:p>
          <a:p>
            <a:pPr marL="861695" lvl="1" indent="-404495"/>
            <a:r>
              <a:rPr lang="en-US" dirty="0"/>
              <a:t>Internships in the IT department</a:t>
            </a:r>
            <a:endParaRPr lang="en-US" dirty="0">
              <a:cs typeface="Arial" panose="020B0604020202020204"/>
            </a:endParaRPr>
          </a:p>
          <a:p>
            <a:pPr marL="861695" lvl="1" indent="-404495"/>
            <a:r>
              <a:rPr lang="en-US" dirty="0"/>
              <a:t>Ongoing work-based learning sites in various departments</a:t>
            </a:r>
            <a:endParaRPr lang="en-US" dirty="0">
              <a:cs typeface="Arial" panose="020B0604020202020204"/>
            </a:endParaRPr>
          </a:p>
          <a:p>
            <a:pPr marL="861695" lvl="1" indent="-404495"/>
            <a:r>
              <a:rPr lang="en-US" dirty="0"/>
              <a:t>Participation in recreation and events (Arts, Athletics, Music, etc.) </a:t>
            </a:r>
            <a:endParaRPr lang="en-US" dirty="0">
              <a:cs typeface="Arial" panose="020B0604020202020204"/>
            </a:endParaRPr>
          </a:p>
          <a:p>
            <a:pPr marL="404495" indent="-404495"/>
            <a:r>
              <a:rPr lang="en-US" dirty="0"/>
              <a:t>Support applying and enrolling as a TCC student, and developing a network of support on campus</a:t>
            </a:r>
            <a:endParaRPr lang="en-US" dirty="0">
              <a:cs typeface="Arial"/>
            </a:endParaRPr>
          </a:p>
        </p:txBody>
      </p:sp>
      <p:sp>
        <p:nvSpPr>
          <p:cNvPr id="5" name="Footer Placeholder 4">
            <a:extLst>
              <a:ext uri="{FF2B5EF4-FFF2-40B4-BE49-F238E27FC236}">
                <a16:creationId xmlns:a16="http://schemas.microsoft.com/office/drawing/2014/main" id="{C06A1996-D025-15DD-3B78-78E0C5A813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B353D45-27A1-911A-B97C-86AD5C12E6EA}"/>
              </a:ext>
            </a:extLst>
          </p:cNvPr>
          <p:cNvSpPr>
            <a:spLocks noGrp="1"/>
          </p:cNvSpPr>
          <p:nvPr>
            <p:ph type="sldNum" sz="quarter" idx="10"/>
          </p:nvPr>
        </p:nvSpPr>
        <p:spPr/>
        <p:txBody>
          <a:bodyPr/>
          <a:lstStyle/>
          <a:p>
            <a:fld id="{A4FE6FEB-5763-4CB4-ACE4-7E0D7693FADE}" type="slidenum">
              <a:rPr lang="en-US" smtClean="0"/>
              <a:t>15</a:t>
            </a:fld>
            <a:endParaRPr lang="en-US"/>
          </a:p>
        </p:txBody>
      </p:sp>
    </p:spTree>
    <p:extLst>
      <p:ext uri="{BB962C8B-B14F-4D97-AF65-F5344CB8AC3E}">
        <p14:creationId xmlns:p14="http://schemas.microsoft.com/office/powerpoint/2010/main" val="1572030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F6F9-7FD2-49F2-652A-022CE957CC9C}"/>
              </a:ext>
            </a:extLst>
          </p:cNvPr>
          <p:cNvSpPr>
            <a:spLocks noGrp="1"/>
          </p:cNvSpPr>
          <p:nvPr>
            <p:ph type="title"/>
          </p:nvPr>
        </p:nvSpPr>
        <p:spPr/>
        <p:txBody>
          <a:bodyPr/>
          <a:lstStyle/>
          <a:p>
            <a:r>
              <a:rPr lang="en-US" dirty="0"/>
              <a:t>Family Engagement</a:t>
            </a:r>
          </a:p>
        </p:txBody>
      </p:sp>
      <p:sp>
        <p:nvSpPr>
          <p:cNvPr id="4" name="Slide Number Placeholder 3">
            <a:extLst>
              <a:ext uri="{FF2B5EF4-FFF2-40B4-BE49-F238E27FC236}">
                <a16:creationId xmlns:a16="http://schemas.microsoft.com/office/drawing/2014/main" id="{AB1702E3-BBBD-CCB2-0F13-0974A4FE48A4}"/>
              </a:ext>
            </a:extLst>
          </p:cNvPr>
          <p:cNvSpPr>
            <a:spLocks noGrp="1"/>
          </p:cNvSpPr>
          <p:nvPr>
            <p:ph type="sldNum" sz="quarter" idx="10"/>
          </p:nvPr>
        </p:nvSpPr>
        <p:spPr/>
        <p:txBody>
          <a:bodyPr/>
          <a:lstStyle/>
          <a:p>
            <a:fld id="{A4FE6FEB-5763-4CB4-ACE4-7E0D7693FADE}" type="slidenum">
              <a:rPr lang="en-US" smtClean="0"/>
              <a:t>16</a:t>
            </a:fld>
            <a:endParaRPr lang="en-US"/>
          </a:p>
        </p:txBody>
      </p:sp>
    </p:spTree>
    <p:extLst>
      <p:ext uri="{BB962C8B-B14F-4D97-AF65-F5344CB8AC3E}">
        <p14:creationId xmlns:p14="http://schemas.microsoft.com/office/powerpoint/2010/main" val="3303110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EFDA-5DCA-863C-E0EC-55F35C3AEAA5}"/>
              </a:ext>
            </a:extLst>
          </p:cNvPr>
          <p:cNvSpPr>
            <a:spLocks noGrp="1"/>
          </p:cNvSpPr>
          <p:nvPr>
            <p:ph type="title"/>
          </p:nvPr>
        </p:nvSpPr>
        <p:spPr/>
        <p:txBody>
          <a:bodyPr/>
          <a:lstStyle/>
          <a:p>
            <a:r>
              <a:rPr lang="en-US" dirty="0"/>
              <a:t>Family Engagement </a:t>
            </a:r>
          </a:p>
        </p:txBody>
      </p:sp>
      <p:sp>
        <p:nvSpPr>
          <p:cNvPr id="3" name="Content Placeholder 2">
            <a:extLst>
              <a:ext uri="{FF2B5EF4-FFF2-40B4-BE49-F238E27FC236}">
                <a16:creationId xmlns:a16="http://schemas.microsoft.com/office/drawing/2014/main" id="{24659A18-44DF-33F1-D752-06ACEB3B9752}"/>
              </a:ext>
            </a:extLst>
          </p:cNvPr>
          <p:cNvSpPr>
            <a:spLocks noGrp="1"/>
          </p:cNvSpPr>
          <p:nvPr>
            <p:ph idx="1"/>
          </p:nvPr>
        </p:nvSpPr>
        <p:spPr/>
        <p:txBody>
          <a:bodyPr vert="horz" lIns="91440" tIns="45720" rIns="91440" bIns="45720" rtlCol="0" anchor="t">
            <a:normAutofit/>
          </a:bodyPr>
          <a:lstStyle/>
          <a:p>
            <a:pPr marL="404495" indent="-404495"/>
            <a:r>
              <a:rPr lang="en-US" dirty="0"/>
              <a:t>Connecting all eligible students to agency services</a:t>
            </a:r>
          </a:p>
          <a:p>
            <a:pPr marL="861695" lvl="1" indent="-404495"/>
            <a:r>
              <a:rPr lang="en-US" dirty="0"/>
              <a:t>DDA Intake Nights</a:t>
            </a:r>
            <a:endParaRPr lang="en-US" dirty="0">
              <a:cs typeface="Arial" panose="020B0604020202020204"/>
            </a:endParaRPr>
          </a:p>
          <a:p>
            <a:pPr marL="861695" lvl="1" indent="-404495"/>
            <a:r>
              <a:rPr lang="en-US" dirty="0"/>
              <a:t>Link families to community organizations offering support for people with disabilities </a:t>
            </a:r>
            <a:endParaRPr lang="en-US" dirty="0">
              <a:cs typeface="Arial"/>
            </a:endParaRPr>
          </a:p>
          <a:p>
            <a:pPr marL="861695" lvl="1" indent="-404495"/>
            <a:r>
              <a:rPr lang="en-US" dirty="0">
                <a:cs typeface="Arial"/>
              </a:rPr>
              <a:t>1:1 support for families in making agency connections</a:t>
            </a:r>
          </a:p>
          <a:p>
            <a:pPr marL="404495" indent="-404495"/>
            <a:r>
              <a:rPr lang="en-US" dirty="0"/>
              <a:t>Referring all eligible students to School to Work/Job Foundations</a:t>
            </a:r>
            <a:endParaRPr lang="en-US" dirty="0">
              <a:cs typeface="Arial" panose="020B0604020202020204"/>
            </a:endParaRPr>
          </a:p>
          <a:p>
            <a:pPr marL="404495" indent="-404495"/>
            <a:r>
              <a:rPr lang="en-US" dirty="0"/>
              <a:t>Creating Preschool Family Partnership Project</a:t>
            </a:r>
            <a:endParaRPr lang="en-US" dirty="0">
              <a:cs typeface="Arial" panose="020B0604020202020204"/>
            </a:endParaRPr>
          </a:p>
          <a:p>
            <a:pPr marL="0" indent="0">
              <a:buNone/>
            </a:pPr>
            <a:endParaRPr lang="en-US" dirty="0"/>
          </a:p>
        </p:txBody>
      </p:sp>
      <p:sp>
        <p:nvSpPr>
          <p:cNvPr id="5" name="Footer Placeholder 4">
            <a:extLst>
              <a:ext uri="{FF2B5EF4-FFF2-40B4-BE49-F238E27FC236}">
                <a16:creationId xmlns:a16="http://schemas.microsoft.com/office/drawing/2014/main" id="{78593443-AB44-F3FB-063A-7AB4BA3804E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3DDC34BE-CBF2-E79B-8BEA-31648F4DE0C5}"/>
              </a:ext>
            </a:extLst>
          </p:cNvPr>
          <p:cNvSpPr>
            <a:spLocks noGrp="1"/>
          </p:cNvSpPr>
          <p:nvPr>
            <p:ph type="sldNum" sz="quarter" idx="10"/>
          </p:nvPr>
        </p:nvSpPr>
        <p:spPr/>
        <p:txBody>
          <a:bodyPr/>
          <a:lstStyle/>
          <a:p>
            <a:fld id="{A4FE6FEB-5763-4CB4-ACE4-7E0D7693FADE}" type="slidenum">
              <a:rPr lang="en-US" smtClean="0"/>
              <a:t>17</a:t>
            </a:fld>
            <a:endParaRPr lang="en-US"/>
          </a:p>
        </p:txBody>
      </p:sp>
    </p:spTree>
    <p:extLst>
      <p:ext uri="{BB962C8B-B14F-4D97-AF65-F5344CB8AC3E}">
        <p14:creationId xmlns:p14="http://schemas.microsoft.com/office/powerpoint/2010/main" val="1528798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7F302-C0F9-0FBD-AA42-FE4B69A10067}"/>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6099CB0D-1996-A67B-E3B1-284037E9BEC6}"/>
              </a:ext>
            </a:extLst>
          </p:cNvPr>
          <p:cNvSpPr>
            <a:spLocks noGrp="1"/>
          </p:cNvSpPr>
          <p:nvPr>
            <p:ph type="sldNum" sz="quarter" idx="10"/>
          </p:nvPr>
        </p:nvSpPr>
        <p:spPr/>
        <p:txBody>
          <a:bodyPr/>
          <a:lstStyle/>
          <a:p>
            <a:fld id="{A4FE6FEB-5763-4CB4-ACE4-7E0D7693FADE}" type="slidenum">
              <a:rPr lang="en-US" smtClean="0"/>
              <a:t>18</a:t>
            </a:fld>
            <a:endParaRPr lang="en-US"/>
          </a:p>
        </p:txBody>
      </p:sp>
    </p:spTree>
    <p:extLst>
      <p:ext uri="{BB962C8B-B14F-4D97-AF65-F5344CB8AC3E}">
        <p14:creationId xmlns:p14="http://schemas.microsoft.com/office/powerpoint/2010/main" val="1744850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AF631-CA52-C6DD-A30A-DA28A041E001}"/>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0CC71E38-8E07-7ECC-1DCF-53105A79F7D1}"/>
              </a:ext>
            </a:extLst>
          </p:cNvPr>
          <p:cNvSpPr>
            <a:spLocks noGrp="1"/>
          </p:cNvSpPr>
          <p:nvPr>
            <p:ph idx="1"/>
          </p:nvPr>
        </p:nvSpPr>
        <p:spPr/>
        <p:txBody>
          <a:bodyPr vert="horz" lIns="91440" tIns="45720" rIns="91440" bIns="45720" rtlCol="0" anchor="t">
            <a:normAutofit/>
          </a:bodyPr>
          <a:lstStyle/>
          <a:p>
            <a:pPr marL="404495" indent="-404495"/>
            <a:r>
              <a:rPr lang="en-US" dirty="0"/>
              <a:t>Implementing co-teaching Model in 10</a:t>
            </a:r>
            <a:r>
              <a:rPr lang="en-US" baseline="30000" dirty="0"/>
              <a:t>th</a:t>
            </a:r>
            <a:r>
              <a:rPr lang="en-US" dirty="0"/>
              <a:t> Grade </a:t>
            </a:r>
            <a:endParaRPr lang="en-US"/>
          </a:p>
          <a:p>
            <a:pPr marL="861695" lvl="1" indent="-404495"/>
            <a:r>
              <a:rPr lang="en-US" dirty="0"/>
              <a:t>More access to general education to ensure access to same content with typically developing peers</a:t>
            </a:r>
            <a:endParaRPr lang="en-US" dirty="0">
              <a:cs typeface="Arial" panose="020B0604020202020204"/>
            </a:endParaRPr>
          </a:p>
          <a:p>
            <a:pPr marL="404495" indent="-404495"/>
            <a:r>
              <a:rPr lang="en-US" dirty="0"/>
              <a:t>Expanding Preschool Family Partnership Project to Special Programs</a:t>
            </a:r>
            <a:endParaRPr lang="en-US" dirty="0">
              <a:cs typeface="Arial"/>
            </a:endParaRPr>
          </a:p>
          <a:p>
            <a:pPr marL="861695" lvl="1" indent="-404495"/>
            <a:r>
              <a:rPr lang="en-US" dirty="0"/>
              <a:t>Increase communication</a:t>
            </a:r>
            <a:endParaRPr lang="en-US" dirty="0">
              <a:cs typeface="Arial" panose="020B0604020202020204"/>
            </a:endParaRPr>
          </a:p>
          <a:p>
            <a:pPr marL="861695" lvl="1" indent="-404495"/>
            <a:r>
              <a:rPr lang="en-US" dirty="0"/>
              <a:t>Share access to resources</a:t>
            </a:r>
            <a:endParaRPr lang="en-US" dirty="0">
              <a:cs typeface="Arial" panose="020B0604020202020204"/>
            </a:endParaRPr>
          </a:p>
          <a:p>
            <a:pPr marL="861695" lvl="1" indent="-404495"/>
            <a:r>
              <a:rPr lang="en-US" dirty="0"/>
              <a:t>Support students and families</a:t>
            </a:r>
            <a:endParaRPr lang="en-US" dirty="0">
              <a:cs typeface="Arial" panose="020B0604020202020204"/>
            </a:endParaRPr>
          </a:p>
          <a:p>
            <a:pPr marL="861695" lvl="1" indent="-404495"/>
            <a:r>
              <a:rPr lang="en-US" dirty="0"/>
              <a:t>Start transition early</a:t>
            </a:r>
            <a:endParaRPr lang="en-US" dirty="0">
              <a:cs typeface="Arial" panose="020B0604020202020204"/>
            </a:endParaRPr>
          </a:p>
        </p:txBody>
      </p:sp>
      <p:sp>
        <p:nvSpPr>
          <p:cNvPr id="5" name="Footer Placeholder 4">
            <a:extLst>
              <a:ext uri="{FF2B5EF4-FFF2-40B4-BE49-F238E27FC236}">
                <a16:creationId xmlns:a16="http://schemas.microsoft.com/office/drawing/2014/main" id="{96A5462D-32CC-2477-5AE9-31BB1330C08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DB425AFD-2828-46F1-4735-4C5839E98B91}"/>
              </a:ext>
            </a:extLst>
          </p:cNvPr>
          <p:cNvSpPr>
            <a:spLocks noGrp="1"/>
          </p:cNvSpPr>
          <p:nvPr>
            <p:ph type="sldNum" sz="quarter" idx="10"/>
          </p:nvPr>
        </p:nvSpPr>
        <p:spPr/>
        <p:txBody>
          <a:bodyPr/>
          <a:lstStyle/>
          <a:p>
            <a:fld id="{A4FE6FEB-5763-4CB4-ACE4-7E0D7693FADE}" type="slidenum">
              <a:rPr lang="en-US" smtClean="0"/>
              <a:t>19</a:t>
            </a:fld>
            <a:endParaRPr lang="en-US"/>
          </a:p>
        </p:txBody>
      </p:sp>
    </p:spTree>
    <p:extLst>
      <p:ext uri="{BB962C8B-B14F-4D97-AF65-F5344CB8AC3E}">
        <p14:creationId xmlns:p14="http://schemas.microsoft.com/office/powerpoint/2010/main" val="3782665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FB80-B80C-4305-5BD4-AD87C0539462}"/>
              </a:ext>
            </a:extLst>
          </p:cNvPr>
          <p:cNvSpPr>
            <a:spLocks noGrp="1"/>
          </p:cNvSpPr>
          <p:nvPr>
            <p:ph type="title"/>
          </p:nvPr>
        </p:nvSpPr>
        <p:spPr/>
        <p:txBody>
          <a:bodyPr/>
          <a:lstStyle/>
          <a:p>
            <a:r>
              <a:rPr lang="en-US" dirty="0"/>
              <a:t>Key Points</a:t>
            </a:r>
          </a:p>
        </p:txBody>
      </p:sp>
      <p:sp>
        <p:nvSpPr>
          <p:cNvPr id="3" name="Content Placeholder 2">
            <a:extLst>
              <a:ext uri="{FF2B5EF4-FFF2-40B4-BE49-F238E27FC236}">
                <a16:creationId xmlns:a16="http://schemas.microsoft.com/office/drawing/2014/main" id="{77BD024A-B98A-0AB9-18C3-CEF09FD1D364}"/>
              </a:ext>
            </a:extLst>
          </p:cNvPr>
          <p:cNvSpPr>
            <a:spLocks noGrp="1"/>
          </p:cNvSpPr>
          <p:nvPr>
            <p:ph idx="1"/>
          </p:nvPr>
        </p:nvSpPr>
        <p:spPr/>
        <p:txBody>
          <a:bodyPr vert="horz" lIns="91440" tIns="45720" rIns="91440" bIns="45720" rtlCol="0" anchor="t">
            <a:normAutofit fontScale="92500"/>
          </a:bodyPr>
          <a:lstStyle/>
          <a:p>
            <a:pPr marL="404495" indent="-404495"/>
            <a:r>
              <a:rPr lang="en-US" b="1" dirty="0"/>
              <a:t>Identified Need</a:t>
            </a:r>
            <a:endParaRPr lang="en-US"/>
          </a:p>
          <a:p>
            <a:pPr marL="861695" lvl="1" indent="-404495"/>
            <a:r>
              <a:rPr lang="en-US" i="1" dirty="0"/>
              <a:t>Using post-school outcome data to identify areas of improvement in transition. </a:t>
            </a:r>
            <a:endParaRPr lang="en-US" i="1" dirty="0">
              <a:cs typeface="Arial" panose="020B0604020202020204"/>
            </a:endParaRPr>
          </a:p>
          <a:p>
            <a:pPr marL="404495" indent="-404495"/>
            <a:r>
              <a:rPr lang="en-US" b="1" dirty="0"/>
              <a:t>Made systemic changes</a:t>
            </a:r>
            <a:endParaRPr lang="en-US" b="1" dirty="0">
              <a:cs typeface="Arial" panose="020B0604020202020204"/>
            </a:endParaRPr>
          </a:p>
          <a:p>
            <a:pPr marL="861695" lvl="1" indent="-404495"/>
            <a:r>
              <a:rPr lang="en-US" i="1" dirty="0"/>
              <a:t>Expanding our continuum of services and building staff capacity.</a:t>
            </a:r>
            <a:endParaRPr lang="en-US" dirty="0">
              <a:cs typeface="Arial" panose="020B0604020202020204"/>
            </a:endParaRPr>
          </a:p>
          <a:p>
            <a:pPr marL="404495" indent="-404495"/>
            <a:r>
              <a:rPr lang="en-US" b="1" dirty="0"/>
              <a:t>Implemented instructional changes</a:t>
            </a:r>
            <a:endParaRPr lang="en-US" b="1" dirty="0">
              <a:cs typeface="Arial" panose="020B0604020202020204"/>
            </a:endParaRPr>
          </a:p>
          <a:p>
            <a:pPr marL="861695" lvl="1" indent="-404495"/>
            <a:r>
              <a:rPr lang="en-US" i="1" dirty="0"/>
              <a:t>Collective responsibility for transition.</a:t>
            </a:r>
            <a:endParaRPr lang="en-US" dirty="0">
              <a:cs typeface="Arial" panose="020B0604020202020204"/>
            </a:endParaRPr>
          </a:p>
          <a:p>
            <a:pPr marL="404495" indent="-404495"/>
            <a:r>
              <a:rPr lang="en-US" b="1" dirty="0"/>
              <a:t>Developed student and family engagement</a:t>
            </a:r>
            <a:endParaRPr lang="en-US" b="1" dirty="0">
              <a:cs typeface="Arial" panose="020B0604020202020204"/>
            </a:endParaRPr>
          </a:p>
          <a:p>
            <a:pPr marL="861695" lvl="1" indent="-404495"/>
            <a:r>
              <a:rPr lang="en-US" i="1" dirty="0"/>
              <a:t>Engaging and connecting all students and families at all levels. </a:t>
            </a:r>
            <a:endParaRPr lang="en-US" dirty="0">
              <a:cs typeface="Arial" panose="020B0604020202020204"/>
            </a:endParaRPr>
          </a:p>
        </p:txBody>
      </p:sp>
      <p:sp>
        <p:nvSpPr>
          <p:cNvPr id="5" name="Footer Placeholder 4">
            <a:extLst>
              <a:ext uri="{FF2B5EF4-FFF2-40B4-BE49-F238E27FC236}">
                <a16:creationId xmlns:a16="http://schemas.microsoft.com/office/drawing/2014/main" id="{A42937A1-C929-50D6-C06D-203E1A97B06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0C3D440-8D58-6978-D5F3-C935D2D8442C}"/>
              </a:ext>
            </a:extLst>
          </p:cNvPr>
          <p:cNvSpPr>
            <a:spLocks noGrp="1"/>
          </p:cNvSpPr>
          <p:nvPr>
            <p:ph type="sldNum" sz="quarter" idx="10"/>
          </p:nvPr>
        </p:nvSpPr>
        <p:spPr/>
        <p:txBody>
          <a:bodyPr/>
          <a:lstStyle/>
          <a:p>
            <a:fld id="{A4FE6FEB-5763-4CB4-ACE4-7E0D7693FADE}" type="slidenum">
              <a:rPr lang="en-US" smtClean="0"/>
              <a:t>20</a:t>
            </a:fld>
            <a:endParaRPr lang="en-US"/>
          </a:p>
        </p:txBody>
      </p:sp>
    </p:spTree>
    <p:extLst>
      <p:ext uri="{BB962C8B-B14F-4D97-AF65-F5344CB8AC3E}">
        <p14:creationId xmlns:p14="http://schemas.microsoft.com/office/powerpoint/2010/main" val="4036475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887EA-62B9-6D7C-A937-8C4D44821F06}"/>
              </a:ext>
            </a:extLst>
          </p:cNvPr>
          <p:cNvSpPr>
            <a:spLocks noGrp="1"/>
          </p:cNvSpPr>
          <p:nvPr>
            <p:ph type="title"/>
          </p:nvPr>
        </p:nvSpPr>
        <p:spPr/>
        <p:txBody>
          <a:bodyPr>
            <a:normAutofit/>
          </a:bodyPr>
          <a:lstStyle/>
          <a:p>
            <a:r>
              <a:rPr lang="en-US" sz="3600" dirty="0">
                <a:latin typeface="Rockwell"/>
              </a:rPr>
              <a:t>Monique Patel, MSE</a:t>
            </a:r>
            <a:br>
              <a:rPr lang="en-US" sz="3600" dirty="0"/>
            </a:br>
            <a:r>
              <a:rPr lang="en-US" sz="2400" dirty="0">
                <a:latin typeface="Rockwell"/>
              </a:rPr>
              <a:t>Community Transition Program Teacher</a:t>
            </a:r>
            <a:br>
              <a:rPr lang="en-US" sz="2800" dirty="0"/>
            </a:br>
            <a:r>
              <a:rPr lang="en-US" sz="2400" dirty="0">
                <a:latin typeface="Rockwell"/>
              </a:rPr>
              <a:t>University Place School District</a:t>
            </a:r>
            <a:br>
              <a:rPr lang="en-US" sz="2400" dirty="0"/>
            </a:br>
            <a:r>
              <a:rPr lang="en-US" sz="2400" dirty="0">
                <a:latin typeface="Rockwell"/>
                <a:hlinkClick r:id="rId3"/>
              </a:rPr>
              <a:t>mpatel@upsd83.org</a:t>
            </a:r>
            <a:r>
              <a:rPr lang="en-US" sz="2400" dirty="0">
                <a:latin typeface="Rockwell"/>
              </a:rPr>
              <a:t> (through August 2023)</a:t>
            </a:r>
            <a:br>
              <a:rPr lang="en-US" sz="3200" dirty="0">
                <a:latin typeface="Rockwell"/>
              </a:rPr>
            </a:br>
            <a:r>
              <a:rPr lang="en-US" sz="2400" dirty="0">
                <a:latin typeface="Rockwell"/>
                <a:hlinkClick r:id="rId4"/>
              </a:rPr>
              <a:t>moniqueavelaine@protonmail.com</a:t>
            </a:r>
            <a:r>
              <a:rPr lang="en-US" sz="2400" dirty="0">
                <a:latin typeface="Rockwell"/>
              </a:rPr>
              <a:t> </a:t>
            </a:r>
            <a:endParaRPr lang="en-US" sz="3600" dirty="0"/>
          </a:p>
        </p:txBody>
      </p:sp>
      <p:sp>
        <p:nvSpPr>
          <p:cNvPr id="4" name="Slide Number Placeholder 3">
            <a:extLst>
              <a:ext uri="{FF2B5EF4-FFF2-40B4-BE49-F238E27FC236}">
                <a16:creationId xmlns:a16="http://schemas.microsoft.com/office/drawing/2014/main" id="{28BA456E-420B-6982-1F29-ECF42715E310}"/>
              </a:ext>
            </a:extLst>
          </p:cNvPr>
          <p:cNvSpPr>
            <a:spLocks noGrp="1"/>
          </p:cNvSpPr>
          <p:nvPr>
            <p:ph type="sldNum" sz="quarter" idx="10"/>
          </p:nvPr>
        </p:nvSpPr>
        <p:spPr/>
        <p:txBody>
          <a:bodyPr/>
          <a:lstStyle/>
          <a:p>
            <a:fld id="{A4FE6FEB-5763-4CB4-ACE4-7E0D7693FADE}" type="slidenum">
              <a:rPr lang="en-US" smtClean="0"/>
              <a:t>21</a:t>
            </a:fld>
            <a:endParaRPr lang="en-US"/>
          </a:p>
        </p:txBody>
      </p:sp>
    </p:spTree>
    <p:extLst>
      <p:ext uri="{BB962C8B-B14F-4D97-AF65-F5344CB8AC3E}">
        <p14:creationId xmlns:p14="http://schemas.microsoft.com/office/powerpoint/2010/main" val="2762311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F16C-9640-2002-AB80-D899D6C33D1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CC394BE-8D2B-F862-81A8-1B8F7AF707FF}"/>
              </a:ext>
            </a:extLst>
          </p:cNvPr>
          <p:cNvSpPr>
            <a:spLocks noGrp="1"/>
          </p:cNvSpPr>
          <p:nvPr>
            <p:ph idx="1"/>
          </p:nvPr>
        </p:nvSpPr>
        <p:spPr/>
        <p:txBody>
          <a:bodyPr>
            <a:normAutofit fontScale="92500" lnSpcReduction="10000"/>
          </a:bodyPr>
          <a:lstStyle/>
          <a:p>
            <a:r>
              <a:rPr lang="en-US" sz="2800" dirty="0"/>
              <a:t>Center for Change in Transition Services, Seattle University (</a:t>
            </a:r>
            <a:r>
              <a:rPr lang="en-GB" sz="2800" dirty="0"/>
              <a:t>January 2023</a:t>
            </a:r>
            <a:r>
              <a:rPr lang="en-US" sz="2800" dirty="0"/>
              <a:t>). [</a:t>
            </a:r>
            <a:r>
              <a:rPr lang="en-GB" sz="2800" dirty="0"/>
              <a:t>Engagement Outcomes, Five-Year </a:t>
            </a:r>
            <a:r>
              <a:rPr lang="en-GB" dirty="0"/>
              <a:t>O</a:t>
            </a:r>
            <a:r>
              <a:rPr lang="en-GB" sz="2800" dirty="0"/>
              <a:t>verview, 2020-21 District and Washington state data table</a:t>
            </a:r>
            <a:r>
              <a:rPr lang="en-US" sz="2800" dirty="0"/>
              <a:t>]. Unpublished raw data.</a:t>
            </a:r>
          </a:p>
          <a:p>
            <a:r>
              <a:rPr lang="en-US" sz="2800" dirty="0"/>
              <a:t>Center for Change in Transition Services, Seattle University (</a:t>
            </a:r>
            <a:r>
              <a:rPr lang="en-GB" sz="2800" dirty="0"/>
              <a:t>January 2023</a:t>
            </a:r>
            <a:r>
              <a:rPr lang="en-US" sz="2800" dirty="0"/>
              <a:t>). [</a:t>
            </a:r>
            <a:r>
              <a:rPr lang="en-GB" sz="2800" dirty="0"/>
              <a:t>Post-School outcomes, 2020-21 District and Washington state graphs</a:t>
            </a:r>
            <a:r>
              <a:rPr lang="en-US" sz="2800" dirty="0"/>
              <a:t>]. Unpublished raw data.</a:t>
            </a:r>
          </a:p>
          <a:p>
            <a:r>
              <a:rPr lang="en-US" sz="2800" dirty="0"/>
              <a:t>Washington Office of Superintendent of Public Instruction (2023). </a:t>
            </a:r>
            <a:r>
              <a:rPr lang="en-US" sz="2800" i="1" dirty="0"/>
              <a:t>University Place School District report card.</a:t>
            </a:r>
            <a:r>
              <a:rPr lang="en-US" sz="2800" dirty="0"/>
              <a:t> Olympia, Washington. Retrieved from </a:t>
            </a:r>
            <a:r>
              <a:rPr lang="en-US" sz="2800" dirty="0">
                <a:hlinkClick r:id="rId2"/>
              </a:rPr>
              <a:t>https://washingtonstatereportcard.ospi.k12.wa.us/ReportCard/ViewSchoolOrDistrict/100275</a:t>
            </a:r>
            <a:r>
              <a:rPr lang="en-US" sz="2800" dirty="0"/>
              <a:t> </a:t>
            </a:r>
            <a:endParaRPr lang="en-US" sz="2800" b="0" i="0" kern="1200" dirty="0">
              <a:solidFill>
                <a:schemeClr val="tx1"/>
              </a:solidFill>
              <a:effectLst/>
              <a:latin typeface="+mn-lt"/>
              <a:ea typeface="+mn-ea"/>
              <a:cs typeface="+mn-cs"/>
            </a:endParaRPr>
          </a:p>
          <a:p>
            <a:endParaRPr lang="en-US" dirty="0"/>
          </a:p>
        </p:txBody>
      </p:sp>
      <p:sp>
        <p:nvSpPr>
          <p:cNvPr id="5" name="Footer Placeholder 4">
            <a:extLst>
              <a:ext uri="{FF2B5EF4-FFF2-40B4-BE49-F238E27FC236}">
                <a16:creationId xmlns:a16="http://schemas.microsoft.com/office/drawing/2014/main" id="{49C7EFC6-A239-6A5D-C66A-BA05A67F2E7B}"/>
              </a:ext>
            </a:extLst>
          </p:cNvPr>
          <p:cNvSpPr>
            <a:spLocks noGrp="1"/>
          </p:cNvSpPr>
          <p:nvPr>
            <p:ph type="ftr" sz="quarter" idx="11"/>
          </p:nvPr>
        </p:nvSpPr>
        <p:spPr/>
        <p:txBody>
          <a:bodyPr/>
          <a:lstStyle/>
          <a:p>
            <a:r>
              <a:rPr lang="en-US" dirty="0"/>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623D620-EA74-356C-BA3E-DA6AF5A5FBC6}"/>
              </a:ext>
            </a:extLst>
          </p:cNvPr>
          <p:cNvSpPr>
            <a:spLocks noGrp="1"/>
          </p:cNvSpPr>
          <p:nvPr>
            <p:ph type="sldNum" sz="quarter" idx="10"/>
          </p:nvPr>
        </p:nvSpPr>
        <p:spPr/>
        <p:txBody>
          <a:bodyPr/>
          <a:lstStyle/>
          <a:p>
            <a:fld id="{A4FE6FEB-5763-4CB4-ACE4-7E0D7693FADE}" type="slidenum">
              <a:rPr lang="en-US" dirty="0" smtClean="0"/>
              <a:t>22</a:t>
            </a:fld>
            <a:endParaRPr lang="en-US" dirty="0"/>
          </a:p>
        </p:txBody>
      </p:sp>
    </p:spTree>
    <p:extLst>
      <p:ext uri="{BB962C8B-B14F-4D97-AF65-F5344CB8AC3E}">
        <p14:creationId xmlns:p14="http://schemas.microsoft.com/office/powerpoint/2010/main" val="2477317493"/>
      </p:ext>
    </p:extLst>
  </p:cSld>
  <p:clrMapOvr>
    <a:masterClrMapping/>
  </p:clrMapOvr>
</p:sld>
</file>

<file path=ppt/theme/theme1.xml><?xml version="1.0" encoding="utf-8"?>
<a:theme xmlns:a="http://schemas.openxmlformats.org/drawingml/2006/main" name="School to Wo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2.xml><?xml version="1.0" encoding="utf-8"?>
<a:theme xmlns:a="http://schemas.openxmlformats.org/drawingml/2006/main" name="Stacking Data Chips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2EE3029C-8F27-4BF1-AA8B-EEB48CE99A38}"/>
    </a:ext>
  </a:extLst>
</a:theme>
</file>

<file path=ppt/theme/theme3.xml><?xml version="1.0" encoding="utf-8"?>
<a:theme xmlns:a="http://schemas.openxmlformats.org/drawingml/2006/main" name="Banner Blocks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953D556B-954F-492B-9096-2FED6EEA2F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6" ma:contentTypeDescription="Create a new document." ma:contentTypeScope="" ma:versionID="2758f25abc162ac6b131ed0c71f16968">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03a407447c1ebe3bee0ebd5b4b42d3ff"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cb9138-4e5c-4f96-9d77-c435c3151f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219568-0567-498d-9296-b0ef1d3d80f0}" ma:internalName="TaxCatchAll" ma:showField="CatchAllData" ma:web="712ad1b7-b308-4ea1-86b4-fa66dfe61a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253523-99C9-41C2-94E4-BB1BF57415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1B9BFF-57B7-43A6-989A-85259ED5E6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ForumPPTTemplate_2023</Template>
  <TotalTime>478</TotalTime>
  <Words>3215</Words>
  <Application>Microsoft Office PowerPoint</Application>
  <PresentationFormat>Widescreen</PresentationFormat>
  <Paragraphs>389</Paragraphs>
  <Slides>22</Slides>
  <Notes>19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Arial</vt:lpstr>
      <vt:lpstr>Calibri</vt:lpstr>
      <vt:lpstr>Courier New</vt:lpstr>
      <vt:lpstr>Rockwell</vt:lpstr>
      <vt:lpstr>School to Work theme</vt:lpstr>
      <vt:lpstr>Stacking Data Chips theme</vt:lpstr>
      <vt:lpstr>Banner Blocks theme</vt:lpstr>
      <vt:lpstr>Using Post-School Outcome Data to Inform Transition Planning</vt:lpstr>
      <vt:lpstr>Monique Patel, MSE Community Transition Program Teacher University Place School District mpatel@upsd83.org (through August 2023) moniqueavelaine@protonmail.com </vt:lpstr>
      <vt:lpstr>Key Points</vt:lpstr>
      <vt:lpstr>District Context &amp; Post-School Data</vt:lpstr>
      <vt:lpstr>District Context: University Place</vt:lpstr>
      <vt:lpstr>Post-School Outcomes, 2020-21 District and Washington state graphs</vt:lpstr>
      <vt:lpstr>Engagement Outcomes, Five-Year Overview, 2020-21 District and Washington state data table</vt:lpstr>
      <vt:lpstr>Systemic Changes</vt:lpstr>
      <vt:lpstr>Alignment: High School &amp; Beyond Plan &amp; IEP Transition Plan</vt:lpstr>
      <vt:lpstr>Individualization: Continuum of Services</vt:lpstr>
      <vt:lpstr>Capacity Building: Culture Shift</vt:lpstr>
      <vt:lpstr>Instructional Changes</vt:lpstr>
      <vt:lpstr>Team Collaboration: PLC Work and Transition</vt:lpstr>
      <vt:lpstr>Embedding Transition Instruction</vt:lpstr>
      <vt:lpstr>Increasing Postsecondary Engagement: Partnership with Tacoma Community College</vt:lpstr>
      <vt:lpstr>Family Engagement</vt:lpstr>
      <vt:lpstr>Family Engagement </vt:lpstr>
      <vt:lpstr>Next Steps</vt:lpstr>
      <vt:lpstr>Next Steps</vt:lpstr>
      <vt:lpstr>Key Points</vt:lpstr>
      <vt:lpstr>Monique Patel, MSE Community Transition Program Teacher University Place School District mpatel@upsd83.org (through August 2023) moniqueavelaine@protonmail.com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Monique LeTourneau</dc:creator>
  <cp:lastModifiedBy>Shepherd, Jay</cp:lastModifiedBy>
  <cp:revision>70</cp:revision>
  <dcterms:created xsi:type="dcterms:W3CDTF">2023-05-08T02:01:05Z</dcterms:created>
  <dcterms:modified xsi:type="dcterms:W3CDTF">2023-05-31T18:30:06Z</dcterms:modified>
</cp:coreProperties>
</file>