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 id="2147483659" r:id="rId4"/>
    <p:sldMasterId id="2147483669" r:id="rId5"/>
  </p:sldMasterIdLst>
  <p:notesMasterIdLst>
    <p:notesMasterId r:id="rId34"/>
  </p:notesMasterIdLst>
  <p:sldIdLst>
    <p:sldId id="256" r:id="rId6"/>
    <p:sldId id="265" r:id="rId7"/>
    <p:sldId id="257" r:id="rId8"/>
    <p:sldId id="266" r:id="rId9"/>
    <p:sldId id="267" r:id="rId10"/>
    <p:sldId id="284" r:id="rId11"/>
    <p:sldId id="285" r:id="rId12"/>
    <p:sldId id="264" r:id="rId13"/>
    <p:sldId id="260" r:id="rId14"/>
    <p:sldId id="268" r:id="rId15"/>
    <p:sldId id="269" r:id="rId16"/>
    <p:sldId id="400" r:id="rId17"/>
    <p:sldId id="402" r:id="rId18"/>
    <p:sldId id="401" r:id="rId19"/>
    <p:sldId id="258" r:id="rId20"/>
    <p:sldId id="399" r:id="rId21"/>
    <p:sldId id="389" r:id="rId22"/>
    <p:sldId id="263" r:id="rId23"/>
    <p:sldId id="270" r:id="rId24"/>
    <p:sldId id="271" r:id="rId25"/>
    <p:sldId id="272" r:id="rId26"/>
    <p:sldId id="273" r:id="rId27"/>
    <p:sldId id="274" r:id="rId28"/>
    <p:sldId id="403" r:id="rId29"/>
    <p:sldId id="275" r:id="rId30"/>
    <p:sldId id="280" r:id="rId31"/>
    <p:sldId id="281" r:id="rId32"/>
    <p:sldId id="28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chool to Work theme" id="{08D8AE3E-A2B6-414F-8CB8-CDA930DDB1D2}">
          <p14:sldIdLst>
            <p14:sldId id="256"/>
            <p14:sldId id="265"/>
            <p14:sldId id="257"/>
            <p14:sldId id="266"/>
            <p14:sldId id="267"/>
            <p14:sldId id="284"/>
            <p14:sldId id="285"/>
            <p14:sldId id="264"/>
            <p14:sldId id="260"/>
            <p14:sldId id="268"/>
            <p14:sldId id="269"/>
            <p14:sldId id="400"/>
            <p14:sldId id="402"/>
            <p14:sldId id="401"/>
            <p14:sldId id="258"/>
          </p14:sldIdLst>
        </p14:section>
        <p14:section name="Stacking Data Chips theme" id="{70301730-CC46-47D2-86E4-1CBDA3BFE16E}">
          <p14:sldIdLst>
            <p14:sldId id="399"/>
            <p14:sldId id="389"/>
          </p14:sldIdLst>
        </p14:section>
        <p14:section name="Banner Blocks theme" id="{8D09D3F1-E440-40C8-B76C-688617EB86BA}">
          <p14:sldIdLst>
            <p14:sldId id="263"/>
            <p14:sldId id="270"/>
            <p14:sldId id="271"/>
            <p14:sldId id="272"/>
            <p14:sldId id="273"/>
            <p14:sldId id="274"/>
            <p14:sldId id="403"/>
            <p14:sldId id="275"/>
            <p14:sldId id="280"/>
            <p14:sldId id="281"/>
            <p14:sldId id="28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FB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95226" autoAdjust="0"/>
  </p:normalViewPr>
  <p:slideViewPr>
    <p:cSldViewPr snapToGrid="0">
      <p:cViewPr varScale="1">
        <p:scale>
          <a:sx n="78" d="100"/>
          <a:sy n="78" d="100"/>
        </p:scale>
        <p:origin x="168"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3.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erd, Jay" userId="df5e62e7-901c-4a45-ba46-b727b414c81c" providerId="ADAL" clId="{7C05E700-ECA9-435D-AF38-AF3EB060AC75}"/>
    <pc:docChg chg="modSld">
      <pc:chgData name="Shepherd, Jay" userId="df5e62e7-901c-4a45-ba46-b727b414c81c" providerId="ADAL" clId="{7C05E700-ECA9-435D-AF38-AF3EB060AC75}" dt="2023-06-13T22:36:07.129" v="26" actId="13244"/>
      <pc:docMkLst>
        <pc:docMk/>
      </pc:docMkLst>
      <pc:sldChg chg="modSp mod">
        <pc:chgData name="Shepherd, Jay" userId="df5e62e7-901c-4a45-ba46-b727b414c81c" providerId="ADAL" clId="{7C05E700-ECA9-435D-AF38-AF3EB060AC75}" dt="2023-06-13T22:34:28.735" v="4" actId="207"/>
        <pc:sldMkLst>
          <pc:docMk/>
          <pc:sldMk cId="1049785936" sldId="256"/>
        </pc:sldMkLst>
        <pc:spChg chg="mod">
          <ac:chgData name="Shepherd, Jay" userId="df5e62e7-901c-4a45-ba46-b727b414c81c" providerId="ADAL" clId="{7C05E700-ECA9-435D-AF38-AF3EB060AC75}" dt="2023-06-13T22:34:28.735" v="4" actId="207"/>
          <ac:spMkLst>
            <pc:docMk/>
            <pc:sldMk cId="1049785936" sldId="256"/>
            <ac:spMk id="9" creationId="{6CC5069B-1221-84F1-DAAD-667A16214EB1}"/>
          </ac:spMkLst>
        </pc:spChg>
      </pc:sldChg>
      <pc:sldChg chg="modSp mod">
        <pc:chgData name="Shepherd, Jay" userId="df5e62e7-901c-4a45-ba46-b727b414c81c" providerId="ADAL" clId="{7C05E700-ECA9-435D-AF38-AF3EB060AC75}" dt="2023-06-13T22:34:50.743" v="6" actId="13244"/>
        <pc:sldMkLst>
          <pc:docMk/>
          <pc:sldMk cId="354730725" sldId="257"/>
        </pc:sldMkLst>
        <pc:spChg chg="ord">
          <ac:chgData name="Shepherd, Jay" userId="df5e62e7-901c-4a45-ba46-b727b414c81c" providerId="ADAL" clId="{7C05E700-ECA9-435D-AF38-AF3EB060AC75}" dt="2023-06-13T22:34:50.743" v="6" actId="13244"/>
          <ac:spMkLst>
            <pc:docMk/>
            <pc:sldMk cId="354730725" sldId="257"/>
            <ac:spMk id="4" creationId="{C029795A-F787-A44D-E2D5-3F8B65797B0A}"/>
          </ac:spMkLst>
        </pc:spChg>
      </pc:sldChg>
      <pc:sldChg chg="modSp mod">
        <pc:chgData name="Shepherd, Jay" userId="df5e62e7-901c-4a45-ba46-b727b414c81c" providerId="ADAL" clId="{7C05E700-ECA9-435D-AF38-AF3EB060AC75}" dt="2023-06-13T22:35:08.821" v="11" actId="13244"/>
        <pc:sldMkLst>
          <pc:docMk/>
          <pc:sldMk cId="923478536" sldId="260"/>
        </pc:sldMkLst>
        <pc:spChg chg="ord">
          <ac:chgData name="Shepherd, Jay" userId="df5e62e7-901c-4a45-ba46-b727b414c81c" providerId="ADAL" clId="{7C05E700-ECA9-435D-AF38-AF3EB060AC75}" dt="2023-06-13T22:35:08.821" v="11" actId="13244"/>
          <ac:spMkLst>
            <pc:docMk/>
            <pc:sldMk cId="923478536" sldId="260"/>
            <ac:spMk id="4" creationId="{85F8C4A4-8022-731D-6842-E49C469A2743}"/>
          </ac:spMkLst>
        </pc:spChg>
      </pc:sldChg>
      <pc:sldChg chg="modSp mod">
        <pc:chgData name="Shepherd, Jay" userId="df5e62e7-901c-4a45-ba46-b727b414c81c" providerId="ADAL" clId="{7C05E700-ECA9-435D-AF38-AF3EB060AC75}" dt="2023-06-13T22:35:38.316" v="17" actId="13244"/>
        <pc:sldMkLst>
          <pc:docMk/>
          <pc:sldMk cId="1309103925" sldId="263"/>
        </pc:sldMkLst>
        <pc:spChg chg="ord">
          <ac:chgData name="Shepherd, Jay" userId="df5e62e7-901c-4a45-ba46-b727b414c81c" providerId="ADAL" clId="{7C05E700-ECA9-435D-AF38-AF3EB060AC75}" dt="2023-06-13T22:35:38.316" v="17" actId="13244"/>
          <ac:spMkLst>
            <pc:docMk/>
            <pc:sldMk cId="1309103925" sldId="263"/>
            <ac:spMk id="4" creationId="{FBE1F811-5BE3-B98E-4CE1-7A839931315B}"/>
          </ac:spMkLst>
        </pc:spChg>
      </pc:sldChg>
      <pc:sldChg chg="modSp mod">
        <pc:chgData name="Shepherd, Jay" userId="df5e62e7-901c-4a45-ba46-b727b414c81c" providerId="ADAL" clId="{7C05E700-ECA9-435D-AF38-AF3EB060AC75}" dt="2023-06-13T22:34:48.065" v="5" actId="13244"/>
        <pc:sldMkLst>
          <pc:docMk/>
          <pc:sldMk cId="4115837391" sldId="265"/>
        </pc:sldMkLst>
        <pc:spChg chg="ord">
          <ac:chgData name="Shepherd, Jay" userId="df5e62e7-901c-4a45-ba46-b727b414c81c" providerId="ADAL" clId="{7C05E700-ECA9-435D-AF38-AF3EB060AC75}" dt="2023-06-13T22:34:48.065" v="5" actId="13244"/>
          <ac:spMkLst>
            <pc:docMk/>
            <pc:sldMk cId="4115837391" sldId="265"/>
            <ac:spMk id="2" creationId="{10C84115-DE8B-D0F3-0DCD-6E7C5024695C}"/>
          </ac:spMkLst>
        </pc:spChg>
      </pc:sldChg>
      <pc:sldChg chg="modSp mod">
        <pc:chgData name="Shepherd, Jay" userId="df5e62e7-901c-4a45-ba46-b727b414c81c" providerId="ADAL" clId="{7C05E700-ECA9-435D-AF38-AF3EB060AC75}" dt="2023-06-13T22:34:53.211" v="7" actId="13244"/>
        <pc:sldMkLst>
          <pc:docMk/>
          <pc:sldMk cId="2326904704" sldId="266"/>
        </pc:sldMkLst>
        <pc:spChg chg="ord">
          <ac:chgData name="Shepherd, Jay" userId="df5e62e7-901c-4a45-ba46-b727b414c81c" providerId="ADAL" clId="{7C05E700-ECA9-435D-AF38-AF3EB060AC75}" dt="2023-06-13T22:34:53.211" v="7" actId="13244"/>
          <ac:spMkLst>
            <pc:docMk/>
            <pc:sldMk cId="2326904704" sldId="266"/>
            <ac:spMk id="4" creationId="{E323C5EA-4943-2AE1-4167-034EC928DD33}"/>
          </ac:spMkLst>
        </pc:spChg>
      </pc:sldChg>
      <pc:sldChg chg="modSp mod">
        <pc:chgData name="Shepherd, Jay" userId="df5e62e7-901c-4a45-ba46-b727b414c81c" providerId="ADAL" clId="{7C05E700-ECA9-435D-AF38-AF3EB060AC75}" dt="2023-06-13T22:34:56.630" v="8" actId="13244"/>
        <pc:sldMkLst>
          <pc:docMk/>
          <pc:sldMk cId="2425619262" sldId="267"/>
        </pc:sldMkLst>
        <pc:spChg chg="ord">
          <ac:chgData name="Shepherd, Jay" userId="df5e62e7-901c-4a45-ba46-b727b414c81c" providerId="ADAL" clId="{7C05E700-ECA9-435D-AF38-AF3EB060AC75}" dt="2023-06-13T22:34:56.630" v="8" actId="13244"/>
          <ac:spMkLst>
            <pc:docMk/>
            <pc:sldMk cId="2425619262" sldId="267"/>
            <ac:spMk id="4" creationId="{690EB0E3-F9BB-7CD8-AA75-7FD4F0A82B0C}"/>
          </ac:spMkLst>
        </pc:spChg>
      </pc:sldChg>
      <pc:sldChg chg="modSp mod">
        <pc:chgData name="Shepherd, Jay" userId="df5e62e7-901c-4a45-ba46-b727b414c81c" providerId="ADAL" clId="{7C05E700-ECA9-435D-AF38-AF3EB060AC75}" dt="2023-06-13T22:35:11.275" v="12" actId="13244"/>
        <pc:sldMkLst>
          <pc:docMk/>
          <pc:sldMk cId="646184466" sldId="268"/>
        </pc:sldMkLst>
        <pc:spChg chg="ord">
          <ac:chgData name="Shepherd, Jay" userId="df5e62e7-901c-4a45-ba46-b727b414c81c" providerId="ADAL" clId="{7C05E700-ECA9-435D-AF38-AF3EB060AC75}" dt="2023-06-13T22:35:11.275" v="12" actId="13244"/>
          <ac:spMkLst>
            <pc:docMk/>
            <pc:sldMk cId="646184466" sldId="268"/>
            <ac:spMk id="4" creationId="{CA099450-AFC3-5F48-CAFB-C86656D3E771}"/>
          </ac:spMkLst>
        </pc:spChg>
      </pc:sldChg>
      <pc:sldChg chg="modSp mod">
        <pc:chgData name="Shepherd, Jay" userId="df5e62e7-901c-4a45-ba46-b727b414c81c" providerId="ADAL" clId="{7C05E700-ECA9-435D-AF38-AF3EB060AC75}" dt="2023-06-13T22:35:14.396" v="13" actId="13244"/>
        <pc:sldMkLst>
          <pc:docMk/>
          <pc:sldMk cId="3332142141" sldId="269"/>
        </pc:sldMkLst>
        <pc:spChg chg="ord">
          <ac:chgData name="Shepherd, Jay" userId="df5e62e7-901c-4a45-ba46-b727b414c81c" providerId="ADAL" clId="{7C05E700-ECA9-435D-AF38-AF3EB060AC75}" dt="2023-06-13T22:35:14.396" v="13" actId="13244"/>
          <ac:spMkLst>
            <pc:docMk/>
            <pc:sldMk cId="3332142141" sldId="269"/>
            <ac:spMk id="4" creationId="{8158337B-8837-DBEF-8419-7A58B65E1784}"/>
          </ac:spMkLst>
        </pc:spChg>
      </pc:sldChg>
      <pc:sldChg chg="modSp mod">
        <pc:chgData name="Shepherd, Jay" userId="df5e62e7-901c-4a45-ba46-b727b414c81c" providerId="ADAL" clId="{7C05E700-ECA9-435D-AF38-AF3EB060AC75}" dt="2023-06-13T22:35:41.023" v="18" actId="13244"/>
        <pc:sldMkLst>
          <pc:docMk/>
          <pc:sldMk cId="53278764" sldId="270"/>
        </pc:sldMkLst>
        <pc:spChg chg="ord">
          <ac:chgData name="Shepherd, Jay" userId="df5e62e7-901c-4a45-ba46-b727b414c81c" providerId="ADAL" clId="{7C05E700-ECA9-435D-AF38-AF3EB060AC75}" dt="2023-06-13T22:35:41.023" v="18" actId="13244"/>
          <ac:spMkLst>
            <pc:docMk/>
            <pc:sldMk cId="53278764" sldId="270"/>
            <ac:spMk id="4" creationId="{8864655D-5FAF-B24B-A936-90DE62658941}"/>
          </ac:spMkLst>
        </pc:spChg>
      </pc:sldChg>
      <pc:sldChg chg="modSp mod">
        <pc:chgData name="Shepherd, Jay" userId="df5e62e7-901c-4a45-ba46-b727b414c81c" providerId="ADAL" clId="{7C05E700-ECA9-435D-AF38-AF3EB060AC75}" dt="2023-06-13T22:35:44.219" v="19" actId="13244"/>
        <pc:sldMkLst>
          <pc:docMk/>
          <pc:sldMk cId="3453344884" sldId="271"/>
        </pc:sldMkLst>
        <pc:spChg chg="ord">
          <ac:chgData name="Shepherd, Jay" userId="df5e62e7-901c-4a45-ba46-b727b414c81c" providerId="ADAL" clId="{7C05E700-ECA9-435D-AF38-AF3EB060AC75}" dt="2023-06-13T22:35:44.219" v="19" actId="13244"/>
          <ac:spMkLst>
            <pc:docMk/>
            <pc:sldMk cId="3453344884" sldId="271"/>
            <ac:spMk id="4" creationId="{6EE5AC1A-304E-F067-3904-34639DD395EA}"/>
          </ac:spMkLst>
        </pc:spChg>
      </pc:sldChg>
      <pc:sldChg chg="modSp mod">
        <pc:chgData name="Shepherd, Jay" userId="df5e62e7-901c-4a45-ba46-b727b414c81c" providerId="ADAL" clId="{7C05E700-ECA9-435D-AF38-AF3EB060AC75}" dt="2023-06-13T22:35:48.559" v="20" actId="13244"/>
        <pc:sldMkLst>
          <pc:docMk/>
          <pc:sldMk cId="3308033524" sldId="272"/>
        </pc:sldMkLst>
        <pc:spChg chg="ord">
          <ac:chgData name="Shepherd, Jay" userId="df5e62e7-901c-4a45-ba46-b727b414c81c" providerId="ADAL" clId="{7C05E700-ECA9-435D-AF38-AF3EB060AC75}" dt="2023-06-13T22:35:48.559" v="20" actId="13244"/>
          <ac:spMkLst>
            <pc:docMk/>
            <pc:sldMk cId="3308033524" sldId="272"/>
            <ac:spMk id="2" creationId="{10C84115-DE8B-D0F3-0DCD-6E7C5024695C}"/>
          </ac:spMkLst>
        </pc:spChg>
      </pc:sldChg>
      <pc:sldChg chg="modSp mod">
        <pc:chgData name="Shepherd, Jay" userId="df5e62e7-901c-4a45-ba46-b727b414c81c" providerId="ADAL" clId="{7C05E700-ECA9-435D-AF38-AF3EB060AC75}" dt="2023-06-13T22:35:51.242" v="21" actId="13244"/>
        <pc:sldMkLst>
          <pc:docMk/>
          <pc:sldMk cId="2865342519" sldId="273"/>
        </pc:sldMkLst>
        <pc:spChg chg="ord">
          <ac:chgData name="Shepherd, Jay" userId="df5e62e7-901c-4a45-ba46-b727b414c81c" providerId="ADAL" clId="{7C05E700-ECA9-435D-AF38-AF3EB060AC75}" dt="2023-06-13T22:35:51.242" v="21" actId="13244"/>
          <ac:spMkLst>
            <pc:docMk/>
            <pc:sldMk cId="2865342519" sldId="273"/>
            <ac:spMk id="4" creationId="{6EE5AC1A-304E-F067-3904-34639DD395EA}"/>
          </ac:spMkLst>
        </pc:spChg>
      </pc:sldChg>
      <pc:sldChg chg="modSp mod">
        <pc:chgData name="Shepherd, Jay" userId="df5e62e7-901c-4a45-ba46-b727b414c81c" providerId="ADAL" clId="{7C05E700-ECA9-435D-AF38-AF3EB060AC75}" dt="2023-06-13T22:35:55.077" v="22" actId="13244"/>
        <pc:sldMkLst>
          <pc:docMk/>
          <pc:sldMk cId="1473263733" sldId="274"/>
        </pc:sldMkLst>
        <pc:spChg chg="ord">
          <ac:chgData name="Shepherd, Jay" userId="df5e62e7-901c-4a45-ba46-b727b414c81c" providerId="ADAL" clId="{7C05E700-ECA9-435D-AF38-AF3EB060AC75}" dt="2023-06-13T22:35:55.077" v="22" actId="13244"/>
          <ac:spMkLst>
            <pc:docMk/>
            <pc:sldMk cId="1473263733" sldId="274"/>
            <ac:spMk id="4" creationId="{6EE5AC1A-304E-F067-3904-34639DD395EA}"/>
          </ac:spMkLst>
        </pc:spChg>
      </pc:sldChg>
      <pc:sldChg chg="modSp mod">
        <pc:chgData name="Shepherd, Jay" userId="df5e62e7-901c-4a45-ba46-b727b414c81c" providerId="ADAL" clId="{7C05E700-ECA9-435D-AF38-AF3EB060AC75}" dt="2023-06-13T22:36:00.097" v="24" actId="13244"/>
        <pc:sldMkLst>
          <pc:docMk/>
          <pc:sldMk cId="3815665617" sldId="275"/>
        </pc:sldMkLst>
        <pc:spChg chg="ord">
          <ac:chgData name="Shepherd, Jay" userId="df5e62e7-901c-4a45-ba46-b727b414c81c" providerId="ADAL" clId="{7C05E700-ECA9-435D-AF38-AF3EB060AC75}" dt="2023-06-13T22:36:00.097" v="24" actId="13244"/>
          <ac:spMkLst>
            <pc:docMk/>
            <pc:sldMk cId="3815665617" sldId="275"/>
            <ac:spMk id="4" creationId="{6EE5AC1A-304E-F067-3904-34639DD395EA}"/>
          </ac:spMkLst>
        </pc:spChg>
      </pc:sldChg>
      <pc:sldChg chg="modSp mod">
        <pc:chgData name="Shepherd, Jay" userId="df5e62e7-901c-4a45-ba46-b727b414c81c" providerId="ADAL" clId="{7C05E700-ECA9-435D-AF38-AF3EB060AC75}" dt="2023-06-13T22:36:03.899" v="25" actId="13244"/>
        <pc:sldMkLst>
          <pc:docMk/>
          <pc:sldMk cId="4047997906" sldId="280"/>
        </pc:sldMkLst>
        <pc:spChg chg="ord">
          <ac:chgData name="Shepherd, Jay" userId="df5e62e7-901c-4a45-ba46-b727b414c81c" providerId="ADAL" clId="{7C05E700-ECA9-435D-AF38-AF3EB060AC75}" dt="2023-06-13T22:36:03.899" v="25" actId="13244"/>
          <ac:spMkLst>
            <pc:docMk/>
            <pc:sldMk cId="4047997906" sldId="280"/>
            <ac:spMk id="2" creationId="{10C84115-DE8B-D0F3-0DCD-6E7C5024695C}"/>
          </ac:spMkLst>
        </pc:spChg>
      </pc:sldChg>
      <pc:sldChg chg="modSp mod">
        <pc:chgData name="Shepherd, Jay" userId="df5e62e7-901c-4a45-ba46-b727b414c81c" providerId="ADAL" clId="{7C05E700-ECA9-435D-AF38-AF3EB060AC75}" dt="2023-06-13T22:36:07.129" v="26" actId="13244"/>
        <pc:sldMkLst>
          <pc:docMk/>
          <pc:sldMk cId="2401747223" sldId="281"/>
        </pc:sldMkLst>
        <pc:spChg chg="ord">
          <ac:chgData name="Shepherd, Jay" userId="df5e62e7-901c-4a45-ba46-b727b414c81c" providerId="ADAL" clId="{7C05E700-ECA9-435D-AF38-AF3EB060AC75}" dt="2023-06-13T22:36:07.129" v="26" actId="13244"/>
          <ac:spMkLst>
            <pc:docMk/>
            <pc:sldMk cId="2401747223" sldId="281"/>
            <ac:spMk id="4" creationId="{6EE5AC1A-304E-F067-3904-34639DD395EA}"/>
          </ac:spMkLst>
        </pc:spChg>
      </pc:sldChg>
      <pc:sldChg chg="modSp mod">
        <pc:chgData name="Shepherd, Jay" userId="df5e62e7-901c-4a45-ba46-b727b414c81c" providerId="ADAL" clId="{7C05E700-ECA9-435D-AF38-AF3EB060AC75}" dt="2023-06-13T22:34:59.917" v="9" actId="13244"/>
        <pc:sldMkLst>
          <pc:docMk/>
          <pc:sldMk cId="3102177099" sldId="284"/>
        </pc:sldMkLst>
        <pc:spChg chg="ord">
          <ac:chgData name="Shepherd, Jay" userId="df5e62e7-901c-4a45-ba46-b727b414c81c" providerId="ADAL" clId="{7C05E700-ECA9-435D-AF38-AF3EB060AC75}" dt="2023-06-13T22:34:59.917" v="9" actId="13244"/>
          <ac:spMkLst>
            <pc:docMk/>
            <pc:sldMk cId="3102177099" sldId="284"/>
            <ac:spMk id="4" creationId="{9B69E2A7-A92A-4B52-9BDA-8B5C886B08D1}"/>
          </ac:spMkLst>
        </pc:spChg>
      </pc:sldChg>
      <pc:sldChg chg="modSp mod">
        <pc:chgData name="Shepherd, Jay" userId="df5e62e7-901c-4a45-ba46-b727b414c81c" providerId="ADAL" clId="{7C05E700-ECA9-435D-AF38-AF3EB060AC75}" dt="2023-06-13T22:35:03.257" v="10" actId="13244"/>
        <pc:sldMkLst>
          <pc:docMk/>
          <pc:sldMk cId="3613449940" sldId="285"/>
        </pc:sldMkLst>
        <pc:spChg chg="ord">
          <ac:chgData name="Shepherd, Jay" userId="df5e62e7-901c-4a45-ba46-b727b414c81c" providerId="ADAL" clId="{7C05E700-ECA9-435D-AF38-AF3EB060AC75}" dt="2023-06-13T22:35:03.257" v="10" actId="13244"/>
          <ac:spMkLst>
            <pc:docMk/>
            <pc:sldMk cId="3613449940" sldId="285"/>
            <ac:spMk id="4" creationId="{9A147480-136C-83EB-268C-A7889AFFF2C1}"/>
          </ac:spMkLst>
        </pc:spChg>
      </pc:sldChg>
      <pc:sldChg chg="modSp mod">
        <pc:chgData name="Shepherd, Jay" userId="df5e62e7-901c-4a45-ba46-b727b414c81c" providerId="ADAL" clId="{7C05E700-ECA9-435D-AF38-AF3EB060AC75}" dt="2023-06-13T22:35:17.310" v="14" actId="13244"/>
        <pc:sldMkLst>
          <pc:docMk/>
          <pc:sldMk cId="2790106723" sldId="400"/>
        </pc:sldMkLst>
        <pc:spChg chg="ord">
          <ac:chgData name="Shepherd, Jay" userId="df5e62e7-901c-4a45-ba46-b727b414c81c" providerId="ADAL" clId="{7C05E700-ECA9-435D-AF38-AF3EB060AC75}" dt="2023-06-13T22:35:17.310" v="14" actId="13244"/>
          <ac:spMkLst>
            <pc:docMk/>
            <pc:sldMk cId="2790106723" sldId="400"/>
            <ac:spMk id="4" creationId="{588B3EDF-BE31-EEB2-61A3-946BEBDBED4B}"/>
          </ac:spMkLst>
        </pc:spChg>
      </pc:sldChg>
      <pc:sldChg chg="modSp mod">
        <pc:chgData name="Shepherd, Jay" userId="df5e62e7-901c-4a45-ba46-b727b414c81c" providerId="ADAL" clId="{7C05E700-ECA9-435D-AF38-AF3EB060AC75}" dt="2023-06-13T22:35:22.522" v="16" actId="13244"/>
        <pc:sldMkLst>
          <pc:docMk/>
          <pc:sldMk cId="1070241824" sldId="401"/>
        </pc:sldMkLst>
        <pc:spChg chg="ord">
          <ac:chgData name="Shepherd, Jay" userId="df5e62e7-901c-4a45-ba46-b727b414c81c" providerId="ADAL" clId="{7C05E700-ECA9-435D-AF38-AF3EB060AC75}" dt="2023-06-13T22:35:22.522" v="16" actId="13244"/>
          <ac:spMkLst>
            <pc:docMk/>
            <pc:sldMk cId="1070241824" sldId="401"/>
            <ac:spMk id="4" creationId="{D1A2F687-C416-D2DB-F181-E3675DEC5C02}"/>
          </ac:spMkLst>
        </pc:spChg>
      </pc:sldChg>
      <pc:sldChg chg="modSp mod">
        <pc:chgData name="Shepherd, Jay" userId="df5e62e7-901c-4a45-ba46-b727b414c81c" providerId="ADAL" clId="{7C05E700-ECA9-435D-AF38-AF3EB060AC75}" dt="2023-06-13T22:35:20.086" v="15" actId="13244"/>
        <pc:sldMkLst>
          <pc:docMk/>
          <pc:sldMk cId="1379024204" sldId="402"/>
        </pc:sldMkLst>
        <pc:spChg chg="ord">
          <ac:chgData name="Shepherd, Jay" userId="df5e62e7-901c-4a45-ba46-b727b414c81c" providerId="ADAL" clId="{7C05E700-ECA9-435D-AF38-AF3EB060AC75}" dt="2023-06-13T22:35:20.086" v="15" actId="13244"/>
          <ac:spMkLst>
            <pc:docMk/>
            <pc:sldMk cId="1379024204" sldId="402"/>
            <ac:spMk id="4" creationId="{AC032874-D551-ADFF-D912-37A8108F88F0}"/>
          </ac:spMkLst>
        </pc:spChg>
      </pc:sldChg>
      <pc:sldChg chg="modSp mod">
        <pc:chgData name="Shepherd, Jay" userId="df5e62e7-901c-4a45-ba46-b727b414c81c" providerId="ADAL" clId="{7C05E700-ECA9-435D-AF38-AF3EB060AC75}" dt="2023-06-13T22:35:58.026" v="23" actId="13244"/>
        <pc:sldMkLst>
          <pc:docMk/>
          <pc:sldMk cId="1666433597" sldId="403"/>
        </pc:sldMkLst>
        <pc:spChg chg="ord">
          <ac:chgData name="Shepherd, Jay" userId="df5e62e7-901c-4a45-ba46-b727b414c81c" providerId="ADAL" clId="{7C05E700-ECA9-435D-AF38-AF3EB060AC75}" dt="2023-06-13T22:35:58.026" v="23" actId="13244"/>
          <ac:spMkLst>
            <pc:docMk/>
            <pc:sldMk cId="1666433597" sldId="403"/>
            <ac:spMk id="4" creationId="{DBCAB5AB-CB90-CB18-7B36-14AC08F5767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a:solidFill>
                  <a:schemeClr val="tx1"/>
                </a:solidFill>
                <a:effectLst/>
              </a:rPr>
              <a:t>Skagit </a:t>
            </a:r>
            <a:r>
              <a:rPr lang="en-US" sz="2000" b="1" i="0" u="none" strike="noStrike" baseline="0">
                <a:effectLst/>
              </a:rPr>
              <a:t>County</a:t>
            </a:r>
            <a:endParaRPr lang="en-US" sz="2000" b="1">
              <a:solidFill>
                <a:schemeClr val="tx1"/>
              </a:solidFill>
              <a:effectLst/>
            </a:endParaRPr>
          </a:p>
        </c:rich>
      </c:tx>
      <c:layout>
        <c:manualLayout>
          <c:xMode val="edge"/>
          <c:yMode val="edge"/>
          <c:x val="0.36587969362081113"/>
          <c:y val="6.971749389609402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1905779233096072"/>
          <c:y val="0.20522520273929251"/>
          <c:w val="0.28531675407954493"/>
          <c:h val="0.77809798270893371"/>
        </c:manualLayout>
      </c:layout>
      <c:barChart>
        <c:barDir val="bar"/>
        <c:grouping val="clustered"/>
        <c:varyColors val="0"/>
        <c:ser>
          <c:idx val="0"/>
          <c:order val="0"/>
          <c:tx>
            <c:strRef>
              <c:f>Sheet1!$B$1</c:f>
              <c:strCache>
                <c:ptCount val="1"/>
                <c:pt idx="0">
                  <c:v>Series 1</c:v>
                </c:pt>
              </c:strCache>
            </c:strRef>
          </c:tx>
          <c:spPr>
            <a:solidFill>
              <a:schemeClr val="accent1"/>
            </a:solidFill>
            <a:ln w="12700">
              <a:solidFill>
                <a:srgbClr val="393839"/>
              </a:solidFill>
            </a:ln>
            <a:effectLst/>
          </c:spPr>
          <c:invertIfNegative val="0"/>
          <c:dPt>
            <c:idx val="0"/>
            <c:invertIfNegative val="0"/>
            <c:bubble3D val="0"/>
            <c:spPr>
              <a:solidFill>
                <a:srgbClr val="088099"/>
              </a:solidFill>
              <a:ln w="12700">
                <a:solidFill>
                  <a:srgbClr val="393839"/>
                </a:solidFill>
              </a:ln>
              <a:effectLst/>
            </c:spPr>
            <c:extLst>
              <c:ext xmlns:c16="http://schemas.microsoft.com/office/drawing/2014/chart" uri="{C3380CC4-5D6E-409C-BE32-E72D297353CC}">
                <c16:uniqueId val="{00000002-1DFF-4F1B-9573-0D8D9CDBBEC6}"/>
              </c:ext>
            </c:extLst>
          </c:dPt>
          <c:dPt>
            <c:idx val="1"/>
            <c:invertIfNegative val="0"/>
            <c:bubble3D val="0"/>
            <c:spPr>
              <a:solidFill>
                <a:srgbClr val="AA0000"/>
              </a:solidFill>
              <a:ln w="12700">
                <a:solidFill>
                  <a:srgbClr val="393839"/>
                </a:solidFill>
              </a:ln>
              <a:effectLst/>
            </c:spPr>
            <c:extLst>
              <c:ext xmlns:c16="http://schemas.microsoft.com/office/drawing/2014/chart" uri="{C3380CC4-5D6E-409C-BE32-E72D297353CC}">
                <c16:uniqueId val="{00000003-1DFF-4F1B-9573-0D8D9CDBBEC6}"/>
              </c:ext>
            </c:extLst>
          </c:dPt>
          <c:dPt>
            <c:idx val="2"/>
            <c:invertIfNegative val="0"/>
            <c:bubble3D val="0"/>
            <c:spPr>
              <a:solidFill>
                <a:srgbClr val="55B31B"/>
              </a:solidFill>
              <a:ln w="12700">
                <a:solidFill>
                  <a:srgbClr val="393839"/>
                </a:solidFill>
              </a:ln>
              <a:effectLst/>
            </c:spPr>
            <c:extLst>
              <c:ext xmlns:c16="http://schemas.microsoft.com/office/drawing/2014/chart" uri="{C3380CC4-5D6E-409C-BE32-E72D297353CC}">
                <c16:uniqueId val="{00000004-1DFF-4F1B-9573-0D8D9CDBBEC6}"/>
              </c:ext>
            </c:extLst>
          </c:dPt>
          <c:dPt>
            <c:idx val="3"/>
            <c:invertIfNegative val="0"/>
            <c:bubble3D val="0"/>
            <c:spPr>
              <a:solidFill>
                <a:srgbClr val="003282"/>
              </a:solidFill>
              <a:ln w="12700">
                <a:solidFill>
                  <a:srgbClr val="393839"/>
                </a:solidFill>
              </a:ln>
              <a:effectLst/>
            </c:spPr>
            <c:extLst>
              <c:ext xmlns:c16="http://schemas.microsoft.com/office/drawing/2014/chart" uri="{C3380CC4-5D6E-409C-BE32-E72D297353CC}">
                <c16:uniqueId val="{00000005-1DFF-4F1B-9573-0D8D9CDBBEC6}"/>
              </c:ext>
            </c:extLst>
          </c:dPt>
          <c:dPt>
            <c:idx val="4"/>
            <c:invertIfNegative val="0"/>
            <c:bubble3D val="0"/>
            <c:spPr>
              <a:solidFill>
                <a:srgbClr val="FDB913"/>
              </a:solidFill>
              <a:ln w="12700">
                <a:solidFill>
                  <a:srgbClr val="393839"/>
                </a:solidFill>
              </a:ln>
              <a:effectLst/>
            </c:spPr>
            <c:extLst>
              <c:ext xmlns:c16="http://schemas.microsoft.com/office/drawing/2014/chart" uri="{C3380CC4-5D6E-409C-BE32-E72D297353CC}">
                <c16:uniqueId val="{00000009-F759-4762-AEF4-DF66A8649760}"/>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Higher Education</c:v>
                </c:pt>
                <c:pt idx="1">
                  <c:v>Competitive Employment</c:v>
                </c:pt>
                <c:pt idx="2">
                  <c:v>Other Education</c:v>
                </c:pt>
                <c:pt idx="3">
                  <c:v>Other Employment</c:v>
                </c:pt>
                <c:pt idx="4">
                  <c:v>No Engagement</c:v>
                </c:pt>
              </c:strCache>
            </c:strRef>
          </c:cat>
          <c:val>
            <c:numRef>
              <c:f>Sheet1!$B$2:$B$6</c:f>
              <c:numCache>
                <c:formatCode>0.00%</c:formatCode>
                <c:ptCount val="5"/>
                <c:pt idx="0">
                  <c:v>0.13953488372093023</c:v>
                </c:pt>
                <c:pt idx="1">
                  <c:v>0.39534883720930231</c:v>
                </c:pt>
                <c:pt idx="2">
                  <c:v>4.6511627906976744E-2</c:v>
                </c:pt>
                <c:pt idx="3">
                  <c:v>0.20930232558139536</c:v>
                </c:pt>
                <c:pt idx="4">
                  <c:v>0.20930232558139536</c:v>
                </c:pt>
              </c:numCache>
            </c:numRef>
          </c:val>
          <c:extLst>
            <c:ext xmlns:c16="http://schemas.microsoft.com/office/drawing/2014/chart" uri="{C3380CC4-5D6E-409C-BE32-E72D297353CC}">
              <c16:uniqueId val="{0000000A-F759-4762-AEF4-DF66A8649760}"/>
            </c:ext>
          </c:extLst>
        </c:ser>
        <c:dLbls>
          <c:dLblPos val="outEnd"/>
          <c:showLegendKey val="0"/>
          <c:showVal val="1"/>
          <c:showCatName val="0"/>
          <c:showSerName val="0"/>
          <c:showPercent val="0"/>
          <c:showBubbleSize val="0"/>
        </c:dLbls>
        <c:gapWidth val="182"/>
        <c:axId val="729643904"/>
        <c:axId val="729644464"/>
      </c:barChart>
      <c:catAx>
        <c:axId val="729643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29644464"/>
        <c:crosses val="autoZero"/>
        <c:auto val="1"/>
        <c:lblAlgn val="ctr"/>
        <c:lblOffset val="100"/>
        <c:noMultiLvlLbl val="0"/>
      </c:catAx>
      <c:valAx>
        <c:axId val="729644464"/>
        <c:scaling>
          <c:orientation val="minMax"/>
          <c:max val="1"/>
          <c:min val="0"/>
        </c:scaling>
        <c:delete val="1"/>
        <c:axPos val="t"/>
        <c:numFmt formatCode="0.00%" sourceLinked="1"/>
        <c:majorTickMark val="out"/>
        <c:minorTickMark val="none"/>
        <c:tickLblPos val="nextTo"/>
        <c:crossAx val="729643904"/>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a:solidFill>
                  <a:schemeClr val="tx1"/>
                </a:solidFill>
                <a:effectLst/>
              </a:rPr>
              <a:t>Washington state</a:t>
            </a:r>
            <a:endParaRPr lang="en-US" sz="2000">
              <a:effectLst/>
            </a:endParaRPr>
          </a:p>
        </c:rich>
      </c:tx>
      <c:layout>
        <c:manualLayout>
          <c:xMode val="edge"/>
          <c:yMode val="edge"/>
          <c:x val="0.4451141888722116"/>
          <c:y val="6.8942828295949027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583347800055054"/>
          <c:y val="0.19020183892687148"/>
          <c:w val="0.27443401366263731"/>
          <c:h val="0.77809798270893371"/>
        </c:manualLayout>
      </c:layout>
      <c:barChart>
        <c:barDir val="bar"/>
        <c:grouping val="clustered"/>
        <c:varyColors val="0"/>
        <c:ser>
          <c:idx val="0"/>
          <c:order val="0"/>
          <c:tx>
            <c:strRef>
              <c:f>Sheet1!$B$1</c:f>
              <c:strCache>
                <c:ptCount val="1"/>
                <c:pt idx="0">
                  <c:v>Series 1</c:v>
                </c:pt>
              </c:strCache>
            </c:strRef>
          </c:tx>
          <c:spPr>
            <a:solidFill>
              <a:schemeClr val="accent1"/>
            </a:solidFill>
            <a:ln w="12700">
              <a:solidFill>
                <a:srgbClr val="393839"/>
              </a:solidFill>
            </a:ln>
            <a:effectLst/>
          </c:spPr>
          <c:invertIfNegative val="0"/>
          <c:dPt>
            <c:idx val="0"/>
            <c:invertIfNegative val="0"/>
            <c:bubble3D val="0"/>
            <c:spPr>
              <a:solidFill>
                <a:srgbClr val="088099"/>
              </a:solidFill>
              <a:ln w="12700">
                <a:solidFill>
                  <a:srgbClr val="393839"/>
                </a:solidFill>
              </a:ln>
              <a:effectLst/>
            </c:spPr>
            <c:extLst>
              <c:ext xmlns:c16="http://schemas.microsoft.com/office/drawing/2014/chart" uri="{C3380CC4-5D6E-409C-BE32-E72D297353CC}">
                <c16:uniqueId val="{00000001-5CE4-4A4E-B77B-8A61E0720D64}"/>
              </c:ext>
            </c:extLst>
          </c:dPt>
          <c:dPt>
            <c:idx val="1"/>
            <c:invertIfNegative val="0"/>
            <c:bubble3D val="0"/>
            <c:spPr>
              <a:solidFill>
                <a:srgbClr val="AA0000"/>
              </a:solidFill>
              <a:ln w="12700">
                <a:solidFill>
                  <a:srgbClr val="393839"/>
                </a:solidFill>
              </a:ln>
              <a:effectLst/>
            </c:spPr>
            <c:extLst>
              <c:ext xmlns:c16="http://schemas.microsoft.com/office/drawing/2014/chart" uri="{C3380CC4-5D6E-409C-BE32-E72D297353CC}">
                <c16:uniqueId val="{00000003-5CE4-4A4E-B77B-8A61E0720D64}"/>
              </c:ext>
            </c:extLst>
          </c:dPt>
          <c:dPt>
            <c:idx val="2"/>
            <c:invertIfNegative val="0"/>
            <c:bubble3D val="0"/>
            <c:spPr>
              <a:solidFill>
                <a:srgbClr val="6CB33F"/>
              </a:solidFill>
              <a:ln w="12700">
                <a:solidFill>
                  <a:srgbClr val="393839"/>
                </a:solidFill>
              </a:ln>
              <a:effectLst/>
            </c:spPr>
            <c:extLst>
              <c:ext xmlns:c16="http://schemas.microsoft.com/office/drawing/2014/chart" uri="{C3380CC4-5D6E-409C-BE32-E72D297353CC}">
                <c16:uniqueId val="{00000005-5CE4-4A4E-B77B-8A61E0720D64}"/>
              </c:ext>
            </c:extLst>
          </c:dPt>
          <c:dPt>
            <c:idx val="3"/>
            <c:invertIfNegative val="0"/>
            <c:bubble3D val="0"/>
            <c:spPr>
              <a:solidFill>
                <a:srgbClr val="003282"/>
              </a:solidFill>
              <a:ln w="12700">
                <a:solidFill>
                  <a:srgbClr val="393839"/>
                </a:solidFill>
              </a:ln>
              <a:effectLst/>
            </c:spPr>
            <c:extLst>
              <c:ext xmlns:c16="http://schemas.microsoft.com/office/drawing/2014/chart" uri="{C3380CC4-5D6E-409C-BE32-E72D297353CC}">
                <c16:uniqueId val="{00000007-5CE4-4A4E-B77B-8A61E0720D64}"/>
              </c:ext>
            </c:extLst>
          </c:dPt>
          <c:dPt>
            <c:idx val="4"/>
            <c:invertIfNegative val="0"/>
            <c:bubble3D val="0"/>
            <c:spPr>
              <a:solidFill>
                <a:srgbClr val="FDB913"/>
              </a:solidFill>
              <a:ln w="12700">
                <a:solidFill>
                  <a:srgbClr val="393839"/>
                </a:solidFill>
              </a:ln>
              <a:effectLst/>
            </c:spPr>
            <c:extLst>
              <c:ext xmlns:c16="http://schemas.microsoft.com/office/drawing/2014/chart" uri="{C3380CC4-5D6E-409C-BE32-E72D297353CC}">
                <c16:uniqueId val="{00000009-5CE4-4A4E-B77B-8A61E0720D64}"/>
              </c:ext>
            </c:extLst>
          </c:dPt>
          <c:dLbls>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Higher Education</c:v>
                </c:pt>
                <c:pt idx="1">
                  <c:v>Competitive Employment</c:v>
                </c:pt>
                <c:pt idx="2">
                  <c:v>Other Education</c:v>
                </c:pt>
                <c:pt idx="3">
                  <c:v>Other Employment</c:v>
                </c:pt>
                <c:pt idx="4">
                  <c:v>No Engagement</c:v>
                </c:pt>
              </c:strCache>
            </c:strRef>
          </c:cat>
          <c:val>
            <c:numRef>
              <c:f>Sheet1!$B$2:$B$6</c:f>
              <c:numCache>
                <c:formatCode>0.00%</c:formatCode>
                <c:ptCount val="5"/>
                <c:pt idx="0">
                  <c:v>0.16866315285098227</c:v>
                </c:pt>
                <c:pt idx="1">
                  <c:v>0.30745887238460312</c:v>
                </c:pt>
                <c:pt idx="2">
                  <c:v>3.9131129212585852E-2</c:v>
                </c:pt>
                <c:pt idx="3">
                  <c:v>0.22743970611723369</c:v>
                </c:pt>
                <c:pt idx="4">
                  <c:v>0.25730713943459516</c:v>
                </c:pt>
              </c:numCache>
            </c:numRef>
          </c:val>
          <c:extLst>
            <c:ext xmlns:c16="http://schemas.microsoft.com/office/drawing/2014/chart" uri="{C3380CC4-5D6E-409C-BE32-E72D297353CC}">
              <c16:uniqueId val="{0000000A-5CE4-4A4E-B77B-8A61E0720D64}"/>
            </c:ext>
          </c:extLst>
        </c:ser>
        <c:dLbls>
          <c:dLblPos val="outEnd"/>
          <c:showLegendKey val="0"/>
          <c:showVal val="1"/>
          <c:showCatName val="0"/>
          <c:showSerName val="0"/>
          <c:showPercent val="0"/>
          <c:showBubbleSize val="0"/>
        </c:dLbls>
        <c:gapWidth val="182"/>
        <c:axId val="727897792"/>
        <c:axId val="727898352"/>
      </c:barChart>
      <c:catAx>
        <c:axId val="7278977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27898352"/>
        <c:crosses val="autoZero"/>
        <c:auto val="1"/>
        <c:lblAlgn val="ctr"/>
        <c:lblOffset val="100"/>
        <c:noMultiLvlLbl val="0"/>
      </c:catAx>
      <c:valAx>
        <c:axId val="727898352"/>
        <c:scaling>
          <c:orientation val="minMax"/>
          <c:max val="1"/>
        </c:scaling>
        <c:delete val="1"/>
        <c:axPos val="t"/>
        <c:numFmt formatCode="0.00%" sourceLinked="1"/>
        <c:majorTickMark val="out"/>
        <c:minorTickMark val="none"/>
        <c:tickLblPos val="nextTo"/>
        <c:crossAx val="727897792"/>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76391-7B1B-4AB7-BE77-858538242D12}" type="datetimeFigureOut">
              <a:rPr lang="en-US" smtClean="0"/>
              <a:t>6/13/2023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C97334-31A2-42B0-ABB7-3454CFC3FDDC}" type="slidenum">
              <a:rPr lang="en-US" smtClean="0"/>
              <a:t>‹#›</a:t>
            </a:fld>
            <a:endParaRPr lang="en-US"/>
          </a:p>
        </p:txBody>
      </p:sp>
    </p:spTree>
    <p:extLst>
      <p:ext uri="{BB962C8B-B14F-4D97-AF65-F5344CB8AC3E}">
        <p14:creationId xmlns:p14="http://schemas.microsoft.com/office/powerpoint/2010/main" val="91310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a:t>
            </a:fld>
            <a:endParaRPr lang="en-US"/>
          </a:p>
        </p:txBody>
      </p:sp>
    </p:spTree>
    <p:extLst>
      <p:ext uri="{BB962C8B-B14F-4D97-AF65-F5344CB8AC3E}">
        <p14:creationId xmlns:p14="http://schemas.microsoft.com/office/powerpoint/2010/main" val="2739974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pPr>
              <a:defRPr/>
            </a:pPr>
            <a:endParaRPr lang="en-US" dirty="0">
              <a:latin typeface="+mn-lt"/>
              <a:ea typeface="ＭＳ Ｐゴシック"/>
              <a:cs typeface="Arial"/>
            </a:endParaRPr>
          </a:p>
        </p:txBody>
      </p:sp>
      <p:sp>
        <p:nvSpPr>
          <p:cNvPr id="4" name="Slide Number Placeholder 3"/>
          <p:cNvSpPr>
            <a:spLocks noGrp="1"/>
          </p:cNvSpPr>
          <p:nvPr>
            <p:ph type="sldNum" sz="quarter" idx="5"/>
          </p:nvPr>
        </p:nvSpPr>
        <p:spPr/>
        <p:txBody>
          <a:bodyPr/>
          <a:lstStyle/>
          <a:p>
            <a:r>
              <a:rPr lang="en-US"/>
              <a:t>22</a:t>
            </a:r>
          </a:p>
        </p:txBody>
      </p:sp>
    </p:spTree>
    <p:extLst>
      <p:ext uri="{BB962C8B-B14F-4D97-AF65-F5344CB8AC3E}">
        <p14:creationId xmlns:p14="http://schemas.microsoft.com/office/powerpoint/2010/main" val="2073552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10"/>
          </p:nvPr>
        </p:nvSpPr>
        <p:spPr/>
        <p:txBody>
          <a:bodyPr/>
          <a:lstStyle/>
          <a:p>
            <a:r>
              <a:rPr lang="en-US"/>
              <a:t>23</a:t>
            </a:r>
          </a:p>
        </p:txBody>
      </p:sp>
    </p:spTree>
    <p:extLst>
      <p:ext uri="{BB962C8B-B14F-4D97-AF65-F5344CB8AC3E}">
        <p14:creationId xmlns:p14="http://schemas.microsoft.com/office/powerpoint/2010/main" val="1837123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28</a:t>
            </a:fld>
            <a:endParaRPr lang="en-US"/>
          </a:p>
        </p:txBody>
      </p:sp>
    </p:spTree>
    <p:extLst>
      <p:ext uri="{BB962C8B-B14F-4D97-AF65-F5344CB8AC3E}">
        <p14:creationId xmlns:p14="http://schemas.microsoft.com/office/powerpoint/2010/main" val="13404340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Background pattern&#10;&#10;Description automatically generated">
            <a:extLst>
              <a:ext uri="{FF2B5EF4-FFF2-40B4-BE49-F238E27FC236}">
                <a16:creationId xmlns:a16="http://schemas.microsoft.com/office/drawing/2014/main" id="{B4ECA612-D869-1724-7980-E1E3A9D0B9F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pic>
        <p:nvPicPr>
          <p:cNvPr id="15" name="Picture 14">
            <a:extLst>
              <a:ext uri="{FF2B5EF4-FFF2-40B4-BE49-F238E27FC236}">
                <a16:creationId xmlns:a16="http://schemas.microsoft.com/office/drawing/2014/main" id="{CF17B162-3E6B-3A27-92B4-BF2BFD44D5B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9455"/>
          <a:stretch/>
        </p:blipFill>
        <p:spPr>
          <a:xfrm>
            <a:off x="101599" y="158546"/>
            <a:ext cx="11970328" cy="6051985"/>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TextBox 21">
            <a:extLst>
              <a:ext uri="{FF2B5EF4-FFF2-40B4-BE49-F238E27FC236}">
                <a16:creationId xmlns:a16="http://schemas.microsoft.com/office/drawing/2014/main" id="{2D61A2D2-9EDA-132D-D9C5-7294C2C2D311}"/>
              </a:ext>
            </a:extLst>
          </p:cNvPr>
          <p:cNvSpPr txBox="1"/>
          <p:nvPr userDrawn="1"/>
        </p:nvSpPr>
        <p:spPr>
          <a:xfrm>
            <a:off x="4443036" y="5835335"/>
            <a:ext cx="3084253" cy="323165"/>
          </a:xfrm>
          <a:prstGeom prst="rect">
            <a:avLst/>
          </a:prstGeom>
          <a:noFill/>
        </p:spPr>
        <p:txBody>
          <a:bodyPr wrap="square" rtlCol="0">
            <a:spAutoFit/>
          </a:bodyPr>
          <a:lstStyle/>
          <a:p>
            <a:pPr algn="ctr"/>
            <a:r>
              <a:rPr lang="en-US" sz="1500" i="0" dirty="0"/>
              <a:t>Artwork </a:t>
            </a:r>
            <a:r>
              <a:rPr lang="en-US" sz="1500" dirty="0"/>
              <a:t>by Nessa </a:t>
            </a:r>
            <a:r>
              <a:rPr lang="en-US" sz="1500" dirty="0" err="1"/>
              <a:t>Ankney</a:t>
            </a:r>
            <a:endParaRPr lang="en-US" sz="1500" dirty="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dirty="0"/>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dirty="0"/>
          </a:p>
        </p:txBody>
      </p:sp>
    </p:spTree>
    <p:extLst>
      <p:ext uri="{BB962C8B-B14F-4D97-AF65-F5344CB8AC3E}">
        <p14:creationId xmlns:p14="http://schemas.microsoft.com/office/powerpoint/2010/main" val="202771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106156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Background pattern&#10;&#10;Description automatically generated">
            <a:extLst>
              <a:ext uri="{FF2B5EF4-FFF2-40B4-BE49-F238E27FC236}">
                <a16:creationId xmlns:a16="http://schemas.microsoft.com/office/drawing/2014/main" id="{96DB5920-9B08-0A80-F86E-8BF5CFBDD3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643405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pic>
        <p:nvPicPr>
          <p:cNvPr id="10" name="Picture 9" descr="A picture containing graffiti&#10;&#10;Description automatically generated">
            <a:extLst>
              <a:ext uri="{FF2B5EF4-FFF2-40B4-BE49-F238E27FC236}">
                <a16:creationId xmlns:a16="http://schemas.microsoft.com/office/drawing/2014/main" id="{50C74654-D100-E745-9849-044A009B6A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1130" y="0"/>
            <a:ext cx="5140870" cy="6858000"/>
          </a:xfrm>
          <a:prstGeom prst="rect">
            <a:avLst/>
          </a:prstGeom>
        </p:spPr>
      </p:pic>
      <p:sp>
        <p:nvSpPr>
          <p:cNvPr id="11" name="TextBox 10">
            <a:extLst>
              <a:ext uri="{FF2B5EF4-FFF2-40B4-BE49-F238E27FC236}">
                <a16:creationId xmlns:a16="http://schemas.microsoft.com/office/drawing/2014/main" id="{0A23D0FA-F9B2-8403-785A-FAF4F6C83A78}"/>
              </a:ext>
            </a:extLst>
          </p:cNvPr>
          <p:cNvSpPr txBox="1"/>
          <p:nvPr userDrawn="1"/>
        </p:nvSpPr>
        <p:spPr>
          <a:xfrm>
            <a:off x="2386254" y="6399934"/>
            <a:ext cx="2359813" cy="323165"/>
          </a:xfrm>
          <a:prstGeom prst="rect">
            <a:avLst/>
          </a:prstGeom>
          <a:noFill/>
        </p:spPr>
        <p:txBody>
          <a:bodyPr wrap="none" rtlCol="0">
            <a:spAutoFit/>
          </a:bodyPr>
          <a:lstStyle/>
          <a:p>
            <a:r>
              <a:rPr lang="en-US" sz="1500" i="1" dirty="0"/>
              <a:t>A Mess </a:t>
            </a:r>
            <a:r>
              <a:rPr lang="en-US" sz="1500" dirty="0"/>
              <a:t>by Nessa </a:t>
            </a:r>
            <a:r>
              <a:rPr lang="en-US" sz="1500" dirty="0" err="1"/>
              <a:t>Ankney</a:t>
            </a:r>
            <a:endParaRPr lang="en-US" sz="1500" dirty="0"/>
          </a:p>
        </p:txBody>
      </p:sp>
    </p:spTree>
    <p:extLst>
      <p:ext uri="{BB962C8B-B14F-4D97-AF65-F5344CB8AC3E}">
        <p14:creationId xmlns:p14="http://schemas.microsoft.com/office/powerpoint/2010/main" val="215320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592396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7130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4544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357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5778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0AE783B-A2DF-BCCB-1304-AAF066A10E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95642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E587FF13-839E-E308-3FF8-3864E8F86E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1533236" y="524739"/>
            <a:ext cx="9144000" cy="1862859"/>
          </a:xfrm>
        </p:spPr>
        <p:txBody>
          <a:bodyPr anchor="b">
            <a:normAutofit/>
          </a:bodyPr>
          <a:lstStyle>
            <a:lvl1pPr algn="ctr">
              <a:defRPr sz="4800"/>
            </a:lvl1pPr>
          </a:lstStyle>
          <a:p>
            <a:r>
              <a:rPr lang="en-US" dirty="0"/>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33236" y="2500804"/>
            <a:ext cx="9144000" cy="823066"/>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descr="A picture containing toy&#10;&#10;Description automatically generated">
            <a:extLst>
              <a:ext uri="{FF2B5EF4-FFF2-40B4-BE49-F238E27FC236}">
                <a16:creationId xmlns:a16="http://schemas.microsoft.com/office/drawing/2014/main" id="{5E899515-02FC-A8BA-B852-2CAD9458D8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0637" b="5465"/>
          <a:stretch/>
        </p:blipFill>
        <p:spPr>
          <a:xfrm>
            <a:off x="2673179" y="2686344"/>
            <a:ext cx="6845642" cy="3533481"/>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4614845" y="5991997"/>
            <a:ext cx="2980781" cy="323165"/>
          </a:xfrm>
          <a:prstGeom prst="rect">
            <a:avLst/>
          </a:prstGeom>
          <a:noFill/>
        </p:spPr>
        <p:txBody>
          <a:bodyPr wrap="square" rtlCol="0">
            <a:spAutoFit/>
          </a:bodyPr>
          <a:lstStyle/>
          <a:p>
            <a:pPr algn="ctr"/>
            <a:r>
              <a:rPr lang="en-US" sz="1500" i="0" dirty="0"/>
              <a:t>Artwork </a:t>
            </a:r>
            <a:r>
              <a:rPr lang="en-US" sz="1500" dirty="0"/>
              <a:t>by Nessa </a:t>
            </a:r>
            <a:r>
              <a:rPr lang="en-US" sz="1500" dirty="0" err="1"/>
              <a:t>Ankney</a:t>
            </a:r>
            <a:endParaRPr lang="en-US" sz="1500" dirty="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dirty="0"/>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dirty="0"/>
          </a:p>
        </p:txBody>
      </p:sp>
    </p:spTree>
    <p:extLst>
      <p:ext uri="{BB962C8B-B14F-4D97-AF65-F5344CB8AC3E}">
        <p14:creationId xmlns:p14="http://schemas.microsoft.com/office/powerpoint/2010/main" val="213816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584308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DB150226-36BB-575C-789E-F7B741D9E2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274493" y="6411270"/>
            <a:ext cx="2583336" cy="323165"/>
          </a:xfrm>
          <a:prstGeom prst="rect">
            <a:avLst/>
          </a:prstGeom>
          <a:noFill/>
        </p:spPr>
        <p:txBody>
          <a:bodyPr wrap="none" rtlCol="0">
            <a:spAutoFit/>
          </a:bodyPr>
          <a:lstStyle/>
          <a:p>
            <a:r>
              <a:rPr lang="en-US" sz="1500" i="1" dirty="0"/>
              <a:t>Data Chip </a:t>
            </a:r>
            <a:r>
              <a:rPr lang="en-US" sz="1500" dirty="0"/>
              <a:t>by Nessa </a:t>
            </a:r>
            <a:r>
              <a:rPr lang="en-US" sz="1500" dirty="0" err="1"/>
              <a:t>Ankney</a:t>
            </a:r>
            <a:endParaRPr lang="en-US" sz="1500" dirty="0"/>
          </a:p>
        </p:txBody>
      </p:sp>
      <p:pic>
        <p:nvPicPr>
          <p:cNvPr id="19" name="Picture 18" descr="A picture containing text, electronics, circuit&#10;&#10;Description automatically generated">
            <a:extLst>
              <a:ext uri="{FF2B5EF4-FFF2-40B4-BE49-F238E27FC236}">
                <a16:creationId xmlns:a16="http://schemas.microsoft.com/office/drawing/2014/main" id="{8C0AA7CB-BFF7-0B87-4B87-97324D826D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0389" y="6350"/>
            <a:ext cx="5141611" cy="6858989"/>
          </a:xfrm>
          <a:prstGeom prst="rect">
            <a:avLst/>
          </a:prstGeom>
        </p:spPr>
      </p:pic>
      <p:sp>
        <p:nvSpPr>
          <p:cNvPr id="20" name="Title 1">
            <a:extLst>
              <a:ext uri="{FF2B5EF4-FFF2-40B4-BE49-F238E27FC236}">
                <a16:creationId xmlns:a16="http://schemas.microsoft.com/office/drawing/2014/main" id="{3D72DC2B-CC65-4355-FFAF-F93E268DB3B2}"/>
              </a:ext>
            </a:extLst>
          </p:cNvPr>
          <p:cNvSpPr>
            <a:spLocks noGrp="1"/>
          </p:cNvSpPr>
          <p:nvPr>
            <p:ph type="title"/>
          </p:nvPr>
        </p:nvSpPr>
        <p:spPr>
          <a:xfrm>
            <a:off x="349136" y="1709738"/>
            <a:ext cx="6434050" cy="2852737"/>
          </a:xfrm>
        </p:spPr>
        <p:txBody>
          <a:bodyPr anchor="b"/>
          <a:lstStyle>
            <a:lvl1pPr>
              <a:defRPr sz="6000"/>
            </a:lvl1pPr>
          </a:lstStyle>
          <a:p>
            <a:r>
              <a:rPr lang="en-US" dirty="0"/>
              <a:t>Click to edit Master title style</a:t>
            </a:r>
          </a:p>
        </p:txBody>
      </p:sp>
      <p:sp>
        <p:nvSpPr>
          <p:cNvPr id="21" name="Text Placeholder 2">
            <a:extLst>
              <a:ext uri="{FF2B5EF4-FFF2-40B4-BE49-F238E27FC236}">
                <a16:creationId xmlns:a16="http://schemas.microsoft.com/office/drawing/2014/main" id="{3681A6ED-494D-23ED-0648-DCD7FFF87F7C}"/>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217397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3045243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5022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5490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8690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3169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38FF5130-BA47-674D-33C7-BB4849E5578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532430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748F3CD-C974-A22B-6B9E-DD33358DD791}"/>
              </a:ext>
            </a:extLst>
          </p:cNvPr>
          <p:cNvSpPr/>
          <p:nvPr userDrawn="1"/>
        </p:nvSpPr>
        <p:spPr>
          <a:xfrm>
            <a:off x="0" y="0"/>
            <a:ext cx="12192000" cy="6858000"/>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dirty="0"/>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171669"/>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7" name="Picture 16">
            <a:extLst>
              <a:ext uri="{FF2B5EF4-FFF2-40B4-BE49-F238E27FC236}">
                <a16:creationId xmlns:a16="http://schemas.microsoft.com/office/drawing/2014/main" id="{2D9D70DA-9981-CBE8-032A-FBC5E40B89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4400" y="4608234"/>
            <a:ext cx="10795000" cy="1321154"/>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3940232" y="5871978"/>
            <a:ext cx="3474721" cy="323165"/>
          </a:xfrm>
          <a:prstGeom prst="rect">
            <a:avLst/>
          </a:prstGeom>
          <a:noFill/>
        </p:spPr>
        <p:txBody>
          <a:bodyPr wrap="square" rtlCol="0">
            <a:spAutoFit/>
          </a:bodyPr>
          <a:lstStyle/>
          <a:p>
            <a:pPr algn="r"/>
            <a:r>
              <a:rPr lang="en-US" sz="1500" i="0" dirty="0"/>
              <a:t>Artwork </a:t>
            </a:r>
            <a:r>
              <a:rPr lang="en-US" sz="1500" dirty="0"/>
              <a:t>by Nessa </a:t>
            </a:r>
            <a:r>
              <a:rPr lang="en-US" sz="1500" dirty="0" err="1"/>
              <a:t>Ankney</a:t>
            </a:r>
            <a:endParaRPr lang="en-US" sz="1500" dirty="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dirty="0"/>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dirty="0"/>
          </a:p>
        </p:txBody>
      </p:sp>
    </p:spTree>
    <p:extLst>
      <p:ext uri="{BB962C8B-B14F-4D97-AF65-F5344CB8AC3E}">
        <p14:creationId xmlns:p14="http://schemas.microsoft.com/office/powerpoint/2010/main" val="1449556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740387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09395D2E-F7AC-4B4E-E0DD-41A0AC179E1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5938542"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5938542"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079638" y="6399934"/>
            <a:ext cx="2477538" cy="323165"/>
          </a:xfrm>
          <a:prstGeom prst="rect">
            <a:avLst/>
          </a:prstGeom>
          <a:noFill/>
        </p:spPr>
        <p:txBody>
          <a:bodyPr wrap="none" rtlCol="0">
            <a:spAutoFit/>
          </a:bodyPr>
          <a:lstStyle/>
          <a:p>
            <a:r>
              <a:rPr lang="en-US" sz="1500" i="1" dirty="0"/>
              <a:t>Rainbow </a:t>
            </a:r>
            <a:r>
              <a:rPr lang="en-US" sz="1500" dirty="0"/>
              <a:t>by Nessa </a:t>
            </a:r>
            <a:r>
              <a:rPr lang="en-US" sz="1500" dirty="0" err="1"/>
              <a:t>Ankney</a:t>
            </a:r>
            <a:endParaRPr lang="en-US" sz="1500" dirty="0"/>
          </a:p>
        </p:txBody>
      </p:sp>
      <p:pic>
        <p:nvPicPr>
          <p:cNvPr id="13" name="Picture 12" descr="Shape, arrow&#10;&#10;Description automatically generated">
            <a:extLst>
              <a:ext uri="{FF2B5EF4-FFF2-40B4-BE49-F238E27FC236}">
                <a16:creationId xmlns:a16="http://schemas.microsoft.com/office/drawing/2014/main" id="{E842B623-EAAA-239D-9BA4-266BBB2788C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0786" r="26022" b="-1297"/>
          <a:stretch/>
        </p:blipFill>
        <p:spPr>
          <a:xfrm>
            <a:off x="6410797" y="0"/>
            <a:ext cx="5781202" cy="6946900"/>
          </a:xfrm>
          <a:prstGeom prst="rect">
            <a:avLst/>
          </a:prstGeom>
        </p:spPr>
      </p:pic>
    </p:spTree>
    <p:extLst>
      <p:ext uri="{BB962C8B-B14F-4D97-AF65-F5344CB8AC3E}">
        <p14:creationId xmlns:p14="http://schemas.microsoft.com/office/powerpoint/2010/main" val="1396133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907073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797443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58613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727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57249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9F846381-85CF-6C11-5C71-BEB7FAC003B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136203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5.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2.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451AE2EA-BCEC-D102-1B9E-87FBD4D78A19}"/>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92548"/>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endParaRPr lang="en-US" dirty="0"/>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712305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 id="2147483656" r:id="rId6"/>
    <p:sldLayoutId id="2147483657" r:id="rId7"/>
    <p:sldLayoutId id="2147483658" r:id="rId8"/>
    <p:sldLayoutId id="2147483654"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4AD557E9-755D-01FA-EFC9-18345E7BA678}"/>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4900" b="87103"/>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endParaRPr lang="en-US" dirty="0"/>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379735193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775659-CC4F-166B-E76D-41E83720AF73}"/>
              </a:ext>
            </a:extLst>
          </p:cNvPr>
          <p:cNvSpPr/>
          <p:nvPr userDrawn="1"/>
        </p:nvSpPr>
        <p:spPr>
          <a:xfrm>
            <a:off x="0" y="6176963"/>
            <a:ext cx="12192000" cy="681036"/>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endParaRPr lang="en-US" dirty="0"/>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159303375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10A151D-1C7C-F42C-2E05-076F320E9E8D}"/>
              </a:ext>
            </a:extLst>
          </p:cNvPr>
          <p:cNvSpPr>
            <a:spLocks noGrp="1"/>
          </p:cNvSpPr>
          <p:nvPr>
            <p:ph type="ctrTitle"/>
          </p:nvPr>
        </p:nvSpPr>
        <p:spPr/>
        <p:txBody>
          <a:bodyPr/>
          <a:lstStyle/>
          <a:p>
            <a:r>
              <a:rPr lang="en-US" dirty="0"/>
              <a:t>Skagit Interagency Transition Network</a:t>
            </a:r>
          </a:p>
        </p:txBody>
      </p:sp>
      <p:sp>
        <p:nvSpPr>
          <p:cNvPr id="9" name="Subtitle 8">
            <a:extLst>
              <a:ext uri="{FF2B5EF4-FFF2-40B4-BE49-F238E27FC236}">
                <a16:creationId xmlns:a16="http://schemas.microsoft.com/office/drawing/2014/main" id="{6CC5069B-1221-84F1-DAAD-667A16214EB1}"/>
              </a:ext>
            </a:extLst>
          </p:cNvPr>
          <p:cNvSpPr>
            <a:spLocks noGrp="1"/>
          </p:cNvSpPr>
          <p:nvPr>
            <p:ph type="subTitle" idx="1"/>
          </p:nvPr>
        </p:nvSpPr>
        <p:spPr>
          <a:xfrm>
            <a:off x="0" y="3602038"/>
            <a:ext cx="12192000" cy="1655762"/>
          </a:xfrm>
          <a:solidFill>
            <a:srgbClr val="A8FBFF">
              <a:alpha val="63137"/>
            </a:srgbClr>
          </a:solidFill>
        </p:spPr>
        <p:txBody>
          <a:bodyPr/>
          <a:lstStyle/>
          <a:p>
            <a:r>
              <a:rPr lang="en-US" dirty="0"/>
              <a:t>Post-School Outcome Data Take-Aways</a:t>
            </a:r>
          </a:p>
          <a:p>
            <a:r>
              <a:rPr lang="en-US" dirty="0"/>
              <a:t>Presented by Nick Harris, MA,CRC </a:t>
            </a:r>
          </a:p>
          <a:p>
            <a:r>
              <a:rPr lang="en-US" dirty="0"/>
              <a:t>Washington State Division of Vocational Rehabilitation</a:t>
            </a:r>
          </a:p>
        </p:txBody>
      </p:sp>
      <p:sp>
        <p:nvSpPr>
          <p:cNvPr id="4" name="Footer Placeholder 3">
            <a:extLst>
              <a:ext uri="{FF2B5EF4-FFF2-40B4-BE49-F238E27FC236}">
                <a16:creationId xmlns:a16="http://schemas.microsoft.com/office/drawing/2014/main" id="{164F8733-AF7A-8014-1C0D-4ACDD77A3069}"/>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Slide Number Placeholder 4">
            <a:extLst>
              <a:ext uri="{FF2B5EF4-FFF2-40B4-BE49-F238E27FC236}">
                <a16:creationId xmlns:a16="http://schemas.microsoft.com/office/drawing/2014/main" id="{8AE4F659-9F69-AC5B-45A4-D41ED793A935}"/>
              </a:ext>
            </a:extLst>
          </p:cNvPr>
          <p:cNvSpPr>
            <a:spLocks noGrp="1"/>
          </p:cNvSpPr>
          <p:nvPr>
            <p:ph type="sldNum" sz="quarter" idx="10"/>
          </p:nvPr>
        </p:nvSpPr>
        <p:spPr/>
        <p:txBody>
          <a:bodyPr/>
          <a:lstStyle/>
          <a:p>
            <a:fld id="{A4FE6FEB-5763-4CB4-ACE4-7E0D7693FADE}" type="slidenum">
              <a:rPr lang="en-US" smtClean="0"/>
              <a:t>1</a:t>
            </a:fld>
            <a:endParaRPr lang="en-US"/>
          </a:p>
        </p:txBody>
      </p:sp>
    </p:spTree>
    <p:extLst>
      <p:ext uri="{BB962C8B-B14F-4D97-AF65-F5344CB8AC3E}">
        <p14:creationId xmlns:p14="http://schemas.microsoft.com/office/powerpoint/2010/main" val="104978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87F30-8FF4-BA18-55E4-E0268AFF1AB1}"/>
              </a:ext>
            </a:extLst>
          </p:cNvPr>
          <p:cNvSpPr>
            <a:spLocks noGrp="1"/>
          </p:cNvSpPr>
          <p:nvPr>
            <p:ph type="title"/>
          </p:nvPr>
        </p:nvSpPr>
        <p:spPr/>
        <p:txBody>
          <a:bodyPr/>
          <a:lstStyle/>
          <a:p>
            <a:r>
              <a:rPr lang="en-US" dirty="0"/>
              <a:t>Interagency Transition Networks</a:t>
            </a:r>
          </a:p>
        </p:txBody>
      </p:sp>
      <p:sp>
        <p:nvSpPr>
          <p:cNvPr id="4" name="Text Placeholder 3">
            <a:extLst>
              <a:ext uri="{FF2B5EF4-FFF2-40B4-BE49-F238E27FC236}">
                <a16:creationId xmlns:a16="http://schemas.microsoft.com/office/drawing/2014/main" id="{C1F30D09-0EE4-877A-C3F6-802A093412EE}"/>
              </a:ext>
            </a:extLst>
          </p:cNvPr>
          <p:cNvSpPr>
            <a:spLocks noGrp="1"/>
          </p:cNvSpPr>
          <p:nvPr>
            <p:ph type="body" idx="1"/>
          </p:nvPr>
        </p:nvSpPr>
        <p:spPr/>
        <p:txBody>
          <a:bodyPr/>
          <a:lstStyle/>
          <a:p>
            <a:r>
              <a:rPr lang="en-US" dirty="0"/>
              <a:t>Formation of an Interagency Transition Network (ITN) in Skagit County</a:t>
            </a:r>
          </a:p>
        </p:txBody>
      </p:sp>
      <p:sp>
        <p:nvSpPr>
          <p:cNvPr id="2" name="Slide Number Placeholder 1">
            <a:extLst>
              <a:ext uri="{FF2B5EF4-FFF2-40B4-BE49-F238E27FC236}">
                <a16:creationId xmlns:a16="http://schemas.microsoft.com/office/drawing/2014/main" id="{10C84115-DE8B-D0F3-0DCD-6E7C5024695C}"/>
              </a:ext>
            </a:extLst>
          </p:cNvPr>
          <p:cNvSpPr>
            <a:spLocks noGrp="1"/>
          </p:cNvSpPr>
          <p:nvPr>
            <p:ph type="sldNum" sz="quarter" idx="10"/>
          </p:nvPr>
        </p:nvSpPr>
        <p:spPr/>
        <p:txBody>
          <a:bodyPr/>
          <a:lstStyle/>
          <a:p>
            <a:fld id="{A4FE6FEB-5763-4CB4-ACE4-7E0D7693FADE}" type="slidenum">
              <a:rPr lang="en-US" smtClean="0"/>
              <a:t>2</a:t>
            </a:fld>
            <a:endParaRPr lang="en-US"/>
          </a:p>
        </p:txBody>
      </p:sp>
    </p:spTree>
    <p:extLst>
      <p:ext uri="{BB962C8B-B14F-4D97-AF65-F5344CB8AC3E}">
        <p14:creationId xmlns:p14="http://schemas.microsoft.com/office/powerpoint/2010/main" val="4115837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4969-2467-9D4A-6C01-9DD042BDB289}"/>
              </a:ext>
            </a:extLst>
          </p:cNvPr>
          <p:cNvSpPr>
            <a:spLocks noGrp="1"/>
          </p:cNvSpPr>
          <p:nvPr>
            <p:ph type="title"/>
          </p:nvPr>
        </p:nvSpPr>
        <p:spPr/>
        <p:txBody>
          <a:bodyPr/>
          <a:lstStyle/>
          <a:p>
            <a:r>
              <a:rPr lang="en-US" dirty="0"/>
              <a:t>What is an Interagency Transition Network? </a:t>
            </a:r>
          </a:p>
        </p:txBody>
      </p:sp>
      <p:sp>
        <p:nvSpPr>
          <p:cNvPr id="3" name="Content Placeholder 2">
            <a:extLst>
              <a:ext uri="{FF2B5EF4-FFF2-40B4-BE49-F238E27FC236}">
                <a16:creationId xmlns:a16="http://schemas.microsoft.com/office/drawing/2014/main" id="{020E7A2B-458A-B46A-38E8-7A3F4A053BE7}"/>
              </a:ext>
            </a:extLst>
          </p:cNvPr>
          <p:cNvSpPr>
            <a:spLocks noGrp="1"/>
          </p:cNvSpPr>
          <p:nvPr>
            <p:ph idx="1"/>
          </p:nvPr>
        </p:nvSpPr>
        <p:spPr/>
        <p:txBody>
          <a:bodyPr/>
          <a:lstStyle/>
          <a:p>
            <a:r>
              <a:rPr lang="en-US" dirty="0"/>
              <a:t>Interagency Transition Networks (ITNs) are places that bring together schools, agencies, parent groups, county, state, and other partners who support students with disabilities transitioning from school to adult life. </a:t>
            </a:r>
          </a:p>
        </p:txBody>
      </p:sp>
      <p:sp>
        <p:nvSpPr>
          <p:cNvPr id="5" name="Footer Placeholder 4">
            <a:extLst>
              <a:ext uri="{FF2B5EF4-FFF2-40B4-BE49-F238E27FC236}">
                <a16:creationId xmlns:a16="http://schemas.microsoft.com/office/drawing/2014/main" id="{867F3FC6-EA52-A407-F3D4-8078CBBA9DE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C029795A-F787-A44D-E2D5-3F8B65797B0A}"/>
              </a:ext>
            </a:extLst>
          </p:cNvPr>
          <p:cNvSpPr>
            <a:spLocks noGrp="1"/>
          </p:cNvSpPr>
          <p:nvPr>
            <p:ph type="sldNum" sz="quarter" idx="10"/>
          </p:nvPr>
        </p:nvSpPr>
        <p:spPr/>
        <p:txBody>
          <a:bodyPr/>
          <a:lstStyle/>
          <a:p>
            <a:fld id="{A4FE6FEB-5763-4CB4-ACE4-7E0D7693FADE}" type="slidenum">
              <a:rPr lang="en-US" smtClean="0"/>
              <a:t>3</a:t>
            </a:fld>
            <a:endParaRPr lang="en-US"/>
          </a:p>
        </p:txBody>
      </p:sp>
    </p:spTree>
    <p:extLst>
      <p:ext uri="{BB962C8B-B14F-4D97-AF65-F5344CB8AC3E}">
        <p14:creationId xmlns:p14="http://schemas.microsoft.com/office/powerpoint/2010/main" val="354730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0BDD6-115A-83B3-6CF6-E1F3C7F1EA2F}"/>
              </a:ext>
            </a:extLst>
          </p:cNvPr>
          <p:cNvSpPr>
            <a:spLocks noGrp="1"/>
          </p:cNvSpPr>
          <p:nvPr>
            <p:ph type="title"/>
          </p:nvPr>
        </p:nvSpPr>
        <p:spPr/>
        <p:txBody>
          <a:bodyPr/>
          <a:lstStyle/>
          <a:p>
            <a:r>
              <a:rPr lang="en-US" dirty="0"/>
              <a:t>What is an ITN (Continued)?</a:t>
            </a:r>
          </a:p>
        </p:txBody>
      </p:sp>
      <p:sp>
        <p:nvSpPr>
          <p:cNvPr id="3" name="Content Placeholder 2">
            <a:extLst>
              <a:ext uri="{FF2B5EF4-FFF2-40B4-BE49-F238E27FC236}">
                <a16:creationId xmlns:a16="http://schemas.microsoft.com/office/drawing/2014/main" id="{FCEB60EE-AFD8-BF25-0641-5C954AC7A056}"/>
              </a:ext>
            </a:extLst>
          </p:cNvPr>
          <p:cNvSpPr>
            <a:spLocks noGrp="1"/>
          </p:cNvSpPr>
          <p:nvPr>
            <p:ph idx="1"/>
          </p:nvPr>
        </p:nvSpPr>
        <p:spPr/>
        <p:txBody>
          <a:bodyPr/>
          <a:lstStyle/>
          <a:p>
            <a:r>
              <a:rPr lang="en-US" dirty="0"/>
              <a:t>The purpose of the Skagit ITN, formed in 2022, is to increase the availability, access, and quality of transition services to students with disabilities and their families. </a:t>
            </a:r>
          </a:p>
          <a:p>
            <a:r>
              <a:rPr lang="en-US" dirty="0"/>
              <a:t>The goal is to share valuable resources and updates that impact students with disabilities within the Skagit County community.</a:t>
            </a:r>
          </a:p>
        </p:txBody>
      </p:sp>
      <p:sp>
        <p:nvSpPr>
          <p:cNvPr id="5" name="Footer Placeholder 4">
            <a:extLst>
              <a:ext uri="{FF2B5EF4-FFF2-40B4-BE49-F238E27FC236}">
                <a16:creationId xmlns:a16="http://schemas.microsoft.com/office/drawing/2014/main" id="{A90513B1-D89C-98F5-73E7-15306124B398}"/>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E323C5EA-4943-2AE1-4167-034EC928DD33}"/>
              </a:ext>
            </a:extLst>
          </p:cNvPr>
          <p:cNvSpPr>
            <a:spLocks noGrp="1"/>
          </p:cNvSpPr>
          <p:nvPr>
            <p:ph type="sldNum" sz="quarter" idx="10"/>
          </p:nvPr>
        </p:nvSpPr>
        <p:spPr/>
        <p:txBody>
          <a:bodyPr/>
          <a:lstStyle/>
          <a:p>
            <a:fld id="{A4FE6FEB-5763-4CB4-ACE4-7E0D7693FADE}" type="slidenum">
              <a:rPr lang="en-US" smtClean="0"/>
              <a:t>4</a:t>
            </a:fld>
            <a:endParaRPr lang="en-US"/>
          </a:p>
        </p:txBody>
      </p:sp>
    </p:spTree>
    <p:extLst>
      <p:ext uri="{BB962C8B-B14F-4D97-AF65-F5344CB8AC3E}">
        <p14:creationId xmlns:p14="http://schemas.microsoft.com/office/powerpoint/2010/main" val="2326904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36606-DE0A-D2DB-6368-81E5B20312C5}"/>
              </a:ext>
            </a:extLst>
          </p:cNvPr>
          <p:cNvSpPr>
            <a:spLocks noGrp="1"/>
          </p:cNvSpPr>
          <p:nvPr>
            <p:ph type="title"/>
          </p:nvPr>
        </p:nvSpPr>
        <p:spPr/>
        <p:txBody>
          <a:bodyPr/>
          <a:lstStyle/>
          <a:p>
            <a:r>
              <a:rPr lang="en-US" dirty="0"/>
              <a:t>Workgroup Members and formation of the ITN</a:t>
            </a:r>
          </a:p>
        </p:txBody>
      </p:sp>
      <p:sp>
        <p:nvSpPr>
          <p:cNvPr id="3" name="Content Placeholder 2">
            <a:extLst>
              <a:ext uri="{FF2B5EF4-FFF2-40B4-BE49-F238E27FC236}">
                <a16:creationId xmlns:a16="http://schemas.microsoft.com/office/drawing/2014/main" id="{E593AFF7-41A3-95FE-BC4C-59391170133C}"/>
              </a:ext>
            </a:extLst>
          </p:cNvPr>
          <p:cNvSpPr>
            <a:spLocks noGrp="1"/>
          </p:cNvSpPr>
          <p:nvPr>
            <p:ph idx="1"/>
          </p:nvPr>
        </p:nvSpPr>
        <p:spPr/>
        <p:txBody>
          <a:bodyPr>
            <a:normAutofit fontScale="70000" lnSpcReduction="20000"/>
          </a:bodyPr>
          <a:lstStyle/>
          <a:p>
            <a:r>
              <a:rPr lang="en-US" dirty="0"/>
              <a:t>In 2022, the following organizations met together in order to establish the ITN: </a:t>
            </a:r>
          </a:p>
          <a:p>
            <a:r>
              <a:rPr lang="en-US" dirty="0"/>
              <a:t>Division of Vocational Rehabilitation</a:t>
            </a:r>
          </a:p>
          <a:p>
            <a:r>
              <a:rPr lang="en-US" dirty="0"/>
              <a:t>Developmental Disabilities Administration</a:t>
            </a:r>
          </a:p>
          <a:p>
            <a:r>
              <a:rPr lang="en-US" dirty="0"/>
              <a:t>Skagit County Developmental Disabilities</a:t>
            </a:r>
          </a:p>
          <a:p>
            <a:r>
              <a:rPr lang="en-US" dirty="0"/>
              <a:t>Mount Vernon School District</a:t>
            </a:r>
          </a:p>
          <a:p>
            <a:r>
              <a:rPr lang="en-US" dirty="0"/>
              <a:t>Sedro-Woolley School District</a:t>
            </a:r>
          </a:p>
          <a:p>
            <a:r>
              <a:rPr lang="en-US" dirty="0"/>
              <a:t>Northwest Educational Service District 189</a:t>
            </a:r>
          </a:p>
          <a:p>
            <a:r>
              <a:rPr lang="en-US" dirty="0"/>
              <a:t>Skagit Valley College </a:t>
            </a:r>
          </a:p>
          <a:p>
            <a:r>
              <a:rPr lang="en-US" dirty="0"/>
              <a:t>Skagit County Parent to Parent </a:t>
            </a:r>
          </a:p>
          <a:p>
            <a:r>
              <a:rPr lang="en-US" dirty="0"/>
              <a:t>Community Action of Skagit County </a:t>
            </a:r>
          </a:p>
          <a:p>
            <a:r>
              <a:rPr lang="en-US" dirty="0"/>
              <a:t>Sherwood </a:t>
            </a:r>
          </a:p>
          <a:p>
            <a:r>
              <a:rPr lang="en-US" dirty="0"/>
              <a:t>Washington Vocational Services</a:t>
            </a:r>
          </a:p>
          <a:p>
            <a:r>
              <a:rPr lang="en-US" dirty="0"/>
              <a:t>Chinook Enterprises </a:t>
            </a:r>
          </a:p>
        </p:txBody>
      </p:sp>
      <p:sp>
        <p:nvSpPr>
          <p:cNvPr id="5" name="Footer Placeholder 4">
            <a:extLst>
              <a:ext uri="{FF2B5EF4-FFF2-40B4-BE49-F238E27FC236}">
                <a16:creationId xmlns:a16="http://schemas.microsoft.com/office/drawing/2014/main" id="{51EEBBF2-1E70-DD1A-1106-783EA519CA89}"/>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690EB0E3-F9BB-7CD8-AA75-7FD4F0A82B0C}"/>
              </a:ext>
            </a:extLst>
          </p:cNvPr>
          <p:cNvSpPr>
            <a:spLocks noGrp="1"/>
          </p:cNvSpPr>
          <p:nvPr>
            <p:ph type="sldNum" sz="quarter" idx="10"/>
          </p:nvPr>
        </p:nvSpPr>
        <p:spPr/>
        <p:txBody>
          <a:bodyPr/>
          <a:lstStyle/>
          <a:p>
            <a:fld id="{A4FE6FEB-5763-4CB4-ACE4-7E0D7693FADE}" type="slidenum">
              <a:rPr lang="en-US" smtClean="0"/>
              <a:t>5</a:t>
            </a:fld>
            <a:endParaRPr lang="en-US"/>
          </a:p>
        </p:txBody>
      </p:sp>
    </p:spTree>
    <p:extLst>
      <p:ext uri="{BB962C8B-B14F-4D97-AF65-F5344CB8AC3E}">
        <p14:creationId xmlns:p14="http://schemas.microsoft.com/office/powerpoint/2010/main" val="2425619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B1834-D08A-E14C-A24E-BACA1EF614A7}"/>
              </a:ext>
            </a:extLst>
          </p:cNvPr>
          <p:cNvSpPr>
            <a:spLocks noGrp="1"/>
          </p:cNvSpPr>
          <p:nvPr>
            <p:ph type="title"/>
          </p:nvPr>
        </p:nvSpPr>
        <p:spPr/>
        <p:txBody>
          <a:bodyPr/>
          <a:lstStyle/>
          <a:p>
            <a:r>
              <a:rPr lang="en-US" dirty="0"/>
              <a:t>Collaboration is Key </a:t>
            </a:r>
          </a:p>
        </p:txBody>
      </p:sp>
      <p:sp>
        <p:nvSpPr>
          <p:cNvPr id="3" name="Content Placeholder 2">
            <a:extLst>
              <a:ext uri="{FF2B5EF4-FFF2-40B4-BE49-F238E27FC236}">
                <a16:creationId xmlns:a16="http://schemas.microsoft.com/office/drawing/2014/main" id="{16F9DB82-D8EA-DA98-DFDB-FF22C0168EA6}"/>
              </a:ext>
            </a:extLst>
          </p:cNvPr>
          <p:cNvSpPr>
            <a:spLocks noGrp="1"/>
          </p:cNvSpPr>
          <p:nvPr>
            <p:ph idx="1"/>
          </p:nvPr>
        </p:nvSpPr>
        <p:spPr/>
        <p:txBody>
          <a:bodyPr/>
          <a:lstStyle/>
          <a:p>
            <a:r>
              <a:rPr lang="en-US" dirty="0"/>
              <a:t>Collaboration is a fundamental principle of ITNs. Ensuring that all partner organizations within the community are represented is an important aspect of any ITN.  </a:t>
            </a:r>
          </a:p>
        </p:txBody>
      </p:sp>
      <p:sp>
        <p:nvSpPr>
          <p:cNvPr id="5" name="Footer Placeholder 4">
            <a:extLst>
              <a:ext uri="{FF2B5EF4-FFF2-40B4-BE49-F238E27FC236}">
                <a16:creationId xmlns:a16="http://schemas.microsoft.com/office/drawing/2014/main" id="{45EDC4F3-5AAC-E81E-CEFF-646CCFB0F38B}"/>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9B69E2A7-A92A-4B52-9BDA-8B5C886B08D1}"/>
              </a:ext>
            </a:extLst>
          </p:cNvPr>
          <p:cNvSpPr>
            <a:spLocks noGrp="1"/>
          </p:cNvSpPr>
          <p:nvPr>
            <p:ph type="sldNum" sz="quarter" idx="10"/>
          </p:nvPr>
        </p:nvSpPr>
        <p:spPr/>
        <p:txBody>
          <a:bodyPr/>
          <a:lstStyle/>
          <a:p>
            <a:fld id="{A4FE6FEB-5763-4CB4-ACE4-7E0D7693FADE}" type="slidenum">
              <a:rPr lang="en-US" smtClean="0"/>
              <a:t>6</a:t>
            </a:fld>
            <a:endParaRPr lang="en-US"/>
          </a:p>
        </p:txBody>
      </p:sp>
    </p:spTree>
    <p:extLst>
      <p:ext uri="{BB962C8B-B14F-4D97-AF65-F5344CB8AC3E}">
        <p14:creationId xmlns:p14="http://schemas.microsoft.com/office/powerpoint/2010/main" val="3102177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AB5E3-D6CC-22D5-2B86-86CB2245C60D}"/>
              </a:ext>
            </a:extLst>
          </p:cNvPr>
          <p:cNvSpPr>
            <a:spLocks noGrp="1"/>
          </p:cNvSpPr>
          <p:nvPr>
            <p:ph type="title"/>
          </p:nvPr>
        </p:nvSpPr>
        <p:spPr/>
        <p:txBody>
          <a:bodyPr/>
          <a:lstStyle/>
          <a:p>
            <a:r>
              <a:rPr lang="en-US" dirty="0"/>
              <a:t>Discussion Question: Collaboration</a:t>
            </a:r>
          </a:p>
        </p:txBody>
      </p:sp>
      <p:sp>
        <p:nvSpPr>
          <p:cNvPr id="3" name="Content Placeholder 2">
            <a:extLst>
              <a:ext uri="{FF2B5EF4-FFF2-40B4-BE49-F238E27FC236}">
                <a16:creationId xmlns:a16="http://schemas.microsoft.com/office/drawing/2014/main" id="{51EE5408-DA94-21C8-7C67-B7F671294B6D}"/>
              </a:ext>
            </a:extLst>
          </p:cNvPr>
          <p:cNvSpPr>
            <a:spLocks noGrp="1"/>
          </p:cNvSpPr>
          <p:nvPr>
            <p:ph idx="1"/>
          </p:nvPr>
        </p:nvSpPr>
        <p:spPr/>
        <p:txBody>
          <a:bodyPr/>
          <a:lstStyle/>
          <a:p>
            <a:r>
              <a:rPr lang="en-US" dirty="0"/>
              <a:t>How can you become involved in an ITN within your own community? </a:t>
            </a:r>
          </a:p>
          <a:p>
            <a:endParaRPr lang="en-US" dirty="0"/>
          </a:p>
          <a:p>
            <a:r>
              <a:rPr lang="en-US" dirty="0"/>
              <a:t>If there is not an ITN within your community, how can you collaborate with other agency partners to ensure that students with disabilities successfully transition from school to employment? </a:t>
            </a:r>
          </a:p>
        </p:txBody>
      </p:sp>
      <p:sp>
        <p:nvSpPr>
          <p:cNvPr id="5" name="Footer Placeholder 4">
            <a:extLst>
              <a:ext uri="{FF2B5EF4-FFF2-40B4-BE49-F238E27FC236}">
                <a16:creationId xmlns:a16="http://schemas.microsoft.com/office/drawing/2014/main" id="{653D88CE-6E36-20E1-6ADA-70663EA8A21E}"/>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9A147480-136C-83EB-268C-A7889AFFF2C1}"/>
              </a:ext>
            </a:extLst>
          </p:cNvPr>
          <p:cNvSpPr>
            <a:spLocks noGrp="1"/>
          </p:cNvSpPr>
          <p:nvPr>
            <p:ph type="sldNum" sz="quarter" idx="10"/>
          </p:nvPr>
        </p:nvSpPr>
        <p:spPr/>
        <p:txBody>
          <a:bodyPr/>
          <a:lstStyle/>
          <a:p>
            <a:fld id="{A4FE6FEB-5763-4CB4-ACE4-7E0D7693FADE}" type="slidenum">
              <a:rPr lang="en-US" smtClean="0"/>
              <a:t>7</a:t>
            </a:fld>
            <a:endParaRPr lang="en-US"/>
          </a:p>
        </p:txBody>
      </p:sp>
    </p:spTree>
    <p:extLst>
      <p:ext uri="{BB962C8B-B14F-4D97-AF65-F5344CB8AC3E}">
        <p14:creationId xmlns:p14="http://schemas.microsoft.com/office/powerpoint/2010/main" val="3613449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8BBA-A3FD-F445-3A71-DEFA003E1AF0}"/>
              </a:ext>
            </a:extLst>
          </p:cNvPr>
          <p:cNvSpPr>
            <a:spLocks noGrp="1"/>
          </p:cNvSpPr>
          <p:nvPr>
            <p:ph type="title"/>
          </p:nvPr>
        </p:nvSpPr>
        <p:spPr/>
        <p:txBody>
          <a:bodyPr/>
          <a:lstStyle/>
          <a:p>
            <a:r>
              <a:rPr lang="en-US" dirty="0"/>
              <a:t>Trends in Skagit County</a:t>
            </a:r>
          </a:p>
        </p:txBody>
      </p:sp>
      <p:sp>
        <p:nvSpPr>
          <p:cNvPr id="3" name="Text Placeholder 2">
            <a:extLst>
              <a:ext uri="{FF2B5EF4-FFF2-40B4-BE49-F238E27FC236}">
                <a16:creationId xmlns:a16="http://schemas.microsoft.com/office/drawing/2014/main" id="{42DCF8BF-B56C-ED5B-59DE-C6B23F4BF2F9}"/>
              </a:ext>
            </a:extLst>
          </p:cNvPr>
          <p:cNvSpPr>
            <a:spLocks noGrp="1"/>
          </p:cNvSpPr>
          <p:nvPr>
            <p:ph type="body" idx="1"/>
          </p:nvPr>
        </p:nvSpPr>
        <p:spPr/>
        <p:txBody>
          <a:bodyPr/>
          <a:lstStyle/>
          <a:p>
            <a:r>
              <a:rPr lang="en-US" dirty="0"/>
              <a:t>Corresponding trends in Skagit County that could be associated with the data</a:t>
            </a:r>
          </a:p>
        </p:txBody>
      </p:sp>
      <p:sp>
        <p:nvSpPr>
          <p:cNvPr id="4" name="Slide Number Placeholder 3">
            <a:extLst>
              <a:ext uri="{FF2B5EF4-FFF2-40B4-BE49-F238E27FC236}">
                <a16:creationId xmlns:a16="http://schemas.microsoft.com/office/drawing/2014/main" id="{A148BF92-348A-079C-14DA-9FF306804546}"/>
              </a:ext>
            </a:extLst>
          </p:cNvPr>
          <p:cNvSpPr>
            <a:spLocks noGrp="1"/>
          </p:cNvSpPr>
          <p:nvPr>
            <p:ph type="sldNum" sz="quarter" idx="10"/>
          </p:nvPr>
        </p:nvSpPr>
        <p:spPr/>
        <p:txBody>
          <a:bodyPr/>
          <a:lstStyle/>
          <a:p>
            <a:fld id="{A4FE6FEB-5763-4CB4-ACE4-7E0D7693FADE}" type="slidenum">
              <a:rPr lang="en-US" smtClean="0"/>
              <a:t>8</a:t>
            </a:fld>
            <a:endParaRPr lang="en-US"/>
          </a:p>
        </p:txBody>
      </p:sp>
    </p:spTree>
    <p:extLst>
      <p:ext uri="{BB962C8B-B14F-4D97-AF65-F5344CB8AC3E}">
        <p14:creationId xmlns:p14="http://schemas.microsoft.com/office/powerpoint/2010/main" val="215906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dirty="0"/>
              <a:t>All School Districts Contract with 18-21 Programs</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p:txBody>
          <a:bodyPr>
            <a:normAutofit fontScale="77500" lnSpcReduction="20000"/>
          </a:bodyPr>
          <a:lstStyle/>
          <a:p>
            <a:r>
              <a:rPr lang="en-US" dirty="0"/>
              <a:t>All school districts in Skagit County have contracted their 18-21 Transition Programs with Washington Vocational Services Adult Transition to Independence Center (ATTIC) as well as Skagit Valley College’s Individualized, Next Step, Vocational Education, and Social Skills Training (INVEST) program. </a:t>
            </a:r>
          </a:p>
          <a:p>
            <a:r>
              <a:rPr lang="en-US" dirty="0"/>
              <a:t>School districts include a mix of urban and rural school districts:</a:t>
            </a:r>
          </a:p>
          <a:p>
            <a:r>
              <a:rPr lang="en-US" dirty="0"/>
              <a:t>Anacortes School District </a:t>
            </a:r>
          </a:p>
          <a:p>
            <a:r>
              <a:rPr lang="en-US" dirty="0"/>
              <a:t>Burlington-Edison School District</a:t>
            </a:r>
          </a:p>
          <a:p>
            <a:r>
              <a:rPr lang="en-US" dirty="0"/>
              <a:t>Mount Vernon School District </a:t>
            </a:r>
          </a:p>
          <a:p>
            <a:r>
              <a:rPr lang="en-US" dirty="0"/>
              <a:t>Concrete School District</a:t>
            </a:r>
          </a:p>
          <a:p>
            <a:r>
              <a:rPr lang="en-US" dirty="0"/>
              <a:t>Conway School District  </a:t>
            </a:r>
          </a:p>
          <a:p>
            <a:r>
              <a:rPr lang="en-US" dirty="0"/>
              <a:t>La Conner School District </a:t>
            </a:r>
          </a:p>
          <a:p>
            <a:r>
              <a:rPr lang="en-US" dirty="0"/>
              <a:t>Sedro-Woolley School District </a:t>
            </a:r>
          </a:p>
          <a:p>
            <a:pPr marL="0" indent="0">
              <a:buNone/>
            </a:pPr>
            <a:r>
              <a:rPr lang="en-US" dirty="0"/>
              <a:t> </a:t>
            </a:r>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9</a:t>
            </a:fld>
            <a:endParaRPr lang="en-US"/>
          </a:p>
        </p:txBody>
      </p:sp>
    </p:spTree>
    <p:extLst>
      <p:ext uri="{BB962C8B-B14F-4D97-AF65-F5344CB8AC3E}">
        <p14:creationId xmlns:p14="http://schemas.microsoft.com/office/powerpoint/2010/main" val="923478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34A7E-6EA5-3411-B57C-23F5294281DC}"/>
              </a:ext>
            </a:extLst>
          </p:cNvPr>
          <p:cNvSpPr>
            <a:spLocks noGrp="1"/>
          </p:cNvSpPr>
          <p:nvPr>
            <p:ph type="title"/>
          </p:nvPr>
        </p:nvSpPr>
        <p:spPr/>
        <p:txBody>
          <a:bodyPr/>
          <a:lstStyle/>
          <a:p>
            <a:r>
              <a:rPr lang="en-US" dirty="0"/>
              <a:t>Cascade Job Corps </a:t>
            </a:r>
          </a:p>
        </p:txBody>
      </p:sp>
      <p:sp>
        <p:nvSpPr>
          <p:cNvPr id="3" name="Content Placeholder 2">
            <a:extLst>
              <a:ext uri="{FF2B5EF4-FFF2-40B4-BE49-F238E27FC236}">
                <a16:creationId xmlns:a16="http://schemas.microsoft.com/office/drawing/2014/main" id="{B7F312DB-3CEA-33FE-698E-E5AEE9E9AF2E}"/>
              </a:ext>
            </a:extLst>
          </p:cNvPr>
          <p:cNvSpPr>
            <a:spLocks noGrp="1"/>
          </p:cNvSpPr>
          <p:nvPr>
            <p:ph idx="1"/>
          </p:nvPr>
        </p:nvSpPr>
        <p:spPr/>
        <p:txBody>
          <a:bodyPr/>
          <a:lstStyle/>
          <a:p>
            <a:r>
              <a:rPr lang="en-US" dirty="0"/>
              <a:t>Skagit County features Cascade Job Corps, which is an on campus training program for youth between the ages of 16-24.</a:t>
            </a:r>
          </a:p>
          <a:p>
            <a:endParaRPr lang="en-US" dirty="0"/>
          </a:p>
          <a:p>
            <a:r>
              <a:rPr lang="en-US" dirty="0"/>
              <a:t>Students live on campus and a variety of programs are available including culinary arts, information technology, medical assisting, office administration and more.</a:t>
            </a:r>
          </a:p>
          <a:p>
            <a:pPr marL="0" indent="0">
              <a:buNone/>
            </a:pPr>
            <a:endParaRPr lang="en-US" dirty="0"/>
          </a:p>
        </p:txBody>
      </p:sp>
      <p:sp>
        <p:nvSpPr>
          <p:cNvPr id="5" name="Footer Placeholder 4">
            <a:extLst>
              <a:ext uri="{FF2B5EF4-FFF2-40B4-BE49-F238E27FC236}">
                <a16:creationId xmlns:a16="http://schemas.microsoft.com/office/drawing/2014/main" id="{9EDD0D0B-7CF9-70D7-797C-42B0E554385F}"/>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CA099450-AFC3-5F48-CAFB-C86656D3E771}"/>
              </a:ext>
            </a:extLst>
          </p:cNvPr>
          <p:cNvSpPr>
            <a:spLocks noGrp="1"/>
          </p:cNvSpPr>
          <p:nvPr>
            <p:ph type="sldNum" sz="quarter" idx="10"/>
          </p:nvPr>
        </p:nvSpPr>
        <p:spPr/>
        <p:txBody>
          <a:bodyPr/>
          <a:lstStyle/>
          <a:p>
            <a:fld id="{A4FE6FEB-5763-4CB4-ACE4-7E0D7693FADE}" type="slidenum">
              <a:rPr lang="en-US" smtClean="0"/>
              <a:t>10</a:t>
            </a:fld>
            <a:endParaRPr lang="en-US"/>
          </a:p>
        </p:txBody>
      </p:sp>
    </p:spTree>
    <p:extLst>
      <p:ext uri="{BB962C8B-B14F-4D97-AF65-F5344CB8AC3E}">
        <p14:creationId xmlns:p14="http://schemas.microsoft.com/office/powerpoint/2010/main" val="646184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FDAD-D0BB-280C-1FE9-08EE5231C407}"/>
              </a:ext>
            </a:extLst>
          </p:cNvPr>
          <p:cNvSpPr>
            <a:spLocks noGrp="1"/>
          </p:cNvSpPr>
          <p:nvPr>
            <p:ph type="title"/>
          </p:nvPr>
        </p:nvSpPr>
        <p:spPr/>
        <p:txBody>
          <a:bodyPr/>
          <a:lstStyle/>
          <a:p>
            <a:r>
              <a:rPr lang="en-US" dirty="0"/>
              <a:t>Apprenticeships &amp; Unions </a:t>
            </a:r>
          </a:p>
        </p:txBody>
      </p:sp>
      <p:sp>
        <p:nvSpPr>
          <p:cNvPr id="3" name="Content Placeholder 2">
            <a:extLst>
              <a:ext uri="{FF2B5EF4-FFF2-40B4-BE49-F238E27FC236}">
                <a16:creationId xmlns:a16="http://schemas.microsoft.com/office/drawing/2014/main" id="{B6659345-5C77-7B82-4E98-702160872003}"/>
              </a:ext>
            </a:extLst>
          </p:cNvPr>
          <p:cNvSpPr>
            <a:spLocks noGrp="1"/>
          </p:cNvSpPr>
          <p:nvPr>
            <p:ph idx="1"/>
          </p:nvPr>
        </p:nvSpPr>
        <p:spPr/>
        <p:txBody>
          <a:bodyPr/>
          <a:lstStyle/>
          <a:p>
            <a:r>
              <a:rPr lang="en-US" dirty="0"/>
              <a:t>Northwest Carpenters Union</a:t>
            </a:r>
          </a:p>
          <a:p>
            <a:pPr marL="0" indent="0">
              <a:buNone/>
            </a:pPr>
            <a:endParaRPr lang="en-US" dirty="0"/>
          </a:p>
          <a:p>
            <a:r>
              <a:rPr lang="en-US" dirty="0"/>
              <a:t>Northwest Washington Electrical Industry JATC </a:t>
            </a:r>
          </a:p>
        </p:txBody>
      </p:sp>
      <p:sp>
        <p:nvSpPr>
          <p:cNvPr id="5" name="Footer Placeholder 4">
            <a:extLst>
              <a:ext uri="{FF2B5EF4-FFF2-40B4-BE49-F238E27FC236}">
                <a16:creationId xmlns:a16="http://schemas.microsoft.com/office/drawing/2014/main" id="{A45CB331-D3A4-6B84-1AEC-DC47F8BB0D0B}"/>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158337B-8837-DBEF-8419-7A58B65E1784}"/>
              </a:ext>
            </a:extLst>
          </p:cNvPr>
          <p:cNvSpPr>
            <a:spLocks noGrp="1"/>
          </p:cNvSpPr>
          <p:nvPr>
            <p:ph type="sldNum" sz="quarter" idx="10"/>
          </p:nvPr>
        </p:nvSpPr>
        <p:spPr/>
        <p:txBody>
          <a:bodyPr/>
          <a:lstStyle/>
          <a:p>
            <a:fld id="{A4FE6FEB-5763-4CB4-ACE4-7E0D7693FADE}" type="slidenum">
              <a:rPr lang="en-US" smtClean="0"/>
              <a:t>11</a:t>
            </a:fld>
            <a:endParaRPr lang="en-US"/>
          </a:p>
        </p:txBody>
      </p:sp>
    </p:spTree>
    <p:extLst>
      <p:ext uri="{BB962C8B-B14F-4D97-AF65-F5344CB8AC3E}">
        <p14:creationId xmlns:p14="http://schemas.microsoft.com/office/powerpoint/2010/main" val="3332142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062FB-2C70-B685-81B5-02AB842BC7C3}"/>
              </a:ext>
            </a:extLst>
          </p:cNvPr>
          <p:cNvSpPr>
            <a:spLocks noGrp="1"/>
          </p:cNvSpPr>
          <p:nvPr>
            <p:ph type="title"/>
          </p:nvPr>
        </p:nvSpPr>
        <p:spPr/>
        <p:txBody>
          <a:bodyPr/>
          <a:lstStyle/>
          <a:p>
            <a:r>
              <a:rPr lang="en-US" dirty="0"/>
              <a:t>Northwest Career &amp; Technical Academy </a:t>
            </a:r>
          </a:p>
        </p:txBody>
      </p:sp>
      <p:sp>
        <p:nvSpPr>
          <p:cNvPr id="3" name="Content Placeholder 2">
            <a:extLst>
              <a:ext uri="{FF2B5EF4-FFF2-40B4-BE49-F238E27FC236}">
                <a16:creationId xmlns:a16="http://schemas.microsoft.com/office/drawing/2014/main" id="{4CA19FA8-709C-C9B8-1240-EF5F46AF5510}"/>
              </a:ext>
            </a:extLst>
          </p:cNvPr>
          <p:cNvSpPr>
            <a:spLocks noGrp="1"/>
          </p:cNvSpPr>
          <p:nvPr>
            <p:ph idx="1"/>
          </p:nvPr>
        </p:nvSpPr>
        <p:spPr/>
        <p:txBody>
          <a:bodyPr/>
          <a:lstStyle/>
          <a:p>
            <a:r>
              <a:rPr lang="en-US" dirty="0"/>
              <a:t>Skill Center that features multiple programs for students enrolled in high schools. </a:t>
            </a:r>
          </a:p>
          <a:p>
            <a:endParaRPr lang="en-US" dirty="0"/>
          </a:p>
          <a:p>
            <a:r>
              <a:rPr lang="en-US" dirty="0"/>
              <a:t>Features industry equivalent workplaces that simulate what it’s like to work in those particular industries. </a:t>
            </a:r>
          </a:p>
          <a:p>
            <a:endParaRPr lang="en-US" dirty="0"/>
          </a:p>
          <a:p>
            <a:r>
              <a:rPr lang="en-US" dirty="0"/>
              <a:t>Students receive certificates and internships within their respective trades. </a:t>
            </a:r>
          </a:p>
        </p:txBody>
      </p:sp>
      <p:sp>
        <p:nvSpPr>
          <p:cNvPr id="5" name="Footer Placeholder 4">
            <a:extLst>
              <a:ext uri="{FF2B5EF4-FFF2-40B4-BE49-F238E27FC236}">
                <a16:creationId xmlns:a16="http://schemas.microsoft.com/office/drawing/2014/main" id="{2F263448-55F9-F769-E7BF-32A525653F1E}"/>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588B3EDF-BE31-EEB2-61A3-946BEBDBED4B}"/>
              </a:ext>
            </a:extLst>
          </p:cNvPr>
          <p:cNvSpPr>
            <a:spLocks noGrp="1"/>
          </p:cNvSpPr>
          <p:nvPr>
            <p:ph type="sldNum" sz="quarter" idx="10"/>
          </p:nvPr>
        </p:nvSpPr>
        <p:spPr/>
        <p:txBody>
          <a:bodyPr/>
          <a:lstStyle/>
          <a:p>
            <a:fld id="{A4FE6FEB-5763-4CB4-ACE4-7E0D7693FADE}" type="slidenum">
              <a:rPr lang="en-US" smtClean="0"/>
              <a:t>12</a:t>
            </a:fld>
            <a:endParaRPr lang="en-US"/>
          </a:p>
        </p:txBody>
      </p:sp>
    </p:spTree>
    <p:extLst>
      <p:ext uri="{BB962C8B-B14F-4D97-AF65-F5344CB8AC3E}">
        <p14:creationId xmlns:p14="http://schemas.microsoft.com/office/powerpoint/2010/main" val="2790106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BB952-A0E9-36ED-380E-56CED9D73B5B}"/>
              </a:ext>
            </a:extLst>
          </p:cNvPr>
          <p:cNvSpPr>
            <a:spLocks noGrp="1"/>
          </p:cNvSpPr>
          <p:nvPr>
            <p:ph type="title"/>
          </p:nvPr>
        </p:nvSpPr>
        <p:spPr/>
        <p:txBody>
          <a:bodyPr/>
          <a:lstStyle/>
          <a:p>
            <a:r>
              <a:rPr lang="en-US" dirty="0"/>
              <a:t>Skagit Valley College </a:t>
            </a:r>
          </a:p>
        </p:txBody>
      </p:sp>
      <p:sp>
        <p:nvSpPr>
          <p:cNvPr id="3" name="Content Placeholder 2">
            <a:extLst>
              <a:ext uri="{FF2B5EF4-FFF2-40B4-BE49-F238E27FC236}">
                <a16:creationId xmlns:a16="http://schemas.microsoft.com/office/drawing/2014/main" id="{CB3A1679-5A11-940D-1D60-38A54A1CCF53}"/>
              </a:ext>
            </a:extLst>
          </p:cNvPr>
          <p:cNvSpPr>
            <a:spLocks noGrp="1"/>
          </p:cNvSpPr>
          <p:nvPr>
            <p:ph idx="1"/>
          </p:nvPr>
        </p:nvSpPr>
        <p:spPr/>
        <p:txBody>
          <a:bodyPr/>
          <a:lstStyle/>
          <a:p>
            <a:r>
              <a:rPr lang="en-US" dirty="0"/>
              <a:t>Community College that features multiple course offerings.</a:t>
            </a:r>
          </a:p>
          <a:p>
            <a:endParaRPr lang="en-US" dirty="0"/>
          </a:p>
          <a:p>
            <a:r>
              <a:rPr lang="en-US" dirty="0"/>
              <a:t>Includes INVEST program for students who have support needs but wish to pursue college. </a:t>
            </a:r>
          </a:p>
          <a:p>
            <a:endParaRPr lang="en-US" dirty="0"/>
          </a:p>
          <a:p>
            <a:r>
              <a:rPr lang="en-US" dirty="0"/>
              <a:t>Includes Open Door program for high school re-engagement.</a:t>
            </a:r>
          </a:p>
        </p:txBody>
      </p:sp>
      <p:sp>
        <p:nvSpPr>
          <p:cNvPr id="5" name="Footer Placeholder 4">
            <a:extLst>
              <a:ext uri="{FF2B5EF4-FFF2-40B4-BE49-F238E27FC236}">
                <a16:creationId xmlns:a16="http://schemas.microsoft.com/office/drawing/2014/main" id="{6FE90388-2A24-66B2-B624-B02C1B1E146F}"/>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AC032874-D551-ADFF-D912-37A8108F88F0}"/>
              </a:ext>
            </a:extLst>
          </p:cNvPr>
          <p:cNvSpPr>
            <a:spLocks noGrp="1"/>
          </p:cNvSpPr>
          <p:nvPr>
            <p:ph type="sldNum" sz="quarter" idx="10"/>
          </p:nvPr>
        </p:nvSpPr>
        <p:spPr/>
        <p:txBody>
          <a:bodyPr/>
          <a:lstStyle/>
          <a:p>
            <a:fld id="{A4FE6FEB-5763-4CB4-ACE4-7E0D7693FADE}" type="slidenum">
              <a:rPr lang="en-US" smtClean="0"/>
              <a:t>13</a:t>
            </a:fld>
            <a:endParaRPr lang="en-US"/>
          </a:p>
        </p:txBody>
      </p:sp>
    </p:spTree>
    <p:extLst>
      <p:ext uri="{BB962C8B-B14F-4D97-AF65-F5344CB8AC3E}">
        <p14:creationId xmlns:p14="http://schemas.microsoft.com/office/powerpoint/2010/main" val="1379024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9C57-EB00-6F7B-B78B-40671FF88610}"/>
              </a:ext>
            </a:extLst>
          </p:cNvPr>
          <p:cNvSpPr>
            <a:spLocks noGrp="1"/>
          </p:cNvSpPr>
          <p:nvPr>
            <p:ph type="title"/>
          </p:nvPr>
        </p:nvSpPr>
        <p:spPr/>
        <p:txBody>
          <a:bodyPr/>
          <a:lstStyle/>
          <a:p>
            <a:r>
              <a:rPr lang="en-US" dirty="0"/>
              <a:t>Discussion Question: Community Resources </a:t>
            </a:r>
          </a:p>
        </p:txBody>
      </p:sp>
      <p:sp>
        <p:nvSpPr>
          <p:cNvPr id="3" name="Content Placeholder 2">
            <a:extLst>
              <a:ext uri="{FF2B5EF4-FFF2-40B4-BE49-F238E27FC236}">
                <a16:creationId xmlns:a16="http://schemas.microsoft.com/office/drawing/2014/main" id="{F0A4FEEC-21B4-B0D1-51A3-796C852B8886}"/>
              </a:ext>
            </a:extLst>
          </p:cNvPr>
          <p:cNvSpPr>
            <a:spLocks noGrp="1"/>
          </p:cNvSpPr>
          <p:nvPr>
            <p:ph idx="1"/>
          </p:nvPr>
        </p:nvSpPr>
        <p:spPr/>
        <p:txBody>
          <a:bodyPr/>
          <a:lstStyle/>
          <a:p>
            <a:r>
              <a:rPr lang="en-US" dirty="0"/>
              <a:t>How can collaboration with community agencies and resources that also serve students with disabilities be beneficial? </a:t>
            </a:r>
          </a:p>
          <a:p>
            <a:endParaRPr lang="en-US" dirty="0"/>
          </a:p>
          <a:p>
            <a:r>
              <a:rPr lang="en-US" dirty="0"/>
              <a:t>What types of community agencies and resources in your area also serve students with disabilities? </a:t>
            </a:r>
          </a:p>
        </p:txBody>
      </p:sp>
      <p:sp>
        <p:nvSpPr>
          <p:cNvPr id="5" name="Footer Placeholder 4">
            <a:extLst>
              <a:ext uri="{FF2B5EF4-FFF2-40B4-BE49-F238E27FC236}">
                <a16:creationId xmlns:a16="http://schemas.microsoft.com/office/drawing/2014/main" id="{F6672081-2CC8-2306-4D81-F750AC18A222}"/>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D1A2F687-C416-D2DB-F181-E3675DEC5C02}"/>
              </a:ext>
            </a:extLst>
          </p:cNvPr>
          <p:cNvSpPr>
            <a:spLocks noGrp="1"/>
          </p:cNvSpPr>
          <p:nvPr>
            <p:ph type="sldNum" sz="quarter" idx="10"/>
          </p:nvPr>
        </p:nvSpPr>
        <p:spPr/>
        <p:txBody>
          <a:bodyPr/>
          <a:lstStyle/>
          <a:p>
            <a:fld id="{A4FE6FEB-5763-4CB4-ACE4-7E0D7693FADE}" type="slidenum">
              <a:rPr lang="en-US" smtClean="0"/>
              <a:t>14</a:t>
            </a:fld>
            <a:endParaRPr lang="en-US"/>
          </a:p>
        </p:txBody>
      </p:sp>
    </p:spTree>
    <p:extLst>
      <p:ext uri="{BB962C8B-B14F-4D97-AF65-F5344CB8AC3E}">
        <p14:creationId xmlns:p14="http://schemas.microsoft.com/office/powerpoint/2010/main" val="1070241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D7AB-18AC-E091-C073-F24FDAAA78B0}"/>
              </a:ext>
            </a:extLst>
          </p:cNvPr>
          <p:cNvSpPr>
            <a:spLocks noGrp="1"/>
          </p:cNvSpPr>
          <p:nvPr>
            <p:ph type="title"/>
          </p:nvPr>
        </p:nvSpPr>
        <p:spPr/>
        <p:txBody>
          <a:bodyPr/>
          <a:lstStyle/>
          <a:p>
            <a:r>
              <a:rPr lang="en-US" dirty="0"/>
              <a:t>Applying Post-School Outcome Data</a:t>
            </a:r>
          </a:p>
        </p:txBody>
      </p:sp>
      <p:sp>
        <p:nvSpPr>
          <p:cNvPr id="3" name="Text Placeholder 2">
            <a:extLst>
              <a:ext uri="{FF2B5EF4-FFF2-40B4-BE49-F238E27FC236}">
                <a16:creationId xmlns:a16="http://schemas.microsoft.com/office/drawing/2014/main" id="{697A8EEF-5879-EF86-18B2-51F84EA7E245}"/>
              </a:ext>
            </a:extLst>
          </p:cNvPr>
          <p:cNvSpPr>
            <a:spLocks noGrp="1"/>
          </p:cNvSpPr>
          <p:nvPr>
            <p:ph type="body" idx="1"/>
          </p:nvPr>
        </p:nvSpPr>
        <p:spPr/>
        <p:txBody>
          <a:bodyPr/>
          <a:lstStyle/>
          <a:p>
            <a:r>
              <a:rPr lang="en-US" dirty="0"/>
              <a:t>Synthesis of the data in relation to Skagit County</a:t>
            </a:r>
          </a:p>
        </p:txBody>
      </p:sp>
      <p:sp>
        <p:nvSpPr>
          <p:cNvPr id="4" name="Slide Number Placeholder 3">
            <a:extLst>
              <a:ext uri="{FF2B5EF4-FFF2-40B4-BE49-F238E27FC236}">
                <a16:creationId xmlns:a16="http://schemas.microsoft.com/office/drawing/2014/main" id="{0AB51817-A202-1F6E-84D1-9BC6F30540CE}"/>
              </a:ext>
            </a:extLst>
          </p:cNvPr>
          <p:cNvSpPr>
            <a:spLocks noGrp="1"/>
          </p:cNvSpPr>
          <p:nvPr>
            <p:ph type="sldNum" sz="quarter" idx="10"/>
          </p:nvPr>
        </p:nvSpPr>
        <p:spPr/>
        <p:txBody>
          <a:bodyPr/>
          <a:lstStyle/>
          <a:p>
            <a:fld id="{A4FE6FEB-5763-4CB4-ACE4-7E0D7693FADE}" type="slidenum">
              <a:rPr lang="en-US" smtClean="0"/>
              <a:t>15</a:t>
            </a:fld>
            <a:endParaRPr lang="en-US"/>
          </a:p>
        </p:txBody>
      </p:sp>
    </p:spTree>
    <p:extLst>
      <p:ext uri="{BB962C8B-B14F-4D97-AF65-F5344CB8AC3E}">
        <p14:creationId xmlns:p14="http://schemas.microsoft.com/office/powerpoint/2010/main" val="3231808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F26909-FD5D-4F7E-BAAF-CD614BF9CCCC}"/>
              </a:ext>
            </a:extLst>
          </p:cNvPr>
          <p:cNvSpPr>
            <a:spLocks noGrp="1"/>
          </p:cNvSpPr>
          <p:nvPr>
            <p:ph type="title"/>
          </p:nvPr>
        </p:nvSpPr>
        <p:spPr>
          <a:xfrm>
            <a:off x="639097" y="494257"/>
            <a:ext cx="11374690" cy="1081086"/>
          </a:xfrm>
        </p:spPr>
        <p:txBody>
          <a:bodyPr>
            <a:normAutofit/>
          </a:bodyPr>
          <a:lstStyle/>
          <a:p>
            <a:r>
              <a:rPr lang="en-US" sz="3200"/>
              <a:t>Post-School Outcomes, 2020-21</a:t>
            </a:r>
            <a:br>
              <a:rPr lang="en-US" sz="3200"/>
            </a:br>
            <a:r>
              <a:rPr lang="en-US" sz="3200"/>
              <a:t>County and Washington state data tables</a:t>
            </a:r>
          </a:p>
        </p:txBody>
      </p:sp>
      <p:graphicFrame>
        <p:nvGraphicFramePr>
          <p:cNvPr id="10" name="Table1" descr="Data table. Also available by logging in to the TSF 2.0 at www.cctsTSF.com." title="State and District PSO Summary">
            <a:extLst>
              <a:ext uri="{FF2B5EF4-FFF2-40B4-BE49-F238E27FC236}">
                <a16:creationId xmlns:a16="http://schemas.microsoft.com/office/drawing/2014/main" id="{16A53C21-4798-4694-899B-1B3BE8D9E1DE}"/>
              </a:ext>
            </a:extLst>
          </p:cNvPr>
          <p:cNvGraphicFramePr>
            <a:graphicFrameLocks noGrp="1"/>
          </p:cNvGraphicFramePr>
          <p:nvPr>
            <p:ph sz="half" idx="1"/>
          </p:nvPr>
        </p:nvGraphicFramePr>
        <p:xfrm>
          <a:off x="638996" y="1865312"/>
          <a:ext cx="10944631" cy="1640615"/>
        </p:xfrm>
        <a:graphic>
          <a:graphicData uri="http://schemas.openxmlformats.org/drawingml/2006/table">
            <a:tbl>
              <a:tblPr firstRow="1" firstCol="1" bandRow="1">
                <a:tableStyleId>{69CF1AB2-1976-4502-BF36-3FF5EA218861}</a:tableStyleId>
              </a:tblPr>
              <a:tblGrid>
                <a:gridCol w="3984519">
                  <a:extLst>
                    <a:ext uri="{9D8B030D-6E8A-4147-A177-3AD203B41FA5}">
                      <a16:colId xmlns:a16="http://schemas.microsoft.com/office/drawing/2014/main" val="4011148644"/>
                    </a:ext>
                  </a:extLst>
                </a:gridCol>
                <a:gridCol w="2266682">
                  <a:extLst>
                    <a:ext uri="{9D8B030D-6E8A-4147-A177-3AD203B41FA5}">
                      <a16:colId xmlns:a16="http://schemas.microsoft.com/office/drawing/2014/main" val="2608274751"/>
                    </a:ext>
                  </a:extLst>
                </a:gridCol>
                <a:gridCol w="2743200">
                  <a:extLst>
                    <a:ext uri="{9D8B030D-6E8A-4147-A177-3AD203B41FA5}">
                      <a16:colId xmlns:a16="http://schemas.microsoft.com/office/drawing/2014/main" val="718564991"/>
                    </a:ext>
                  </a:extLst>
                </a:gridCol>
                <a:gridCol w="1950230">
                  <a:extLst>
                    <a:ext uri="{9D8B030D-6E8A-4147-A177-3AD203B41FA5}">
                      <a16:colId xmlns:a16="http://schemas.microsoft.com/office/drawing/2014/main" val="1056807777"/>
                    </a:ext>
                  </a:extLst>
                </a:gridCol>
              </a:tblGrid>
              <a:tr h="551659">
                <a:tc>
                  <a:txBody>
                    <a:bodyPr/>
                    <a:lstStyle/>
                    <a:p>
                      <a:pPr marL="0" marR="0" algn="l">
                        <a:lnSpc>
                          <a:spcPct val="107000"/>
                        </a:lnSpc>
                        <a:spcBef>
                          <a:spcPts val="0"/>
                        </a:spcBef>
                        <a:spcAft>
                          <a:spcPts val="0"/>
                        </a:spcAft>
                      </a:pPr>
                      <a:r>
                        <a:rPr lang="en-US" sz="2000" b="1">
                          <a:effectLst/>
                          <a:latin typeface="Arial" panose="020B0604020202020204" pitchFamily="34" charset="0"/>
                          <a:ea typeface="Times New Roman" panose="02020603050405020304" pitchFamily="18" charset="0"/>
                          <a:cs typeface="Times New Roman" panose="02020603050405020304" pitchFamily="18" charset="0"/>
                        </a:rPr>
                        <a:t>County Name</a:t>
                      </a:r>
                    </a:p>
                  </a:txBody>
                  <a:tcPr marL="68580" marR="68580" marT="0" marB="0" anchor="b"/>
                </a:tc>
                <a:tc>
                  <a:txBody>
                    <a:bodyPr/>
                    <a:lstStyle/>
                    <a:p>
                      <a:pPr marL="0" marR="0" algn="ctr">
                        <a:lnSpc>
                          <a:spcPct val="107000"/>
                        </a:lnSpc>
                        <a:spcBef>
                          <a:spcPts val="0"/>
                        </a:spcBef>
                        <a:spcAft>
                          <a:spcPts val="0"/>
                        </a:spcAft>
                      </a:pPr>
                      <a:r>
                        <a:rPr lang="en-US" sz="2000" b="1">
                          <a:effectLst/>
                          <a:latin typeface="Arial" panose="020B0604020202020204" pitchFamily="34" charset="0"/>
                          <a:ea typeface="Arial" panose="020B0604020202020204" pitchFamily="34" charset="0"/>
                          <a:cs typeface="Times New Roman" panose="02020603050405020304" pitchFamily="18" charset="0"/>
                        </a:rPr>
                        <a:t>Total number of </a:t>
                      </a:r>
                      <a:br>
                        <a:rPr lang="en-US" sz="2000" b="1">
                          <a:effectLst/>
                          <a:latin typeface="Arial" panose="020B0604020202020204" pitchFamily="34" charset="0"/>
                          <a:ea typeface="Arial" panose="020B0604020202020204" pitchFamily="34" charset="0"/>
                          <a:cs typeface="Times New Roman" panose="02020603050405020304" pitchFamily="18" charset="0"/>
                        </a:rPr>
                      </a:br>
                      <a:r>
                        <a:rPr lang="en-US" sz="2000" b="1">
                          <a:effectLst/>
                          <a:latin typeface="Arial" panose="020B0604020202020204" pitchFamily="34" charset="0"/>
                          <a:ea typeface="Arial" panose="020B0604020202020204" pitchFamily="34" charset="0"/>
                          <a:cs typeface="Times New Roman" panose="02020603050405020304" pitchFamily="18" charset="0"/>
                        </a:rPr>
                        <a:t>2020-21 leavers</a:t>
                      </a:r>
                      <a:endParaRPr lang="en-US" sz="20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b="1">
                          <a:effectLst/>
                          <a:latin typeface="Arial" panose="020B0604020202020204" pitchFamily="34" charset="0"/>
                          <a:ea typeface="Times New Roman" panose="02020603050405020304" pitchFamily="18" charset="0"/>
                          <a:cs typeface="Times New Roman" panose="02020603050405020304" pitchFamily="18" charset="0"/>
                        </a:rPr>
                        <a:t>Total number of respondents (</a:t>
                      </a:r>
                      <a:r>
                        <a:rPr lang="en-US" sz="2000" b="1" err="1">
                          <a:effectLst/>
                          <a:latin typeface="Arial" panose="020B0604020202020204" pitchFamily="34" charset="0"/>
                          <a:ea typeface="Times New Roman" panose="02020603050405020304" pitchFamily="18" charset="0"/>
                          <a:cs typeface="Times New Roman" panose="02020603050405020304" pitchFamily="18" charset="0"/>
                        </a:rPr>
                        <a:t>resp’ts</a:t>
                      </a:r>
                      <a:r>
                        <a:rPr lang="en-US" sz="2000" b="1">
                          <a:effectLst/>
                          <a:latin typeface="Arial" panose="020B0604020202020204" pitchFamily="34" charset="0"/>
                          <a:ea typeface="Times New Roman" panose="02020603050405020304" pitchFamily="18" charset="0"/>
                          <a:cs typeface="Times New Roman" panose="02020603050405020304" pitchFamily="18" charset="0"/>
                        </a:rPr>
                        <a:t>)</a:t>
                      </a:r>
                    </a:p>
                  </a:txBody>
                  <a:tcPr marL="68580" marR="68580" marT="0" marB="0" anchor="b"/>
                </a:tc>
                <a:tc>
                  <a:txBody>
                    <a:bodyPr/>
                    <a:lstStyle/>
                    <a:p>
                      <a:pPr marL="0" marR="0" algn="ctr">
                        <a:lnSpc>
                          <a:spcPct val="107000"/>
                        </a:lnSpc>
                        <a:spcBef>
                          <a:spcPts val="0"/>
                        </a:spcBef>
                        <a:spcAft>
                          <a:spcPts val="0"/>
                        </a:spcAft>
                      </a:pPr>
                      <a:r>
                        <a:rPr lang="en-US" sz="2000" b="1">
                          <a:effectLst/>
                          <a:latin typeface="Arial" panose="020B0604020202020204" pitchFamily="34" charset="0"/>
                          <a:ea typeface="Arial" panose="020B0604020202020204" pitchFamily="34" charset="0"/>
                          <a:cs typeface="Times New Roman" panose="02020603050405020304" pitchFamily="18" charset="0"/>
                        </a:rPr>
                        <a:t>Survey </a:t>
                      </a:r>
                      <a:br>
                        <a:rPr lang="en-US" sz="2000" b="1">
                          <a:effectLst/>
                          <a:latin typeface="Arial" panose="020B0604020202020204" pitchFamily="34" charset="0"/>
                          <a:ea typeface="Arial" panose="020B0604020202020204" pitchFamily="34" charset="0"/>
                          <a:cs typeface="Times New Roman" panose="02020603050405020304" pitchFamily="18" charset="0"/>
                        </a:rPr>
                      </a:br>
                      <a:r>
                        <a:rPr lang="en-US" sz="2000" b="1">
                          <a:effectLst/>
                          <a:latin typeface="Arial" panose="020B0604020202020204" pitchFamily="34" charset="0"/>
                          <a:ea typeface="Arial" panose="020B0604020202020204" pitchFamily="34" charset="0"/>
                          <a:cs typeface="Times New Roman" panose="02020603050405020304" pitchFamily="18" charset="0"/>
                        </a:rPr>
                        <a:t>response rate</a:t>
                      </a:r>
                      <a:endParaRPr lang="en-US" sz="20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54276890"/>
                  </a:ext>
                </a:extLst>
              </a:tr>
              <a:tr h="506014">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Skagit County</a:t>
                      </a:r>
                    </a:p>
                  </a:txBody>
                  <a:tcPr marL="6350" marR="6350" marT="6350" marB="0" anchor="b"/>
                </a:tc>
                <a:tc>
                  <a:txBody>
                    <a:bodyPr/>
                    <a:lstStyle/>
                    <a:p>
                      <a:pPr algn="ctr" fontAlgn="b"/>
                      <a:r>
                        <a:rPr lang="en-US" sz="2000" b="0" i="0" u="none" strike="noStrike">
                          <a:solidFill>
                            <a:srgbClr val="000000"/>
                          </a:solidFill>
                          <a:effectLst/>
                          <a:latin typeface="Arial" panose="020B0604020202020204" pitchFamily="34" charset="0"/>
                          <a:cs typeface="Arial" panose="020B0604020202020204" pitchFamily="34" charset="0"/>
                        </a:rPr>
                        <a:t>169</a:t>
                      </a:r>
                    </a:p>
                  </a:txBody>
                  <a:tcPr marL="6350" marR="6350" marT="6350" marB="0" anchor="b"/>
                </a:tc>
                <a:tc>
                  <a:txBody>
                    <a:bodyPr/>
                    <a:lstStyle/>
                    <a:p>
                      <a:pPr algn="ctr" fontAlgn="b"/>
                      <a:r>
                        <a:rPr lang="en-US" sz="2000" b="0" i="0" u="none" strike="noStrike">
                          <a:solidFill>
                            <a:srgbClr val="000000"/>
                          </a:solidFill>
                          <a:effectLst/>
                          <a:latin typeface="Arial" panose="020B0604020202020204" pitchFamily="34" charset="0"/>
                          <a:cs typeface="Arial" panose="020B0604020202020204" pitchFamily="34" charset="0"/>
                        </a:rPr>
                        <a:t>129</a:t>
                      </a:r>
                    </a:p>
                  </a:txBody>
                  <a:tcPr marL="6350" marR="6350" marT="6350" marB="0" anchor="b"/>
                </a:tc>
                <a:tc>
                  <a:txBody>
                    <a:bodyPr/>
                    <a:lstStyle/>
                    <a:p>
                      <a:pPr algn="ctr" fontAlgn="b"/>
                      <a:r>
                        <a:rPr lang="en-US" sz="2000" b="0" i="0" u="none" strike="noStrike">
                          <a:solidFill>
                            <a:srgbClr val="000000"/>
                          </a:solidFill>
                          <a:effectLst/>
                          <a:latin typeface="Arial" panose="020B0604020202020204" pitchFamily="34" charset="0"/>
                          <a:cs typeface="Arial" panose="020B0604020202020204" pitchFamily="34" charset="0"/>
                        </a:rPr>
                        <a:t>76.33%</a:t>
                      </a:r>
                    </a:p>
                  </a:txBody>
                  <a:tcPr marL="6350" marR="6350" marT="6350" marB="0" anchor="b"/>
                </a:tc>
                <a:extLst>
                  <a:ext uri="{0D108BD9-81ED-4DB2-BD59-A6C34878D82A}">
                    <a16:rowId xmlns:a16="http://schemas.microsoft.com/office/drawing/2014/main" val="4225226881"/>
                  </a:ext>
                </a:extLst>
              </a:tr>
              <a:tr h="506014">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Washington state</a:t>
                      </a:r>
                    </a:p>
                  </a:txBody>
                  <a:tcPr marL="6350" marR="6350" marT="6350" marB="0" anchor="b"/>
                </a:tc>
                <a:tc>
                  <a:txBody>
                    <a:bodyPr/>
                    <a:lstStyle/>
                    <a:p>
                      <a:pPr algn="ctr" fontAlgn="b"/>
                      <a:r>
                        <a:rPr lang="en-US" sz="2000" b="0" i="0" u="none" strike="noStrike">
                          <a:solidFill>
                            <a:srgbClr val="000000"/>
                          </a:solidFill>
                          <a:effectLst/>
                          <a:latin typeface="Arial" panose="020B0604020202020204" pitchFamily="34" charset="0"/>
                          <a:cs typeface="Arial" panose="020B0604020202020204" pitchFamily="34" charset="0"/>
                        </a:rPr>
                        <a:t>7,938</a:t>
                      </a:r>
                    </a:p>
                  </a:txBody>
                  <a:tcPr marL="6350" marR="6350" marT="635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b="0" i="0" u="none" strike="noStrike">
                          <a:solidFill>
                            <a:srgbClr val="000000"/>
                          </a:solidFill>
                          <a:effectLst/>
                          <a:latin typeface="Arial" panose="020B0604020202020204" pitchFamily="34" charset="0"/>
                          <a:cs typeface="Arial" panose="020B0604020202020204" pitchFamily="34" charset="0"/>
                        </a:rPr>
                        <a:t>6,261</a:t>
                      </a:r>
                    </a:p>
                  </a:txBody>
                  <a:tcPr marL="6350" marR="6350" marT="6350" marB="0" anchor="b"/>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78.87%</a:t>
                      </a:r>
                    </a:p>
                  </a:txBody>
                  <a:tcPr marL="6350" marR="6350" marT="6350" marB="0" anchor="b"/>
                </a:tc>
                <a:extLst>
                  <a:ext uri="{0D108BD9-81ED-4DB2-BD59-A6C34878D82A}">
                    <a16:rowId xmlns:a16="http://schemas.microsoft.com/office/drawing/2014/main" val="3974610188"/>
                  </a:ext>
                </a:extLst>
              </a:tr>
            </a:tbl>
          </a:graphicData>
        </a:graphic>
      </p:graphicFrame>
      <p:graphicFrame>
        <p:nvGraphicFramePr>
          <p:cNvPr id="9" name="Table2" descr="Data table. Also available by logging in to the TSF 2.0 at www.cctsTSF.com." title="State and District PSO Summary">
            <a:extLst>
              <a:ext uri="{FF2B5EF4-FFF2-40B4-BE49-F238E27FC236}">
                <a16:creationId xmlns:a16="http://schemas.microsoft.com/office/drawing/2014/main" id="{9672FB53-A4DC-426D-96E5-9974A2D61401}"/>
              </a:ext>
            </a:extLst>
          </p:cNvPr>
          <p:cNvGraphicFramePr>
            <a:graphicFrameLocks noGrp="1"/>
          </p:cNvGraphicFramePr>
          <p:nvPr>
            <p:ph sz="half" idx="2"/>
          </p:nvPr>
        </p:nvGraphicFramePr>
        <p:xfrm>
          <a:off x="638996" y="3793525"/>
          <a:ext cx="10939111" cy="1979518"/>
        </p:xfrm>
        <a:graphic>
          <a:graphicData uri="http://schemas.openxmlformats.org/drawingml/2006/table">
            <a:tbl>
              <a:tblPr firstRow="1" firstCol="1" bandRow="1">
                <a:tableStyleId>{69CF1AB2-1976-4502-BF36-3FF5EA218861}</a:tableStyleId>
              </a:tblPr>
              <a:tblGrid>
                <a:gridCol w="2091325">
                  <a:extLst>
                    <a:ext uri="{9D8B030D-6E8A-4147-A177-3AD203B41FA5}">
                      <a16:colId xmlns:a16="http://schemas.microsoft.com/office/drawing/2014/main" val="3531654086"/>
                    </a:ext>
                  </a:extLst>
                </a:gridCol>
                <a:gridCol w="992593">
                  <a:extLst>
                    <a:ext uri="{9D8B030D-6E8A-4147-A177-3AD203B41FA5}">
                      <a16:colId xmlns:a16="http://schemas.microsoft.com/office/drawing/2014/main" val="2608274751"/>
                    </a:ext>
                  </a:extLst>
                </a:gridCol>
                <a:gridCol w="1318643">
                  <a:extLst>
                    <a:ext uri="{9D8B030D-6E8A-4147-A177-3AD203B41FA5}">
                      <a16:colId xmlns:a16="http://schemas.microsoft.com/office/drawing/2014/main" val="1056807777"/>
                    </a:ext>
                  </a:extLst>
                </a:gridCol>
                <a:gridCol w="1680519">
                  <a:extLst>
                    <a:ext uri="{9D8B030D-6E8A-4147-A177-3AD203B41FA5}">
                      <a16:colId xmlns:a16="http://schemas.microsoft.com/office/drawing/2014/main" val="3527995630"/>
                    </a:ext>
                  </a:extLst>
                </a:gridCol>
                <a:gridCol w="1346886">
                  <a:extLst>
                    <a:ext uri="{9D8B030D-6E8A-4147-A177-3AD203B41FA5}">
                      <a16:colId xmlns:a16="http://schemas.microsoft.com/office/drawing/2014/main" val="3002199596"/>
                    </a:ext>
                  </a:extLst>
                </a:gridCol>
                <a:gridCol w="1680519">
                  <a:extLst>
                    <a:ext uri="{9D8B030D-6E8A-4147-A177-3AD203B41FA5}">
                      <a16:colId xmlns:a16="http://schemas.microsoft.com/office/drawing/2014/main" val="3587713390"/>
                    </a:ext>
                  </a:extLst>
                </a:gridCol>
                <a:gridCol w="1828626">
                  <a:extLst>
                    <a:ext uri="{9D8B030D-6E8A-4147-A177-3AD203B41FA5}">
                      <a16:colId xmlns:a16="http://schemas.microsoft.com/office/drawing/2014/main" val="179744690"/>
                    </a:ext>
                  </a:extLst>
                </a:gridCol>
              </a:tblGrid>
              <a:tr h="900268">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u="none" strike="noStrike">
                          <a:effectLst/>
                          <a:latin typeface="Arial" panose="020B0604020202020204" pitchFamily="34" charset="0"/>
                          <a:cs typeface="Arial" panose="020B0604020202020204" pitchFamily="34" charset="0"/>
                        </a:rPr>
                        <a:t>County </a:t>
                      </a:r>
                    </a:p>
                    <a:p>
                      <a:pPr marL="0" marR="0" lvl="0" indent="0" algn="l" defTabSz="914400" rtl="0" eaLnBrk="1" fontAlgn="b" latinLnBrk="0" hangingPunct="1">
                        <a:lnSpc>
                          <a:spcPct val="100000"/>
                        </a:lnSpc>
                        <a:spcBef>
                          <a:spcPts val="0"/>
                        </a:spcBef>
                        <a:spcAft>
                          <a:spcPts val="0"/>
                        </a:spcAft>
                        <a:buClrTx/>
                        <a:buSzTx/>
                        <a:buFontTx/>
                        <a:buNone/>
                        <a:tabLst/>
                        <a:defRPr/>
                      </a:pPr>
                      <a:r>
                        <a:rPr lang="en-US" sz="2000" u="none" strike="noStrike">
                          <a:effectLst/>
                          <a:latin typeface="Arial" panose="020B0604020202020204" pitchFamily="34" charset="0"/>
                          <a:cs typeface="Arial" panose="020B0604020202020204" pitchFamily="34" charset="0"/>
                        </a:rPr>
                        <a:t>Name</a:t>
                      </a:r>
                      <a:endParaRPr lang="en-US" sz="2000" b="0" i="0" u="none" strike="noStrike">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b="1" i="0" u="none" strike="noStrike">
                          <a:solidFill>
                            <a:schemeClr val="tx1"/>
                          </a:solidFill>
                          <a:effectLst/>
                          <a:latin typeface="Arial" panose="020B0604020202020204" pitchFamily="34" charset="0"/>
                          <a:cs typeface="Arial" panose="020B0604020202020204" pitchFamily="34" charset="0"/>
                        </a:rPr>
                        <a:t>Resp’ts</a:t>
                      </a:r>
                    </a:p>
                  </a:txBody>
                  <a:tcPr marL="6350" marR="6350" marT="6350" marB="0" anchor="b"/>
                </a:tc>
                <a:tc>
                  <a:txBody>
                    <a:bodyPr/>
                    <a:lstStyle/>
                    <a:p>
                      <a:pPr algn="l" fontAlgn="b"/>
                      <a:r>
                        <a:rPr lang="en-US" sz="2000" u="none" strike="noStrike">
                          <a:effectLst/>
                          <a:latin typeface="Arial" panose="020B0604020202020204" pitchFamily="34" charset="0"/>
                          <a:cs typeface="Arial" panose="020B0604020202020204" pitchFamily="34" charset="0"/>
                        </a:rPr>
                        <a:t>Higher Education</a:t>
                      </a:r>
                      <a:endParaRPr lang="en-US" sz="2000" b="0" i="0" u="none" strike="noStrike">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a:effectLst/>
                          <a:latin typeface="Arial" panose="020B0604020202020204" pitchFamily="34" charset="0"/>
                          <a:cs typeface="Arial" panose="020B0604020202020204" pitchFamily="34" charset="0"/>
                        </a:rPr>
                        <a:t>Competitive Employment</a:t>
                      </a:r>
                      <a:endParaRPr lang="en-US" sz="2000" b="0" i="0" u="none" strike="noStrike">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a:effectLst/>
                          <a:latin typeface="Arial" panose="020B0604020202020204" pitchFamily="34" charset="0"/>
                          <a:cs typeface="Arial" panose="020B0604020202020204" pitchFamily="34" charset="0"/>
                        </a:rPr>
                        <a:t>Other Education</a:t>
                      </a:r>
                      <a:endParaRPr lang="en-US" sz="2000" b="0" i="0" u="none" strike="noStrike">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a:effectLst/>
                          <a:latin typeface="Arial" panose="020B0604020202020204" pitchFamily="34" charset="0"/>
                          <a:cs typeface="Arial" panose="020B0604020202020204" pitchFamily="34" charset="0"/>
                        </a:rPr>
                        <a:t>Other Employment</a:t>
                      </a:r>
                      <a:endParaRPr lang="en-US" sz="2000" b="0" i="0" u="none" strike="noStrike">
                        <a:solidFill>
                          <a:srgbClr val="FFFFFF"/>
                        </a:solidFill>
                        <a:effectLst/>
                        <a:latin typeface="Arial" panose="020B0604020202020204" pitchFamily="34" charset="0"/>
                        <a:cs typeface="Arial" panose="020B0604020202020204" pitchFamily="34" charset="0"/>
                      </a:endParaRPr>
                    </a:p>
                  </a:txBody>
                  <a:tcPr marL="6350" marR="6350" marT="6350" marB="0" anchor="b"/>
                </a:tc>
                <a:tc>
                  <a:txBody>
                    <a:bodyPr/>
                    <a:lstStyle/>
                    <a:p>
                      <a:pPr algn="l" fontAlgn="b"/>
                      <a:r>
                        <a:rPr lang="en-US" sz="2000" u="none" strike="noStrike">
                          <a:effectLst/>
                          <a:latin typeface="Arial" panose="020B0604020202020204" pitchFamily="34" charset="0"/>
                          <a:cs typeface="Arial" panose="020B0604020202020204" pitchFamily="34" charset="0"/>
                        </a:rPr>
                        <a:t>No Engagement</a:t>
                      </a:r>
                      <a:endParaRPr lang="en-US" sz="2000" b="0" i="0" u="none" strike="noStrike">
                        <a:solidFill>
                          <a:srgbClr val="FFFFFF"/>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3554276890"/>
                  </a:ext>
                </a:extLst>
              </a:tr>
              <a:tr h="539625">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Skagit County</a:t>
                      </a:r>
                    </a:p>
                  </a:txBody>
                  <a:tcPr marL="6350" marR="6350" marT="635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129</a:t>
                      </a:r>
                    </a:p>
                  </a:txBody>
                  <a:tcPr marL="6350" marR="6350" marT="6350" marB="0" anchor="b"/>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13.95%</a:t>
                      </a:r>
                    </a:p>
                  </a:txBody>
                  <a:tcPr marL="6350" marR="6350" marT="6350" marB="0" anchor="b"/>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39.53%</a:t>
                      </a:r>
                    </a:p>
                  </a:txBody>
                  <a:tcPr marL="6350" marR="6350" marT="635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4.65%</a:t>
                      </a:r>
                    </a:p>
                  </a:txBody>
                  <a:tcPr marL="6350" marR="6350" marT="635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20.93%</a:t>
                      </a:r>
                    </a:p>
                  </a:txBody>
                  <a:tcPr marL="6350" marR="6350" marT="6350" marB="0" anchor="b"/>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20.93%</a:t>
                      </a:r>
                    </a:p>
                  </a:txBody>
                  <a:tcPr marL="6350" marR="6350" marT="6350" marB="0" anchor="b"/>
                </a:tc>
                <a:extLst>
                  <a:ext uri="{0D108BD9-81ED-4DB2-BD59-A6C34878D82A}">
                    <a16:rowId xmlns:a16="http://schemas.microsoft.com/office/drawing/2014/main" val="2297646030"/>
                  </a:ext>
                </a:extLst>
              </a:tr>
              <a:tr h="539625">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Washington state</a:t>
                      </a:r>
                    </a:p>
                  </a:txBody>
                  <a:tcPr marL="6350" marR="6350" marT="635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6,261</a:t>
                      </a:r>
                    </a:p>
                  </a:txBody>
                  <a:tcPr marL="45720" marR="45720" anchor="b"/>
                </a:tc>
                <a:tc>
                  <a:txBody>
                    <a:bodyPr/>
                    <a:lstStyle/>
                    <a:p>
                      <a:pPr algn="l"/>
                      <a:r>
                        <a:rPr lang="en-US" sz="2000" dirty="0">
                          <a:latin typeface="Arial" panose="020B0604020202020204" pitchFamily="34" charset="0"/>
                          <a:cs typeface="Arial" panose="020B0604020202020204" pitchFamily="34" charset="0"/>
                        </a:rPr>
                        <a:t>16.87%</a:t>
                      </a:r>
                    </a:p>
                  </a:txBody>
                  <a:tcPr marL="45720" marR="45720" anchor="b"/>
                </a:tc>
                <a:tc>
                  <a:txBody>
                    <a:bodyPr/>
                    <a:lstStyle/>
                    <a:p>
                      <a:pPr algn="l"/>
                      <a:r>
                        <a:rPr lang="en-US" sz="2000" dirty="0">
                          <a:latin typeface="Arial" panose="020B0604020202020204" pitchFamily="34" charset="0"/>
                          <a:cs typeface="Arial" panose="020B0604020202020204" pitchFamily="34" charset="0"/>
                        </a:rPr>
                        <a:t>30.75%</a:t>
                      </a:r>
                    </a:p>
                  </a:txBody>
                  <a:tcPr marL="45720" marR="4572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3.91%</a:t>
                      </a:r>
                    </a:p>
                  </a:txBody>
                  <a:tcPr marL="45720" marR="4572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22.74%</a:t>
                      </a:r>
                    </a:p>
                  </a:txBody>
                  <a:tcPr marL="45720" marR="45720" anchor="b"/>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25.73%</a:t>
                      </a:r>
                    </a:p>
                  </a:txBody>
                  <a:tcPr marL="45720" marR="45720" anchor="b"/>
                </a:tc>
                <a:extLst>
                  <a:ext uri="{0D108BD9-81ED-4DB2-BD59-A6C34878D82A}">
                    <a16:rowId xmlns:a16="http://schemas.microsoft.com/office/drawing/2014/main" val="3974610188"/>
                  </a:ext>
                </a:extLst>
              </a:tr>
            </a:tbl>
          </a:graphicData>
        </a:graphic>
      </p:graphicFrame>
      <p:sp>
        <p:nvSpPr>
          <p:cNvPr id="4" name="Slide Number Placeholder 3">
            <a:extLst>
              <a:ext uri="{FF2B5EF4-FFF2-40B4-BE49-F238E27FC236}">
                <a16:creationId xmlns:a16="http://schemas.microsoft.com/office/drawing/2014/main" id="{C553C702-5BF2-4A9D-A66B-E413EA8DF73F}"/>
              </a:ext>
            </a:extLst>
          </p:cNvPr>
          <p:cNvSpPr>
            <a:spLocks noGrp="1"/>
          </p:cNvSpPr>
          <p:nvPr>
            <p:ph type="sldNum" sz="quarter" idx="12"/>
          </p:nvPr>
        </p:nvSpPr>
        <p:spPr>
          <a:xfrm>
            <a:off x="11657043" y="6275955"/>
            <a:ext cx="430160" cy="3637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ADEE99-5B15-4B10-A3EB-5286E787B43D}" type="slidenum">
              <a:rPr lang="en-US" smtClean="0"/>
              <a:pPr/>
              <a:t>16</a:t>
            </a:fld>
            <a:endParaRPr lang="en-US"/>
          </a:p>
        </p:txBody>
      </p:sp>
    </p:spTree>
    <p:extLst>
      <p:ext uri="{BB962C8B-B14F-4D97-AF65-F5344CB8AC3E}">
        <p14:creationId xmlns:p14="http://schemas.microsoft.com/office/powerpoint/2010/main" val="3905114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453915"/>
            <a:ext cx="10705077" cy="1189534"/>
          </a:xfrm>
        </p:spPr>
        <p:txBody>
          <a:bodyPr>
            <a:noAutofit/>
          </a:bodyPr>
          <a:lstStyle/>
          <a:p>
            <a:r>
              <a:rPr lang="en-US" sz="3200"/>
              <a:t>Post-School Outcomes, 2020-21</a:t>
            </a:r>
            <a:br>
              <a:rPr lang="en-US" sz="3200"/>
            </a:br>
            <a:r>
              <a:rPr lang="en-US" sz="3200"/>
              <a:t>County and Washington state graphs</a:t>
            </a:r>
          </a:p>
        </p:txBody>
      </p:sp>
      <p:graphicFrame>
        <p:nvGraphicFramePr>
          <p:cNvPr id="4" name="Chart1" descr="Bar chart. Data table on next slide. " title="Post-School Outcomes, School District"/>
          <p:cNvGraphicFramePr>
            <a:graphicFrameLocks/>
          </p:cNvGraphicFramePr>
          <p:nvPr/>
        </p:nvGraphicFramePr>
        <p:xfrm>
          <a:off x="-109014" y="1375883"/>
          <a:ext cx="6611154" cy="4234174"/>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6A6C3870-3D28-48EF-BD20-BCF582FB0DFC}"/>
              </a:ext>
            </a:extLst>
          </p:cNvPr>
          <p:cNvSpPr/>
          <p:nvPr/>
        </p:nvSpPr>
        <p:spPr>
          <a:xfrm>
            <a:off x="848686" y="5610057"/>
            <a:ext cx="4163808" cy="338554"/>
          </a:xfrm>
          <a:prstGeom prst="rect">
            <a:avLst/>
          </a:prstGeom>
        </p:spPr>
        <p:txBody>
          <a:bodyPr wrap="square">
            <a:spAutoFit/>
          </a:bodyPr>
          <a:lstStyle/>
          <a:p>
            <a:pPr algn="ctr"/>
            <a:r>
              <a:rPr lang="en-US" sz="1600">
                <a:latin typeface="Arial" panose="020B0604020202020204" pitchFamily="34" charset="0"/>
                <a:cs typeface="Arial" panose="020B0604020202020204" pitchFamily="34" charset="0"/>
              </a:rPr>
              <a:t>(CCTS 2023, Unpublished raw data) </a:t>
            </a:r>
          </a:p>
        </p:txBody>
      </p:sp>
      <p:graphicFrame>
        <p:nvGraphicFramePr>
          <p:cNvPr id="8" name="Content Placeholder 8" descr="Bar chart. Data table on next slide. " title="Post-School Outcomes, Washington state">
            <a:extLst>
              <a:ext uri="{FF2B5EF4-FFF2-40B4-BE49-F238E27FC236}">
                <a16:creationId xmlns:a16="http://schemas.microsoft.com/office/drawing/2014/main" id="{16EF6CAD-2A1C-4CDF-9365-7507D0C78B09}"/>
              </a:ext>
            </a:extLst>
          </p:cNvPr>
          <p:cNvGraphicFramePr>
            <a:graphicFrameLocks/>
          </p:cNvGraphicFramePr>
          <p:nvPr/>
        </p:nvGraphicFramePr>
        <p:xfrm>
          <a:off x="5031889" y="1438471"/>
          <a:ext cx="7160111" cy="4234175"/>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a:extLst>
              <a:ext uri="{FF2B5EF4-FFF2-40B4-BE49-F238E27FC236}">
                <a16:creationId xmlns:a16="http://schemas.microsoft.com/office/drawing/2014/main" id="{BED75CBA-2C84-48BD-B641-1337702DCE7E}"/>
              </a:ext>
            </a:extLst>
          </p:cNvPr>
          <p:cNvSpPr/>
          <p:nvPr/>
        </p:nvSpPr>
        <p:spPr>
          <a:xfrm>
            <a:off x="6079732" y="5542390"/>
            <a:ext cx="6047943" cy="584775"/>
          </a:xfrm>
          <a:prstGeom prst="rect">
            <a:avLst/>
          </a:prstGeom>
        </p:spPr>
        <p:txBody>
          <a:bodyPr wrap="square">
            <a:spAutoFit/>
          </a:bodyPr>
          <a:lstStyle/>
          <a:p>
            <a:pPr algn="ctr"/>
            <a:r>
              <a:rPr lang="en-US" sz="1600">
                <a:latin typeface="Arial" panose="020B0604020202020204" pitchFamily="34" charset="0"/>
                <a:cs typeface="Arial" panose="020B0604020202020204" pitchFamily="34" charset="0"/>
              </a:rPr>
              <a:t>(CCTS 2023, </a:t>
            </a:r>
            <a:r>
              <a:rPr lang="en-US" sz="1600" i="1">
                <a:latin typeface="Arial" panose="020B0604020202020204" pitchFamily="34" charset="0"/>
                <a:cs typeface="Arial" panose="020B0604020202020204" pitchFamily="34" charset="0"/>
              </a:rPr>
              <a:t>Indicator B14 Post-School Outcome Report, Washington state, 2020-21</a:t>
            </a:r>
            <a:r>
              <a:rPr lang="en-US" sz="160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2F20C5F8-E7F7-4978-981D-AC8EDC1545B3}"/>
              </a:ext>
            </a:extLst>
          </p:cNvPr>
          <p:cNvSpPr>
            <a:spLocks noGrp="1"/>
          </p:cNvSpPr>
          <p:nvPr>
            <p:ph type="sldNum" sz="quarter" idx="12"/>
          </p:nvPr>
        </p:nvSpPr>
        <p:spPr>
          <a:xfrm>
            <a:off x="11657043" y="6275955"/>
            <a:ext cx="430160" cy="3637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ADEE99-5B15-4B10-A3EB-5286E787B43D}" type="slidenum">
              <a:rPr lang="en-US" smtClean="0"/>
              <a:pPr/>
              <a:t>17</a:t>
            </a:fld>
            <a:endParaRPr lang="en-US"/>
          </a:p>
        </p:txBody>
      </p:sp>
    </p:spTree>
    <p:extLst>
      <p:ext uri="{BB962C8B-B14F-4D97-AF65-F5344CB8AC3E}">
        <p14:creationId xmlns:p14="http://schemas.microsoft.com/office/powerpoint/2010/main" val="979082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3C37650-E83D-6164-142B-0D03DC8A74C2}"/>
              </a:ext>
            </a:extLst>
          </p:cNvPr>
          <p:cNvSpPr>
            <a:spLocks noGrp="1"/>
          </p:cNvSpPr>
          <p:nvPr>
            <p:ph type="title"/>
          </p:nvPr>
        </p:nvSpPr>
        <p:spPr/>
        <p:txBody>
          <a:bodyPr/>
          <a:lstStyle/>
          <a:p>
            <a:r>
              <a:rPr lang="en-US" dirty="0"/>
              <a:t>Competitive Employment </a:t>
            </a:r>
          </a:p>
        </p:txBody>
      </p:sp>
      <p:sp>
        <p:nvSpPr>
          <p:cNvPr id="7" name="Content Placeholder 6">
            <a:extLst>
              <a:ext uri="{FF2B5EF4-FFF2-40B4-BE49-F238E27FC236}">
                <a16:creationId xmlns:a16="http://schemas.microsoft.com/office/drawing/2014/main" id="{3EDFB4AA-A589-6560-D091-FB9224A51F4E}"/>
              </a:ext>
            </a:extLst>
          </p:cNvPr>
          <p:cNvSpPr>
            <a:spLocks noGrp="1"/>
          </p:cNvSpPr>
          <p:nvPr>
            <p:ph idx="1"/>
          </p:nvPr>
        </p:nvSpPr>
        <p:spPr/>
        <p:txBody>
          <a:bodyPr/>
          <a:lstStyle/>
          <a:p>
            <a:r>
              <a:rPr lang="en-US" dirty="0"/>
              <a:t>In Skagit County, </a:t>
            </a:r>
            <a:r>
              <a:rPr lang="en-US" sz="2800" b="0" i="0" u="none" strike="noStrike" dirty="0">
                <a:solidFill>
                  <a:srgbClr val="000000"/>
                </a:solidFill>
                <a:effectLst/>
                <a:latin typeface="Arial" panose="020B0604020202020204" pitchFamily="34" charset="0"/>
                <a:cs typeface="Arial" panose="020B0604020202020204" pitchFamily="34" charset="0"/>
              </a:rPr>
              <a:t>39.53% students are competitively employed. </a:t>
            </a:r>
          </a:p>
          <a:p>
            <a:pPr marL="0" indent="0">
              <a:buNone/>
            </a:pPr>
            <a:endParaRPr lang="en-US" sz="2800" b="0" i="0" u="none" strike="noStrike" dirty="0">
              <a:solidFill>
                <a:srgbClr val="000000"/>
              </a:solidFill>
              <a:effectLst/>
              <a:latin typeface="Arial" panose="020B0604020202020204" pitchFamily="34" charset="0"/>
              <a:cs typeface="Arial" panose="020B0604020202020204" pitchFamily="34" charset="0"/>
            </a:endParaRPr>
          </a:p>
          <a:p>
            <a:r>
              <a:rPr lang="en-US" dirty="0"/>
              <a:t>Washington State average of students competitively employed is </a:t>
            </a:r>
            <a:r>
              <a:rPr lang="en-US" sz="2800" dirty="0">
                <a:latin typeface="Arial" panose="020B0604020202020204" pitchFamily="34" charset="0"/>
                <a:cs typeface="Arial" panose="020B0604020202020204" pitchFamily="34" charset="0"/>
              </a:rPr>
              <a:t>30.75%.</a:t>
            </a:r>
          </a:p>
          <a:p>
            <a:endParaRPr lang="en-US" dirty="0">
              <a:latin typeface="Arial" panose="020B0604020202020204" pitchFamily="34" charset="0"/>
              <a:cs typeface="Arial" panose="020B0604020202020204" pitchFamily="34" charset="0"/>
            </a:endParaRPr>
          </a:p>
          <a:p>
            <a:pPr marL="0" indent="0">
              <a:buNone/>
            </a:pPr>
            <a:endParaRPr lang="en-US" dirty="0"/>
          </a:p>
        </p:txBody>
      </p:sp>
      <p:sp>
        <p:nvSpPr>
          <p:cNvPr id="5" name="Footer Placeholder 4">
            <a:extLst>
              <a:ext uri="{FF2B5EF4-FFF2-40B4-BE49-F238E27FC236}">
                <a16:creationId xmlns:a16="http://schemas.microsoft.com/office/drawing/2014/main" id="{EF1861AB-DD9A-50F4-A78C-64989784E70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FBE1F811-5BE3-B98E-4CE1-7A839931315B}"/>
              </a:ext>
            </a:extLst>
          </p:cNvPr>
          <p:cNvSpPr>
            <a:spLocks noGrp="1"/>
          </p:cNvSpPr>
          <p:nvPr>
            <p:ph type="sldNum" sz="quarter" idx="10"/>
          </p:nvPr>
        </p:nvSpPr>
        <p:spPr/>
        <p:txBody>
          <a:bodyPr/>
          <a:lstStyle/>
          <a:p>
            <a:fld id="{A4FE6FEB-5763-4CB4-ACE4-7E0D7693FADE}" type="slidenum">
              <a:rPr lang="en-US" smtClean="0"/>
              <a:t>18</a:t>
            </a:fld>
            <a:endParaRPr lang="en-US"/>
          </a:p>
        </p:txBody>
      </p:sp>
    </p:spTree>
    <p:extLst>
      <p:ext uri="{BB962C8B-B14F-4D97-AF65-F5344CB8AC3E}">
        <p14:creationId xmlns:p14="http://schemas.microsoft.com/office/powerpoint/2010/main" val="1309103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2A324-13F0-8466-EA1E-88FB5060DF04}"/>
              </a:ext>
            </a:extLst>
          </p:cNvPr>
          <p:cNvSpPr>
            <a:spLocks noGrp="1"/>
          </p:cNvSpPr>
          <p:nvPr>
            <p:ph type="title"/>
          </p:nvPr>
        </p:nvSpPr>
        <p:spPr/>
        <p:txBody>
          <a:bodyPr/>
          <a:lstStyle/>
          <a:p>
            <a:r>
              <a:rPr lang="en-US" dirty="0"/>
              <a:t>Higher Education </a:t>
            </a:r>
          </a:p>
        </p:txBody>
      </p:sp>
      <p:sp>
        <p:nvSpPr>
          <p:cNvPr id="3" name="Content Placeholder 2">
            <a:extLst>
              <a:ext uri="{FF2B5EF4-FFF2-40B4-BE49-F238E27FC236}">
                <a16:creationId xmlns:a16="http://schemas.microsoft.com/office/drawing/2014/main" id="{F9466976-1724-43B4-94A6-5CEA6F640498}"/>
              </a:ext>
            </a:extLst>
          </p:cNvPr>
          <p:cNvSpPr>
            <a:spLocks noGrp="1"/>
          </p:cNvSpPr>
          <p:nvPr>
            <p:ph idx="1"/>
          </p:nvPr>
        </p:nvSpPr>
        <p:spPr/>
        <p:txBody>
          <a:bodyPr/>
          <a:lstStyle/>
          <a:p>
            <a:r>
              <a:rPr lang="en-US" dirty="0"/>
              <a:t>In Skagit County, </a:t>
            </a:r>
            <a:r>
              <a:rPr lang="en-US" sz="2800" b="0" i="0" u="none" strike="noStrike" dirty="0">
                <a:solidFill>
                  <a:srgbClr val="000000"/>
                </a:solidFill>
                <a:effectLst/>
                <a:latin typeface="Arial" panose="020B0604020202020204" pitchFamily="34" charset="0"/>
                <a:cs typeface="Arial" panose="020B0604020202020204" pitchFamily="34" charset="0"/>
              </a:rPr>
              <a:t>13.95% students are pursuing higher education. </a:t>
            </a:r>
          </a:p>
          <a:p>
            <a:endParaRPr lang="en-US" dirty="0">
              <a:solidFill>
                <a:srgbClr val="000000"/>
              </a:solidFill>
              <a:latin typeface="Arial" panose="020B0604020202020204" pitchFamily="34" charset="0"/>
              <a:cs typeface="Arial" panose="020B0604020202020204" pitchFamily="34" charset="0"/>
            </a:endParaRPr>
          </a:p>
          <a:p>
            <a:r>
              <a:rPr lang="en-US" dirty="0"/>
              <a:t>Washington State average of students pursuing higher education is </a:t>
            </a:r>
            <a:r>
              <a:rPr lang="en-US" sz="2800" dirty="0">
                <a:latin typeface="Arial" panose="020B0604020202020204" pitchFamily="34" charset="0"/>
                <a:cs typeface="Arial" panose="020B0604020202020204" pitchFamily="34" charset="0"/>
              </a:rPr>
              <a:t>16.87%.</a:t>
            </a:r>
          </a:p>
          <a:p>
            <a:endParaRPr lang="en-US" sz="2800" dirty="0">
              <a:latin typeface="Arial" panose="020B0604020202020204" pitchFamily="34" charset="0"/>
              <a:cs typeface="Arial" panose="020B0604020202020204" pitchFamily="34" charset="0"/>
            </a:endParaRPr>
          </a:p>
          <a:p>
            <a:endParaRPr lang="en-US" sz="2800" b="0" i="0" u="none" strike="noStrike" dirty="0">
              <a:solidFill>
                <a:srgbClr val="000000"/>
              </a:solidFill>
              <a:effectLst/>
              <a:latin typeface="Arial" panose="020B0604020202020204" pitchFamily="34" charset="0"/>
              <a:cs typeface="Arial" panose="020B0604020202020204" pitchFamily="34" charset="0"/>
            </a:endParaRPr>
          </a:p>
          <a:p>
            <a:endParaRPr lang="en-US" dirty="0"/>
          </a:p>
        </p:txBody>
      </p:sp>
      <p:sp>
        <p:nvSpPr>
          <p:cNvPr id="5" name="Footer Placeholder 4">
            <a:extLst>
              <a:ext uri="{FF2B5EF4-FFF2-40B4-BE49-F238E27FC236}">
                <a16:creationId xmlns:a16="http://schemas.microsoft.com/office/drawing/2014/main" id="{0F5B18BC-2676-48D6-FA22-8D9ED77BF6DE}"/>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864655D-5FAF-B24B-A936-90DE62658941}"/>
              </a:ext>
            </a:extLst>
          </p:cNvPr>
          <p:cNvSpPr>
            <a:spLocks noGrp="1"/>
          </p:cNvSpPr>
          <p:nvPr>
            <p:ph type="sldNum" sz="quarter" idx="10"/>
          </p:nvPr>
        </p:nvSpPr>
        <p:spPr/>
        <p:txBody>
          <a:bodyPr/>
          <a:lstStyle/>
          <a:p>
            <a:fld id="{A4FE6FEB-5763-4CB4-ACE4-7E0D7693FADE}" type="slidenum">
              <a:rPr lang="en-US" smtClean="0"/>
              <a:t>19</a:t>
            </a:fld>
            <a:endParaRPr lang="en-US"/>
          </a:p>
        </p:txBody>
      </p:sp>
    </p:spTree>
    <p:extLst>
      <p:ext uri="{BB962C8B-B14F-4D97-AF65-F5344CB8AC3E}">
        <p14:creationId xmlns:p14="http://schemas.microsoft.com/office/powerpoint/2010/main" val="53278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3EB64-AC13-4239-41E5-579E2FF78C89}"/>
              </a:ext>
            </a:extLst>
          </p:cNvPr>
          <p:cNvSpPr>
            <a:spLocks noGrp="1"/>
          </p:cNvSpPr>
          <p:nvPr>
            <p:ph type="title"/>
          </p:nvPr>
        </p:nvSpPr>
        <p:spPr/>
        <p:txBody>
          <a:bodyPr/>
          <a:lstStyle/>
          <a:p>
            <a:r>
              <a:rPr lang="en-US" dirty="0"/>
              <a:t>Discussion Question: Post School Outcome Data</a:t>
            </a:r>
          </a:p>
        </p:txBody>
      </p:sp>
      <p:sp>
        <p:nvSpPr>
          <p:cNvPr id="3" name="Content Placeholder 2">
            <a:extLst>
              <a:ext uri="{FF2B5EF4-FFF2-40B4-BE49-F238E27FC236}">
                <a16:creationId xmlns:a16="http://schemas.microsoft.com/office/drawing/2014/main" id="{4A9EA62F-335C-3788-0950-6423BD3A1137}"/>
              </a:ext>
            </a:extLst>
          </p:cNvPr>
          <p:cNvSpPr>
            <a:spLocks noGrp="1"/>
          </p:cNvSpPr>
          <p:nvPr>
            <p:ph idx="1"/>
          </p:nvPr>
        </p:nvSpPr>
        <p:spPr/>
        <p:txBody>
          <a:bodyPr/>
          <a:lstStyle/>
          <a:p>
            <a:r>
              <a:rPr lang="en-US" dirty="0"/>
              <a:t>How can Post School Outcome Data better inform your organization? </a:t>
            </a:r>
          </a:p>
        </p:txBody>
      </p:sp>
      <p:sp>
        <p:nvSpPr>
          <p:cNvPr id="5" name="Footer Placeholder 4">
            <a:extLst>
              <a:ext uri="{FF2B5EF4-FFF2-40B4-BE49-F238E27FC236}">
                <a16:creationId xmlns:a16="http://schemas.microsoft.com/office/drawing/2014/main" id="{38026EE3-57CB-777A-A622-1403FBB82CBC}"/>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6EE5AC1A-304E-F067-3904-34639DD395EA}"/>
              </a:ext>
            </a:extLst>
          </p:cNvPr>
          <p:cNvSpPr>
            <a:spLocks noGrp="1"/>
          </p:cNvSpPr>
          <p:nvPr>
            <p:ph type="sldNum" sz="quarter" idx="10"/>
          </p:nvPr>
        </p:nvSpPr>
        <p:spPr/>
        <p:txBody>
          <a:bodyPr/>
          <a:lstStyle/>
          <a:p>
            <a:fld id="{A4FE6FEB-5763-4CB4-ACE4-7E0D7693FADE}" type="slidenum">
              <a:rPr lang="en-US" smtClean="0"/>
              <a:t>20</a:t>
            </a:fld>
            <a:endParaRPr lang="en-US"/>
          </a:p>
        </p:txBody>
      </p:sp>
    </p:spTree>
    <p:extLst>
      <p:ext uri="{BB962C8B-B14F-4D97-AF65-F5344CB8AC3E}">
        <p14:creationId xmlns:p14="http://schemas.microsoft.com/office/powerpoint/2010/main" val="3453344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87F30-8FF4-BA18-55E4-E0268AFF1AB1}"/>
              </a:ext>
            </a:extLst>
          </p:cNvPr>
          <p:cNvSpPr>
            <a:spLocks noGrp="1"/>
          </p:cNvSpPr>
          <p:nvPr>
            <p:ph type="title"/>
          </p:nvPr>
        </p:nvSpPr>
        <p:spPr/>
        <p:txBody>
          <a:bodyPr/>
          <a:lstStyle/>
          <a:p>
            <a:r>
              <a:rPr lang="en-US" dirty="0"/>
              <a:t>Data Analysis</a:t>
            </a:r>
          </a:p>
        </p:txBody>
      </p:sp>
      <p:sp>
        <p:nvSpPr>
          <p:cNvPr id="4" name="Text Placeholder 3">
            <a:extLst>
              <a:ext uri="{FF2B5EF4-FFF2-40B4-BE49-F238E27FC236}">
                <a16:creationId xmlns:a16="http://schemas.microsoft.com/office/drawing/2014/main" id="{C1F30D09-0EE4-877A-C3F6-802A093412EE}"/>
              </a:ext>
            </a:extLst>
          </p:cNvPr>
          <p:cNvSpPr>
            <a:spLocks noGrp="1"/>
          </p:cNvSpPr>
          <p:nvPr>
            <p:ph type="body" idx="1"/>
          </p:nvPr>
        </p:nvSpPr>
        <p:spPr/>
        <p:txBody>
          <a:bodyPr/>
          <a:lstStyle/>
          <a:p>
            <a:r>
              <a:rPr lang="en-US" dirty="0"/>
              <a:t>Trends and hypothesis regarding Post-School Outcome Data </a:t>
            </a:r>
          </a:p>
        </p:txBody>
      </p:sp>
      <p:sp>
        <p:nvSpPr>
          <p:cNvPr id="2" name="Slide Number Placeholder 1">
            <a:extLst>
              <a:ext uri="{FF2B5EF4-FFF2-40B4-BE49-F238E27FC236}">
                <a16:creationId xmlns:a16="http://schemas.microsoft.com/office/drawing/2014/main" id="{10C84115-DE8B-D0F3-0DCD-6E7C5024695C}"/>
              </a:ext>
            </a:extLst>
          </p:cNvPr>
          <p:cNvSpPr>
            <a:spLocks noGrp="1"/>
          </p:cNvSpPr>
          <p:nvPr>
            <p:ph type="sldNum" sz="quarter" idx="10"/>
          </p:nvPr>
        </p:nvSpPr>
        <p:spPr/>
        <p:txBody>
          <a:bodyPr/>
          <a:lstStyle/>
          <a:p>
            <a:fld id="{A4FE6FEB-5763-4CB4-ACE4-7E0D7693FADE}" type="slidenum">
              <a:rPr lang="en-US" smtClean="0"/>
              <a:t>21</a:t>
            </a:fld>
            <a:endParaRPr lang="en-US"/>
          </a:p>
        </p:txBody>
      </p:sp>
    </p:spTree>
    <p:extLst>
      <p:ext uri="{BB962C8B-B14F-4D97-AF65-F5344CB8AC3E}">
        <p14:creationId xmlns:p14="http://schemas.microsoft.com/office/powerpoint/2010/main" val="3308033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3EB64-AC13-4239-41E5-579E2FF78C89}"/>
              </a:ext>
            </a:extLst>
          </p:cNvPr>
          <p:cNvSpPr>
            <a:spLocks noGrp="1"/>
          </p:cNvSpPr>
          <p:nvPr>
            <p:ph type="title"/>
          </p:nvPr>
        </p:nvSpPr>
        <p:spPr/>
        <p:txBody>
          <a:bodyPr/>
          <a:lstStyle/>
          <a:p>
            <a:r>
              <a:rPr lang="en-US" dirty="0"/>
              <a:t>Competitive Employment Hypothesis </a:t>
            </a:r>
          </a:p>
        </p:txBody>
      </p:sp>
      <p:sp>
        <p:nvSpPr>
          <p:cNvPr id="3" name="Content Placeholder 2">
            <a:extLst>
              <a:ext uri="{FF2B5EF4-FFF2-40B4-BE49-F238E27FC236}">
                <a16:creationId xmlns:a16="http://schemas.microsoft.com/office/drawing/2014/main" id="{4A9EA62F-335C-3788-0950-6423BD3A1137}"/>
              </a:ext>
            </a:extLst>
          </p:cNvPr>
          <p:cNvSpPr>
            <a:spLocks noGrp="1"/>
          </p:cNvSpPr>
          <p:nvPr>
            <p:ph idx="1"/>
          </p:nvPr>
        </p:nvSpPr>
        <p:spPr/>
        <p:txBody>
          <a:bodyPr/>
          <a:lstStyle/>
          <a:p>
            <a:r>
              <a:rPr lang="en-US" dirty="0"/>
              <a:t>In Skagit County, students are entering the workforce at higher rates statewide due to the numerous employment opportunities or apprenticeships. </a:t>
            </a:r>
          </a:p>
          <a:p>
            <a:endParaRPr lang="en-US" dirty="0"/>
          </a:p>
          <a:p>
            <a:r>
              <a:rPr lang="en-US" dirty="0"/>
              <a:t>This is speculated from the data showing that </a:t>
            </a:r>
            <a:r>
              <a:rPr lang="en-US" sz="2800" b="0" i="0" u="none" strike="noStrike" dirty="0">
                <a:solidFill>
                  <a:srgbClr val="000000"/>
                </a:solidFill>
                <a:effectLst/>
                <a:latin typeface="Arial" panose="020B0604020202020204" pitchFamily="34" charset="0"/>
                <a:cs typeface="Arial" panose="020B0604020202020204" pitchFamily="34" charset="0"/>
              </a:rPr>
              <a:t>39.53% of students are competitively employed in Skagit County compared to state averages. </a:t>
            </a:r>
            <a:endParaRPr lang="en-US" dirty="0"/>
          </a:p>
        </p:txBody>
      </p:sp>
      <p:sp>
        <p:nvSpPr>
          <p:cNvPr id="5" name="Footer Placeholder 4">
            <a:extLst>
              <a:ext uri="{FF2B5EF4-FFF2-40B4-BE49-F238E27FC236}">
                <a16:creationId xmlns:a16="http://schemas.microsoft.com/office/drawing/2014/main" id="{38026EE3-57CB-777A-A622-1403FBB82CBC}"/>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6EE5AC1A-304E-F067-3904-34639DD395EA}"/>
              </a:ext>
            </a:extLst>
          </p:cNvPr>
          <p:cNvSpPr>
            <a:spLocks noGrp="1"/>
          </p:cNvSpPr>
          <p:nvPr>
            <p:ph type="sldNum" sz="quarter" idx="10"/>
          </p:nvPr>
        </p:nvSpPr>
        <p:spPr/>
        <p:txBody>
          <a:bodyPr/>
          <a:lstStyle/>
          <a:p>
            <a:fld id="{A4FE6FEB-5763-4CB4-ACE4-7E0D7693FADE}" type="slidenum">
              <a:rPr lang="en-US" smtClean="0"/>
              <a:t>22</a:t>
            </a:fld>
            <a:endParaRPr lang="en-US"/>
          </a:p>
        </p:txBody>
      </p:sp>
    </p:spTree>
    <p:extLst>
      <p:ext uri="{BB962C8B-B14F-4D97-AF65-F5344CB8AC3E}">
        <p14:creationId xmlns:p14="http://schemas.microsoft.com/office/powerpoint/2010/main" val="2865342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3EB64-AC13-4239-41E5-579E2FF78C89}"/>
              </a:ext>
            </a:extLst>
          </p:cNvPr>
          <p:cNvSpPr>
            <a:spLocks noGrp="1"/>
          </p:cNvSpPr>
          <p:nvPr>
            <p:ph type="title"/>
          </p:nvPr>
        </p:nvSpPr>
        <p:spPr/>
        <p:txBody>
          <a:bodyPr/>
          <a:lstStyle/>
          <a:p>
            <a:r>
              <a:rPr lang="en-US" dirty="0"/>
              <a:t>Higher Education Hypothesis </a:t>
            </a:r>
          </a:p>
        </p:txBody>
      </p:sp>
      <p:sp>
        <p:nvSpPr>
          <p:cNvPr id="3" name="Content Placeholder 2">
            <a:extLst>
              <a:ext uri="{FF2B5EF4-FFF2-40B4-BE49-F238E27FC236}">
                <a16:creationId xmlns:a16="http://schemas.microsoft.com/office/drawing/2014/main" id="{4A9EA62F-335C-3788-0950-6423BD3A1137}"/>
              </a:ext>
            </a:extLst>
          </p:cNvPr>
          <p:cNvSpPr>
            <a:spLocks noGrp="1"/>
          </p:cNvSpPr>
          <p:nvPr>
            <p:ph idx="1"/>
          </p:nvPr>
        </p:nvSpPr>
        <p:spPr/>
        <p:txBody>
          <a:bodyPr/>
          <a:lstStyle/>
          <a:p>
            <a:r>
              <a:rPr lang="en-US" dirty="0"/>
              <a:t>In Skagit County, less students are pursuing training programs due to resources available to them in high school and being better equipped to successfully transition into the adult workforce with credentials already in hand prior to graduation.</a:t>
            </a:r>
          </a:p>
          <a:p>
            <a:endParaRPr lang="en-US" dirty="0"/>
          </a:p>
          <a:p>
            <a:r>
              <a:rPr lang="en-US" dirty="0"/>
              <a:t>The data shows that on average less students in Skagit County are pursuing higher education.  </a:t>
            </a:r>
          </a:p>
        </p:txBody>
      </p:sp>
      <p:sp>
        <p:nvSpPr>
          <p:cNvPr id="5" name="Footer Placeholder 4">
            <a:extLst>
              <a:ext uri="{FF2B5EF4-FFF2-40B4-BE49-F238E27FC236}">
                <a16:creationId xmlns:a16="http://schemas.microsoft.com/office/drawing/2014/main" id="{38026EE3-57CB-777A-A622-1403FBB82CBC}"/>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6EE5AC1A-304E-F067-3904-34639DD395EA}"/>
              </a:ext>
            </a:extLst>
          </p:cNvPr>
          <p:cNvSpPr>
            <a:spLocks noGrp="1"/>
          </p:cNvSpPr>
          <p:nvPr>
            <p:ph type="sldNum" sz="quarter" idx="10"/>
          </p:nvPr>
        </p:nvSpPr>
        <p:spPr/>
        <p:txBody>
          <a:bodyPr/>
          <a:lstStyle/>
          <a:p>
            <a:fld id="{A4FE6FEB-5763-4CB4-ACE4-7E0D7693FADE}" type="slidenum">
              <a:rPr lang="en-US" smtClean="0"/>
              <a:t>23</a:t>
            </a:fld>
            <a:endParaRPr lang="en-US"/>
          </a:p>
        </p:txBody>
      </p:sp>
    </p:spTree>
    <p:extLst>
      <p:ext uri="{BB962C8B-B14F-4D97-AF65-F5344CB8AC3E}">
        <p14:creationId xmlns:p14="http://schemas.microsoft.com/office/powerpoint/2010/main" val="1473263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1C2A0-B31B-C979-B50F-066D514FAF06}"/>
              </a:ext>
            </a:extLst>
          </p:cNvPr>
          <p:cNvSpPr>
            <a:spLocks noGrp="1"/>
          </p:cNvSpPr>
          <p:nvPr>
            <p:ph type="title"/>
          </p:nvPr>
        </p:nvSpPr>
        <p:spPr/>
        <p:txBody>
          <a:bodyPr/>
          <a:lstStyle/>
          <a:p>
            <a:r>
              <a:rPr lang="en-US" dirty="0"/>
              <a:t>No Engagement Hypothesis </a:t>
            </a:r>
          </a:p>
        </p:txBody>
      </p:sp>
      <p:sp>
        <p:nvSpPr>
          <p:cNvPr id="3" name="Content Placeholder 2">
            <a:extLst>
              <a:ext uri="{FF2B5EF4-FFF2-40B4-BE49-F238E27FC236}">
                <a16:creationId xmlns:a16="http://schemas.microsoft.com/office/drawing/2014/main" id="{C13F939A-FC38-2C96-1B45-722C598F7DB4}"/>
              </a:ext>
            </a:extLst>
          </p:cNvPr>
          <p:cNvSpPr>
            <a:spLocks noGrp="1"/>
          </p:cNvSpPr>
          <p:nvPr>
            <p:ph idx="1"/>
          </p:nvPr>
        </p:nvSpPr>
        <p:spPr/>
        <p:txBody>
          <a:bodyPr/>
          <a:lstStyle/>
          <a:p>
            <a:r>
              <a:rPr lang="en-US" dirty="0"/>
              <a:t>In Skagit County, </a:t>
            </a:r>
            <a:r>
              <a:rPr lang="en-US" sz="2800" b="0" i="0" u="none" strike="noStrike" dirty="0">
                <a:solidFill>
                  <a:srgbClr val="000000"/>
                </a:solidFill>
                <a:effectLst/>
                <a:latin typeface="Arial" panose="020B0604020202020204" pitchFamily="34" charset="0"/>
                <a:cs typeface="Arial" panose="020B0604020202020204" pitchFamily="34" charset="0"/>
              </a:rPr>
              <a:t>20.93% are not engaged with anything, which is less than the state average. </a:t>
            </a:r>
            <a:endParaRPr lang="en-US" dirty="0">
              <a:solidFill>
                <a:srgbClr val="000000"/>
              </a:solidFill>
              <a:latin typeface="Arial" panose="020B0604020202020204" pitchFamily="34" charset="0"/>
              <a:cs typeface="Arial" panose="020B0604020202020204" pitchFamily="34" charset="0"/>
            </a:endParaRPr>
          </a:p>
          <a:p>
            <a:endParaRPr lang="en-US" sz="2800" b="0" i="0" u="none" strike="noStrike" dirty="0">
              <a:solidFill>
                <a:srgbClr val="000000"/>
              </a:solidFill>
              <a:effectLst/>
              <a:latin typeface="Arial" panose="020B0604020202020204" pitchFamily="34" charset="0"/>
              <a:cs typeface="Arial" panose="020B0604020202020204" pitchFamily="34" charset="0"/>
            </a:endParaRPr>
          </a:p>
          <a:p>
            <a:r>
              <a:rPr lang="en-US" dirty="0">
                <a:solidFill>
                  <a:srgbClr val="000000"/>
                </a:solidFill>
                <a:latin typeface="Arial" panose="020B0604020202020204" pitchFamily="34" charset="0"/>
                <a:cs typeface="Arial" panose="020B0604020202020204" pitchFamily="34" charset="0"/>
              </a:rPr>
              <a:t>The rate of no engagement is better than the state average due to more opportunities being available to students while still in high school.</a:t>
            </a:r>
            <a:endParaRPr lang="en-US" sz="2800" b="0" i="0" u="none" strike="noStrike" dirty="0">
              <a:solidFill>
                <a:srgbClr val="000000"/>
              </a:solidFill>
              <a:effectLst/>
              <a:latin typeface="Arial" panose="020B0604020202020204" pitchFamily="34" charset="0"/>
              <a:cs typeface="Arial" panose="020B0604020202020204" pitchFamily="34" charset="0"/>
            </a:endParaRPr>
          </a:p>
          <a:p>
            <a:endParaRPr lang="en-US" dirty="0"/>
          </a:p>
        </p:txBody>
      </p:sp>
      <p:sp>
        <p:nvSpPr>
          <p:cNvPr id="5" name="Footer Placeholder 4">
            <a:extLst>
              <a:ext uri="{FF2B5EF4-FFF2-40B4-BE49-F238E27FC236}">
                <a16:creationId xmlns:a16="http://schemas.microsoft.com/office/drawing/2014/main" id="{F38AFB51-7E94-EF55-5497-6FD33D1F96E9}"/>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DBCAB5AB-CB90-CB18-7B36-14AC08F57672}"/>
              </a:ext>
            </a:extLst>
          </p:cNvPr>
          <p:cNvSpPr>
            <a:spLocks noGrp="1"/>
          </p:cNvSpPr>
          <p:nvPr>
            <p:ph type="sldNum" sz="quarter" idx="10"/>
          </p:nvPr>
        </p:nvSpPr>
        <p:spPr/>
        <p:txBody>
          <a:bodyPr/>
          <a:lstStyle/>
          <a:p>
            <a:fld id="{A4FE6FEB-5763-4CB4-ACE4-7E0D7693FADE}" type="slidenum">
              <a:rPr lang="en-US" smtClean="0"/>
              <a:t>24</a:t>
            </a:fld>
            <a:endParaRPr lang="en-US"/>
          </a:p>
        </p:txBody>
      </p:sp>
    </p:spTree>
    <p:extLst>
      <p:ext uri="{BB962C8B-B14F-4D97-AF65-F5344CB8AC3E}">
        <p14:creationId xmlns:p14="http://schemas.microsoft.com/office/powerpoint/2010/main" val="1666433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3EB64-AC13-4239-41E5-579E2FF78C89}"/>
              </a:ext>
            </a:extLst>
          </p:cNvPr>
          <p:cNvSpPr>
            <a:spLocks noGrp="1"/>
          </p:cNvSpPr>
          <p:nvPr>
            <p:ph type="title"/>
          </p:nvPr>
        </p:nvSpPr>
        <p:spPr/>
        <p:txBody>
          <a:bodyPr/>
          <a:lstStyle/>
          <a:p>
            <a:r>
              <a:rPr lang="en-US" dirty="0"/>
              <a:t>Discussion Question: Data Analysis </a:t>
            </a:r>
          </a:p>
        </p:txBody>
      </p:sp>
      <p:sp>
        <p:nvSpPr>
          <p:cNvPr id="3" name="Content Placeholder 2">
            <a:extLst>
              <a:ext uri="{FF2B5EF4-FFF2-40B4-BE49-F238E27FC236}">
                <a16:creationId xmlns:a16="http://schemas.microsoft.com/office/drawing/2014/main" id="{4A9EA62F-335C-3788-0950-6423BD3A1137}"/>
              </a:ext>
            </a:extLst>
          </p:cNvPr>
          <p:cNvSpPr>
            <a:spLocks noGrp="1"/>
          </p:cNvSpPr>
          <p:nvPr>
            <p:ph idx="1"/>
          </p:nvPr>
        </p:nvSpPr>
        <p:spPr/>
        <p:txBody>
          <a:bodyPr/>
          <a:lstStyle/>
          <a:p>
            <a:r>
              <a:rPr lang="en-US" dirty="0"/>
              <a:t>What other observations do you have about the data that may be relevant to the group? </a:t>
            </a:r>
          </a:p>
        </p:txBody>
      </p:sp>
      <p:sp>
        <p:nvSpPr>
          <p:cNvPr id="5" name="Footer Placeholder 4">
            <a:extLst>
              <a:ext uri="{FF2B5EF4-FFF2-40B4-BE49-F238E27FC236}">
                <a16:creationId xmlns:a16="http://schemas.microsoft.com/office/drawing/2014/main" id="{38026EE3-57CB-777A-A622-1403FBB82CBC}"/>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6EE5AC1A-304E-F067-3904-34639DD395EA}"/>
              </a:ext>
            </a:extLst>
          </p:cNvPr>
          <p:cNvSpPr>
            <a:spLocks noGrp="1"/>
          </p:cNvSpPr>
          <p:nvPr>
            <p:ph type="sldNum" sz="quarter" idx="10"/>
          </p:nvPr>
        </p:nvSpPr>
        <p:spPr/>
        <p:txBody>
          <a:bodyPr/>
          <a:lstStyle/>
          <a:p>
            <a:fld id="{A4FE6FEB-5763-4CB4-ACE4-7E0D7693FADE}" type="slidenum">
              <a:rPr lang="en-US" smtClean="0"/>
              <a:t>25</a:t>
            </a:fld>
            <a:endParaRPr lang="en-US"/>
          </a:p>
        </p:txBody>
      </p:sp>
    </p:spTree>
    <p:extLst>
      <p:ext uri="{BB962C8B-B14F-4D97-AF65-F5344CB8AC3E}">
        <p14:creationId xmlns:p14="http://schemas.microsoft.com/office/powerpoint/2010/main" val="3815665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87F30-8FF4-BA18-55E4-E0268AFF1AB1}"/>
              </a:ext>
            </a:extLst>
          </p:cNvPr>
          <p:cNvSpPr>
            <a:spLocks noGrp="1"/>
          </p:cNvSpPr>
          <p:nvPr>
            <p:ph type="title"/>
          </p:nvPr>
        </p:nvSpPr>
        <p:spPr/>
        <p:txBody>
          <a:bodyPr/>
          <a:lstStyle/>
          <a:p>
            <a:r>
              <a:rPr lang="en-US" dirty="0"/>
              <a:t>Questions?</a:t>
            </a:r>
          </a:p>
        </p:txBody>
      </p:sp>
      <p:sp>
        <p:nvSpPr>
          <p:cNvPr id="4" name="Text Placeholder 3">
            <a:extLst>
              <a:ext uri="{FF2B5EF4-FFF2-40B4-BE49-F238E27FC236}">
                <a16:creationId xmlns:a16="http://schemas.microsoft.com/office/drawing/2014/main" id="{C1F30D09-0EE4-877A-C3F6-802A093412EE}"/>
              </a:ext>
            </a:extLst>
          </p:cNvPr>
          <p:cNvSpPr>
            <a:spLocks noGrp="1"/>
          </p:cNvSpPr>
          <p:nvPr>
            <p:ph type="body" idx="1"/>
          </p:nvPr>
        </p:nvSpPr>
        <p:spPr/>
        <p:txBody>
          <a:bodyPr/>
          <a:lstStyle/>
          <a:p>
            <a:r>
              <a:rPr lang="en-US" dirty="0"/>
              <a:t>Time for any questions or any follow up discussion.</a:t>
            </a:r>
          </a:p>
        </p:txBody>
      </p:sp>
      <p:sp>
        <p:nvSpPr>
          <p:cNvPr id="2" name="Slide Number Placeholder 1">
            <a:extLst>
              <a:ext uri="{FF2B5EF4-FFF2-40B4-BE49-F238E27FC236}">
                <a16:creationId xmlns:a16="http://schemas.microsoft.com/office/drawing/2014/main" id="{10C84115-DE8B-D0F3-0DCD-6E7C5024695C}"/>
              </a:ext>
            </a:extLst>
          </p:cNvPr>
          <p:cNvSpPr>
            <a:spLocks noGrp="1"/>
          </p:cNvSpPr>
          <p:nvPr>
            <p:ph type="sldNum" sz="quarter" idx="10"/>
          </p:nvPr>
        </p:nvSpPr>
        <p:spPr/>
        <p:txBody>
          <a:bodyPr/>
          <a:lstStyle/>
          <a:p>
            <a:fld id="{A4FE6FEB-5763-4CB4-ACE4-7E0D7693FADE}" type="slidenum">
              <a:rPr lang="en-US" smtClean="0"/>
              <a:t>26</a:t>
            </a:fld>
            <a:endParaRPr lang="en-US"/>
          </a:p>
        </p:txBody>
      </p:sp>
    </p:spTree>
    <p:extLst>
      <p:ext uri="{BB962C8B-B14F-4D97-AF65-F5344CB8AC3E}">
        <p14:creationId xmlns:p14="http://schemas.microsoft.com/office/powerpoint/2010/main" val="4047997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3EB64-AC13-4239-41E5-579E2FF78C89}"/>
              </a:ext>
            </a:extLst>
          </p:cNvPr>
          <p:cNvSpPr>
            <a:spLocks noGrp="1"/>
          </p:cNvSpPr>
          <p:nvPr>
            <p:ph type="title"/>
          </p:nvPr>
        </p:nvSpPr>
        <p:spPr/>
        <p:txBody>
          <a:bodyPr/>
          <a:lstStyle/>
          <a:p>
            <a:pPr algn="ctr"/>
            <a:r>
              <a:rPr lang="en-US" dirty="0"/>
              <a:t>Thank you! </a:t>
            </a:r>
          </a:p>
        </p:txBody>
      </p:sp>
      <p:sp>
        <p:nvSpPr>
          <p:cNvPr id="3" name="Content Placeholder 2">
            <a:extLst>
              <a:ext uri="{FF2B5EF4-FFF2-40B4-BE49-F238E27FC236}">
                <a16:creationId xmlns:a16="http://schemas.microsoft.com/office/drawing/2014/main" id="{4A9EA62F-335C-3788-0950-6423BD3A1137}"/>
              </a:ext>
            </a:extLst>
          </p:cNvPr>
          <p:cNvSpPr>
            <a:spLocks noGrp="1"/>
          </p:cNvSpPr>
          <p:nvPr>
            <p:ph idx="1"/>
          </p:nvPr>
        </p:nvSpPr>
        <p:spPr/>
        <p:txBody>
          <a:bodyPr/>
          <a:lstStyle/>
          <a:p>
            <a:pPr marL="0" indent="0">
              <a:buNone/>
            </a:pPr>
            <a:r>
              <a:rPr lang="en-US" dirty="0"/>
              <a:t>Presenter Contact Information:</a:t>
            </a:r>
          </a:p>
          <a:p>
            <a:pPr marL="0" indent="0">
              <a:buNone/>
            </a:pPr>
            <a:r>
              <a:rPr lang="en-US" dirty="0"/>
              <a:t>Nick Harris</a:t>
            </a:r>
            <a:br>
              <a:rPr lang="en-US" dirty="0"/>
            </a:br>
            <a:r>
              <a:rPr lang="en-US" dirty="0"/>
              <a:t>(360) 303-9204</a:t>
            </a:r>
            <a:br>
              <a:rPr lang="en-US" dirty="0"/>
            </a:br>
            <a:r>
              <a:rPr lang="en-US" dirty="0"/>
              <a:t>Nicholas.Harris@dshs.wa.gov</a:t>
            </a:r>
          </a:p>
        </p:txBody>
      </p:sp>
      <p:sp>
        <p:nvSpPr>
          <p:cNvPr id="5" name="Footer Placeholder 4">
            <a:extLst>
              <a:ext uri="{FF2B5EF4-FFF2-40B4-BE49-F238E27FC236}">
                <a16:creationId xmlns:a16="http://schemas.microsoft.com/office/drawing/2014/main" id="{38026EE3-57CB-777A-A622-1403FBB82CBC}"/>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6EE5AC1A-304E-F067-3904-34639DD395EA}"/>
              </a:ext>
            </a:extLst>
          </p:cNvPr>
          <p:cNvSpPr>
            <a:spLocks noGrp="1"/>
          </p:cNvSpPr>
          <p:nvPr>
            <p:ph type="sldNum" sz="quarter" idx="10"/>
          </p:nvPr>
        </p:nvSpPr>
        <p:spPr/>
        <p:txBody>
          <a:bodyPr/>
          <a:lstStyle/>
          <a:p>
            <a:fld id="{A4FE6FEB-5763-4CB4-ACE4-7E0D7693FADE}" type="slidenum">
              <a:rPr lang="en-US" smtClean="0"/>
              <a:t>27</a:t>
            </a:fld>
            <a:endParaRPr lang="en-US"/>
          </a:p>
        </p:txBody>
      </p:sp>
    </p:spTree>
    <p:extLst>
      <p:ext uri="{BB962C8B-B14F-4D97-AF65-F5344CB8AC3E}">
        <p14:creationId xmlns:p14="http://schemas.microsoft.com/office/powerpoint/2010/main" val="2401747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10A151D-1C7C-F42C-2E05-076F320E9E8D}"/>
              </a:ext>
            </a:extLst>
          </p:cNvPr>
          <p:cNvSpPr>
            <a:spLocks noGrp="1"/>
          </p:cNvSpPr>
          <p:nvPr>
            <p:ph type="ctrTitle"/>
          </p:nvPr>
        </p:nvSpPr>
        <p:spPr/>
        <p:txBody>
          <a:bodyPr/>
          <a:lstStyle/>
          <a:p>
            <a:r>
              <a:rPr lang="en-US" dirty="0"/>
              <a:t>Skagit Interagency Transition Network</a:t>
            </a:r>
          </a:p>
        </p:txBody>
      </p:sp>
      <p:sp>
        <p:nvSpPr>
          <p:cNvPr id="9" name="Subtitle 8">
            <a:extLst>
              <a:ext uri="{FF2B5EF4-FFF2-40B4-BE49-F238E27FC236}">
                <a16:creationId xmlns:a16="http://schemas.microsoft.com/office/drawing/2014/main" id="{6CC5069B-1221-84F1-DAAD-667A16214EB1}"/>
              </a:ext>
            </a:extLst>
          </p:cNvPr>
          <p:cNvSpPr>
            <a:spLocks noGrp="1"/>
          </p:cNvSpPr>
          <p:nvPr>
            <p:ph type="subTitle" idx="1"/>
          </p:nvPr>
        </p:nvSpPr>
        <p:spPr/>
        <p:txBody>
          <a:bodyPr>
            <a:normAutofit fontScale="85000" lnSpcReduction="20000"/>
          </a:bodyPr>
          <a:lstStyle/>
          <a:p>
            <a:r>
              <a:rPr lang="en-US" dirty="0"/>
              <a:t>Post-School Outcome Data Take-Aways</a:t>
            </a:r>
          </a:p>
          <a:p>
            <a:r>
              <a:rPr lang="en-US" dirty="0"/>
              <a:t>Presented by Nick Harris, MA,CRC </a:t>
            </a:r>
          </a:p>
          <a:p>
            <a:r>
              <a:rPr lang="en-US" dirty="0"/>
              <a:t>Washington State Division of Vocational Rehabilitation</a:t>
            </a:r>
          </a:p>
        </p:txBody>
      </p:sp>
      <p:sp>
        <p:nvSpPr>
          <p:cNvPr id="4" name="Footer Placeholder 3">
            <a:extLst>
              <a:ext uri="{FF2B5EF4-FFF2-40B4-BE49-F238E27FC236}">
                <a16:creationId xmlns:a16="http://schemas.microsoft.com/office/drawing/2014/main" id="{164F8733-AF7A-8014-1C0D-4ACDD77A3069}"/>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Slide Number Placeholder 4">
            <a:extLst>
              <a:ext uri="{FF2B5EF4-FFF2-40B4-BE49-F238E27FC236}">
                <a16:creationId xmlns:a16="http://schemas.microsoft.com/office/drawing/2014/main" id="{8AE4F659-9F69-AC5B-45A4-D41ED793A935}"/>
              </a:ext>
            </a:extLst>
          </p:cNvPr>
          <p:cNvSpPr>
            <a:spLocks noGrp="1"/>
          </p:cNvSpPr>
          <p:nvPr>
            <p:ph type="sldNum" sz="quarter" idx="10"/>
          </p:nvPr>
        </p:nvSpPr>
        <p:spPr/>
        <p:txBody>
          <a:bodyPr/>
          <a:lstStyle/>
          <a:p>
            <a:fld id="{A4FE6FEB-5763-4CB4-ACE4-7E0D7693FADE}" type="slidenum">
              <a:rPr lang="en-US" smtClean="0"/>
              <a:t>28</a:t>
            </a:fld>
            <a:endParaRPr lang="en-US"/>
          </a:p>
        </p:txBody>
      </p:sp>
    </p:spTree>
    <p:extLst>
      <p:ext uri="{BB962C8B-B14F-4D97-AF65-F5344CB8AC3E}">
        <p14:creationId xmlns:p14="http://schemas.microsoft.com/office/powerpoint/2010/main" val="1601952779"/>
      </p:ext>
    </p:extLst>
  </p:cSld>
  <p:clrMapOvr>
    <a:masterClrMapping/>
  </p:clrMapOvr>
</p:sld>
</file>

<file path=ppt/theme/theme1.xml><?xml version="1.0" encoding="utf-8"?>
<a:theme xmlns:a="http://schemas.openxmlformats.org/drawingml/2006/main" name="School to Work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B9525935-1774-45A5-9FCA-4F4820A94A6B}"/>
    </a:ext>
  </a:extLst>
</a:theme>
</file>

<file path=ppt/theme/theme2.xml><?xml version="1.0" encoding="utf-8"?>
<a:theme xmlns:a="http://schemas.openxmlformats.org/drawingml/2006/main" name="Stacking Data Chips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2EE3029C-8F27-4BF1-AA8B-EEB48CE99A38}"/>
    </a:ext>
  </a:extLst>
</a:theme>
</file>

<file path=ppt/theme/theme3.xml><?xml version="1.0" encoding="utf-8"?>
<a:theme xmlns:a="http://schemas.openxmlformats.org/drawingml/2006/main" name="Banner Blocks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953D556B-954F-492B-9096-2FED6EEA2FE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6" ma:contentTypeDescription="Create a new document." ma:contentTypeScope="" ma:versionID="2758f25abc162ac6b131ed0c71f16968">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03a407447c1ebe3bee0ebd5b4b42d3ff"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cb9138-4e5c-4f96-9d77-c435c3151f0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6219568-0567-498d-9296-b0ef1d3d80f0}" ma:internalName="TaxCatchAll" ma:showField="CatchAllData" ma:web="712ad1b7-b308-4ea1-86b4-fa66dfe61a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1B9BFF-57B7-43A6-989A-85259ED5E63E}">
  <ds:schemaRefs>
    <ds:schemaRef ds:uri="http://schemas.microsoft.com/sharepoint/v3/contenttype/forms"/>
  </ds:schemaRefs>
</ds:datastoreItem>
</file>

<file path=customXml/itemProps2.xml><?xml version="1.0" encoding="utf-8"?>
<ds:datastoreItem xmlns:ds="http://schemas.openxmlformats.org/officeDocument/2006/customXml" ds:itemID="{4A253523-99C9-41C2-94E4-BB1BF57415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ForumPPTTemplate_2023</Template>
  <TotalTime>94</TotalTime>
  <Words>1458</Words>
  <Application>Microsoft Office PowerPoint</Application>
  <PresentationFormat>Widescreen</PresentationFormat>
  <Paragraphs>199</Paragraphs>
  <Slides>28</Slides>
  <Notes>4</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28</vt:i4>
      </vt:variant>
    </vt:vector>
  </HeadingPairs>
  <TitlesOfParts>
    <vt:vector size="35" baseType="lpstr">
      <vt:lpstr>Arial</vt:lpstr>
      <vt:lpstr>Calibri</vt:lpstr>
      <vt:lpstr>Courier New</vt:lpstr>
      <vt:lpstr>Rockwell</vt:lpstr>
      <vt:lpstr>School to Work theme</vt:lpstr>
      <vt:lpstr>Stacking Data Chips theme</vt:lpstr>
      <vt:lpstr>Banner Blocks theme</vt:lpstr>
      <vt:lpstr>Skagit Interagency Transition Network</vt:lpstr>
      <vt:lpstr>Interagency Transition Networks</vt:lpstr>
      <vt:lpstr>What is an Interagency Transition Network? </vt:lpstr>
      <vt:lpstr>What is an ITN (Continued)?</vt:lpstr>
      <vt:lpstr>Workgroup Members and formation of the ITN</vt:lpstr>
      <vt:lpstr>Collaboration is Key </vt:lpstr>
      <vt:lpstr>Discussion Question: Collaboration</vt:lpstr>
      <vt:lpstr>Trends in Skagit County</vt:lpstr>
      <vt:lpstr>All School Districts Contract with 18-21 Programs</vt:lpstr>
      <vt:lpstr>Cascade Job Corps </vt:lpstr>
      <vt:lpstr>Apprenticeships &amp; Unions </vt:lpstr>
      <vt:lpstr>Northwest Career &amp; Technical Academy </vt:lpstr>
      <vt:lpstr>Skagit Valley College </vt:lpstr>
      <vt:lpstr>Discussion Question: Community Resources </vt:lpstr>
      <vt:lpstr>Applying Post-School Outcome Data</vt:lpstr>
      <vt:lpstr>Post-School Outcomes, 2020-21 County and Washington state data tables</vt:lpstr>
      <vt:lpstr>Post-School Outcomes, 2020-21 County and Washington state graphs</vt:lpstr>
      <vt:lpstr>Competitive Employment </vt:lpstr>
      <vt:lpstr>Higher Education </vt:lpstr>
      <vt:lpstr>Discussion Question: Post School Outcome Data</vt:lpstr>
      <vt:lpstr>Data Analysis</vt:lpstr>
      <vt:lpstr>Competitive Employment Hypothesis </vt:lpstr>
      <vt:lpstr>Higher Education Hypothesis </vt:lpstr>
      <vt:lpstr>No Engagement Hypothesis </vt:lpstr>
      <vt:lpstr>Discussion Question: Data Analysis </vt:lpstr>
      <vt:lpstr>Questions?</vt:lpstr>
      <vt:lpstr>Thank you! </vt:lpstr>
      <vt:lpstr>Skagit Interagency Transition Network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Skagit Interagency Transition Network</dc:title>
  <dc:creator>Harris, Nicholas D (DSHS/OOS/DVR)</dc:creator>
  <cp:lastModifiedBy>Shepherd, Jay</cp:lastModifiedBy>
  <cp:revision>9</cp:revision>
  <dcterms:created xsi:type="dcterms:W3CDTF">2023-05-15T16:05:56Z</dcterms:created>
  <dcterms:modified xsi:type="dcterms:W3CDTF">2023-06-13T22:36:15Z</dcterms:modified>
</cp:coreProperties>
</file>