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59" r:id="rId5"/>
    <p:sldMasterId id="2147483669" r:id="rId6"/>
  </p:sldMasterIdLst>
  <p:notesMasterIdLst>
    <p:notesMasterId r:id="rId45"/>
  </p:notesMasterIdLst>
  <p:sldIdLst>
    <p:sldId id="262" r:id="rId7"/>
    <p:sldId id="287" r:id="rId8"/>
    <p:sldId id="762" r:id="rId9"/>
    <p:sldId id="764" r:id="rId10"/>
    <p:sldId id="765" r:id="rId11"/>
    <p:sldId id="766" r:id="rId12"/>
    <p:sldId id="306" r:id="rId13"/>
    <p:sldId id="302" r:id="rId14"/>
    <p:sldId id="299" r:id="rId15"/>
    <p:sldId id="300" r:id="rId16"/>
    <p:sldId id="257" r:id="rId17"/>
    <p:sldId id="268" r:id="rId18"/>
    <p:sldId id="265" r:id="rId19"/>
    <p:sldId id="263" r:id="rId20"/>
    <p:sldId id="260" r:id="rId21"/>
    <p:sldId id="264" r:id="rId22"/>
    <p:sldId id="288" r:id="rId23"/>
    <p:sldId id="266" r:id="rId24"/>
    <p:sldId id="277" r:id="rId25"/>
    <p:sldId id="269" r:id="rId26"/>
    <p:sldId id="276" r:id="rId27"/>
    <p:sldId id="267" r:id="rId28"/>
    <p:sldId id="291" r:id="rId29"/>
    <p:sldId id="286" r:id="rId30"/>
    <p:sldId id="294" r:id="rId31"/>
    <p:sldId id="271" r:id="rId32"/>
    <p:sldId id="272" r:id="rId33"/>
    <p:sldId id="279" r:id="rId34"/>
    <p:sldId id="285" r:id="rId35"/>
    <p:sldId id="280" r:id="rId36"/>
    <p:sldId id="293" r:id="rId37"/>
    <p:sldId id="303" r:id="rId38"/>
    <p:sldId id="270" r:id="rId39"/>
    <p:sldId id="273" r:id="rId40"/>
    <p:sldId id="301" r:id="rId41"/>
    <p:sldId id="760" r:id="rId42"/>
    <p:sldId id="258" r:id="rId43"/>
    <p:sldId id="275" r:id="rId4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FC54C2E-3C33-385E-373E-51FE82C3DFD9}" name="Johnson, Cinda" initials="JC" userId="S::cinda@seattleu.edu::c388f3e6-d3b8-463b-9e8e-d28f0898f861" providerId="AD"/>
  <p188:author id="{338EE08B-A6AE-7831-F1B5-6C95B3F032AA}" name="Marcinek, Elaine" initials="ME" userId="S::marcinee@seattleu.edu::ada75f30-be48-4cee-bebd-06548c83bf7e" providerId="AD"/>
  <p188:author id="{1C6B639C-00FF-F5B5-2F97-5CB2C113CF8B}" name="Shepherd, Jay" initials="SJ" userId="S::shepherj@seattleu.edu::df5e62e7-901c-4a45-ba46-b727b414c81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8FBFF"/>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830" autoAdjust="0"/>
    <p:restoredTop sz="68772" autoAdjust="0"/>
  </p:normalViewPr>
  <p:slideViewPr>
    <p:cSldViewPr snapToGrid="0">
      <p:cViewPr varScale="1">
        <p:scale>
          <a:sx n="37" d="100"/>
          <a:sy n="37" d="100"/>
        </p:scale>
        <p:origin x="1752" y="54"/>
      </p:cViewPr>
      <p:guideLst/>
    </p:cSldViewPr>
  </p:slideViewPr>
  <p:notesTextViewPr>
    <p:cViewPr>
      <p:scale>
        <a:sx n="1" d="1"/>
        <a:sy n="1" d="1"/>
      </p:scale>
      <p:origin x="0" y="0"/>
    </p:cViewPr>
  </p:notesTextViewPr>
  <p:notesViewPr>
    <p:cSldViewPr snapToGrid="0">
      <p:cViewPr>
        <p:scale>
          <a:sx n="144" d="100"/>
          <a:sy n="144" d="100"/>
        </p:scale>
        <p:origin x="68" y="-59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viewProps" Target="viewProps.xml"/><Relationship Id="rId50" Type="http://schemas.microsoft.com/office/2016/11/relationships/changesInfo" Target="changesInfos/changesInfo1.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tableStyles" Target="tableStyle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slide" Target="slides/slide38.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theme" Target="theme/theme1.xml"/><Relationship Id="rId8" Type="http://schemas.openxmlformats.org/officeDocument/2006/relationships/slide" Target="slides/slide2.xml"/><Relationship Id="rId51" Type="http://schemas.microsoft.com/office/2018/10/relationships/authors" Target="authors.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presProps" Target="presProps.xml"/><Relationship Id="rId20" Type="http://schemas.openxmlformats.org/officeDocument/2006/relationships/slide" Target="slides/slide14.xml"/><Relationship Id="rId41" Type="http://schemas.openxmlformats.org/officeDocument/2006/relationships/slide" Target="slides/slide35.xml"/><Relationship Id="rId1" Type="http://schemas.openxmlformats.org/officeDocument/2006/relationships/customXml" Target="../customXml/item1.xml"/><Relationship Id="rId6" Type="http://schemas.openxmlformats.org/officeDocument/2006/relationships/slideMaster" Target="slideMasters/slideMaster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hepherd, Jay" userId="df5e62e7-901c-4a45-ba46-b727b414c81c" providerId="ADAL" clId="{949A6905-FC58-4C89-AFC1-2174C36C94B2}"/>
    <pc:docChg chg="delSection">
      <pc:chgData name="Shepherd, Jay" userId="df5e62e7-901c-4a45-ba46-b727b414c81c" providerId="ADAL" clId="{949A6905-FC58-4C89-AFC1-2174C36C94B2}" dt="2023-06-22T16:20:24.605" v="0" actId="17851"/>
      <pc:docMkLst>
        <pc:docMk/>
      </pc:docMkLst>
    </pc:docChg>
  </pc:docChgLst>
  <pc:docChgLst>
    <pc:chgData name="Johnson, Cinda" userId="c388f3e6-d3b8-463b-9e8e-d28f0898f861" providerId="ADAL" clId="{BA2E479B-D209-46E4-9B71-66997125F11C}"/>
    <pc:docChg chg="undo custSel modSld">
      <pc:chgData name="Johnson, Cinda" userId="c388f3e6-d3b8-463b-9e8e-d28f0898f861" providerId="ADAL" clId="{BA2E479B-D209-46E4-9B71-66997125F11C}" dt="2023-06-15T21:15:37.471" v="7012" actId="1036"/>
      <pc:docMkLst>
        <pc:docMk/>
      </pc:docMkLst>
      <pc:sldChg chg="modNotesTx">
        <pc:chgData name="Johnson, Cinda" userId="c388f3e6-d3b8-463b-9e8e-d28f0898f861" providerId="ADAL" clId="{BA2E479B-D209-46E4-9B71-66997125F11C}" dt="2023-06-05T19:39:01.441" v="6790" actId="20577"/>
        <pc:sldMkLst>
          <pc:docMk/>
          <pc:sldMk cId="2507810159" sldId="262"/>
        </pc:sldMkLst>
      </pc:sldChg>
      <pc:sldChg chg="modCm">
        <pc:chgData name="Johnson, Cinda" userId="c388f3e6-d3b8-463b-9e8e-d28f0898f861" providerId="ADAL" clId="{BA2E479B-D209-46E4-9B71-66997125F11C}" dt="2023-06-14T21:28:56.373" v="6792"/>
        <pc:sldMkLst>
          <pc:docMk/>
          <pc:sldMk cId="2845880252" sldId="276"/>
        </pc:sldMkLst>
      </pc:sldChg>
      <pc:sldChg chg="modNotes modNotesTx">
        <pc:chgData name="Johnson, Cinda" userId="c388f3e6-d3b8-463b-9e8e-d28f0898f861" providerId="ADAL" clId="{BA2E479B-D209-46E4-9B71-66997125F11C}" dt="2023-06-15T20:24:07.720" v="6840" actId="20577"/>
        <pc:sldMkLst>
          <pc:docMk/>
          <pc:sldMk cId="4169382622" sldId="287"/>
        </pc:sldMkLst>
      </pc:sldChg>
      <pc:sldChg chg="modSp mod modNotesTx">
        <pc:chgData name="Johnson, Cinda" userId="c388f3e6-d3b8-463b-9e8e-d28f0898f861" providerId="ADAL" clId="{BA2E479B-D209-46E4-9B71-66997125F11C}" dt="2023-06-15T21:15:37.471" v="7012" actId="1036"/>
        <pc:sldMkLst>
          <pc:docMk/>
          <pc:sldMk cId="2308073855" sldId="299"/>
        </pc:sldMkLst>
        <pc:spChg chg="mod">
          <ac:chgData name="Johnson, Cinda" userId="c388f3e6-d3b8-463b-9e8e-d28f0898f861" providerId="ADAL" clId="{BA2E479B-D209-46E4-9B71-66997125F11C}" dt="2023-06-15T21:15:37.471" v="7012" actId="1036"/>
          <ac:spMkLst>
            <pc:docMk/>
            <pc:sldMk cId="2308073855" sldId="299"/>
            <ac:spMk id="3" creationId="{2F1EA146-8D06-A2FC-4B44-A09C8E5B92F3}"/>
          </ac:spMkLst>
        </pc:spChg>
      </pc:sldChg>
      <pc:sldChg chg="addCm modNotesTx">
        <pc:chgData name="Johnson, Cinda" userId="c388f3e6-d3b8-463b-9e8e-d28f0898f861" providerId="ADAL" clId="{BA2E479B-D209-46E4-9B71-66997125F11C}" dt="2023-06-05T15:44:32.966" v="6033"/>
        <pc:sldMkLst>
          <pc:docMk/>
          <pc:sldMk cId="3576604861" sldId="300"/>
        </pc:sldMkLst>
      </pc:sldChg>
      <pc:sldChg chg="modSp mod addCm delCm modNotesTx">
        <pc:chgData name="Johnson, Cinda" userId="c388f3e6-d3b8-463b-9e8e-d28f0898f861" providerId="ADAL" clId="{BA2E479B-D209-46E4-9B71-66997125F11C}" dt="2023-06-05T19:32:16.818" v="6034"/>
        <pc:sldMkLst>
          <pc:docMk/>
          <pc:sldMk cId="1127640705" sldId="302"/>
        </pc:sldMkLst>
        <pc:graphicFrameChg chg="modGraphic">
          <ac:chgData name="Johnson, Cinda" userId="c388f3e6-d3b8-463b-9e8e-d28f0898f861" providerId="ADAL" clId="{BA2E479B-D209-46E4-9B71-66997125F11C}" dt="2023-06-03T21:56:21" v="3480" actId="20577"/>
          <ac:graphicFrameMkLst>
            <pc:docMk/>
            <pc:sldMk cId="1127640705" sldId="302"/>
            <ac:graphicFrameMk id="6" creationId="{BA900CFA-9311-EE5C-ED36-0415DCA1214A}"/>
          </ac:graphicFrameMkLst>
        </pc:graphicFrameChg>
      </pc:sldChg>
      <pc:sldChg chg="modNotesTx">
        <pc:chgData name="Johnson, Cinda" userId="c388f3e6-d3b8-463b-9e8e-d28f0898f861" providerId="ADAL" clId="{BA2E479B-D209-46E4-9B71-66997125F11C}" dt="2023-06-03T21:52:23.724" v="3241" actId="20577"/>
        <pc:sldMkLst>
          <pc:docMk/>
          <pc:sldMk cId="2376298902" sldId="306"/>
        </pc:sldMkLst>
      </pc:sldChg>
      <pc:sldChg chg="modNotes modNotesTx">
        <pc:chgData name="Johnson, Cinda" userId="c388f3e6-d3b8-463b-9e8e-d28f0898f861" providerId="ADAL" clId="{BA2E479B-D209-46E4-9B71-66997125F11C}" dt="2023-06-15T20:26:14.738" v="6929" actId="20577"/>
        <pc:sldMkLst>
          <pc:docMk/>
          <pc:sldMk cId="3767962683" sldId="762"/>
        </pc:sldMkLst>
      </pc:sldChg>
      <pc:sldChg chg="modCm modNotes modNotesTx">
        <pc:chgData name="Johnson, Cinda" userId="c388f3e6-d3b8-463b-9e8e-d28f0898f861" providerId="ADAL" clId="{BA2E479B-D209-46E4-9B71-66997125F11C}" dt="2023-06-15T20:26:53.127" v="6974" actId="20577"/>
        <pc:sldMkLst>
          <pc:docMk/>
          <pc:sldMk cId="68469891" sldId="764"/>
        </pc:sldMkLst>
      </pc:sldChg>
      <pc:sldChg chg="modNotes modNotesTx">
        <pc:chgData name="Johnson, Cinda" userId="c388f3e6-d3b8-463b-9e8e-d28f0898f861" providerId="ADAL" clId="{BA2E479B-D209-46E4-9B71-66997125F11C}" dt="2023-06-15T20:27:33.730" v="7011" actId="20577"/>
        <pc:sldMkLst>
          <pc:docMk/>
          <pc:sldMk cId="2665142458" sldId="765"/>
        </pc:sldMkLst>
      </pc:sldChg>
      <pc:sldChg chg="modNotesTx">
        <pc:chgData name="Johnson, Cinda" userId="c388f3e6-d3b8-463b-9e8e-d28f0898f861" providerId="ADAL" clId="{BA2E479B-D209-46E4-9B71-66997125F11C}" dt="2023-06-05T15:43:05.747" v="6000" actId="6549"/>
        <pc:sldMkLst>
          <pc:docMk/>
          <pc:sldMk cId="3091184424" sldId="766"/>
        </pc:sldMkLst>
      </pc:sldChg>
    </pc:docChg>
  </pc:docChgLst>
  <pc:docChgLst>
    <pc:chgData name="Shepherd, Jay" userId="df5e62e7-901c-4a45-ba46-b727b414c81c" providerId="ADAL" clId="{3926DB75-5242-4D3B-B7B9-EFDE542183CC}"/>
    <pc:docChg chg="undo custSel modSld">
      <pc:chgData name="Shepherd, Jay" userId="df5e62e7-901c-4a45-ba46-b727b414c81c" providerId="ADAL" clId="{3926DB75-5242-4D3B-B7B9-EFDE542183CC}" dt="2023-06-14T21:58:52.356" v="193"/>
      <pc:docMkLst>
        <pc:docMk/>
      </pc:docMkLst>
      <pc:sldChg chg="modSp mod delCm">
        <pc:chgData name="Shepherd, Jay" userId="df5e62e7-901c-4a45-ba46-b727b414c81c" providerId="ADAL" clId="{3926DB75-5242-4D3B-B7B9-EFDE542183CC}" dt="2023-06-05T17:38:13.879" v="43" actId="14100"/>
        <pc:sldMkLst>
          <pc:docMk/>
          <pc:sldMk cId="2507810159" sldId="262"/>
        </pc:sldMkLst>
        <pc:spChg chg="mod">
          <ac:chgData name="Shepherd, Jay" userId="df5e62e7-901c-4a45-ba46-b727b414c81c" providerId="ADAL" clId="{3926DB75-5242-4D3B-B7B9-EFDE542183CC}" dt="2023-06-05T17:38:13.879" v="43" actId="14100"/>
          <ac:spMkLst>
            <pc:docMk/>
            <pc:sldMk cId="2507810159" sldId="262"/>
            <ac:spMk id="2" creationId="{C67DE247-52E0-6B6E-96CD-73F663E2D1FB}"/>
          </ac:spMkLst>
        </pc:spChg>
      </pc:sldChg>
      <pc:sldChg chg="modNotesTx">
        <pc:chgData name="Shepherd, Jay" userId="df5e62e7-901c-4a45-ba46-b727b414c81c" providerId="ADAL" clId="{3926DB75-5242-4D3B-B7B9-EFDE542183CC}" dt="2023-06-05T17:48:29.408" v="192" actId="20577"/>
        <pc:sldMkLst>
          <pc:docMk/>
          <pc:sldMk cId="2308073855" sldId="299"/>
        </pc:sldMkLst>
      </pc:sldChg>
      <pc:sldChg chg="delCm">
        <pc:chgData name="Shepherd, Jay" userId="df5e62e7-901c-4a45-ba46-b727b414c81c" providerId="ADAL" clId="{3926DB75-5242-4D3B-B7B9-EFDE542183CC}" dt="2023-06-14T21:58:52.356" v="193"/>
        <pc:sldMkLst>
          <pc:docMk/>
          <pc:sldMk cId="3576604861" sldId="300"/>
        </pc:sldMkLst>
      </pc:sldChg>
      <pc:sldChg chg="modSp mod addCm delCm modCm modNotesTx">
        <pc:chgData name="Shepherd, Jay" userId="df5e62e7-901c-4a45-ba46-b727b414c81c" providerId="ADAL" clId="{3926DB75-5242-4D3B-B7B9-EFDE542183CC}" dt="2023-06-05T17:47:52.311" v="182"/>
        <pc:sldMkLst>
          <pc:docMk/>
          <pc:sldMk cId="1127640705" sldId="302"/>
        </pc:sldMkLst>
        <pc:graphicFrameChg chg="modGraphic">
          <ac:chgData name="Shepherd, Jay" userId="df5e62e7-901c-4a45-ba46-b727b414c81c" providerId="ADAL" clId="{3926DB75-5242-4D3B-B7B9-EFDE542183CC}" dt="2023-06-05T17:45:39.115" v="163" actId="20577"/>
          <ac:graphicFrameMkLst>
            <pc:docMk/>
            <pc:sldMk cId="1127640705" sldId="302"/>
            <ac:graphicFrameMk id="6" creationId="{BA900CFA-9311-EE5C-ED36-0415DCA1214A}"/>
          </ac:graphicFrameMkLst>
        </pc:graphicFrameChg>
      </pc:sldChg>
      <pc:sldChg chg="modNotesTx">
        <pc:chgData name="Shepherd, Jay" userId="df5e62e7-901c-4a45-ba46-b727b414c81c" providerId="ADAL" clId="{3926DB75-5242-4D3B-B7B9-EFDE542183CC}" dt="2023-06-05T17:40:34.751" v="54" actId="20577"/>
        <pc:sldMkLst>
          <pc:docMk/>
          <pc:sldMk cId="3767962683" sldId="762"/>
        </pc:sldMkLst>
      </pc:sldChg>
      <pc:sldChg chg="modNotesTx">
        <pc:chgData name="Shepherd, Jay" userId="df5e62e7-901c-4a45-ba46-b727b414c81c" providerId="ADAL" clId="{3926DB75-5242-4D3B-B7B9-EFDE542183CC}" dt="2023-06-05T17:41:43.606" v="56" actId="20577"/>
        <pc:sldMkLst>
          <pc:docMk/>
          <pc:sldMk cId="2665142458" sldId="765"/>
        </pc:sldMkLst>
      </pc:sldChg>
      <pc:sldChg chg="modNotesTx">
        <pc:chgData name="Shepherd, Jay" userId="df5e62e7-901c-4a45-ba46-b727b414c81c" providerId="ADAL" clId="{3926DB75-5242-4D3B-B7B9-EFDE542183CC}" dt="2023-06-05T17:43:28.924" v="123" actId="20577"/>
        <pc:sldMkLst>
          <pc:docMk/>
          <pc:sldMk cId="3091184424" sldId="766"/>
        </pc:sldMkLst>
      </pc:sldChg>
    </pc:docChg>
  </pc:docChgLst>
  <pc:docChgLst>
    <pc:chgData name="Marcinek, Elaine" userId="ada75f30-be48-4cee-bebd-06548c83bf7e" providerId="ADAL" clId="{D8C6AECC-549C-434E-943A-AF5E7AC26CC8}"/>
    <pc:docChg chg="modSld">
      <pc:chgData name="Marcinek, Elaine" userId="ada75f30-be48-4cee-bebd-06548c83bf7e" providerId="ADAL" clId="{D8C6AECC-549C-434E-943A-AF5E7AC26CC8}" dt="2023-06-14T21:57:48.243" v="56"/>
      <pc:docMkLst>
        <pc:docMk/>
      </pc:docMkLst>
      <pc:sldChg chg="modNotesTx">
        <pc:chgData name="Marcinek, Elaine" userId="ada75f30-be48-4cee-bebd-06548c83bf7e" providerId="ADAL" clId="{D8C6AECC-549C-434E-943A-AF5E7AC26CC8}" dt="2023-06-14T21:11:29.548" v="3" actId="20577"/>
        <pc:sldMkLst>
          <pc:docMk/>
          <pc:sldMk cId="2507810159" sldId="262"/>
        </pc:sldMkLst>
      </pc:sldChg>
      <pc:sldChg chg="modSp mod">
        <pc:chgData name="Marcinek, Elaine" userId="ada75f30-be48-4cee-bebd-06548c83bf7e" providerId="ADAL" clId="{D8C6AECC-549C-434E-943A-AF5E7AC26CC8}" dt="2023-06-14T21:20:23.258" v="48" actId="20577"/>
        <pc:sldMkLst>
          <pc:docMk/>
          <pc:sldMk cId="3161005700" sldId="265"/>
        </pc:sldMkLst>
        <pc:spChg chg="mod">
          <ac:chgData name="Marcinek, Elaine" userId="ada75f30-be48-4cee-bebd-06548c83bf7e" providerId="ADAL" clId="{D8C6AECC-549C-434E-943A-AF5E7AC26CC8}" dt="2023-06-14T21:20:23.258" v="48" actId="20577"/>
          <ac:spMkLst>
            <pc:docMk/>
            <pc:sldMk cId="3161005700" sldId="265"/>
            <ac:spMk id="3" creationId="{48C4D8B4-8C08-7503-A8A4-A17CB2DDD505}"/>
          </ac:spMkLst>
        </pc:spChg>
      </pc:sldChg>
      <pc:sldChg chg="modSp mod addCm delCm modCm">
        <pc:chgData name="Marcinek, Elaine" userId="ada75f30-be48-4cee-bebd-06548c83bf7e" providerId="ADAL" clId="{D8C6AECC-549C-434E-943A-AF5E7AC26CC8}" dt="2023-06-14T21:57:38.681" v="55"/>
        <pc:sldMkLst>
          <pc:docMk/>
          <pc:sldMk cId="2845880252" sldId="276"/>
        </pc:sldMkLst>
        <pc:spChg chg="mod">
          <ac:chgData name="Marcinek, Elaine" userId="ada75f30-be48-4cee-bebd-06548c83bf7e" providerId="ADAL" clId="{D8C6AECC-549C-434E-943A-AF5E7AC26CC8}" dt="2023-06-14T21:57:18.416" v="53" actId="6549"/>
          <ac:spMkLst>
            <pc:docMk/>
            <pc:sldMk cId="2845880252" sldId="276"/>
            <ac:spMk id="3" creationId="{48C4D8B4-8C08-7503-A8A4-A17CB2DDD505}"/>
          </ac:spMkLst>
        </pc:spChg>
      </pc:sldChg>
      <pc:sldChg chg="modNotesTx">
        <pc:chgData name="Marcinek, Elaine" userId="ada75f30-be48-4cee-bebd-06548c83bf7e" providerId="ADAL" clId="{D8C6AECC-549C-434E-943A-AF5E7AC26CC8}" dt="2023-06-14T21:12:22.221" v="4" actId="20577"/>
        <pc:sldMkLst>
          <pc:docMk/>
          <pc:sldMk cId="4169382622" sldId="287"/>
        </pc:sldMkLst>
      </pc:sldChg>
      <pc:sldChg chg="modNotesTx">
        <pc:chgData name="Marcinek, Elaine" userId="ada75f30-be48-4cee-bebd-06548c83bf7e" providerId="ADAL" clId="{D8C6AECC-549C-434E-943A-AF5E7AC26CC8}" dt="2023-06-14T21:19:33.385" v="46" actId="20577"/>
        <pc:sldMkLst>
          <pc:docMk/>
          <pc:sldMk cId="2308073855" sldId="299"/>
        </pc:sldMkLst>
      </pc:sldChg>
      <pc:sldChg chg="modNotesTx">
        <pc:chgData name="Marcinek, Elaine" userId="ada75f30-be48-4cee-bebd-06548c83bf7e" providerId="ADAL" clId="{D8C6AECC-549C-434E-943A-AF5E7AC26CC8}" dt="2023-06-14T21:18:11.401" v="40" actId="20577"/>
        <pc:sldMkLst>
          <pc:docMk/>
          <pc:sldMk cId="1127640705" sldId="302"/>
        </pc:sldMkLst>
      </pc:sldChg>
      <pc:sldChg chg="modNotesTx">
        <pc:chgData name="Marcinek, Elaine" userId="ada75f30-be48-4cee-bebd-06548c83bf7e" providerId="ADAL" clId="{D8C6AECC-549C-434E-943A-AF5E7AC26CC8}" dt="2023-06-14T21:16:11.990" v="26" actId="20577"/>
        <pc:sldMkLst>
          <pc:docMk/>
          <pc:sldMk cId="2376298902" sldId="306"/>
        </pc:sldMkLst>
      </pc:sldChg>
      <pc:sldChg chg="modSp mod addCm delCm modCm">
        <pc:chgData name="Marcinek, Elaine" userId="ada75f30-be48-4cee-bebd-06548c83bf7e" providerId="ADAL" clId="{D8C6AECC-549C-434E-943A-AF5E7AC26CC8}" dt="2023-06-14T21:57:48.243" v="56"/>
        <pc:sldMkLst>
          <pc:docMk/>
          <pc:sldMk cId="68469891" sldId="764"/>
        </pc:sldMkLst>
        <pc:graphicFrameChg chg="modGraphic">
          <ac:chgData name="Marcinek, Elaine" userId="ada75f30-be48-4cee-bebd-06548c83bf7e" providerId="ADAL" clId="{D8C6AECC-549C-434E-943A-AF5E7AC26CC8}" dt="2023-06-14T21:31:48.594" v="51" actId="6549"/>
          <ac:graphicFrameMkLst>
            <pc:docMk/>
            <pc:sldMk cId="68469891" sldId="764"/>
            <ac:graphicFrameMk id="11" creationId="{66992005-0695-7A0D-742C-B37BADFF00D5}"/>
          </ac:graphicFrameMkLst>
        </pc:graphicFrameChg>
      </pc:sldChg>
      <pc:sldChg chg="modNotesTx">
        <pc:chgData name="Marcinek, Elaine" userId="ada75f30-be48-4cee-bebd-06548c83bf7e" providerId="ADAL" clId="{D8C6AECC-549C-434E-943A-AF5E7AC26CC8}" dt="2023-06-14T21:14:50.583" v="17" actId="20577"/>
        <pc:sldMkLst>
          <pc:docMk/>
          <pc:sldMk cId="2665142458" sldId="765"/>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6E76391-7B1B-4AB7-BE77-858538242D12}" type="datetimeFigureOut">
              <a:rPr lang="en-US" smtClean="0"/>
              <a:t>6/22/2023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9C97334-31A2-42B0-ABB7-3454CFC3FDDC}" type="slidenum">
              <a:rPr lang="en-US" smtClean="0"/>
              <a:t>‹#›</a:t>
            </a:fld>
            <a:endParaRPr lang="en-US"/>
          </a:p>
        </p:txBody>
      </p:sp>
    </p:spTree>
    <p:extLst>
      <p:ext uri="{BB962C8B-B14F-4D97-AF65-F5344CB8AC3E}">
        <p14:creationId xmlns:p14="http://schemas.microsoft.com/office/powerpoint/2010/main" val="9131087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Hello! I am Dr. Cinda Johnson, the Principal Investigator for the Center for Change in Transition Services. Thank you all for joining me. I want to call your attention to the incredible graphics on this slide. Nessa Ankney, a student at WSU ROAR and a graphic designer, was our artist for this forum. Take a look at these little data bugs. Each one has a piece of the puzzle. We hope to help you put some of these pieces together in our presentation!</a:t>
            </a:r>
          </a:p>
        </p:txBody>
      </p:sp>
      <p:sp>
        <p:nvSpPr>
          <p:cNvPr id="4" name="Slide Number Placeholder 3"/>
          <p:cNvSpPr>
            <a:spLocks noGrp="1"/>
          </p:cNvSpPr>
          <p:nvPr>
            <p:ph type="sldNum" sz="quarter" idx="5"/>
          </p:nvPr>
        </p:nvSpPr>
        <p:spPr/>
        <p:txBody>
          <a:bodyPr/>
          <a:lstStyle/>
          <a:p>
            <a:fld id="{09C97334-31A2-42B0-ABB7-3454CFC3FDDC}" type="slidenum">
              <a:rPr lang="en-US" smtClean="0"/>
              <a:t>1</a:t>
            </a:fld>
            <a:endParaRPr lang="en-US"/>
          </a:p>
        </p:txBody>
      </p:sp>
    </p:spTree>
    <p:extLst>
      <p:ext uri="{BB962C8B-B14F-4D97-AF65-F5344CB8AC3E}">
        <p14:creationId xmlns:p14="http://schemas.microsoft.com/office/powerpoint/2010/main" val="19515300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would like to share a little history about PSO data collection. I’ve been a part of CCTS since 1991 so I guess I have what’s called “institutional knowledge”. </a:t>
            </a:r>
          </a:p>
          <a:p>
            <a:r>
              <a:rPr lang="en-US" dirty="0"/>
              <a:t>Washington researchers were involved very early in the research and study of post-school outcomes for students with disabilities. Longitudinal studies peaked the interests of the legislators, and they supported the research. Transition services were mandated due to this research and the poor outcomes experienced by former students receiving special education services. Although a majority of districts, in partnership with CCTS, were already collecting data from their former students, it was mandated in 2004 that all districts would collect follow-up data from all former students. A census study was launched!</a:t>
            </a:r>
          </a:p>
        </p:txBody>
      </p:sp>
      <p:sp>
        <p:nvSpPr>
          <p:cNvPr id="4" name="Slide Number Placeholder 3"/>
          <p:cNvSpPr>
            <a:spLocks noGrp="1"/>
          </p:cNvSpPr>
          <p:nvPr>
            <p:ph type="sldNum" sz="quarter" idx="5"/>
          </p:nvPr>
        </p:nvSpPr>
        <p:spPr/>
        <p:txBody>
          <a:bodyPr/>
          <a:lstStyle/>
          <a:p>
            <a:fld id="{09C97334-31A2-42B0-ABB7-3454CFC3FDDC}" type="slidenum">
              <a:rPr lang="en-US" smtClean="0"/>
              <a:t>2</a:t>
            </a:fld>
            <a:endParaRPr lang="en-US"/>
          </a:p>
        </p:txBody>
      </p:sp>
    </p:spTree>
    <p:extLst>
      <p:ext uri="{BB962C8B-B14F-4D97-AF65-F5344CB8AC3E}">
        <p14:creationId xmlns:p14="http://schemas.microsoft.com/office/powerpoint/2010/main" val="27034516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questions for the survey were grounded in the work done by scholars and transition experts at the University of Washington, where CCTS was located at the time. I had the privilege to work with NTACT: C and colleagues to develop a national protocol for the survey. It was fascinating work as we thought through and debated each question and the impact on policy and practices. CCTS used that survey and developed the data collection process. Our state was unique in that school districts were partners in this work from the very beginning. Teachers and staff made the calls. Many states hired outside organizations who did a sampling and most often had low response rates.</a:t>
            </a:r>
          </a:p>
        </p:txBody>
      </p:sp>
      <p:sp>
        <p:nvSpPr>
          <p:cNvPr id="4" name="Slide Number Placeholder 3"/>
          <p:cNvSpPr>
            <a:spLocks noGrp="1"/>
          </p:cNvSpPr>
          <p:nvPr>
            <p:ph type="sldNum" sz="quarter" idx="5"/>
          </p:nvPr>
        </p:nvSpPr>
        <p:spPr/>
        <p:txBody>
          <a:bodyPr/>
          <a:lstStyle/>
          <a:p>
            <a:fld id="{09C97334-31A2-42B0-ABB7-3454CFC3FDDC}" type="slidenum">
              <a:rPr lang="en-US" smtClean="0"/>
              <a:t>3</a:t>
            </a:fld>
            <a:endParaRPr lang="en-US"/>
          </a:p>
        </p:txBody>
      </p:sp>
    </p:spTree>
    <p:extLst>
      <p:ext uri="{BB962C8B-B14F-4D97-AF65-F5344CB8AC3E}">
        <p14:creationId xmlns:p14="http://schemas.microsoft.com/office/powerpoint/2010/main" val="39164367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Things have changed a bit over the years. At first it was just graduates who were surveyed. In 2000 we gathered information for all leavers, including those who dropped out or aged out.</a:t>
            </a:r>
          </a:p>
        </p:txBody>
      </p:sp>
      <p:sp>
        <p:nvSpPr>
          <p:cNvPr id="4" name="Slide Number Placeholder 3"/>
          <p:cNvSpPr>
            <a:spLocks noGrp="1"/>
          </p:cNvSpPr>
          <p:nvPr>
            <p:ph type="sldNum" sz="quarter" idx="5"/>
          </p:nvPr>
        </p:nvSpPr>
        <p:spPr/>
        <p:txBody>
          <a:bodyPr/>
          <a:lstStyle/>
          <a:p>
            <a:fld id="{09C97334-31A2-42B0-ABB7-3454CFC3FDDC}" type="slidenum">
              <a:rPr lang="en-US" smtClean="0"/>
              <a:t>4</a:t>
            </a:fld>
            <a:endParaRPr lang="en-US"/>
          </a:p>
        </p:txBody>
      </p:sp>
    </p:spTree>
    <p:extLst>
      <p:ext uri="{BB962C8B-B14F-4D97-AF65-F5344CB8AC3E}">
        <p14:creationId xmlns:p14="http://schemas.microsoft.com/office/powerpoint/2010/main" val="20832897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we first began post-school follow-up with former students it was approximately six months after graduation. When it became a requirement for all states, the timeline changed to one year after the student exits and surveys were completed between June and November. This was a significant change for WA.</a:t>
            </a:r>
          </a:p>
        </p:txBody>
      </p:sp>
      <p:sp>
        <p:nvSpPr>
          <p:cNvPr id="4" name="Slide Number Placeholder 3"/>
          <p:cNvSpPr>
            <a:spLocks noGrp="1"/>
          </p:cNvSpPr>
          <p:nvPr>
            <p:ph type="sldNum" sz="quarter" idx="5"/>
          </p:nvPr>
        </p:nvSpPr>
        <p:spPr/>
        <p:txBody>
          <a:bodyPr/>
          <a:lstStyle/>
          <a:p>
            <a:fld id="{09C97334-31A2-42B0-ABB7-3454CFC3FDDC}" type="slidenum">
              <a:rPr lang="en-US" smtClean="0"/>
              <a:t>5</a:t>
            </a:fld>
            <a:endParaRPr lang="en-US"/>
          </a:p>
        </p:txBody>
      </p:sp>
    </p:spTree>
    <p:extLst>
      <p:ext uri="{BB962C8B-B14F-4D97-AF65-F5344CB8AC3E}">
        <p14:creationId xmlns:p14="http://schemas.microsoft.com/office/powerpoint/2010/main" val="17415607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Now we have this incredible online data collection system, and district staff enter the survey responses directly into the platform. We then review and finalize the data and develop the statewide reports. Back in the day the survey responses were mailed to CCTS and it took us over a month to enter and clean all the data before developing the very long report--which our focus groups said no one read because there were over 100 tables of data.</a:t>
            </a:r>
          </a:p>
        </p:txBody>
      </p:sp>
      <p:sp>
        <p:nvSpPr>
          <p:cNvPr id="4" name="Slide Number Placeholder 3"/>
          <p:cNvSpPr>
            <a:spLocks noGrp="1"/>
          </p:cNvSpPr>
          <p:nvPr>
            <p:ph type="sldNum" sz="quarter" idx="5"/>
          </p:nvPr>
        </p:nvSpPr>
        <p:spPr/>
        <p:txBody>
          <a:bodyPr/>
          <a:lstStyle/>
          <a:p>
            <a:fld id="{09C97334-31A2-42B0-ABB7-3454CFC3FDDC}" type="slidenum">
              <a:rPr lang="en-US" smtClean="0"/>
              <a:t>6</a:t>
            </a:fld>
            <a:endParaRPr lang="en-US"/>
          </a:p>
        </p:txBody>
      </p:sp>
    </p:spTree>
    <p:extLst>
      <p:ext uri="{BB962C8B-B14F-4D97-AF65-F5344CB8AC3E}">
        <p14:creationId xmlns:p14="http://schemas.microsoft.com/office/powerpoint/2010/main" val="11753207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We can’t compare engagement outcomes from then and now. The definitions for the four categories now are very clear. For instance, for higher education the definition is attending at least 1 term at a 2-year or 4-year college or university. In the beginning years of collecting post-school outcome data, the former student was asked “did you attend at any time in postsecondary education?” It could be any timeframe and any type of education or training. Military was also considered postsecondary education. Employment is currently defined as 20 or more hours a week, at minimal or higher wages. Previously, it was “Have you worked since leaving school?” There were follow-up questions to identify the type of work and wages but any amount of work was considered employed. </a:t>
            </a:r>
          </a:p>
        </p:txBody>
      </p:sp>
      <p:sp>
        <p:nvSpPr>
          <p:cNvPr id="4" name="Slide Number Placeholder 3"/>
          <p:cNvSpPr>
            <a:spLocks noGrp="1"/>
          </p:cNvSpPr>
          <p:nvPr>
            <p:ph type="sldNum" sz="quarter" idx="5"/>
          </p:nvPr>
        </p:nvSpPr>
        <p:spPr/>
        <p:txBody>
          <a:bodyPr/>
          <a:lstStyle/>
          <a:p>
            <a:fld id="{09C97334-31A2-42B0-ABB7-3454CFC3FDDC}" type="slidenum">
              <a:rPr lang="en-US" smtClean="0"/>
              <a:t>7</a:t>
            </a:fld>
            <a:endParaRPr lang="en-US"/>
          </a:p>
        </p:txBody>
      </p:sp>
    </p:spTree>
    <p:extLst>
      <p:ext uri="{BB962C8B-B14F-4D97-AF65-F5344CB8AC3E}">
        <p14:creationId xmlns:p14="http://schemas.microsoft.com/office/powerpoint/2010/main" val="23627314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are some interesting data from a study that I conducted with colleagues from the University of Washington. In the year 2000 there were just 30% of districts participating with 2,100 special education (SE) graduates. Our response rate has consistently been high. In 2000 the response rate was 68% and increased to 79% by 2008. District participation grew from 30% of districts to 100% in 2008. We were troubled by the number of SE graduates reported by the district. We knew that many were missing, and we weren’t sure how many of those not included had dropped out. If anyone is incredibly interested in this study, we did report ten years of outcomes and compared them to former students without disabilities. Let me know if you’d like to see this report. </a:t>
            </a:r>
          </a:p>
        </p:txBody>
      </p:sp>
      <p:sp>
        <p:nvSpPr>
          <p:cNvPr id="4" name="Slide Number Placeholder 3"/>
          <p:cNvSpPr>
            <a:spLocks noGrp="1"/>
          </p:cNvSpPr>
          <p:nvPr>
            <p:ph type="sldNum" sz="quarter" idx="5"/>
          </p:nvPr>
        </p:nvSpPr>
        <p:spPr/>
        <p:txBody>
          <a:bodyPr/>
          <a:lstStyle/>
          <a:p>
            <a:fld id="{09C97334-31A2-42B0-ABB7-3454CFC3FDDC}" type="slidenum">
              <a:rPr lang="en-US" smtClean="0"/>
              <a:t>8</a:t>
            </a:fld>
            <a:endParaRPr lang="en-US"/>
          </a:p>
        </p:txBody>
      </p:sp>
    </p:spTree>
    <p:extLst>
      <p:ext uri="{BB962C8B-B14F-4D97-AF65-F5344CB8AC3E}">
        <p14:creationId xmlns:p14="http://schemas.microsoft.com/office/powerpoint/2010/main" val="16266206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addition to gathering post-school outcome data from thousands of students and their families, we also conducted focus groups and gathered feedback, seeking to understand how people used the data and what we could do to make it more useful and accessible. These are the consistent themes from this work. More than just the reported numbers and percentages, people wanted the stories behind these numbers. Data should be personalized. They wanted the stories. “We need the heart part”.</a:t>
            </a:r>
          </a:p>
          <a:p>
            <a:endParaRPr lang="en-US" dirty="0"/>
          </a:p>
          <a:p>
            <a:r>
              <a:rPr lang="en-US" dirty="0"/>
              <a:t>And what about students who dropped out? At every focus group and every presentation this question was raised. We began to follow up with former students who left school without graduating and we added some additional and optional questions to understand more about why they left. With a small staff and many projects on our plate we didn’t have time to dig deep into this rich data. Then along came a special educator and doctoral student who wanted to know more and was excited about the data that we had. Dr. Cynthia Gale completed her doctorate in Educational Leadership from Seattle University. I am completely thrilled to introduce Dr. Gale and to give you the opportunity to learn from her. Her work is rigorous, scientific and is grounded in the “heart part” – the voices of our former students and their families. </a:t>
            </a:r>
          </a:p>
          <a:p>
            <a:endParaRPr lang="en-US" dirty="0"/>
          </a:p>
        </p:txBody>
      </p:sp>
      <p:sp>
        <p:nvSpPr>
          <p:cNvPr id="4" name="Slide Number Placeholder 3"/>
          <p:cNvSpPr>
            <a:spLocks noGrp="1"/>
          </p:cNvSpPr>
          <p:nvPr>
            <p:ph type="sldNum" sz="quarter" idx="5"/>
          </p:nvPr>
        </p:nvSpPr>
        <p:spPr/>
        <p:txBody>
          <a:bodyPr/>
          <a:lstStyle/>
          <a:p>
            <a:fld id="{09C97334-31A2-42B0-ABB7-3454CFC3FDDC}" type="slidenum">
              <a:rPr lang="en-US" smtClean="0"/>
              <a:t>9</a:t>
            </a:fld>
            <a:endParaRPr lang="en-US"/>
          </a:p>
        </p:txBody>
      </p:sp>
    </p:spTree>
    <p:extLst>
      <p:ext uri="{BB962C8B-B14F-4D97-AF65-F5344CB8AC3E}">
        <p14:creationId xmlns:p14="http://schemas.microsoft.com/office/powerpoint/2010/main" val="33059097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Please welcome Dr. Cynthia Gale.</a:t>
            </a:r>
          </a:p>
        </p:txBody>
      </p:sp>
      <p:sp>
        <p:nvSpPr>
          <p:cNvPr id="4" name="Slide Number Placeholder 3"/>
          <p:cNvSpPr>
            <a:spLocks noGrp="1"/>
          </p:cNvSpPr>
          <p:nvPr>
            <p:ph type="sldNum" sz="quarter" idx="5"/>
          </p:nvPr>
        </p:nvSpPr>
        <p:spPr/>
        <p:txBody>
          <a:bodyPr/>
          <a:lstStyle/>
          <a:p>
            <a:fld id="{09C97334-31A2-42B0-ABB7-3454CFC3FDDC}" type="slidenum">
              <a:rPr lang="en-US" smtClean="0"/>
              <a:t>10</a:t>
            </a:fld>
            <a:endParaRPr lang="en-US"/>
          </a:p>
        </p:txBody>
      </p:sp>
    </p:spTree>
    <p:extLst>
      <p:ext uri="{BB962C8B-B14F-4D97-AF65-F5344CB8AC3E}">
        <p14:creationId xmlns:p14="http://schemas.microsoft.com/office/powerpoint/2010/main" val="9201920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9C97334-31A2-42B0-ABB7-3454CFC3FDDC}" type="slidenum">
              <a:rPr lang="en-US" smtClean="0"/>
              <a:t>13</a:t>
            </a:fld>
            <a:endParaRPr lang="en-US"/>
          </a:p>
        </p:txBody>
      </p:sp>
    </p:spTree>
    <p:extLst>
      <p:ext uri="{BB962C8B-B14F-4D97-AF65-F5344CB8AC3E}">
        <p14:creationId xmlns:p14="http://schemas.microsoft.com/office/powerpoint/2010/main" val="22435653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9C97334-31A2-42B0-ABB7-3454CFC3FDDC}" type="slidenum">
              <a:rPr lang="en-US" smtClean="0"/>
              <a:t>19</a:t>
            </a:fld>
            <a:endParaRPr lang="en-US"/>
          </a:p>
        </p:txBody>
      </p:sp>
    </p:spTree>
    <p:extLst>
      <p:ext uri="{BB962C8B-B14F-4D97-AF65-F5344CB8AC3E}">
        <p14:creationId xmlns:p14="http://schemas.microsoft.com/office/powerpoint/2010/main" val="7417851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9C97334-31A2-42B0-ABB7-3454CFC3FDDC}" type="slidenum">
              <a:rPr lang="en-US" smtClean="0"/>
              <a:t>35</a:t>
            </a:fld>
            <a:endParaRPr lang="en-US"/>
          </a:p>
        </p:txBody>
      </p:sp>
    </p:spTree>
    <p:extLst>
      <p:ext uri="{BB962C8B-B14F-4D97-AF65-F5344CB8AC3E}">
        <p14:creationId xmlns:p14="http://schemas.microsoft.com/office/powerpoint/2010/main" val="6931742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State, ESD, and county-level data can all be downloaded from the CCTS website.</a:t>
            </a:r>
          </a:p>
          <a:p>
            <a:r>
              <a:rPr lang="en-US"/>
              <a:t>District-level data belongs to the district, and CCTS can only share that data with representatives from those school districts.</a:t>
            </a:r>
          </a:p>
          <a:p>
            <a:r>
              <a:rPr lang="en-US"/>
              <a:t>If you are a school district representative and you’re looking for your local data, please send us an email at ccts@seattleu.edu and we can connect you with those reports.  </a:t>
            </a:r>
          </a:p>
        </p:txBody>
      </p:sp>
      <p:sp>
        <p:nvSpPr>
          <p:cNvPr id="4" name="Slide Number Placeholder 3"/>
          <p:cNvSpPr>
            <a:spLocks noGrp="1"/>
          </p:cNvSpPr>
          <p:nvPr>
            <p:ph type="sldNum" sz="quarter" idx="5"/>
          </p:nvPr>
        </p:nvSpPr>
        <p:spPr/>
        <p:txBody>
          <a:bodyPr/>
          <a:lstStyle/>
          <a:p>
            <a:r>
              <a:rPr lang="en-US"/>
              <a:t>56</a:t>
            </a:r>
          </a:p>
        </p:txBody>
      </p:sp>
    </p:spTree>
    <p:extLst>
      <p:ext uri="{BB962C8B-B14F-4D97-AF65-F5344CB8AC3E}">
        <p14:creationId xmlns:p14="http://schemas.microsoft.com/office/powerpoint/2010/main" val="345375101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25" name="Picture 24" descr="Background pattern&#10;&#10;Description automatically generated">
            <a:extLst>
              <a:ext uri="{FF2B5EF4-FFF2-40B4-BE49-F238E27FC236}">
                <a16:creationId xmlns:a16="http://schemas.microsoft.com/office/drawing/2014/main" id="{B4ECA612-D869-1724-7980-E1E3A9D0B9F7}"/>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24962"/>
          <a:stretch/>
        </p:blipFill>
        <p:spPr>
          <a:xfrm>
            <a:off x="0" y="0"/>
            <a:ext cx="12192000" cy="6858000"/>
          </a:xfrm>
          <a:prstGeom prst="rect">
            <a:avLst/>
          </a:prstGeom>
        </p:spPr>
      </p:pic>
      <p:pic>
        <p:nvPicPr>
          <p:cNvPr id="15" name="Picture 14">
            <a:extLst>
              <a:ext uri="{FF2B5EF4-FFF2-40B4-BE49-F238E27FC236}">
                <a16:creationId xmlns:a16="http://schemas.microsoft.com/office/drawing/2014/main" id="{CF17B162-3E6B-3A27-92B4-BF2BFD44D5B8}"/>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t="29455"/>
          <a:stretch/>
        </p:blipFill>
        <p:spPr>
          <a:xfrm>
            <a:off x="101599" y="158546"/>
            <a:ext cx="11970328" cy="6051985"/>
          </a:xfrm>
          <a:prstGeom prst="rect">
            <a:avLst/>
          </a:prstGeom>
        </p:spPr>
      </p:pic>
      <p:sp>
        <p:nvSpPr>
          <p:cNvPr id="2" name="Title 1">
            <a:extLst>
              <a:ext uri="{FF2B5EF4-FFF2-40B4-BE49-F238E27FC236}">
                <a16:creationId xmlns:a16="http://schemas.microsoft.com/office/drawing/2014/main" id="{76819431-9443-985B-6948-D55BB75B1DE3}"/>
              </a:ext>
            </a:extLst>
          </p:cNvPr>
          <p:cNvSpPr>
            <a:spLocks noGrp="1"/>
          </p:cNvSpPr>
          <p:nvPr>
            <p:ph type="ctrTitle"/>
          </p:nvPr>
        </p:nvSpPr>
        <p:spPr>
          <a:xfrm>
            <a:off x="2235200" y="1122363"/>
            <a:ext cx="7499927" cy="2387600"/>
          </a:xfrm>
        </p:spPr>
        <p:txBody>
          <a:bodyPr anchor="b">
            <a:normAutofit/>
          </a:bodyPr>
          <a:lstStyle>
            <a:lvl1pPr algn="ctr">
              <a:defRPr sz="4800"/>
            </a:lvl1pPr>
          </a:lstStyle>
          <a:p>
            <a:r>
              <a:rPr lang="en-US"/>
              <a:t>Click to edit Master title style</a:t>
            </a:r>
          </a:p>
        </p:txBody>
      </p:sp>
      <p:sp>
        <p:nvSpPr>
          <p:cNvPr id="3" name="Subtitle 2">
            <a:extLst>
              <a:ext uri="{FF2B5EF4-FFF2-40B4-BE49-F238E27FC236}">
                <a16:creationId xmlns:a16="http://schemas.microsoft.com/office/drawing/2014/main" id="{E4205DBC-BD04-51AA-3E68-778066E20050}"/>
              </a:ext>
            </a:extLst>
          </p:cNvPr>
          <p:cNvSpPr>
            <a:spLocks noGrp="1"/>
          </p:cNvSpPr>
          <p:nvPr>
            <p:ph type="subTitle" idx="1"/>
          </p:nvPr>
        </p:nvSpPr>
        <p:spPr>
          <a:xfrm>
            <a:off x="1524000" y="3602038"/>
            <a:ext cx="9144000" cy="1655762"/>
          </a:xfrm>
        </p:spPr>
        <p:txBody>
          <a:bodyPr>
            <a:normAutofit/>
          </a:bodyPr>
          <a:lstStyle>
            <a:lvl1pPr marL="0" indent="0" algn="ctr">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22" name="TextBox 21">
            <a:extLst>
              <a:ext uri="{FF2B5EF4-FFF2-40B4-BE49-F238E27FC236}">
                <a16:creationId xmlns:a16="http://schemas.microsoft.com/office/drawing/2014/main" id="{2D61A2D2-9EDA-132D-D9C5-7294C2C2D311}"/>
              </a:ext>
            </a:extLst>
          </p:cNvPr>
          <p:cNvSpPr txBox="1"/>
          <p:nvPr userDrawn="1"/>
        </p:nvSpPr>
        <p:spPr>
          <a:xfrm>
            <a:off x="4443036" y="5835335"/>
            <a:ext cx="3084253" cy="323165"/>
          </a:xfrm>
          <a:prstGeom prst="rect">
            <a:avLst/>
          </a:prstGeom>
          <a:noFill/>
        </p:spPr>
        <p:txBody>
          <a:bodyPr wrap="square" rtlCol="0">
            <a:spAutoFit/>
          </a:bodyPr>
          <a:lstStyle/>
          <a:p>
            <a:pPr algn="ctr"/>
            <a:r>
              <a:rPr lang="en-US" sz="1500" i="0"/>
              <a:t>Artwork </a:t>
            </a:r>
            <a:r>
              <a:rPr lang="en-US" sz="1500"/>
              <a:t>by Nessa </a:t>
            </a:r>
            <a:r>
              <a:rPr lang="en-US" sz="1500" err="1"/>
              <a:t>Ankney</a:t>
            </a:r>
            <a:endParaRPr lang="en-US" sz="1500"/>
          </a:p>
        </p:txBody>
      </p:sp>
      <p:pic>
        <p:nvPicPr>
          <p:cNvPr id="21" name="Picture 20" descr="Shape&#10;&#10;Description automatically generated with medium confidence">
            <a:extLst>
              <a:ext uri="{FF2B5EF4-FFF2-40B4-BE49-F238E27FC236}">
                <a16:creationId xmlns:a16="http://schemas.microsoft.com/office/drawing/2014/main" id="{FAAB10ED-3739-21E2-AE55-269337AA89B4}"/>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07998" y="6378371"/>
            <a:ext cx="1163784" cy="321082"/>
          </a:xfrm>
          <a:prstGeom prst="rect">
            <a:avLst/>
          </a:prstGeom>
        </p:spPr>
      </p:pic>
      <p:sp>
        <p:nvSpPr>
          <p:cNvPr id="8" name="Footer Placeholder 7">
            <a:extLst>
              <a:ext uri="{FF2B5EF4-FFF2-40B4-BE49-F238E27FC236}">
                <a16:creationId xmlns:a16="http://schemas.microsoft.com/office/drawing/2014/main" id="{386A7612-19EB-9920-D2A8-1E06EB98980D}"/>
              </a:ext>
            </a:extLst>
          </p:cNvPr>
          <p:cNvSpPr>
            <a:spLocks noGrp="1"/>
          </p:cNvSpPr>
          <p:nvPr>
            <p:ph type="ftr" sz="quarter" idx="11"/>
          </p:nvPr>
        </p:nvSpPr>
        <p:spPr/>
        <p:txBody>
          <a:bodyPr/>
          <a:lstStyle>
            <a:lvl1pPr>
              <a:defRPr lang="en-US" dirty="0" smtClean="0"/>
            </a:lvl1pPr>
          </a:lstStyle>
          <a:p>
            <a:r>
              <a:rPr lang="en-US"/>
              <a:t>Making Meaning: The Power of Post-School Outcome Data | June 27-29, 2023 | www.cctsForum.com</a:t>
            </a:r>
          </a:p>
        </p:txBody>
      </p:sp>
      <p:sp>
        <p:nvSpPr>
          <p:cNvPr id="7" name="Slide Number Placeholder 6">
            <a:extLst>
              <a:ext uri="{FF2B5EF4-FFF2-40B4-BE49-F238E27FC236}">
                <a16:creationId xmlns:a16="http://schemas.microsoft.com/office/drawing/2014/main" id="{28E769DC-551E-CA7C-E23F-2736DEE6E668}"/>
              </a:ext>
            </a:extLst>
          </p:cNvPr>
          <p:cNvSpPr>
            <a:spLocks noGrp="1"/>
          </p:cNvSpPr>
          <p:nvPr>
            <p:ph type="sldNum" sz="quarter" idx="10"/>
          </p:nvPr>
        </p:nvSpPr>
        <p:spPr/>
        <p:txBody>
          <a:bodyPr/>
          <a:lstStyle>
            <a:lvl1pPr>
              <a:defRPr lang="en-US" smtClean="0"/>
            </a:lvl1pPr>
          </a:lstStyle>
          <a:p>
            <a:fld id="{A4FE6FEB-5763-4CB4-ACE4-7E0D7693FADE}" type="slidenum">
              <a:rPr lang="en-US" smtClean="0"/>
              <a:pPr/>
              <a:t>‹#›</a:t>
            </a:fld>
            <a:endParaRPr lang="en-US"/>
          </a:p>
        </p:txBody>
      </p:sp>
    </p:spTree>
    <p:extLst>
      <p:ext uri="{BB962C8B-B14F-4D97-AF65-F5344CB8AC3E}">
        <p14:creationId xmlns:p14="http://schemas.microsoft.com/office/powerpoint/2010/main" val="20277115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8C378C-AFF6-E803-F0B5-C0A2521B8F4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B7A4B1B-9311-7E1A-2608-A3D7AEF662D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1A826A36-7FE4-B405-C18B-E1C8C9CD634C}"/>
              </a:ext>
            </a:extLst>
          </p:cNvPr>
          <p:cNvSpPr>
            <a:spLocks noGrp="1"/>
          </p:cNvSpPr>
          <p:nvPr>
            <p:ph type="sldNum" sz="quarter" idx="10"/>
          </p:nvPr>
        </p:nvSpPr>
        <p:spPr/>
        <p:txBody>
          <a:bodyPr/>
          <a:lstStyle/>
          <a:p>
            <a:fld id="{A4FE6FEB-5763-4CB4-ACE4-7E0D7693FADE}" type="slidenum">
              <a:rPr lang="en-US" smtClean="0"/>
              <a:t>‹#›</a:t>
            </a:fld>
            <a:endParaRPr lang="en-US"/>
          </a:p>
        </p:txBody>
      </p:sp>
      <p:sp>
        <p:nvSpPr>
          <p:cNvPr id="8" name="Footer Placeholder 7">
            <a:extLst>
              <a:ext uri="{FF2B5EF4-FFF2-40B4-BE49-F238E27FC236}">
                <a16:creationId xmlns:a16="http://schemas.microsoft.com/office/drawing/2014/main" id="{43247B65-904C-DF4D-5F88-D2929A9DDDB4}"/>
              </a:ext>
            </a:extLst>
          </p:cNvPr>
          <p:cNvSpPr>
            <a:spLocks noGrp="1"/>
          </p:cNvSpPr>
          <p:nvPr>
            <p:ph type="ftr" sz="quarter" idx="11"/>
          </p:nvPr>
        </p:nvSpPr>
        <p:spPr/>
        <p:txBody>
          <a:bodyPr/>
          <a:lstStyle/>
          <a:p>
            <a:r>
              <a:rPr lang="en-US"/>
              <a:t>Making Meaning: The Power of Post-School Outcome Data | June 27-29, 2023 | www.cctsForum.com</a:t>
            </a:r>
          </a:p>
        </p:txBody>
      </p:sp>
    </p:spTree>
    <p:extLst>
      <p:ext uri="{BB962C8B-B14F-4D97-AF65-F5344CB8AC3E}">
        <p14:creationId xmlns:p14="http://schemas.microsoft.com/office/powerpoint/2010/main" val="11061562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12" name="Picture 11" descr="Background pattern&#10;&#10;Description automatically generated">
            <a:extLst>
              <a:ext uri="{FF2B5EF4-FFF2-40B4-BE49-F238E27FC236}">
                <a16:creationId xmlns:a16="http://schemas.microsoft.com/office/drawing/2014/main" id="{96DB5920-9B08-0A80-F86E-8BF5CFBDD3B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24962"/>
          <a:stretch/>
        </p:blipFill>
        <p:spPr>
          <a:xfrm>
            <a:off x="0" y="0"/>
            <a:ext cx="12192000" cy="6858000"/>
          </a:xfrm>
          <a:prstGeom prst="rect">
            <a:avLst/>
          </a:prstGeom>
        </p:spPr>
      </p:pic>
      <p:sp>
        <p:nvSpPr>
          <p:cNvPr id="2" name="Title 1">
            <a:extLst>
              <a:ext uri="{FF2B5EF4-FFF2-40B4-BE49-F238E27FC236}">
                <a16:creationId xmlns:a16="http://schemas.microsoft.com/office/drawing/2014/main" id="{62BC9045-9423-EACF-2527-3C1EA92396DC}"/>
              </a:ext>
            </a:extLst>
          </p:cNvPr>
          <p:cNvSpPr>
            <a:spLocks noGrp="1"/>
          </p:cNvSpPr>
          <p:nvPr>
            <p:ph type="title"/>
          </p:nvPr>
        </p:nvSpPr>
        <p:spPr>
          <a:xfrm>
            <a:off x="349136" y="1709738"/>
            <a:ext cx="643405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06E5EEB-EF33-4360-7E7C-E43A2258B165}"/>
              </a:ext>
            </a:extLst>
          </p:cNvPr>
          <p:cNvSpPr>
            <a:spLocks noGrp="1"/>
          </p:cNvSpPr>
          <p:nvPr>
            <p:ph type="body" idx="1"/>
          </p:nvPr>
        </p:nvSpPr>
        <p:spPr>
          <a:xfrm>
            <a:off x="349136" y="4589463"/>
            <a:ext cx="6434050" cy="1500187"/>
          </a:xfrm>
        </p:spPr>
        <p:txBody>
          <a:bodyPr>
            <a:normAutofit/>
          </a:bodyPr>
          <a:lstStyle>
            <a:lvl1pPr marL="0" indent="0">
              <a:buNone/>
              <a:defRPr sz="2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7" name="Slide Number Placeholder 6">
            <a:extLst>
              <a:ext uri="{FF2B5EF4-FFF2-40B4-BE49-F238E27FC236}">
                <a16:creationId xmlns:a16="http://schemas.microsoft.com/office/drawing/2014/main" id="{96F79CF1-02F8-4435-E131-382EFFBE512E}"/>
              </a:ext>
            </a:extLst>
          </p:cNvPr>
          <p:cNvSpPr>
            <a:spLocks noGrp="1"/>
          </p:cNvSpPr>
          <p:nvPr>
            <p:ph type="sldNum" sz="quarter" idx="10"/>
          </p:nvPr>
        </p:nvSpPr>
        <p:spPr/>
        <p:txBody>
          <a:bodyPr/>
          <a:lstStyle/>
          <a:p>
            <a:fld id="{A4FE6FEB-5763-4CB4-ACE4-7E0D7693FADE}" type="slidenum">
              <a:rPr lang="en-US" smtClean="0"/>
              <a:t>‹#›</a:t>
            </a:fld>
            <a:endParaRPr lang="en-US"/>
          </a:p>
        </p:txBody>
      </p:sp>
      <p:pic>
        <p:nvPicPr>
          <p:cNvPr id="10" name="Picture 9" descr="A picture containing graffiti&#10;&#10;Description automatically generated">
            <a:extLst>
              <a:ext uri="{FF2B5EF4-FFF2-40B4-BE49-F238E27FC236}">
                <a16:creationId xmlns:a16="http://schemas.microsoft.com/office/drawing/2014/main" id="{50C74654-D100-E745-9849-044A009B6AB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051130" y="0"/>
            <a:ext cx="5140870" cy="6858000"/>
          </a:xfrm>
          <a:prstGeom prst="rect">
            <a:avLst/>
          </a:prstGeom>
        </p:spPr>
      </p:pic>
      <p:sp>
        <p:nvSpPr>
          <p:cNvPr id="11" name="TextBox 10">
            <a:extLst>
              <a:ext uri="{FF2B5EF4-FFF2-40B4-BE49-F238E27FC236}">
                <a16:creationId xmlns:a16="http://schemas.microsoft.com/office/drawing/2014/main" id="{0A23D0FA-F9B2-8403-785A-FAF4F6C83A78}"/>
              </a:ext>
            </a:extLst>
          </p:cNvPr>
          <p:cNvSpPr txBox="1"/>
          <p:nvPr userDrawn="1"/>
        </p:nvSpPr>
        <p:spPr>
          <a:xfrm>
            <a:off x="2386254" y="6399934"/>
            <a:ext cx="2359813" cy="323165"/>
          </a:xfrm>
          <a:prstGeom prst="rect">
            <a:avLst/>
          </a:prstGeom>
          <a:noFill/>
        </p:spPr>
        <p:txBody>
          <a:bodyPr wrap="none" rtlCol="0">
            <a:spAutoFit/>
          </a:bodyPr>
          <a:lstStyle/>
          <a:p>
            <a:r>
              <a:rPr lang="en-US" sz="1500" i="1"/>
              <a:t>A Mess </a:t>
            </a:r>
            <a:r>
              <a:rPr lang="en-US" sz="1500"/>
              <a:t>by Nessa </a:t>
            </a:r>
            <a:r>
              <a:rPr lang="en-US" sz="1500" err="1"/>
              <a:t>Ankney</a:t>
            </a:r>
            <a:endParaRPr lang="en-US" sz="1500"/>
          </a:p>
        </p:txBody>
      </p:sp>
    </p:spTree>
    <p:extLst>
      <p:ext uri="{BB962C8B-B14F-4D97-AF65-F5344CB8AC3E}">
        <p14:creationId xmlns:p14="http://schemas.microsoft.com/office/powerpoint/2010/main" val="21532025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7C9ABB-14D1-610A-6EE8-9967C2F4E99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5C5C39E-680B-2210-B720-17381761388B}"/>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B295F57-2878-9F91-7BD2-D9CCF1798E3D}"/>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351A1563-9A2F-131A-9C92-EF01EE7EC013}"/>
              </a:ext>
            </a:extLst>
          </p:cNvPr>
          <p:cNvSpPr>
            <a:spLocks noGrp="1"/>
          </p:cNvSpPr>
          <p:nvPr>
            <p:ph type="ftr" sz="quarter" idx="10"/>
          </p:nvPr>
        </p:nvSpPr>
        <p:spPr/>
        <p:txBody>
          <a:bodyPr/>
          <a:lstStyle/>
          <a:p>
            <a:r>
              <a:rPr lang="en-US"/>
              <a:t>Making Meaning: The Power of Post-School Outcome Data | June 27-29, 2023 | www.cctsForum.com</a:t>
            </a:r>
          </a:p>
        </p:txBody>
      </p:sp>
      <p:sp>
        <p:nvSpPr>
          <p:cNvPr id="9" name="Slide Number Placeholder 8">
            <a:extLst>
              <a:ext uri="{FF2B5EF4-FFF2-40B4-BE49-F238E27FC236}">
                <a16:creationId xmlns:a16="http://schemas.microsoft.com/office/drawing/2014/main" id="{F560BCE9-2FC3-C1E3-771A-3870E7C5343F}"/>
              </a:ext>
            </a:extLst>
          </p:cNvPr>
          <p:cNvSpPr>
            <a:spLocks noGrp="1"/>
          </p:cNvSpPr>
          <p:nvPr>
            <p:ph type="sldNum" sz="quarter" idx="11"/>
          </p:nvPr>
        </p:nvSpPr>
        <p:spPr/>
        <p:txBody>
          <a:bodyPr/>
          <a:lstStyle/>
          <a:p>
            <a:fld id="{A4FE6FEB-5763-4CB4-ACE4-7E0D7693FADE}" type="slidenum">
              <a:rPr lang="en-US" smtClean="0"/>
              <a:pPr/>
              <a:t>‹#›</a:t>
            </a:fld>
            <a:endParaRPr lang="en-US"/>
          </a:p>
        </p:txBody>
      </p:sp>
    </p:spTree>
    <p:extLst>
      <p:ext uri="{BB962C8B-B14F-4D97-AF65-F5344CB8AC3E}">
        <p14:creationId xmlns:p14="http://schemas.microsoft.com/office/powerpoint/2010/main" val="5923969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A2C96-6753-113C-E4B0-CC876B6B8DD5}"/>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8856C259-7B9F-9CAC-5BA8-24F1E3DE4AD5}"/>
              </a:ext>
            </a:extLst>
          </p:cNvPr>
          <p:cNvSpPr>
            <a:spLocks noGrp="1"/>
          </p:cNvSpPr>
          <p:nvPr>
            <p:ph type="sldNum" sz="quarter" idx="10"/>
          </p:nvPr>
        </p:nvSpPr>
        <p:spPr/>
        <p:txBody>
          <a:bodyPr/>
          <a:lstStyle/>
          <a:p>
            <a:fld id="{A4FE6FEB-5763-4CB4-ACE4-7E0D7693FADE}" type="slidenum">
              <a:rPr lang="en-US" smtClean="0"/>
              <a:pPr/>
              <a:t>‹#›</a:t>
            </a:fld>
            <a:endParaRPr lang="en-US"/>
          </a:p>
        </p:txBody>
      </p:sp>
      <p:sp>
        <p:nvSpPr>
          <p:cNvPr id="4" name="Footer Placeholder 3">
            <a:extLst>
              <a:ext uri="{FF2B5EF4-FFF2-40B4-BE49-F238E27FC236}">
                <a16:creationId xmlns:a16="http://schemas.microsoft.com/office/drawing/2014/main" id="{F5E4B2F5-2067-511C-B2C9-5C69D78E2906}"/>
              </a:ext>
            </a:extLst>
          </p:cNvPr>
          <p:cNvSpPr>
            <a:spLocks noGrp="1"/>
          </p:cNvSpPr>
          <p:nvPr>
            <p:ph type="ftr" sz="quarter" idx="11"/>
          </p:nvPr>
        </p:nvSpPr>
        <p:spPr/>
        <p:txBody>
          <a:bodyPr/>
          <a:lstStyle/>
          <a:p>
            <a:r>
              <a:rPr lang="en-US"/>
              <a:t>Making Meaning: The Power of Post-School Outcome Data | June 27-29, 2023 | www.cctsForum.com</a:t>
            </a:r>
          </a:p>
        </p:txBody>
      </p:sp>
      <p:sp>
        <p:nvSpPr>
          <p:cNvPr id="6" name="Content Placeholder 5">
            <a:extLst>
              <a:ext uri="{FF2B5EF4-FFF2-40B4-BE49-F238E27FC236}">
                <a16:creationId xmlns:a16="http://schemas.microsoft.com/office/drawing/2014/main" id="{3087A37B-D426-4D39-544E-59A9A6D2661D}"/>
              </a:ext>
            </a:extLst>
          </p:cNvPr>
          <p:cNvSpPr>
            <a:spLocks noGrp="1"/>
          </p:cNvSpPr>
          <p:nvPr>
            <p:ph sz="quarter" idx="12"/>
          </p:nvPr>
        </p:nvSpPr>
        <p:spPr>
          <a:xfrm>
            <a:off x="838200" y="1828800"/>
            <a:ext cx="2063750" cy="177164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5">
            <a:extLst>
              <a:ext uri="{FF2B5EF4-FFF2-40B4-BE49-F238E27FC236}">
                <a16:creationId xmlns:a16="http://schemas.microsoft.com/office/drawing/2014/main" id="{69D09314-F81E-99EB-DE7F-3141D261745C}"/>
              </a:ext>
            </a:extLst>
          </p:cNvPr>
          <p:cNvSpPr>
            <a:spLocks noGrp="1"/>
          </p:cNvSpPr>
          <p:nvPr>
            <p:ph sz="quarter" idx="13"/>
          </p:nvPr>
        </p:nvSpPr>
        <p:spPr>
          <a:xfrm>
            <a:off x="838200" y="4059238"/>
            <a:ext cx="2063750" cy="177164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5">
            <a:extLst>
              <a:ext uri="{FF2B5EF4-FFF2-40B4-BE49-F238E27FC236}">
                <a16:creationId xmlns:a16="http://schemas.microsoft.com/office/drawing/2014/main" id="{6C628EDD-5067-FEE5-12DF-1328493E3F74}"/>
              </a:ext>
            </a:extLst>
          </p:cNvPr>
          <p:cNvSpPr>
            <a:spLocks noGrp="1"/>
          </p:cNvSpPr>
          <p:nvPr>
            <p:ph sz="quarter" idx="14"/>
          </p:nvPr>
        </p:nvSpPr>
        <p:spPr>
          <a:xfrm>
            <a:off x="3118338" y="1828800"/>
            <a:ext cx="8235462" cy="400208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271307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Four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FB124F-5A2E-DA13-9D19-A32640E7DE73}"/>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D40B272A-5FA4-7BD3-C4BA-29304C9CD97F}"/>
              </a:ext>
            </a:extLst>
          </p:cNvPr>
          <p:cNvSpPr>
            <a:spLocks noGrp="1"/>
          </p:cNvSpPr>
          <p:nvPr>
            <p:ph type="sldNum" sz="quarter" idx="10"/>
          </p:nvPr>
        </p:nvSpPr>
        <p:spPr/>
        <p:txBody>
          <a:bodyPr/>
          <a:lstStyle/>
          <a:p>
            <a:fld id="{A4FE6FEB-5763-4CB4-ACE4-7E0D7693FADE}" type="slidenum">
              <a:rPr lang="en-US" smtClean="0"/>
              <a:pPr/>
              <a:t>‹#›</a:t>
            </a:fld>
            <a:endParaRPr lang="en-US"/>
          </a:p>
        </p:txBody>
      </p:sp>
      <p:sp>
        <p:nvSpPr>
          <p:cNvPr id="4" name="Footer Placeholder 3">
            <a:extLst>
              <a:ext uri="{FF2B5EF4-FFF2-40B4-BE49-F238E27FC236}">
                <a16:creationId xmlns:a16="http://schemas.microsoft.com/office/drawing/2014/main" id="{88BBD1BB-65BA-1859-D92A-4DFE38340723}"/>
              </a:ext>
            </a:extLst>
          </p:cNvPr>
          <p:cNvSpPr>
            <a:spLocks noGrp="1"/>
          </p:cNvSpPr>
          <p:nvPr>
            <p:ph type="ftr" sz="quarter" idx="11"/>
          </p:nvPr>
        </p:nvSpPr>
        <p:spPr/>
        <p:txBody>
          <a:bodyPr/>
          <a:lstStyle/>
          <a:p>
            <a:r>
              <a:rPr lang="en-US"/>
              <a:t>Making Meaning: The Power of Post-School Outcome Data | June 27-29, 2023 | www.cctsForum.com</a:t>
            </a:r>
          </a:p>
        </p:txBody>
      </p:sp>
      <p:sp>
        <p:nvSpPr>
          <p:cNvPr id="5" name="Content Placeholder 2">
            <a:extLst>
              <a:ext uri="{FF2B5EF4-FFF2-40B4-BE49-F238E27FC236}">
                <a16:creationId xmlns:a16="http://schemas.microsoft.com/office/drawing/2014/main" id="{262D2474-C50B-E7EB-88BC-8CDFF597DB94}"/>
              </a:ext>
            </a:extLst>
          </p:cNvPr>
          <p:cNvSpPr>
            <a:spLocks noGrp="1"/>
          </p:cNvSpPr>
          <p:nvPr>
            <p:ph sz="half" idx="1"/>
          </p:nvPr>
        </p:nvSpPr>
        <p:spPr>
          <a:xfrm>
            <a:off x="838200" y="1803447"/>
            <a:ext cx="5181600" cy="192239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2">
            <a:extLst>
              <a:ext uri="{FF2B5EF4-FFF2-40B4-BE49-F238E27FC236}">
                <a16:creationId xmlns:a16="http://schemas.microsoft.com/office/drawing/2014/main" id="{7521E8FA-0770-1A9C-EA03-6BBB9CE26942}"/>
              </a:ext>
            </a:extLst>
          </p:cNvPr>
          <p:cNvSpPr>
            <a:spLocks noGrp="1"/>
          </p:cNvSpPr>
          <p:nvPr>
            <p:ph sz="half" idx="12"/>
          </p:nvPr>
        </p:nvSpPr>
        <p:spPr>
          <a:xfrm>
            <a:off x="844060" y="3871188"/>
            <a:ext cx="5181600" cy="192239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2">
            <a:extLst>
              <a:ext uri="{FF2B5EF4-FFF2-40B4-BE49-F238E27FC236}">
                <a16:creationId xmlns:a16="http://schemas.microsoft.com/office/drawing/2014/main" id="{41EE3835-BB4C-EE43-76F2-BBEB9879FE9E}"/>
              </a:ext>
            </a:extLst>
          </p:cNvPr>
          <p:cNvSpPr>
            <a:spLocks noGrp="1"/>
          </p:cNvSpPr>
          <p:nvPr>
            <p:ph sz="half" idx="13"/>
          </p:nvPr>
        </p:nvSpPr>
        <p:spPr>
          <a:xfrm>
            <a:off x="6166342" y="1803447"/>
            <a:ext cx="5181600" cy="192239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2">
            <a:extLst>
              <a:ext uri="{FF2B5EF4-FFF2-40B4-BE49-F238E27FC236}">
                <a16:creationId xmlns:a16="http://schemas.microsoft.com/office/drawing/2014/main" id="{42BC55B9-5414-C5B3-EECB-A7C448806660}"/>
              </a:ext>
            </a:extLst>
          </p:cNvPr>
          <p:cNvSpPr>
            <a:spLocks noGrp="1"/>
          </p:cNvSpPr>
          <p:nvPr>
            <p:ph sz="half" idx="14"/>
          </p:nvPr>
        </p:nvSpPr>
        <p:spPr>
          <a:xfrm>
            <a:off x="6166342" y="3853603"/>
            <a:ext cx="5181600" cy="192239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454423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Five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1E30BC-8B3A-8DD6-1C6A-6B29C6EC10CD}"/>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3F4BE9EC-D20B-9354-4859-E6D5ED74D8F3}"/>
              </a:ext>
            </a:extLst>
          </p:cNvPr>
          <p:cNvSpPr>
            <a:spLocks noGrp="1"/>
          </p:cNvSpPr>
          <p:nvPr>
            <p:ph type="sldNum" sz="quarter" idx="10"/>
          </p:nvPr>
        </p:nvSpPr>
        <p:spPr/>
        <p:txBody>
          <a:bodyPr/>
          <a:lstStyle/>
          <a:p>
            <a:fld id="{A4FE6FEB-5763-4CB4-ACE4-7E0D7693FADE}" type="slidenum">
              <a:rPr lang="en-US" smtClean="0"/>
              <a:pPr/>
              <a:t>‹#›</a:t>
            </a:fld>
            <a:endParaRPr lang="en-US"/>
          </a:p>
        </p:txBody>
      </p:sp>
      <p:sp>
        <p:nvSpPr>
          <p:cNvPr id="4" name="Footer Placeholder 3">
            <a:extLst>
              <a:ext uri="{FF2B5EF4-FFF2-40B4-BE49-F238E27FC236}">
                <a16:creationId xmlns:a16="http://schemas.microsoft.com/office/drawing/2014/main" id="{50246B80-F63D-ACCC-BDD8-C82B051FDE15}"/>
              </a:ext>
            </a:extLst>
          </p:cNvPr>
          <p:cNvSpPr>
            <a:spLocks noGrp="1"/>
          </p:cNvSpPr>
          <p:nvPr>
            <p:ph type="ftr" sz="quarter" idx="11"/>
          </p:nvPr>
        </p:nvSpPr>
        <p:spPr/>
        <p:txBody>
          <a:bodyPr/>
          <a:lstStyle/>
          <a:p>
            <a:r>
              <a:rPr lang="en-US"/>
              <a:t>Making Meaning: The Power of Post-School Outcome Data | June 27-29, 2023 | www.cctsForum.com</a:t>
            </a:r>
          </a:p>
        </p:txBody>
      </p:sp>
      <p:sp>
        <p:nvSpPr>
          <p:cNvPr id="6" name="Content Placeholder 5">
            <a:extLst>
              <a:ext uri="{FF2B5EF4-FFF2-40B4-BE49-F238E27FC236}">
                <a16:creationId xmlns:a16="http://schemas.microsoft.com/office/drawing/2014/main" id="{54EE0474-CE5D-EE87-D134-29BAC1184375}"/>
              </a:ext>
            </a:extLst>
          </p:cNvPr>
          <p:cNvSpPr>
            <a:spLocks noGrp="1"/>
          </p:cNvSpPr>
          <p:nvPr>
            <p:ph sz="quarter" idx="12"/>
          </p:nvPr>
        </p:nvSpPr>
        <p:spPr>
          <a:xfrm>
            <a:off x="838200" y="1775310"/>
            <a:ext cx="862013" cy="86201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5">
            <a:extLst>
              <a:ext uri="{FF2B5EF4-FFF2-40B4-BE49-F238E27FC236}">
                <a16:creationId xmlns:a16="http://schemas.microsoft.com/office/drawing/2014/main" id="{A72DE491-D3AD-9AFD-F127-F17BE0623800}"/>
              </a:ext>
            </a:extLst>
          </p:cNvPr>
          <p:cNvSpPr>
            <a:spLocks noGrp="1"/>
          </p:cNvSpPr>
          <p:nvPr>
            <p:ph sz="quarter" idx="13"/>
          </p:nvPr>
        </p:nvSpPr>
        <p:spPr>
          <a:xfrm>
            <a:off x="838199" y="2815326"/>
            <a:ext cx="862013" cy="86201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5">
            <a:extLst>
              <a:ext uri="{FF2B5EF4-FFF2-40B4-BE49-F238E27FC236}">
                <a16:creationId xmlns:a16="http://schemas.microsoft.com/office/drawing/2014/main" id="{1541FE5B-0168-4E37-B402-B62C77745051}"/>
              </a:ext>
            </a:extLst>
          </p:cNvPr>
          <p:cNvSpPr>
            <a:spLocks noGrp="1"/>
          </p:cNvSpPr>
          <p:nvPr>
            <p:ph sz="quarter" idx="14"/>
          </p:nvPr>
        </p:nvSpPr>
        <p:spPr>
          <a:xfrm>
            <a:off x="838199" y="3855342"/>
            <a:ext cx="862013" cy="86201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5">
            <a:extLst>
              <a:ext uri="{FF2B5EF4-FFF2-40B4-BE49-F238E27FC236}">
                <a16:creationId xmlns:a16="http://schemas.microsoft.com/office/drawing/2014/main" id="{CF311187-3FA4-9349-71D9-DC8865870282}"/>
              </a:ext>
            </a:extLst>
          </p:cNvPr>
          <p:cNvSpPr>
            <a:spLocks noGrp="1"/>
          </p:cNvSpPr>
          <p:nvPr>
            <p:ph sz="quarter" idx="15"/>
          </p:nvPr>
        </p:nvSpPr>
        <p:spPr>
          <a:xfrm>
            <a:off x="838198" y="4895358"/>
            <a:ext cx="862013" cy="86201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5">
            <a:extLst>
              <a:ext uri="{FF2B5EF4-FFF2-40B4-BE49-F238E27FC236}">
                <a16:creationId xmlns:a16="http://schemas.microsoft.com/office/drawing/2014/main" id="{07F9D9F0-4773-2FCC-94AA-E9D13AC214FC}"/>
              </a:ext>
            </a:extLst>
          </p:cNvPr>
          <p:cNvSpPr>
            <a:spLocks noGrp="1"/>
          </p:cNvSpPr>
          <p:nvPr>
            <p:ph sz="quarter" idx="16"/>
          </p:nvPr>
        </p:nvSpPr>
        <p:spPr>
          <a:xfrm>
            <a:off x="1887416" y="1775308"/>
            <a:ext cx="9466384" cy="423862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673570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ix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916263-77C6-12A6-B272-0987092571A3}"/>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B9AF8B0D-77F8-DDCD-B844-383F006E287A}"/>
              </a:ext>
            </a:extLst>
          </p:cNvPr>
          <p:cNvSpPr>
            <a:spLocks noGrp="1"/>
          </p:cNvSpPr>
          <p:nvPr>
            <p:ph type="sldNum" sz="quarter" idx="10"/>
          </p:nvPr>
        </p:nvSpPr>
        <p:spPr/>
        <p:txBody>
          <a:bodyPr/>
          <a:lstStyle/>
          <a:p>
            <a:fld id="{A4FE6FEB-5763-4CB4-ACE4-7E0D7693FADE}" type="slidenum">
              <a:rPr lang="en-US" smtClean="0"/>
              <a:pPr/>
              <a:t>‹#›</a:t>
            </a:fld>
            <a:endParaRPr lang="en-US"/>
          </a:p>
        </p:txBody>
      </p:sp>
      <p:sp>
        <p:nvSpPr>
          <p:cNvPr id="4" name="Footer Placeholder 3">
            <a:extLst>
              <a:ext uri="{FF2B5EF4-FFF2-40B4-BE49-F238E27FC236}">
                <a16:creationId xmlns:a16="http://schemas.microsoft.com/office/drawing/2014/main" id="{0E6FF8FD-EE84-E247-A3F5-ACD981A25E66}"/>
              </a:ext>
            </a:extLst>
          </p:cNvPr>
          <p:cNvSpPr>
            <a:spLocks noGrp="1"/>
          </p:cNvSpPr>
          <p:nvPr>
            <p:ph type="ftr" sz="quarter" idx="11"/>
          </p:nvPr>
        </p:nvSpPr>
        <p:spPr/>
        <p:txBody>
          <a:bodyPr/>
          <a:lstStyle/>
          <a:p>
            <a:r>
              <a:rPr lang="en-US"/>
              <a:t>Making Meaning: The Power of Post-School Outcome Data | June 27-29, 2023 | www.cctsForum.com</a:t>
            </a:r>
          </a:p>
        </p:txBody>
      </p:sp>
      <p:sp>
        <p:nvSpPr>
          <p:cNvPr id="6" name="Content Placeholder 5">
            <a:extLst>
              <a:ext uri="{FF2B5EF4-FFF2-40B4-BE49-F238E27FC236}">
                <a16:creationId xmlns:a16="http://schemas.microsoft.com/office/drawing/2014/main" id="{06D54078-4F07-E899-620A-C2610EF1771D}"/>
              </a:ext>
            </a:extLst>
          </p:cNvPr>
          <p:cNvSpPr>
            <a:spLocks noGrp="1"/>
          </p:cNvSpPr>
          <p:nvPr>
            <p:ph sz="quarter" idx="12"/>
          </p:nvPr>
        </p:nvSpPr>
        <p:spPr>
          <a:xfrm>
            <a:off x="838200" y="1898650"/>
            <a:ext cx="2836863" cy="18462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5">
            <a:extLst>
              <a:ext uri="{FF2B5EF4-FFF2-40B4-BE49-F238E27FC236}">
                <a16:creationId xmlns:a16="http://schemas.microsoft.com/office/drawing/2014/main" id="{AC6E9320-FD82-D7AF-3F15-C2BEB1CA278F}"/>
              </a:ext>
            </a:extLst>
          </p:cNvPr>
          <p:cNvSpPr>
            <a:spLocks noGrp="1"/>
          </p:cNvSpPr>
          <p:nvPr>
            <p:ph sz="quarter" idx="13"/>
          </p:nvPr>
        </p:nvSpPr>
        <p:spPr>
          <a:xfrm>
            <a:off x="3991464" y="1898650"/>
            <a:ext cx="2836863" cy="18462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5">
            <a:extLst>
              <a:ext uri="{FF2B5EF4-FFF2-40B4-BE49-F238E27FC236}">
                <a16:creationId xmlns:a16="http://schemas.microsoft.com/office/drawing/2014/main" id="{9D30314E-D8CE-8F9A-7151-6660F29124A8}"/>
              </a:ext>
            </a:extLst>
          </p:cNvPr>
          <p:cNvSpPr>
            <a:spLocks noGrp="1"/>
          </p:cNvSpPr>
          <p:nvPr>
            <p:ph sz="quarter" idx="14"/>
          </p:nvPr>
        </p:nvSpPr>
        <p:spPr>
          <a:xfrm>
            <a:off x="7144728" y="1898650"/>
            <a:ext cx="2836863" cy="18462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5">
            <a:extLst>
              <a:ext uri="{FF2B5EF4-FFF2-40B4-BE49-F238E27FC236}">
                <a16:creationId xmlns:a16="http://schemas.microsoft.com/office/drawing/2014/main" id="{2D96D48B-AE12-6C8B-FC6B-2AB179B1AB55}"/>
              </a:ext>
            </a:extLst>
          </p:cNvPr>
          <p:cNvSpPr>
            <a:spLocks noGrp="1"/>
          </p:cNvSpPr>
          <p:nvPr>
            <p:ph sz="quarter" idx="15"/>
          </p:nvPr>
        </p:nvSpPr>
        <p:spPr>
          <a:xfrm>
            <a:off x="838199" y="4019346"/>
            <a:ext cx="2836863" cy="18462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5">
            <a:extLst>
              <a:ext uri="{FF2B5EF4-FFF2-40B4-BE49-F238E27FC236}">
                <a16:creationId xmlns:a16="http://schemas.microsoft.com/office/drawing/2014/main" id="{043D5888-670C-329C-87D0-13D9FFBD4391}"/>
              </a:ext>
            </a:extLst>
          </p:cNvPr>
          <p:cNvSpPr>
            <a:spLocks noGrp="1"/>
          </p:cNvSpPr>
          <p:nvPr>
            <p:ph sz="quarter" idx="16"/>
          </p:nvPr>
        </p:nvSpPr>
        <p:spPr>
          <a:xfrm>
            <a:off x="3991463" y="4019345"/>
            <a:ext cx="2836863" cy="18462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5">
            <a:extLst>
              <a:ext uri="{FF2B5EF4-FFF2-40B4-BE49-F238E27FC236}">
                <a16:creationId xmlns:a16="http://schemas.microsoft.com/office/drawing/2014/main" id="{598173A1-48FC-6603-C985-F7ABC9427390}"/>
              </a:ext>
            </a:extLst>
          </p:cNvPr>
          <p:cNvSpPr>
            <a:spLocks noGrp="1"/>
          </p:cNvSpPr>
          <p:nvPr>
            <p:ph sz="quarter" idx="17"/>
          </p:nvPr>
        </p:nvSpPr>
        <p:spPr>
          <a:xfrm>
            <a:off x="7144728" y="4019344"/>
            <a:ext cx="2836863" cy="18462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957783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3" name="Picture 2" descr="Background pattern&#10;&#10;Description automatically generated">
            <a:extLst>
              <a:ext uri="{FF2B5EF4-FFF2-40B4-BE49-F238E27FC236}">
                <a16:creationId xmlns:a16="http://schemas.microsoft.com/office/drawing/2014/main" id="{80AE783B-A2DF-BCCB-1304-AAF066A10E9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24962"/>
          <a:stretch/>
        </p:blipFill>
        <p:spPr>
          <a:xfrm>
            <a:off x="0" y="0"/>
            <a:ext cx="12192000" cy="6858000"/>
          </a:xfrm>
          <a:prstGeom prst="rect">
            <a:avLst/>
          </a:prstGeom>
        </p:spPr>
      </p:pic>
      <p:sp>
        <p:nvSpPr>
          <p:cNvPr id="2" name="Title 1">
            <a:extLst>
              <a:ext uri="{FF2B5EF4-FFF2-40B4-BE49-F238E27FC236}">
                <a16:creationId xmlns:a16="http://schemas.microsoft.com/office/drawing/2014/main" id="{5A98A857-8DD0-66A5-5E05-1BA96379D617}"/>
              </a:ext>
            </a:extLst>
          </p:cNvPr>
          <p:cNvSpPr>
            <a:spLocks noGrp="1"/>
          </p:cNvSpPr>
          <p:nvPr>
            <p:ph type="title"/>
          </p:nvPr>
        </p:nvSpPr>
        <p:spPr/>
        <p:txBody>
          <a:bodyPr/>
          <a:lstStyle/>
          <a:p>
            <a:r>
              <a:rPr lang="en-US"/>
              <a:t>Click to edit Master title style</a:t>
            </a:r>
          </a:p>
        </p:txBody>
      </p:sp>
      <p:sp>
        <p:nvSpPr>
          <p:cNvPr id="9" name="Footer Placeholder 8">
            <a:extLst>
              <a:ext uri="{FF2B5EF4-FFF2-40B4-BE49-F238E27FC236}">
                <a16:creationId xmlns:a16="http://schemas.microsoft.com/office/drawing/2014/main" id="{E5B9C591-195C-5AA6-C40B-C374A49F9D5E}"/>
              </a:ext>
            </a:extLst>
          </p:cNvPr>
          <p:cNvSpPr>
            <a:spLocks noGrp="1"/>
          </p:cNvSpPr>
          <p:nvPr>
            <p:ph type="ftr" sz="quarter" idx="10"/>
          </p:nvPr>
        </p:nvSpPr>
        <p:spPr/>
        <p:txBody>
          <a:bodyPr/>
          <a:lstStyle/>
          <a:p>
            <a:r>
              <a:rPr lang="en-US"/>
              <a:t>Making Meaning: The Power of Post-School Outcome Data | June 27-29, 2023 | www.cctsForum.com</a:t>
            </a:r>
          </a:p>
        </p:txBody>
      </p:sp>
      <p:sp>
        <p:nvSpPr>
          <p:cNvPr id="10" name="Slide Number Placeholder 9">
            <a:extLst>
              <a:ext uri="{FF2B5EF4-FFF2-40B4-BE49-F238E27FC236}">
                <a16:creationId xmlns:a16="http://schemas.microsoft.com/office/drawing/2014/main" id="{44ECA03C-5354-FC33-E603-0AC621A8FC57}"/>
              </a:ext>
            </a:extLst>
          </p:cNvPr>
          <p:cNvSpPr>
            <a:spLocks noGrp="1"/>
          </p:cNvSpPr>
          <p:nvPr>
            <p:ph type="sldNum" sz="quarter" idx="11"/>
          </p:nvPr>
        </p:nvSpPr>
        <p:spPr/>
        <p:txBody>
          <a:bodyPr/>
          <a:lstStyle/>
          <a:p>
            <a:fld id="{A4FE6FEB-5763-4CB4-ACE4-7E0D7693FADE}" type="slidenum">
              <a:rPr lang="en-US" smtClean="0"/>
              <a:pPr/>
              <a:t>‹#›</a:t>
            </a:fld>
            <a:endParaRPr lang="en-US"/>
          </a:p>
        </p:txBody>
      </p:sp>
    </p:spTree>
    <p:extLst>
      <p:ext uri="{BB962C8B-B14F-4D97-AF65-F5344CB8AC3E}">
        <p14:creationId xmlns:p14="http://schemas.microsoft.com/office/powerpoint/2010/main" val="19564298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11" name="Picture 10" descr="Background pattern&#10;&#10;Description automatically generated">
            <a:extLst>
              <a:ext uri="{FF2B5EF4-FFF2-40B4-BE49-F238E27FC236}">
                <a16:creationId xmlns:a16="http://schemas.microsoft.com/office/drawing/2014/main" id="{E587FF13-839E-E308-3FF8-3864E8F86E5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19469"/>
          <a:stretch/>
        </p:blipFill>
        <p:spPr>
          <a:xfrm>
            <a:off x="0" y="0"/>
            <a:ext cx="12192000" cy="6858000"/>
          </a:xfrm>
          <a:prstGeom prst="rect">
            <a:avLst/>
          </a:prstGeom>
        </p:spPr>
      </p:pic>
      <p:sp>
        <p:nvSpPr>
          <p:cNvPr id="2" name="Title 1">
            <a:extLst>
              <a:ext uri="{FF2B5EF4-FFF2-40B4-BE49-F238E27FC236}">
                <a16:creationId xmlns:a16="http://schemas.microsoft.com/office/drawing/2014/main" id="{76819431-9443-985B-6948-D55BB75B1DE3}"/>
              </a:ext>
            </a:extLst>
          </p:cNvPr>
          <p:cNvSpPr>
            <a:spLocks noGrp="1"/>
          </p:cNvSpPr>
          <p:nvPr>
            <p:ph type="ctrTitle"/>
          </p:nvPr>
        </p:nvSpPr>
        <p:spPr>
          <a:xfrm>
            <a:off x="1533236" y="524739"/>
            <a:ext cx="9144000" cy="1862859"/>
          </a:xfrm>
        </p:spPr>
        <p:txBody>
          <a:bodyPr anchor="b">
            <a:normAutofit/>
          </a:bodyPr>
          <a:lstStyle>
            <a:lvl1pPr algn="ctr">
              <a:defRPr sz="4800"/>
            </a:lvl1pPr>
          </a:lstStyle>
          <a:p>
            <a:r>
              <a:rPr lang="en-US"/>
              <a:t>Click to edit Master title style</a:t>
            </a:r>
          </a:p>
        </p:txBody>
      </p:sp>
      <p:sp>
        <p:nvSpPr>
          <p:cNvPr id="3" name="Subtitle 2">
            <a:extLst>
              <a:ext uri="{FF2B5EF4-FFF2-40B4-BE49-F238E27FC236}">
                <a16:creationId xmlns:a16="http://schemas.microsoft.com/office/drawing/2014/main" id="{E4205DBC-BD04-51AA-3E68-778066E20050}"/>
              </a:ext>
            </a:extLst>
          </p:cNvPr>
          <p:cNvSpPr>
            <a:spLocks noGrp="1"/>
          </p:cNvSpPr>
          <p:nvPr>
            <p:ph type="subTitle" idx="1"/>
          </p:nvPr>
        </p:nvSpPr>
        <p:spPr>
          <a:xfrm>
            <a:off x="1533236" y="2500804"/>
            <a:ext cx="9144000" cy="823066"/>
          </a:xfrm>
        </p:spPr>
        <p:txBody>
          <a:bodyPr>
            <a:normAutofit/>
          </a:bodyPr>
          <a:lstStyle>
            <a:lvl1pPr marL="0" indent="0" algn="ctr">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4" name="Picture 3" descr="A picture containing toy&#10;&#10;Description automatically generated">
            <a:extLst>
              <a:ext uri="{FF2B5EF4-FFF2-40B4-BE49-F238E27FC236}">
                <a16:creationId xmlns:a16="http://schemas.microsoft.com/office/drawing/2014/main" id="{5E899515-02FC-A8BA-B852-2CAD9458D8B1}"/>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t="20637" b="5465"/>
          <a:stretch/>
        </p:blipFill>
        <p:spPr>
          <a:xfrm>
            <a:off x="2673179" y="2686344"/>
            <a:ext cx="6845642" cy="3533481"/>
          </a:xfrm>
          <a:prstGeom prst="rect">
            <a:avLst/>
          </a:prstGeom>
        </p:spPr>
      </p:pic>
      <p:sp>
        <p:nvSpPr>
          <p:cNvPr id="22" name="TextBox 21">
            <a:extLst>
              <a:ext uri="{FF2B5EF4-FFF2-40B4-BE49-F238E27FC236}">
                <a16:creationId xmlns:a16="http://schemas.microsoft.com/office/drawing/2014/main" id="{2D61A2D2-9EDA-132D-D9C5-7294C2C2D311}"/>
              </a:ext>
            </a:extLst>
          </p:cNvPr>
          <p:cNvSpPr txBox="1"/>
          <p:nvPr userDrawn="1"/>
        </p:nvSpPr>
        <p:spPr>
          <a:xfrm>
            <a:off x="4614845" y="5991997"/>
            <a:ext cx="2980781" cy="323165"/>
          </a:xfrm>
          <a:prstGeom prst="rect">
            <a:avLst/>
          </a:prstGeom>
          <a:noFill/>
        </p:spPr>
        <p:txBody>
          <a:bodyPr wrap="square" rtlCol="0">
            <a:spAutoFit/>
          </a:bodyPr>
          <a:lstStyle/>
          <a:p>
            <a:pPr algn="ctr"/>
            <a:r>
              <a:rPr lang="en-US" sz="1500" i="0"/>
              <a:t>Artwork </a:t>
            </a:r>
            <a:r>
              <a:rPr lang="en-US" sz="1500"/>
              <a:t>by Nessa </a:t>
            </a:r>
            <a:r>
              <a:rPr lang="en-US" sz="1500" err="1"/>
              <a:t>Ankney</a:t>
            </a:r>
            <a:endParaRPr lang="en-US" sz="1500"/>
          </a:p>
        </p:txBody>
      </p:sp>
      <p:pic>
        <p:nvPicPr>
          <p:cNvPr id="21" name="Picture 20" descr="Shape&#10;&#10;Description automatically generated with medium confidence">
            <a:extLst>
              <a:ext uri="{FF2B5EF4-FFF2-40B4-BE49-F238E27FC236}">
                <a16:creationId xmlns:a16="http://schemas.microsoft.com/office/drawing/2014/main" id="{FAAB10ED-3739-21E2-AE55-269337AA89B4}"/>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07998" y="6378371"/>
            <a:ext cx="1163784" cy="321082"/>
          </a:xfrm>
          <a:prstGeom prst="rect">
            <a:avLst/>
          </a:prstGeom>
        </p:spPr>
      </p:pic>
      <p:sp>
        <p:nvSpPr>
          <p:cNvPr id="8" name="Footer Placeholder 7">
            <a:extLst>
              <a:ext uri="{FF2B5EF4-FFF2-40B4-BE49-F238E27FC236}">
                <a16:creationId xmlns:a16="http://schemas.microsoft.com/office/drawing/2014/main" id="{386A7612-19EB-9920-D2A8-1E06EB98980D}"/>
              </a:ext>
            </a:extLst>
          </p:cNvPr>
          <p:cNvSpPr>
            <a:spLocks noGrp="1"/>
          </p:cNvSpPr>
          <p:nvPr>
            <p:ph type="ftr" sz="quarter" idx="11"/>
          </p:nvPr>
        </p:nvSpPr>
        <p:spPr/>
        <p:txBody>
          <a:bodyPr/>
          <a:lstStyle>
            <a:lvl1pPr>
              <a:defRPr lang="en-US" dirty="0" smtClean="0"/>
            </a:lvl1pPr>
          </a:lstStyle>
          <a:p>
            <a:r>
              <a:rPr lang="en-US"/>
              <a:t>Making Meaning: The Power of Post-School Outcome Data | June 27-29, 2023 | www.cctsForum.com</a:t>
            </a:r>
          </a:p>
        </p:txBody>
      </p:sp>
      <p:sp>
        <p:nvSpPr>
          <p:cNvPr id="7" name="Slide Number Placeholder 6">
            <a:extLst>
              <a:ext uri="{FF2B5EF4-FFF2-40B4-BE49-F238E27FC236}">
                <a16:creationId xmlns:a16="http://schemas.microsoft.com/office/drawing/2014/main" id="{28E769DC-551E-CA7C-E23F-2736DEE6E668}"/>
              </a:ext>
            </a:extLst>
          </p:cNvPr>
          <p:cNvSpPr>
            <a:spLocks noGrp="1"/>
          </p:cNvSpPr>
          <p:nvPr>
            <p:ph type="sldNum" sz="quarter" idx="10"/>
          </p:nvPr>
        </p:nvSpPr>
        <p:spPr/>
        <p:txBody>
          <a:bodyPr/>
          <a:lstStyle>
            <a:lvl1pPr>
              <a:defRPr lang="en-US" smtClean="0"/>
            </a:lvl1pPr>
          </a:lstStyle>
          <a:p>
            <a:fld id="{A4FE6FEB-5763-4CB4-ACE4-7E0D7693FADE}" type="slidenum">
              <a:rPr lang="en-US" smtClean="0"/>
              <a:pPr/>
              <a:t>‹#›</a:t>
            </a:fld>
            <a:endParaRPr lang="en-US"/>
          </a:p>
        </p:txBody>
      </p:sp>
    </p:spTree>
    <p:extLst>
      <p:ext uri="{BB962C8B-B14F-4D97-AF65-F5344CB8AC3E}">
        <p14:creationId xmlns:p14="http://schemas.microsoft.com/office/powerpoint/2010/main" val="21381604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8C378C-AFF6-E803-F0B5-C0A2521B8F4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B7A4B1B-9311-7E1A-2608-A3D7AEF662D9}"/>
              </a:ext>
            </a:extLst>
          </p:cNvPr>
          <p:cNvSpPr>
            <a:spLocks noGrp="1"/>
          </p:cNvSpPr>
          <p:nvPr>
            <p:ph idx="1"/>
          </p:nvPr>
        </p:nvSpPr>
        <p:spPr/>
        <p:txBody>
          <a:bodyPr/>
          <a:lstStyle>
            <a:lvl1pPr>
              <a:spcAft>
                <a:spcPts val="2400"/>
              </a:spcAft>
              <a:defRPr lang="en-US"/>
            </a:lvl1pPr>
            <a:lvl2pPr>
              <a:spcAft>
                <a:spcPts val="2400"/>
              </a:spcAft>
              <a:defRPr lang="en-US"/>
            </a:lvl2pPr>
            <a:lvl3pPr>
              <a:spcAft>
                <a:spcPts val="2400"/>
              </a:spcAft>
              <a:defRPr lang="en-US"/>
            </a:lvl3pPr>
            <a:lvl4pPr>
              <a:spcAft>
                <a:spcPts val="2400"/>
              </a:spcAft>
              <a:defRPr lang="en-US"/>
            </a:lvl4pPr>
            <a:lvl5pPr>
              <a:spcAft>
                <a:spcPts val="2400"/>
              </a:spcAft>
              <a:defRPr lang="en-US"/>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1A826A36-7FE4-B405-C18B-E1C8C9CD634C}"/>
              </a:ext>
            </a:extLst>
          </p:cNvPr>
          <p:cNvSpPr>
            <a:spLocks noGrp="1"/>
          </p:cNvSpPr>
          <p:nvPr>
            <p:ph type="sldNum" sz="quarter" idx="10"/>
          </p:nvPr>
        </p:nvSpPr>
        <p:spPr/>
        <p:txBody>
          <a:bodyPr/>
          <a:lstStyle/>
          <a:p>
            <a:fld id="{A4FE6FEB-5763-4CB4-ACE4-7E0D7693FADE}" type="slidenum">
              <a:rPr lang="en-US" smtClean="0"/>
              <a:t>‹#›</a:t>
            </a:fld>
            <a:endParaRPr lang="en-US"/>
          </a:p>
        </p:txBody>
      </p:sp>
      <p:sp>
        <p:nvSpPr>
          <p:cNvPr id="8" name="Footer Placeholder 7">
            <a:extLst>
              <a:ext uri="{FF2B5EF4-FFF2-40B4-BE49-F238E27FC236}">
                <a16:creationId xmlns:a16="http://schemas.microsoft.com/office/drawing/2014/main" id="{43247B65-904C-DF4D-5F88-D2929A9DDDB4}"/>
              </a:ext>
            </a:extLst>
          </p:cNvPr>
          <p:cNvSpPr>
            <a:spLocks noGrp="1"/>
          </p:cNvSpPr>
          <p:nvPr>
            <p:ph type="ftr" sz="quarter" idx="11"/>
          </p:nvPr>
        </p:nvSpPr>
        <p:spPr/>
        <p:txBody>
          <a:bodyPr/>
          <a:lstStyle/>
          <a:p>
            <a:r>
              <a:rPr lang="en-US"/>
              <a:t>Making Meaning: The Power of Post-School Outcome Data | June 27-29, 2023 | www.cctsForum.com</a:t>
            </a:r>
          </a:p>
        </p:txBody>
      </p:sp>
    </p:spTree>
    <p:extLst>
      <p:ext uri="{BB962C8B-B14F-4D97-AF65-F5344CB8AC3E}">
        <p14:creationId xmlns:p14="http://schemas.microsoft.com/office/powerpoint/2010/main" val="15843088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9" name="Picture 8" descr="Background pattern&#10;&#10;Description automatically generated">
            <a:extLst>
              <a:ext uri="{FF2B5EF4-FFF2-40B4-BE49-F238E27FC236}">
                <a16:creationId xmlns:a16="http://schemas.microsoft.com/office/drawing/2014/main" id="{DB150226-36BB-575C-789E-F7B741D9E220}"/>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19469"/>
          <a:stretch/>
        </p:blipFill>
        <p:spPr>
          <a:xfrm>
            <a:off x="0" y="0"/>
            <a:ext cx="12192000" cy="6858000"/>
          </a:xfrm>
          <a:prstGeom prst="rect">
            <a:avLst/>
          </a:prstGeom>
        </p:spPr>
      </p:pic>
      <p:sp>
        <p:nvSpPr>
          <p:cNvPr id="7" name="Slide Number Placeholder 6">
            <a:extLst>
              <a:ext uri="{FF2B5EF4-FFF2-40B4-BE49-F238E27FC236}">
                <a16:creationId xmlns:a16="http://schemas.microsoft.com/office/drawing/2014/main" id="{96F79CF1-02F8-4435-E131-382EFFBE512E}"/>
              </a:ext>
            </a:extLst>
          </p:cNvPr>
          <p:cNvSpPr>
            <a:spLocks noGrp="1"/>
          </p:cNvSpPr>
          <p:nvPr>
            <p:ph type="sldNum" sz="quarter" idx="10"/>
          </p:nvPr>
        </p:nvSpPr>
        <p:spPr/>
        <p:txBody>
          <a:bodyPr/>
          <a:lstStyle/>
          <a:p>
            <a:fld id="{A4FE6FEB-5763-4CB4-ACE4-7E0D7693FADE}" type="slidenum">
              <a:rPr lang="en-US" smtClean="0"/>
              <a:t>‹#›</a:t>
            </a:fld>
            <a:endParaRPr lang="en-US"/>
          </a:p>
        </p:txBody>
      </p:sp>
      <p:sp>
        <p:nvSpPr>
          <p:cNvPr id="11" name="TextBox 10">
            <a:extLst>
              <a:ext uri="{FF2B5EF4-FFF2-40B4-BE49-F238E27FC236}">
                <a16:creationId xmlns:a16="http://schemas.microsoft.com/office/drawing/2014/main" id="{0A23D0FA-F9B2-8403-785A-FAF4F6C83A78}"/>
              </a:ext>
            </a:extLst>
          </p:cNvPr>
          <p:cNvSpPr txBox="1"/>
          <p:nvPr userDrawn="1"/>
        </p:nvSpPr>
        <p:spPr>
          <a:xfrm>
            <a:off x="2274493" y="6411270"/>
            <a:ext cx="2583336" cy="323165"/>
          </a:xfrm>
          <a:prstGeom prst="rect">
            <a:avLst/>
          </a:prstGeom>
          <a:noFill/>
        </p:spPr>
        <p:txBody>
          <a:bodyPr wrap="none" rtlCol="0">
            <a:spAutoFit/>
          </a:bodyPr>
          <a:lstStyle/>
          <a:p>
            <a:r>
              <a:rPr lang="en-US" sz="1500" i="1"/>
              <a:t>Data Chip </a:t>
            </a:r>
            <a:r>
              <a:rPr lang="en-US" sz="1500"/>
              <a:t>by Nessa </a:t>
            </a:r>
            <a:r>
              <a:rPr lang="en-US" sz="1500" err="1"/>
              <a:t>Ankney</a:t>
            </a:r>
            <a:endParaRPr lang="en-US" sz="1500"/>
          </a:p>
        </p:txBody>
      </p:sp>
      <p:pic>
        <p:nvPicPr>
          <p:cNvPr id="19" name="Picture 18" descr="A picture containing text, electronics, circuit&#10;&#10;Description automatically generated">
            <a:extLst>
              <a:ext uri="{FF2B5EF4-FFF2-40B4-BE49-F238E27FC236}">
                <a16:creationId xmlns:a16="http://schemas.microsoft.com/office/drawing/2014/main" id="{8C0AA7CB-BFF7-0B87-4B87-97324D826D3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050389" y="6350"/>
            <a:ext cx="5141611" cy="6858989"/>
          </a:xfrm>
          <a:prstGeom prst="rect">
            <a:avLst/>
          </a:prstGeom>
        </p:spPr>
      </p:pic>
      <p:sp>
        <p:nvSpPr>
          <p:cNvPr id="20" name="Title 1">
            <a:extLst>
              <a:ext uri="{FF2B5EF4-FFF2-40B4-BE49-F238E27FC236}">
                <a16:creationId xmlns:a16="http://schemas.microsoft.com/office/drawing/2014/main" id="{3D72DC2B-CC65-4355-FFAF-F93E268DB3B2}"/>
              </a:ext>
            </a:extLst>
          </p:cNvPr>
          <p:cNvSpPr>
            <a:spLocks noGrp="1"/>
          </p:cNvSpPr>
          <p:nvPr>
            <p:ph type="title"/>
          </p:nvPr>
        </p:nvSpPr>
        <p:spPr>
          <a:xfrm>
            <a:off x="349136" y="1709738"/>
            <a:ext cx="6434050" cy="2852737"/>
          </a:xfrm>
        </p:spPr>
        <p:txBody>
          <a:bodyPr anchor="b"/>
          <a:lstStyle>
            <a:lvl1pPr>
              <a:defRPr sz="6000"/>
            </a:lvl1pPr>
          </a:lstStyle>
          <a:p>
            <a:r>
              <a:rPr lang="en-US"/>
              <a:t>Click to edit Master title style</a:t>
            </a:r>
          </a:p>
        </p:txBody>
      </p:sp>
      <p:sp>
        <p:nvSpPr>
          <p:cNvPr id="21" name="Text Placeholder 2">
            <a:extLst>
              <a:ext uri="{FF2B5EF4-FFF2-40B4-BE49-F238E27FC236}">
                <a16:creationId xmlns:a16="http://schemas.microsoft.com/office/drawing/2014/main" id="{3681A6ED-494D-23ED-0648-DCD7FFF87F7C}"/>
              </a:ext>
            </a:extLst>
          </p:cNvPr>
          <p:cNvSpPr>
            <a:spLocks noGrp="1"/>
          </p:cNvSpPr>
          <p:nvPr>
            <p:ph type="body" idx="1"/>
          </p:nvPr>
        </p:nvSpPr>
        <p:spPr>
          <a:xfrm>
            <a:off x="349136" y="4589463"/>
            <a:ext cx="6434050" cy="1500187"/>
          </a:xfrm>
        </p:spPr>
        <p:txBody>
          <a:bodyPr>
            <a:normAutofit/>
          </a:bodyPr>
          <a:lstStyle>
            <a:lvl1pPr marL="0" indent="0">
              <a:buNone/>
              <a:defRPr sz="2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2173977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7C9ABB-14D1-610A-6EE8-9967C2F4E99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5C5C39E-680B-2210-B720-17381761388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B295F57-2878-9F91-7BD2-D9CCF1798E3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351A1563-9A2F-131A-9C92-EF01EE7EC013}"/>
              </a:ext>
            </a:extLst>
          </p:cNvPr>
          <p:cNvSpPr>
            <a:spLocks noGrp="1"/>
          </p:cNvSpPr>
          <p:nvPr>
            <p:ph type="ftr" sz="quarter" idx="10"/>
          </p:nvPr>
        </p:nvSpPr>
        <p:spPr/>
        <p:txBody>
          <a:bodyPr/>
          <a:lstStyle/>
          <a:p>
            <a:r>
              <a:rPr lang="en-US"/>
              <a:t>Making Meaning: The Power of Post-School Outcome Data | June 27-29, 2023 | www.cctsForum.com</a:t>
            </a:r>
          </a:p>
        </p:txBody>
      </p:sp>
      <p:sp>
        <p:nvSpPr>
          <p:cNvPr id="9" name="Slide Number Placeholder 8">
            <a:extLst>
              <a:ext uri="{FF2B5EF4-FFF2-40B4-BE49-F238E27FC236}">
                <a16:creationId xmlns:a16="http://schemas.microsoft.com/office/drawing/2014/main" id="{F560BCE9-2FC3-C1E3-771A-3870E7C5343F}"/>
              </a:ext>
            </a:extLst>
          </p:cNvPr>
          <p:cNvSpPr>
            <a:spLocks noGrp="1"/>
          </p:cNvSpPr>
          <p:nvPr>
            <p:ph type="sldNum" sz="quarter" idx="11"/>
          </p:nvPr>
        </p:nvSpPr>
        <p:spPr/>
        <p:txBody>
          <a:bodyPr/>
          <a:lstStyle/>
          <a:p>
            <a:fld id="{A4FE6FEB-5763-4CB4-ACE4-7E0D7693FADE}" type="slidenum">
              <a:rPr lang="en-US" smtClean="0"/>
              <a:pPr/>
              <a:t>‹#›</a:t>
            </a:fld>
            <a:endParaRPr lang="en-US"/>
          </a:p>
        </p:txBody>
      </p:sp>
    </p:spTree>
    <p:extLst>
      <p:ext uri="{BB962C8B-B14F-4D97-AF65-F5344CB8AC3E}">
        <p14:creationId xmlns:p14="http://schemas.microsoft.com/office/powerpoint/2010/main" val="304524356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A2C96-6753-113C-E4B0-CC876B6B8DD5}"/>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8856C259-7B9F-9CAC-5BA8-24F1E3DE4AD5}"/>
              </a:ext>
            </a:extLst>
          </p:cNvPr>
          <p:cNvSpPr>
            <a:spLocks noGrp="1"/>
          </p:cNvSpPr>
          <p:nvPr>
            <p:ph type="sldNum" sz="quarter" idx="10"/>
          </p:nvPr>
        </p:nvSpPr>
        <p:spPr/>
        <p:txBody>
          <a:bodyPr/>
          <a:lstStyle/>
          <a:p>
            <a:fld id="{A4FE6FEB-5763-4CB4-ACE4-7E0D7693FADE}" type="slidenum">
              <a:rPr lang="en-US" smtClean="0"/>
              <a:pPr/>
              <a:t>‹#›</a:t>
            </a:fld>
            <a:endParaRPr lang="en-US"/>
          </a:p>
        </p:txBody>
      </p:sp>
      <p:sp>
        <p:nvSpPr>
          <p:cNvPr id="4" name="Footer Placeholder 3">
            <a:extLst>
              <a:ext uri="{FF2B5EF4-FFF2-40B4-BE49-F238E27FC236}">
                <a16:creationId xmlns:a16="http://schemas.microsoft.com/office/drawing/2014/main" id="{F5E4B2F5-2067-511C-B2C9-5C69D78E2906}"/>
              </a:ext>
            </a:extLst>
          </p:cNvPr>
          <p:cNvSpPr>
            <a:spLocks noGrp="1"/>
          </p:cNvSpPr>
          <p:nvPr>
            <p:ph type="ftr" sz="quarter" idx="11"/>
          </p:nvPr>
        </p:nvSpPr>
        <p:spPr/>
        <p:txBody>
          <a:bodyPr/>
          <a:lstStyle/>
          <a:p>
            <a:r>
              <a:rPr lang="en-US"/>
              <a:t>Making Meaning: The Power of Post-School Outcome Data | June 27-29, 2023 | www.cctsForum.com</a:t>
            </a:r>
          </a:p>
        </p:txBody>
      </p:sp>
      <p:sp>
        <p:nvSpPr>
          <p:cNvPr id="6" name="Content Placeholder 5">
            <a:extLst>
              <a:ext uri="{FF2B5EF4-FFF2-40B4-BE49-F238E27FC236}">
                <a16:creationId xmlns:a16="http://schemas.microsoft.com/office/drawing/2014/main" id="{3087A37B-D426-4D39-544E-59A9A6D2661D}"/>
              </a:ext>
            </a:extLst>
          </p:cNvPr>
          <p:cNvSpPr>
            <a:spLocks noGrp="1"/>
          </p:cNvSpPr>
          <p:nvPr>
            <p:ph sz="quarter" idx="12"/>
          </p:nvPr>
        </p:nvSpPr>
        <p:spPr>
          <a:xfrm>
            <a:off x="838200" y="1828800"/>
            <a:ext cx="2063750" cy="177164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5">
            <a:extLst>
              <a:ext uri="{FF2B5EF4-FFF2-40B4-BE49-F238E27FC236}">
                <a16:creationId xmlns:a16="http://schemas.microsoft.com/office/drawing/2014/main" id="{69D09314-F81E-99EB-DE7F-3141D261745C}"/>
              </a:ext>
            </a:extLst>
          </p:cNvPr>
          <p:cNvSpPr>
            <a:spLocks noGrp="1"/>
          </p:cNvSpPr>
          <p:nvPr>
            <p:ph sz="quarter" idx="13"/>
          </p:nvPr>
        </p:nvSpPr>
        <p:spPr>
          <a:xfrm>
            <a:off x="838200" y="4059238"/>
            <a:ext cx="2063750" cy="177164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5">
            <a:extLst>
              <a:ext uri="{FF2B5EF4-FFF2-40B4-BE49-F238E27FC236}">
                <a16:creationId xmlns:a16="http://schemas.microsoft.com/office/drawing/2014/main" id="{6C628EDD-5067-FEE5-12DF-1328493E3F74}"/>
              </a:ext>
            </a:extLst>
          </p:cNvPr>
          <p:cNvSpPr>
            <a:spLocks noGrp="1"/>
          </p:cNvSpPr>
          <p:nvPr>
            <p:ph sz="quarter" idx="14"/>
          </p:nvPr>
        </p:nvSpPr>
        <p:spPr>
          <a:xfrm>
            <a:off x="3118338" y="1828800"/>
            <a:ext cx="8235462" cy="40020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7502287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Four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FB124F-5A2E-DA13-9D19-A32640E7DE73}"/>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D40B272A-5FA4-7BD3-C4BA-29304C9CD97F}"/>
              </a:ext>
            </a:extLst>
          </p:cNvPr>
          <p:cNvSpPr>
            <a:spLocks noGrp="1"/>
          </p:cNvSpPr>
          <p:nvPr>
            <p:ph type="sldNum" sz="quarter" idx="10"/>
          </p:nvPr>
        </p:nvSpPr>
        <p:spPr/>
        <p:txBody>
          <a:bodyPr/>
          <a:lstStyle/>
          <a:p>
            <a:fld id="{A4FE6FEB-5763-4CB4-ACE4-7E0D7693FADE}" type="slidenum">
              <a:rPr lang="en-US" smtClean="0"/>
              <a:pPr/>
              <a:t>‹#›</a:t>
            </a:fld>
            <a:endParaRPr lang="en-US"/>
          </a:p>
        </p:txBody>
      </p:sp>
      <p:sp>
        <p:nvSpPr>
          <p:cNvPr id="4" name="Footer Placeholder 3">
            <a:extLst>
              <a:ext uri="{FF2B5EF4-FFF2-40B4-BE49-F238E27FC236}">
                <a16:creationId xmlns:a16="http://schemas.microsoft.com/office/drawing/2014/main" id="{88BBD1BB-65BA-1859-D92A-4DFE38340723}"/>
              </a:ext>
            </a:extLst>
          </p:cNvPr>
          <p:cNvSpPr>
            <a:spLocks noGrp="1"/>
          </p:cNvSpPr>
          <p:nvPr>
            <p:ph type="ftr" sz="quarter" idx="11"/>
          </p:nvPr>
        </p:nvSpPr>
        <p:spPr/>
        <p:txBody>
          <a:bodyPr/>
          <a:lstStyle/>
          <a:p>
            <a:r>
              <a:rPr lang="en-US"/>
              <a:t>Making Meaning: The Power of Post-School Outcome Data | June 27-29, 2023 | www.cctsForum.com</a:t>
            </a:r>
          </a:p>
        </p:txBody>
      </p:sp>
      <p:sp>
        <p:nvSpPr>
          <p:cNvPr id="5" name="Content Placeholder 2">
            <a:extLst>
              <a:ext uri="{FF2B5EF4-FFF2-40B4-BE49-F238E27FC236}">
                <a16:creationId xmlns:a16="http://schemas.microsoft.com/office/drawing/2014/main" id="{262D2474-C50B-E7EB-88BC-8CDFF597DB94}"/>
              </a:ext>
            </a:extLst>
          </p:cNvPr>
          <p:cNvSpPr>
            <a:spLocks noGrp="1"/>
          </p:cNvSpPr>
          <p:nvPr>
            <p:ph sz="half" idx="1"/>
          </p:nvPr>
        </p:nvSpPr>
        <p:spPr>
          <a:xfrm>
            <a:off x="838200" y="1803447"/>
            <a:ext cx="5181600"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2">
            <a:extLst>
              <a:ext uri="{FF2B5EF4-FFF2-40B4-BE49-F238E27FC236}">
                <a16:creationId xmlns:a16="http://schemas.microsoft.com/office/drawing/2014/main" id="{7521E8FA-0770-1A9C-EA03-6BBB9CE26942}"/>
              </a:ext>
            </a:extLst>
          </p:cNvPr>
          <p:cNvSpPr>
            <a:spLocks noGrp="1"/>
          </p:cNvSpPr>
          <p:nvPr>
            <p:ph sz="half" idx="12"/>
          </p:nvPr>
        </p:nvSpPr>
        <p:spPr>
          <a:xfrm>
            <a:off x="844060" y="3871188"/>
            <a:ext cx="5181600"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2">
            <a:extLst>
              <a:ext uri="{FF2B5EF4-FFF2-40B4-BE49-F238E27FC236}">
                <a16:creationId xmlns:a16="http://schemas.microsoft.com/office/drawing/2014/main" id="{41EE3835-BB4C-EE43-76F2-BBEB9879FE9E}"/>
              </a:ext>
            </a:extLst>
          </p:cNvPr>
          <p:cNvSpPr>
            <a:spLocks noGrp="1"/>
          </p:cNvSpPr>
          <p:nvPr>
            <p:ph sz="half" idx="13"/>
          </p:nvPr>
        </p:nvSpPr>
        <p:spPr>
          <a:xfrm>
            <a:off x="6166342" y="1803447"/>
            <a:ext cx="5181600"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2">
            <a:extLst>
              <a:ext uri="{FF2B5EF4-FFF2-40B4-BE49-F238E27FC236}">
                <a16:creationId xmlns:a16="http://schemas.microsoft.com/office/drawing/2014/main" id="{42BC55B9-5414-C5B3-EECB-A7C448806660}"/>
              </a:ext>
            </a:extLst>
          </p:cNvPr>
          <p:cNvSpPr>
            <a:spLocks noGrp="1"/>
          </p:cNvSpPr>
          <p:nvPr>
            <p:ph sz="half" idx="14"/>
          </p:nvPr>
        </p:nvSpPr>
        <p:spPr>
          <a:xfrm>
            <a:off x="6166342" y="3853603"/>
            <a:ext cx="5181600"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6549098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Five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1E30BC-8B3A-8DD6-1C6A-6B29C6EC10CD}"/>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3F4BE9EC-D20B-9354-4859-E6D5ED74D8F3}"/>
              </a:ext>
            </a:extLst>
          </p:cNvPr>
          <p:cNvSpPr>
            <a:spLocks noGrp="1"/>
          </p:cNvSpPr>
          <p:nvPr>
            <p:ph type="sldNum" sz="quarter" idx="10"/>
          </p:nvPr>
        </p:nvSpPr>
        <p:spPr/>
        <p:txBody>
          <a:bodyPr/>
          <a:lstStyle/>
          <a:p>
            <a:fld id="{A4FE6FEB-5763-4CB4-ACE4-7E0D7693FADE}" type="slidenum">
              <a:rPr lang="en-US" smtClean="0"/>
              <a:pPr/>
              <a:t>‹#›</a:t>
            </a:fld>
            <a:endParaRPr lang="en-US"/>
          </a:p>
        </p:txBody>
      </p:sp>
      <p:sp>
        <p:nvSpPr>
          <p:cNvPr id="4" name="Footer Placeholder 3">
            <a:extLst>
              <a:ext uri="{FF2B5EF4-FFF2-40B4-BE49-F238E27FC236}">
                <a16:creationId xmlns:a16="http://schemas.microsoft.com/office/drawing/2014/main" id="{50246B80-F63D-ACCC-BDD8-C82B051FDE15}"/>
              </a:ext>
            </a:extLst>
          </p:cNvPr>
          <p:cNvSpPr>
            <a:spLocks noGrp="1"/>
          </p:cNvSpPr>
          <p:nvPr>
            <p:ph type="ftr" sz="quarter" idx="11"/>
          </p:nvPr>
        </p:nvSpPr>
        <p:spPr/>
        <p:txBody>
          <a:bodyPr/>
          <a:lstStyle/>
          <a:p>
            <a:r>
              <a:rPr lang="en-US"/>
              <a:t>Making Meaning: The Power of Post-School Outcome Data | June 27-29, 2023 | www.cctsForum.com</a:t>
            </a:r>
          </a:p>
        </p:txBody>
      </p:sp>
      <p:sp>
        <p:nvSpPr>
          <p:cNvPr id="6" name="Content Placeholder 5">
            <a:extLst>
              <a:ext uri="{FF2B5EF4-FFF2-40B4-BE49-F238E27FC236}">
                <a16:creationId xmlns:a16="http://schemas.microsoft.com/office/drawing/2014/main" id="{54EE0474-CE5D-EE87-D134-29BAC1184375}"/>
              </a:ext>
            </a:extLst>
          </p:cNvPr>
          <p:cNvSpPr>
            <a:spLocks noGrp="1"/>
          </p:cNvSpPr>
          <p:nvPr>
            <p:ph sz="quarter" idx="12"/>
          </p:nvPr>
        </p:nvSpPr>
        <p:spPr>
          <a:xfrm>
            <a:off x="838200" y="1775310"/>
            <a:ext cx="862013" cy="8620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5">
            <a:extLst>
              <a:ext uri="{FF2B5EF4-FFF2-40B4-BE49-F238E27FC236}">
                <a16:creationId xmlns:a16="http://schemas.microsoft.com/office/drawing/2014/main" id="{A72DE491-D3AD-9AFD-F127-F17BE0623800}"/>
              </a:ext>
            </a:extLst>
          </p:cNvPr>
          <p:cNvSpPr>
            <a:spLocks noGrp="1"/>
          </p:cNvSpPr>
          <p:nvPr>
            <p:ph sz="quarter" idx="13"/>
          </p:nvPr>
        </p:nvSpPr>
        <p:spPr>
          <a:xfrm>
            <a:off x="838199" y="2815326"/>
            <a:ext cx="862013" cy="8620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5">
            <a:extLst>
              <a:ext uri="{FF2B5EF4-FFF2-40B4-BE49-F238E27FC236}">
                <a16:creationId xmlns:a16="http://schemas.microsoft.com/office/drawing/2014/main" id="{1541FE5B-0168-4E37-B402-B62C77745051}"/>
              </a:ext>
            </a:extLst>
          </p:cNvPr>
          <p:cNvSpPr>
            <a:spLocks noGrp="1"/>
          </p:cNvSpPr>
          <p:nvPr>
            <p:ph sz="quarter" idx="14"/>
          </p:nvPr>
        </p:nvSpPr>
        <p:spPr>
          <a:xfrm>
            <a:off x="838199" y="3855342"/>
            <a:ext cx="862013" cy="8620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5">
            <a:extLst>
              <a:ext uri="{FF2B5EF4-FFF2-40B4-BE49-F238E27FC236}">
                <a16:creationId xmlns:a16="http://schemas.microsoft.com/office/drawing/2014/main" id="{CF311187-3FA4-9349-71D9-DC8865870282}"/>
              </a:ext>
            </a:extLst>
          </p:cNvPr>
          <p:cNvSpPr>
            <a:spLocks noGrp="1"/>
          </p:cNvSpPr>
          <p:nvPr>
            <p:ph sz="quarter" idx="15"/>
          </p:nvPr>
        </p:nvSpPr>
        <p:spPr>
          <a:xfrm>
            <a:off x="838198" y="4895358"/>
            <a:ext cx="862013" cy="8620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5">
            <a:extLst>
              <a:ext uri="{FF2B5EF4-FFF2-40B4-BE49-F238E27FC236}">
                <a16:creationId xmlns:a16="http://schemas.microsoft.com/office/drawing/2014/main" id="{07F9D9F0-4773-2FCC-94AA-E9D13AC214FC}"/>
              </a:ext>
            </a:extLst>
          </p:cNvPr>
          <p:cNvSpPr>
            <a:spLocks noGrp="1"/>
          </p:cNvSpPr>
          <p:nvPr>
            <p:ph sz="quarter" idx="16"/>
          </p:nvPr>
        </p:nvSpPr>
        <p:spPr>
          <a:xfrm>
            <a:off x="1887416" y="1775308"/>
            <a:ext cx="9466384" cy="423862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7869071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ix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916263-77C6-12A6-B272-0987092571A3}"/>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B9AF8B0D-77F8-DDCD-B844-383F006E287A}"/>
              </a:ext>
            </a:extLst>
          </p:cNvPr>
          <p:cNvSpPr>
            <a:spLocks noGrp="1"/>
          </p:cNvSpPr>
          <p:nvPr>
            <p:ph type="sldNum" sz="quarter" idx="10"/>
          </p:nvPr>
        </p:nvSpPr>
        <p:spPr/>
        <p:txBody>
          <a:bodyPr/>
          <a:lstStyle/>
          <a:p>
            <a:fld id="{A4FE6FEB-5763-4CB4-ACE4-7E0D7693FADE}" type="slidenum">
              <a:rPr lang="en-US" smtClean="0"/>
              <a:pPr/>
              <a:t>‹#›</a:t>
            </a:fld>
            <a:endParaRPr lang="en-US"/>
          </a:p>
        </p:txBody>
      </p:sp>
      <p:sp>
        <p:nvSpPr>
          <p:cNvPr id="4" name="Footer Placeholder 3">
            <a:extLst>
              <a:ext uri="{FF2B5EF4-FFF2-40B4-BE49-F238E27FC236}">
                <a16:creationId xmlns:a16="http://schemas.microsoft.com/office/drawing/2014/main" id="{0E6FF8FD-EE84-E247-A3F5-ACD981A25E66}"/>
              </a:ext>
            </a:extLst>
          </p:cNvPr>
          <p:cNvSpPr>
            <a:spLocks noGrp="1"/>
          </p:cNvSpPr>
          <p:nvPr>
            <p:ph type="ftr" sz="quarter" idx="11"/>
          </p:nvPr>
        </p:nvSpPr>
        <p:spPr/>
        <p:txBody>
          <a:bodyPr/>
          <a:lstStyle/>
          <a:p>
            <a:r>
              <a:rPr lang="en-US"/>
              <a:t>Making Meaning: The Power of Post-School Outcome Data | June 27-29, 2023 | www.cctsForum.com</a:t>
            </a:r>
          </a:p>
        </p:txBody>
      </p:sp>
      <p:sp>
        <p:nvSpPr>
          <p:cNvPr id="6" name="Content Placeholder 5">
            <a:extLst>
              <a:ext uri="{FF2B5EF4-FFF2-40B4-BE49-F238E27FC236}">
                <a16:creationId xmlns:a16="http://schemas.microsoft.com/office/drawing/2014/main" id="{06D54078-4F07-E899-620A-C2610EF1771D}"/>
              </a:ext>
            </a:extLst>
          </p:cNvPr>
          <p:cNvSpPr>
            <a:spLocks noGrp="1"/>
          </p:cNvSpPr>
          <p:nvPr>
            <p:ph sz="quarter" idx="12"/>
          </p:nvPr>
        </p:nvSpPr>
        <p:spPr>
          <a:xfrm>
            <a:off x="838200" y="1898650"/>
            <a:ext cx="2836863" cy="1846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5">
            <a:extLst>
              <a:ext uri="{FF2B5EF4-FFF2-40B4-BE49-F238E27FC236}">
                <a16:creationId xmlns:a16="http://schemas.microsoft.com/office/drawing/2014/main" id="{AC6E9320-FD82-D7AF-3F15-C2BEB1CA278F}"/>
              </a:ext>
            </a:extLst>
          </p:cNvPr>
          <p:cNvSpPr>
            <a:spLocks noGrp="1"/>
          </p:cNvSpPr>
          <p:nvPr>
            <p:ph sz="quarter" idx="13"/>
          </p:nvPr>
        </p:nvSpPr>
        <p:spPr>
          <a:xfrm>
            <a:off x="3991464" y="1898650"/>
            <a:ext cx="2836863" cy="1846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5">
            <a:extLst>
              <a:ext uri="{FF2B5EF4-FFF2-40B4-BE49-F238E27FC236}">
                <a16:creationId xmlns:a16="http://schemas.microsoft.com/office/drawing/2014/main" id="{9D30314E-D8CE-8F9A-7151-6660F29124A8}"/>
              </a:ext>
            </a:extLst>
          </p:cNvPr>
          <p:cNvSpPr>
            <a:spLocks noGrp="1"/>
          </p:cNvSpPr>
          <p:nvPr>
            <p:ph sz="quarter" idx="14"/>
          </p:nvPr>
        </p:nvSpPr>
        <p:spPr>
          <a:xfrm>
            <a:off x="7144728" y="1898650"/>
            <a:ext cx="2836863" cy="1846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5">
            <a:extLst>
              <a:ext uri="{FF2B5EF4-FFF2-40B4-BE49-F238E27FC236}">
                <a16:creationId xmlns:a16="http://schemas.microsoft.com/office/drawing/2014/main" id="{2D96D48B-AE12-6C8B-FC6B-2AB179B1AB55}"/>
              </a:ext>
            </a:extLst>
          </p:cNvPr>
          <p:cNvSpPr>
            <a:spLocks noGrp="1"/>
          </p:cNvSpPr>
          <p:nvPr>
            <p:ph sz="quarter" idx="15"/>
          </p:nvPr>
        </p:nvSpPr>
        <p:spPr>
          <a:xfrm>
            <a:off x="838199" y="4019346"/>
            <a:ext cx="2836863" cy="1846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5">
            <a:extLst>
              <a:ext uri="{FF2B5EF4-FFF2-40B4-BE49-F238E27FC236}">
                <a16:creationId xmlns:a16="http://schemas.microsoft.com/office/drawing/2014/main" id="{043D5888-670C-329C-87D0-13D9FFBD4391}"/>
              </a:ext>
            </a:extLst>
          </p:cNvPr>
          <p:cNvSpPr>
            <a:spLocks noGrp="1"/>
          </p:cNvSpPr>
          <p:nvPr>
            <p:ph sz="quarter" idx="16"/>
          </p:nvPr>
        </p:nvSpPr>
        <p:spPr>
          <a:xfrm>
            <a:off x="3991463" y="4019345"/>
            <a:ext cx="2836863" cy="1846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5">
            <a:extLst>
              <a:ext uri="{FF2B5EF4-FFF2-40B4-BE49-F238E27FC236}">
                <a16:creationId xmlns:a16="http://schemas.microsoft.com/office/drawing/2014/main" id="{598173A1-48FC-6603-C985-F7ABC9427390}"/>
              </a:ext>
            </a:extLst>
          </p:cNvPr>
          <p:cNvSpPr>
            <a:spLocks noGrp="1"/>
          </p:cNvSpPr>
          <p:nvPr>
            <p:ph sz="quarter" idx="17"/>
          </p:nvPr>
        </p:nvSpPr>
        <p:spPr>
          <a:xfrm>
            <a:off x="7144728" y="4019344"/>
            <a:ext cx="2836863" cy="1846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7316972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3" name="Picture 2" descr="Background pattern&#10;&#10;Description automatically generated">
            <a:extLst>
              <a:ext uri="{FF2B5EF4-FFF2-40B4-BE49-F238E27FC236}">
                <a16:creationId xmlns:a16="http://schemas.microsoft.com/office/drawing/2014/main" id="{38FF5130-BA47-674D-33C7-BB4849E55785}"/>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19469"/>
          <a:stretch/>
        </p:blipFill>
        <p:spPr>
          <a:xfrm>
            <a:off x="0" y="0"/>
            <a:ext cx="12192000" cy="6858000"/>
          </a:xfrm>
          <a:prstGeom prst="rect">
            <a:avLst/>
          </a:prstGeom>
        </p:spPr>
      </p:pic>
      <p:sp>
        <p:nvSpPr>
          <p:cNvPr id="2" name="Title 1">
            <a:extLst>
              <a:ext uri="{FF2B5EF4-FFF2-40B4-BE49-F238E27FC236}">
                <a16:creationId xmlns:a16="http://schemas.microsoft.com/office/drawing/2014/main" id="{5A98A857-8DD0-66A5-5E05-1BA96379D617}"/>
              </a:ext>
            </a:extLst>
          </p:cNvPr>
          <p:cNvSpPr>
            <a:spLocks noGrp="1"/>
          </p:cNvSpPr>
          <p:nvPr>
            <p:ph type="title"/>
          </p:nvPr>
        </p:nvSpPr>
        <p:spPr/>
        <p:txBody>
          <a:bodyPr/>
          <a:lstStyle/>
          <a:p>
            <a:r>
              <a:rPr lang="en-US"/>
              <a:t>Click to edit Master title style</a:t>
            </a:r>
          </a:p>
        </p:txBody>
      </p:sp>
      <p:sp>
        <p:nvSpPr>
          <p:cNvPr id="9" name="Footer Placeholder 8">
            <a:extLst>
              <a:ext uri="{FF2B5EF4-FFF2-40B4-BE49-F238E27FC236}">
                <a16:creationId xmlns:a16="http://schemas.microsoft.com/office/drawing/2014/main" id="{E5B9C591-195C-5AA6-C40B-C374A49F9D5E}"/>
              </a:ext>
            </a:extLst>
          </p:cNvPr>
          <p:cNvSpPr>
            <a:spLocks noGrp="1"/>
          </p:cNvSpPr>
          <p:nvPr>
            <p:ph type="ftr" sz="quarter" idx="10"/>
          </p:nvPr>
        </p:nvSpPr>
        <p:spPr/>
        <p:txBody>
          <a:bodyPr/>
          <a:lstStyle/>
          <a:p>
            <a:r>
              <a:rPr lang="en-US"/>
              <a:t>Making Meaning: The Power of Post-School Outcome Data | June 27-29, 2023 | www.cctsForum.com</a:t>
            </a:r>
          </a:p>
        </p:txBody>
      </p:sp>
      <p:sp>
        <p:nvSpPr>
          <p:cNvPr id="10" name="Slide Number Placeholder 9">
            <a:extLst>
              <a:ext uri="{FF2B5EF4-FFF2-40B4-BE49-F238E27FC236}">
                <a16:creationId xmlns:a16="http://schemas.microsoft.com/office/drawing/2014/main" id="{44ECA03C-5354-FC33-E603-0AC621A8FC57}"/>
              </a:ext>
            </a:extLst>
          </p:cNvPr>
          <p:cNvSpPr>
            <a:spLocks noGrp="1"/>
          </p:cNvSpPr>
          <p:nvPr>
            <p:ph type="sldNum" sz="quarter" idx="11"/>
          </p:nvPr>
        </p:nvSpPr>
        <p:spPr/>
        <p:txBody>
          <a:bodyPr/>
          <a:lstStyle/>
          <a:p>
            <a:fld id="{A4FE6FEB-5763-4CB4-ACE4-7E0D7693FADE}" type="slidenum">
              <a:rPr lang="en-US" smtClean="0"/>
              <a:pPr/>
              <a:t>‹#›</a:t>
            </a:fld>
            <a:endParaRPr lang="en-US"/>
          </a:p>
        </p:txBody>
      </p:sp>
    </p:spTree>
    <p:extLst>
      <p:ext uri="{BB962C8B-B14F-4D97-AF65-F5344CB8AC3E}">
        <p14:creationId xmlns:p14="http://schemas.microsoft.com/office/powerpoint/2010/main" val="153243077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A748F3CD-C974-A22B-6B9E-DD33358DD791}"/>
              </a:ext>
            </a:extLst>
          </p:cNvPr>
          <p:cNvSpPr/>
          <p:nvPr userDrawn="1"/>
        </p:nvSpPr>
        <p:spPr>
          <a:xfrm>
            <a:off x="0" y="0"/>
            <a:ext cx="12192000" cy="6858000"/>
          </a:xfrm>
          <a:prstGeom prst="rect">
            <a:avLst/>
          </a:prstGeom>
          <a:solidFill>
            <a:srgbClr val="A8FB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6819431-9443-985B-6948-D55BB75B1DE3}"/>
              </a:ext>
            </a:extLst>
          </p:cNvPr>
          <p:cNvSpPr>
            <a:spLocks noGrp="1"/>
          </p:cNvSpPr>
          <p:nvPr>
            <p:ph type="ctrTitle"/>
          </p:nvPr>
        </p:nvSpPr>
        <p:spPr>
          <a:xfrm>
            <a:off x="2235200" y="1122363"/>
            <a:ext cx="7499927" cy="2387600"/>
          </a:xfrm>
        </p:spPr>
        <p:txBody>
          <a:bodyPr anchor="b">
            <a:normAutofit/>
          </a:bodyPr>
          <a:lstStyle>
            <a:lvl1pPr algn="ctr">
              <a:defRPr sz="4800"/>
            </a:lvl1pPr>
          </a:lstStyle>
          <a:p>
            <a:r>
              <a:rPr lang="en-US"/>
              <a:t>Click to edit Master title style</a:t>
            </a:r>
          </a:p>
        </p:txBody>
      </p:sp>
      <p:sp>
        <p:nvSpPr>
          <p:cNvPr id="3" name="Subtitle 2">
            <a:extLst>
              <a:ext uri="{FF2B5EF4-FFF2-40B4-BE49-F238E27FC236}">
                <a16:creationId xmlns:a16="http://schemas.microsoft.com/office/drawing/2014/main" id="{E4205DBC-BD04-51AA-3E68-778066E20050}"/>
              </a:ext>
            </a:extLst>
          </p:cNvPr>
          <p:cNvSpPr>
            <a:spLocks noGrp="1"/>
          </p:cNvSpPr>
          <p:nvPr>
            <p:ph type="subTitle" idx="1"/>
          </p:nvPr>
        </p:nvSpPr>
        <p:spPr>
          <a:xfrm>
            <a:off x="1524000" y="3602038"/>
            <a:ext cx="9144000" cy="1171669"/>
          </a:xfrm>
        </p:spPr>
        <p:txBody>
          <a:bodyPr>
            <a:normAutofit/>
          </a:bodyPr>
          <a:lstStyle>
            <a:lvl1pPr marL="0" indent="0" algn="ctr">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17" name="Picture 16">
            <a:extLst>
              <a:ext uri="{FF2B5EF4-FFF2-40B4-BE49-F238E27FC236}">
                <a16:creationId xmlns:a16="http://schemas.microsoft.com/office/drawing/2014/main" id="{2D9D70DA-9981-CBE8-032A-FBC5E40B89C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14400" y="4608234"/>
            <a:ext cx="10795000" cy="1321154"/>
          </a:xfrm>
          <a:prstGeom prst="rect">
            <a:avLst/>
          </a:prstGeom>
        </p:spPr>
      </p:pic>
      <p:sp>
        <p:nvSpPr>
          <p:cNvPr id="22" name="TextBox 21">
            <a:extLst>
              <a:ext uri="{FF2B5EF4-FFF2-40B4-BE49-F238E27FC236}">
                <a16:creationId xmlns:a16="http://schemas.microsoft.com/office/drawing/2014/main" id="{2D61A2D2-9EDA-132D-D9C5-7294C2C2D311}"/>
              </a:ext>
            </a:extLst>
          </p:cNvPr>
          <p:cNvSpPr txBox="1"/>
          <p:nvPr userDrawn="1"/>
        </p:nvSpPr>
        <p:spPr>
          <a:xfrm>
            <a:off x="3940232" y="5871978"/>
            <a:ext cx="3474721" cy="323165"/>
          </a:xfrm>
          <a:prstGeom prst="rect">
            <a:avLst/>
          </a:prstGeom>
          <a:noFill/>
        </p:spPr>
        <p:txBody>
          <a:bodyPr wrap="square" rtlCol="0">
            <a:spAutoFit/>
          </a:bodyPr>
          <a:lstStyle/>
          <a:p>
            <a:pPr algn="r"/>
            <a:r>
              <a:rPr lang="en-US" sz="1500" i="0"/>
              <a:t>Artwork </a:t>
            </a:r>
            <a:r>
              <a:rPr lang="en-US" sz="1500"/>
              <a:t>by Nessa </a:t>
            </a:r>
            <a:r>
              <a:rPr lang="en-US" sz="1500" err="1"/>
              <a:t>Ankney</a:t>
            </a:r>
            <a:endParaRPr lang="en-US" sz="1500"/>
          </a:p>
        </p:txBody>
      </p:sp>
      <p:pic>
        <p:nvPicPr>
          <p:cNvPr id="21" name="Picture 20" descr="Shape&#10;&#10;Description automatically generated with medium confidence">
            <a:extLst>
              <a:ext uri="{FF2B5EF4-FFF2-40B4-BE49-F238E27FC236}">
                <a16:creationId xmlns:a16="http://schemas.microsoft.com/office/drawing/2014/main" id="{FAAB10ED-3739-21E2-AE55-269337AA89B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07998" y="6378371"/>
            <a:ext cx="1163784" cy="321082"/>
          </a:xfrm>
          <a:prstGeom prst="rect">
            <a:avLst/>
          </a:prstGeom>
        </p:spPr>
      </p:pic>
      <p:sp>
        <p:nvSpPr>
          <p:cNvPr id="8" name="Footer Placeholder 7">
            <a:extLst>
              <a:ext uri="{FF2B5EF4-FFF2-40B4-BE49-F238E27FC236}">
                <a16:creationId xmlns:a16="http://schemas.microsoft.com/office/drawing/2014/main" id="{386A7612-19EB-9920-D2A8-1E06EB98980D}"/>
              </a:ext>
            </a:extLst>
          </p:cNvPr>
          <p:cNvSpPr>
            <a:spLocks noGrp="1"/>
          </p:cNvSpPr>
          <p:nvPr>
            <p:ph type="ftr" sz="quarter" idx="11"/>
          </p:nvPr>
        </p:nvSpPr>
        <p:spPr/>
        <p:txBody>
          <a:bodyPr/>
          <a:lstStyle>
            <a:lvl1pPr>
              <a:defRPr lang="en-US" dirty="0" smtClean="0"/>
            </a:lvl1pPr>
          </a:lstStyle>
          <a:p>
            <a:r>
              <a:rPr lang="en-US"/>
              <a:t>Making Meaning: The Power of Post-School Outcome Data | June 27-29, 2023 | www.cctsForum.com</a:t>
            </a:r>
          </a:p>
        </p:txBody>
      </p:sp>
      <p:sp>
        <p:nvSpPr>
          <p:cNvPr id="7" name="Slide Number Placeholder 6">
            <a:extLst>
              <a:ext uri="{FF2B5EF4-FFF2-40B4-BE49-F238E27FC236}">
                <a16:creationId xmlns:a16="http://schemas.microsoft.com/office/drawing/2014/main" id="{28E769DC-551E-CA7C-E23F-2736DEE6E668}"/>
              </a:ext>
            </a:extLst>
          </p:cNvPr>
          <p:cNvSpPr>
            <a:spLocks noGrp="1"/>
          </p:cNvSpPr>
          <p:nvPr>
            <p:ph type="sldNum" sz="quarter" idx="10"/>
          </p:nvPr>
        </p:nvSpPr>
        <p:spPr/>
        <p:txBody>
          <a:bodyPr/>
          <a:lstStyle>
            <a:lvl1pPr>
              <a:defRPr lang="en-US" smtClean="0"/>
            </a:lvl1pPr>
          </a:lstStyle>
          <a:p>
            <a:fld id="{A4FE6FEB-5763-4CB4-ACE4-7E0D7693FADE}" type="slidenum">
              <a:rPr lang="en-US" smtClean="0"/>
              <a:pPr/>
              <a:t>‹#›</a:t>
            </a:fld>
            <a:endParaRPr lang="en-US"/>
          </a:p>
        </p:txBody>
      </p:sp>
    </p:spTree>
    <p:extLst>
      <p:ext uri="{BB962C8B-B14F-4D97-AF65-F5344CB8AC3E}">
        <p14:creationId xmlns:p14="http://schemas.microsoft.com/office/powerpoint/2010/main" val="144955636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8C378C-AFF6-E803-F0B5-C0A2521B8F4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B7A4B1B-9311-7E1A-2608-A3D7AEF662D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1A826A36-7FE4-B405-C18B-E1C8C9CD634C}"/>
              </a:ext>
            </a:extLst>
          </p:cNvPr>
          <p:cNvSpPr>
            <a:spLocks noGrp="1"/>
          </p:cNvSpPr>
          <p:nvPr>
            <p:ph type="sldNum" sz="quarter" idx="10"/>
          </p:nvPr>
        </p:nvSpPr>
        <p:spPr/>
        <p:txBody>
          <a:bodyPr/>
          <a:lstStyle/>
          <a:p>
            <a:fld id="{A4FE6FEB-5763-4CB4-ACE4-7E0D7693FADE}" type="slidenum">
              <a:rPr lang="en-US" smtClean="0"/>
              <a:t>‹#›</a:t>
            </a:fld>
            <a:endParaRPr lang="en-US"/>
          </a:p>
        </p:txBody>
      </p:sp>
      <p:sp>
        <p:nvSpPr>
          <p:cNvPr id="8" name="Footer Placeholder 7">
            <a:extLst>
              <a:ext uri="{FF2B5EF4-FFF2-40B4-BE49-F238E27FC236}">
                <a16:creationId xmlns:a16="http://schemas.microsoft.com/office/drawing/2014/main" id="{43247B65-904C-DF4D-5F88-D2929A9DDDB4}"/>
              </a:ext>
            </a:extLst>
          </p:cNvPr>
          <p:cNvSpPr>
            <a:spLocks noGrp="1"/>
          </p:cNvSpPr>
          <p:nvPr>
            <p:ph type="ftr" sz="quarter" idx="11"/>
          </p:nvPr>
        </p:nvSpPr>
        <p:spPr/>
        <p:txBody>
          <a:bodyPr/>
          <a:lstStyle/>
          <a:p>
            <a:r>
              <a:rPr lang="en-US"/>
              <a:t>Making Meaning: The Power of Post-School Outcome Data | June 27-29, 2023 | www.cctsForum.com</a:t>
            </a:r>
          </a:p>
        </p:txBody>
      </p:sp>
    </p:spTree>
    <p:extLst>
      <p:ext uri="{BB962C8B-B14F-4D97-AF65-F5344CB8AC3E}">
        <p14:creationId xmlns:p14="http://schemas.microsoft.com/office/powerpoint/2010/main" val="74038785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6" name="Picture 5" descr="Background pattern&#10;&#10;Description automatically generated">
            <a:extLst>
              <a:ext uri="{FF2B5EF4-FFF2-40B4-BE49-F238E27FC236}">
                <a16:creationId xmlns:a16="http://schemas.microsoft.com/office/drawing/2014/main" id="{09395D2E-F7AC-4B4E-E0DD-41A0AC179E17}"/>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12481" b="12481"/>
          <a:stretch/>
        </p:blipFill>
        <p:spPr>
          <a:xfrm>
            <a:off x="0" y="0"/>
            <a:ext cx="12191999" cy="6858000"/>
          </a:xfrm>
          <a:prstGeom prst="rect">
            <a:avLst/>
          </a:prstGeom>
        </p:spPr>
      </p:pic>
      <p:sp>
        <p:nvSpPr>
          <p:cNvPr id="2" name="Title 1">
            <a:extLst>
              <a:ext uri="{FF2B5EF4-FFF2-40B4-BE49-F238E27FC236}">
                <a16:creationId xmlns:a16="http://schemas.microsoft.com/office/drawing/2014/main" id="{62BC9045-9423-EACF-2527-3C1EA92396DC}"/>
              </a:ext>
            </a:extLst>
          </p:cNvPr>
          <p:cNvSpPr>
            <a:spLocks noGrp="1"/>
          </p:cNvSpPr>
          <p:nvPr>
            <p:ph type="title"/>
          </p:nvPr>
        </p:nvSpPr>
        <p:spPr>
          <a:xfrm>
            <a:off x="349136" y="1709738"/>
            <a:ext cx="5938542"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06E5EEB-EF33-4360-7E7C-E43A2258B165}"/>
              </a:ext>
            </a:extLst>
          </p:cNvPr>
          <p:cNvSpPr>
            <a:spLocks noGrp="1"/>
          </p:cNvSpPr>
          <p:nvPr>
            <p:ph type="body" idx="1"/>
          </p:nvPr>
        </p:nvSpPr>
        <p:spPr>
          <a:xfrm>
            <a:off x="349136" y="4589463"/>
            <a:ext cx="5938542" cy="1500187"/>
          </a:xfrm>
        </p:spPr>
        <p:txBody>
          <a:bodyPr>
            <a:normAutofit/>
          </a:bodyPr>
          <a:lstStyle>
            <a:lvl1pPr marL="0" indent="0">
              <a:buNone/>
              <a:defRPr sz="2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Slide Number Placeholder 6">
            <a:extLst>
              <a:ext uri="{FF2B5EF4-FFF2-40B4-BE49-F238E27FC236}">
                <a16:creationId xmlns:a16="http://schemas.microsoft.com/office/drawing/2014/main" id="{96F79CF1-02F8-4435-E131-382EFFBE512E}"/>
              </a:ext>
            </a:extLst>
          </p:cNvPr>
          <p:cNvSpPr>
            <a:spLocks noGrp="1"/>
          </p:cNvSpPr>
          <p:nvPr>
            <p:ph type="sldNum" sz="quarter" idx="10"/>
          </p:nvPr>
        </p:nvSpPr>
        <p:spPr/>
        <p:txBody>
          <a:bodyPr/>
          <a:lstStyle/>
          <a:p>
            <a:fld id="{A4FE6FEB-5763-4CB4-ACE4-7E0D7693FADE}" type="slidenum">
              <a:rPr lang="en-US" smtClean="0"/>
              <a:t>‹#›</a:t>
            </a:fld>
            <a:endParaRPr lang="en-US"/>
          </a:p>
        </p:txBody>
      </p:sp>
      <p:sp>
        <p:nvSpPr>
          <p:cNvPr id="11" name="TextBox 10">
            <a:extLst>
              <a:ext uri="{FF2B5EF4-FFF2-40B4-BE49-F238E27FC236}">
                <a16:creationId xmlns:a16="http://schemas.microsoft.com/office/drawing/2014/main" id="{0A23D0FA-F9B2-8403-785A-FAF4F6C83A78}"/>
              </a:ext>
            </a:extLst>
          </p:cNvPr>
          <p:cNvSpPr txBox="1"/>
          <p:nvPr userDrawn="1"/>
        </p:nvSpPr>
        <p:spPr>
          <a:xfrm>
            <a:off x="2079638" y="6399934"/>
            <a:ext cx="2477538" cy="323165"/>
          </a:xfrm>
          <a:prstGeom prst="rect">
            <a:avLst/>
          </a:prstGeom>
          <a:noFill/>
        </p:spPr>
        <p:txBody>
          <a:bodyPr wrap="none" rtlCol="0">
            <a:spAutoFit/>
          </a:bodyPr>
          <a:lstStyle/>
          <a:p>
            <a:r>
              <a:rPr lang="en-US" sz="1500" i="1"/>
              <a:t>Rainbow </a:t>
            </a:r>
            <a:r>
              <a:rPr lang="en-US" sz="1500"/>
              <a:t>by Nessa </a:t>
            </a:r>
            <a:r>
              <a:rPr lang="en-US" sz="1500" err="1"/>
              <a:t>Ankney</a:t>
            </a:r>
            <a:endParaRPr lang="en-US" sz="1500"/>
          </a:p>
        </p:txBody>
      </p:sp>
      <p:pic>
        <p:nvPicPr>
          <p:cNvPr id="13" name="Picture 12" descr="Shape, arrow&#10;&#10;Description automatically generated">
            <a:extLst>
              <a:ext uri="{FF2B5EF4-FFF2-40B4-BE49-F238E27FC236}">
                <a16:creationId xmlns:a16="http://schemas.microsoft.com/office/drawing/2014/main" id="{E842B623-EAAA-239D-9BA4-266BBB2788C3}"/>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10786" r="26022" b="-1297"/>
          <a:stretch/>
        </p:blipFill>
        <p:spPr>
          <a:xfrm>
            <a:off x="6410797" y="0"/>
            <a:ext cx="5781202" cy="6946900"/>
          </a:xfrm>
          <a:prstGeom prst="rect">
            <a:avLst/>
          </a:prstGeom>
        </p:spPr>
      </p:pic>
    </p:spTree>
    <p:extLst>
      <p:ext uri="{BB962C8B-B14F-4D97-AF65-F5344CB8AC3E}">
        <p14:creationId xmlns:p14="http://schemas.microsoft.com/office/powerpoint/2010/main" val="139613386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7C9ABB-14D1-610A-6EE8-9967C2F4E99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5C5C39E-680B-2210-B720-17381761388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B295F57-2878-9F91-7BD2-D9CCF1798E3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351A1563-9A2F-131A-9C92-EF01EE7EC013}"/>
              </a:ext>
            </a:extLst>
          </p:cNvPr>
          <p:cNvSpPr>
            <a:spLocks noGrp="1"/>
          </p:cNvSpPr>
          <p:nvPr>
            <p:ph type="ftr" sz="quarter" idx="10"/>
          </p:nvPr>
        </p:nvSpPr>
        <p:spPr/>
        <p:txBody>
          <a:bodyPr/>
          <a:lstStyle/>
          <a:p>
            <a:r>
              <a:rPr lang="en-US"/>
              <a:t>Making Meaning: The Power of Post-School Outcome Data | June 27-29, 2023 | www.cctsForum.com</a:t>
            </a:r>
          </a:p>
        </p:txBody>
      </p:sp>
      <p:sp>
        <p:nvSpPr>
          <p:cNvPr id="9" name="Slide Number Placeholder 8">
            <a:extLst>
              <a:ext uri="{FF2B5EF4-FFF2-40B4-BE49-F238E27FC236}">
                <a16:creationId xmlns:a16="http://schemas.microsoft.com/office/drawing/2014/main" id="{F560BCE9-2FC3-C1E3-771A-3870E7C5343F}"/>
              </a:ext>
            </a:extLst>
          </p:cNvPr>
          <p:cNvSpPr>
            <a:spLocks noGrp="1"/>
          </p:cNvSpPr>
          <p:nvPr>
            <p:ph type="sldNum" sz="quarter" idx="11"/>
          </p:nvPr>
        </p:nvSpPr>
        <p:spPr/>
        <p:txBody>
          <a:bodyPr/>
          <a:lstStyle/>
          <a:p>
            <a:fld id="{A4FE6FEB-5763-4CB4-ACE4-7E0D7693FADE}" type="slidenum">
              <a:rPr lang="en-US" smtClean="0"/>
              <a:pPr/>
              <a:t>‹#›</a:t>
            </a:fld>
            <a:endParaRPr lang="en-US"/>
          </a:p>
        </p:txBody>
      </p:sp>
    </p:spTree>
    <p:extLst>
      <p:ext uri="{BB962C8B-B14F-4D97-AF65-F5344CB8AC3E}">
        <p14:creationId xmlns:p14="http://schemas.microsoft.com/office/powerpoint/2010/main" val="90707303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A2C96-6753-113C-E4B0-CC876B6B8DD5}"/>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8856C259-7B9F-9CAC-5BA8-24F1E3DE4AD5}"/>
              </a:ext>
            </a:extLst>
          </p:cNvPr>
          <p:cNvSpPr>
            <a:spLocks noGrp="1"/>
          </p:cNvSpPr>
          <p:nvPr>
            <p:ph type="sldNum" sz="quarter" idx="10"/>
          </p:nvPr>
        </p:nvSpPr>
        <p:spPr/>
        <p:txBody>
          <a:bodyPr/>
          <a:lstStyle/>
          <a:p>
            <a:fld id="{A4FE6FEB-5763-4CB4-ACE4-7E0D7693FADE}" type="slidenum">
              <a:rPr lang="en-US" smtClean="0"/>
              <a:pPr/>
              <a:t>‹#›</a:t>
            </a:fld>
            <a:endParaRPr lang="en-US"/>
          </a:p>
        </p:txBody>
      </p:sp>
      <p:sp>
        <p:nvSpPr>
          <p:cNvPr id="4" name="Footer Placeholder 3">
            <a:extLst>
              <a:ext uri="{FF2B5EF4-FFF2-40B4-BE49-F238E27FC236}">
                <a16:creationId xmlns:a16="http://schemas.microsoft.com/office/drawing/2014/main" id="{F5E4B2F5-2067-511C-B2C9-5C69D78E2906}"/>
              </a:ext>
            </a:extLst>
          </p:cNvPr>
          <p:cNvSpPr>
            <a:spLocks noGrp="1"/>
          </p:cNvSpPr>
          <p:nvPr>
            <p:ph type="ftr" sz="quarter" idx="11"/>
          </p:nvPr>
        </p:nvSpPr>
        <p:spPr/>
        <p:txBody>
          <a:bodyPr/>
          <a:lstStyle/>
          <a:p>
            <a:r>
              <a:rPr lang="en-US"/>
              <a:t>Making Meaning: The Power of Post-School Outcome Data | June 27-29, 2023 | www.cctsForum.com</a:t>
            </a:r>
          </a:p>
        </p:txBody>
      </p:sp>
      <p:sp>
        <p:nvSpPr>
          <p:cNvPr id="6" name="Content Placeholder 5">
            <a:extLst>
              <a:ext uri="{FF2B5EF4-FFF2-40B4-BE49-F238E27FC236}">
                <a16:creationId xmlns:a16="http://schemas.microsoft.com/office/drawing/2014/main" id="{3087A37B-D426-4D39-544E-59A9A6D2661D}"/>
              </a:ext>
            </a:extLst>
          </p:cNvPr>
          <p:cNvSpPr>
            <a:spLocks noGrp="1"/>
          </p:cNvSpPr>
          <p:nvPr>
            <p:ph sz="quarter" idx="12"/>
          </p:nvPr>
        </p:nvSpPr>
        <p:spPr>
          <a:xfrm>
            <a:off x="838200" y="1828800"/>
            <a:ext cx="2063750" cy="177164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5">
            <a:extLst>
              <a:ext uri="{FF2B5EF4-FFF2-40B4-BE49-F238E27FC236}">
                <a16:creationId xmlns:a16="http://schemas.microsoft.com/office/drawing/2014/main" id="{69D09314-F81E-99EB-DE7F-3141D261745C}"/>
              </a:ext>
            </a:extLst>
          </p:cNvPr>
          <p:cNvSpPr>
            <a:spLocks noGrp="1"/>
          </p:cNvSpPr>
          <p:nvPr>
            <p:ph sz="quarter" idx="13"/>
          </p:nvPr>
        </p:nvSpPr>
        <p:spPr>
          <a:xfrm>
            <a:off x="838200" y="4059238"/>
            <a:ext cx="2063750" cy="177164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5">
            <a:extLst>
              <a:ext uri="{FF2B5EF4-FFF2-40B4-BE49-F238E27FC236}">
                <a16:creationId xmlns:a16="http://schemas.microsoft.com/office/drawing/2014/main" id="{6C628EDD-5067-FEE5-12DF-1328493E3F74}"/>
              </a:ext>
            </a:extLst>
          </p:cNvPr>
          <p:cNvSpPr>
            <a:spLocks noGrp="1"/>
          </p:cNvSpPr>
          <p:nvPr>
            <p:ph sz="quarter" idx="14"/>
          </p:nvPr>
        </p:nvSpPr>
        <p:spPr>
          <a:xfrm>
            <a:off x="3118338" y="1828800"/>
            <a:ext cx="8235462" cy="40020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7974437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Four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FB124F-5A2E-DA13-9D19-A32640E7DE73}"/>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D40B272A-5FA4-7BD3-C4BA-29304C9CD97F}"/>
              </a:ext>
            </a:extLst>
          </p:cNvPr>
          <p:cNvSpPr>
            <a:spLocks noGrp="1"/>
          </p:cNvSpPr>
          <p:nvPr>
            <p:ph type="sldNum" sz="quarter" idx="10"/>
          </p:nvPr>
        </p:nvSpPr>
        <p:spPr/>
        <p:txBody>
          <a:bodyPr/>
          <a:lstStyle/>
          <a:p>
            <a:fld id="{A4FE6FEB-5763-4CB4-ACE4-7E0D7693FADE}" type="slidenum">
              <a:rPr lang="en-US" smtClean="0"/>
              <a:pPr/>
              <a:t>‹#›</a:t>
            </a:fld>
            <a:endParaRPr lang="en-US"/>
          </a:p>
        </p:txBody>
      </p:sp>
      <p:sp>
        <p:nvSpPr>
          <p:cNvPr id="4" name="Footer Placeholder 3">
            <a:extLst>
              <a:ext uri="{FF2B5EF4-FFF2-40B4-BE49-F238E27FC236}">
                <a16:creationId xmlns:a16="http://schemas.microsoft.com/office/drawing/2014/main" id="{88BBD1BB-65BA-1859-D92A-4DFE38340723}"/>
              </a:ext>
            </a:extLst>
          </p:cNvPr>
          <p:cNvSpPr>
            <a:spLocks noGrp="1"/>
          </p:cNvSpPr>
          <p:nvPr>
            <p:ph type="ftr" sz="quarter" idx="11"/>
          </p:nvPr>
        </p:nvSpPr>
        <p:spPr/>
        <p:txBody>
          <a:bodyPr/>
          <a:lstStyle/>
          <a:p>
            <a:r>
              <a:rPr lang="en-US"/>
              <a:t>Making Meaning: The Power of Post-School Outcome Data | June 27-29, 2023 | www.cctsForum.com</a:t>
            </a:r>
          </a:p>
        </p:txBody>
      </p:sp>
      <p:sp>
        <p:nvSpPr>
          <p:cNvPr id="5" name="Content Placeholder 2">
            <a:extLst>
              <a:ext uri="{FF2B5EF4-FFF2-40B4-BE49-F238E27FC236}">
                <a16:creationId xmlns:a16="http://schemas.microsoft.com/office/drawing/2014/main" id="{262D2474-C50B-E7EB-88BC-8CDFF597DB94}"/>
              </a:ext>
            </a:extLst>
          </p:cNvPr>
          <p:cNvSpPr>
            <a:spLocks noGrp="1"/>
          </p:cNvSpPr>
          <p:nvPr>
            <p:ph sz="half" idx="1"/>
          </p:nvPr>
        </p:nvSpPr>
        <p:spPr>
          <a:xfrm>
            <a:off x="838200" y="1803447"/>
            <a:ext cx="5181600"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2">
            <a:extLst>
              <a:ext uri="{FF2B5EF4-FFF2-40B4-BE49-F238E27FC236}">
                <a16:creationId xmlns:a16="http://schemas.microsoft.com/office/drawing/2014/main" id="{7521E8FA-0770-1A9C-EA03-6BBB9CE26942}"/>
              </a:ext>
            </a:extLst>
          </p:cNvPr>
          <p:cNvSpPr>
            <a:spLocks noGrp="1"/>
          </p:cNvSpPr>
          <p:nvPr>
            <p:ph sz="half" idx="12"/>
          </p:nvPr>
        </p:nvSpPr>
        <p:spPr>
          <a:xfrm>
            <a:off x="844060" y="3871188"/>
            <a:ext cx="5181600"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2">
            <a:extLst>
              <a:ext uri="{FF2B5EF4-FFF2-40B4-BE49-F238E27FC236}">
                <a16:creationId xmlns:a16="http://schemas.microsoft.com/office/drawing/2014/main" id="{41EE3835-BB4C-EE43-76F2-BBEB9879FE9E}"/>
              </a:ext>
            </a:extLst>
          </p:cNvPr>
          <p:cNvSpPr>
            <a:spLocks noGrp="1"/>
          </p:cNvSpPr>
          <p:nvPr>
            <p:ph sz="half" idx="13"/>
          </p:nvPr>
        </p:nvSpPr>
        <p:spPr>
          <a:xfrm>
            <a:off x="6166342" y="1803447"/>
            <a:ext cx="5181600"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2">
            <a:extLst>
              <a:ext uri="{FF2B5EF4-FFF2-40B4-BE49-F238E27FC236}">
                <a16:creationId xmlns:a16="http://schemas.microsoft.com/office/drawing/2014/main" id="{42BC55B9-5414-C5B3-EECB-A7C448806660}"/>
              </a:ext>
            </a:extLst>
          </p:cNvPr>
          <p:cNvSpPr>
            <a:spLocks noGrp="1"/>
          </p:cNvSpPr>
          <p:nvPr>
            <p:ph sz="half" idx="14"/>
          </p:nvPr>
        </p:nvSpPr>
        <p:spPr>
          <a:xfrm>
            <a:off x="6166342" y="3853603"/>
            <a:ext cx="5181600"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5861397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Five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1E30BC-8B3A-8DD6-1C6A-6B29C6EC10CD}"/>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3F4BE9EC-D20B-9354-4859-E6D5ED74D8F3}"/>
              </a:ext>
            </a:extLst>
          </p:cNvPr>
          <p:cNvSpPr>
            <a:spLocks noGrp="1"/>
          </p:cNvSpPr>
          <p:nvPr>
            <p:ph type="sldNum" sz="quarter" idx="10"/>
          </p:nvPr>
        </p:nvSpPr>
        <p:spPr/>
        <p:txBody>
          <a:bodyPr/>
          <a:lstStyle/>
          <a:p>
            <a:fld id="{A4FE6FEB-5763-4CB4-ACE4-7E0D7693FADE}" type="slidenum">
              <a:rPr lang="en-US" smtClean="0"/>
              <a:pPr/>
              <a:t>‹#›</a:t>
            </a:fld>
            <a:endParaRPr lang="en-US"/>
          </a:p>
        </p:txBody>
      </p:sp>
      <p:sp>
        <p:nvSpPr>
          <p:cNvPr id="4" name="Footer Placeholder 3">
            <a:extLst>
              <a:ext uri="{FF2B5EF4-FFF2-40B4-BE49-F238E27FC236}">
                <a16:creationId xmlns:a16="http://schemas.microsoft.com/office/drawing/2014/main" id="{50246B80-F63D-ACCC-BDD8-C82B051FDE15}"/>
              </a:ext>
            </a:extLst>
          </p:cNvPr>
          <p:cNvSpPr>
            <a:spLocks noGrp="1"/>
          </p:cNvSpPr>
          <p:nvPr>
            <p:ph type="ftr" sz="quarter" idx="11"/>
          </p:nvPr>
        </p:nvSpPr>
        <p:spPr/>
        <p:txBody>
          <a:bodyPr/>
          <a:lstStyle/>
          <a:p>
            <a:r>
              <a:rPr lang="en-US"/>
              <a:t>Making Meaning: The Power of Post-School Outcome Data | June 27-29, 2023 | www.cctsForum.com</a:t>
            </a:r>
          </a:p>
        </p:txBody>
      </p:sp>
      <p:sp>
        <p:nvSpPr>
          <p:cNvPr id="6" name="Content Placeholder 5">
            <a:extLst>
              <a:ext uri="{FF2B5EF4-FFF2-40B4-BE49-F238E27FC236}">
                <a16:creationId xmlns:a16="http://schemas.microsoft.com/office/drawing/2014/main" id="{54EE0474-CE5D-EE87-D134-29BAC1184375}"/>
              </a:ext>
            </a:extLst>
          </p:cNvPr>
          <p:cNvSpPr>
            <a:spLocks noGrp="1"/>
          </p:cNvSpPr>
          <p:nvPr>
            <p:ph sz="quarter" idx="12"/>
          </p:nvPr>
        </p:nvSpPr>
        <p:spPr>
          <a:xfrm>
            <a:off x="838200" y="1775310"/>
            <a:ext cx="862013" cy="8620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5">
            <a:extLst>
              <a:ext uri="{FF2B5EF4-FFF2-40B4-BE49-F238E27FC236}">
                <a16:creationId xmlns:a16="http://schemas.microsoft.com/office/drawing/2014/main" id="{A72DE491-D3AD-9AFD-F127-F17BE0623800}"/>
              </a:ext>
            </a:extLst>
          </p:cNvPr>
          <p:cNvSpPr>
            <a:spLocks noGrp="1"/>
          </p:cNvSpPr>
          <p:nvPr>
            <p:ph sz="quarter" idx="13"/>
          </p:nvPr>
        </p:nvSpPr>
        <p:spPr>
          <a:xfrm>
            <a:off x="838199" y="2815326"/>
            <a:ext cx="862013" cy="8620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5">
            <a:extLst>
              <a:ext uri="{FF2B5EF4-FFF2-40B4-BE49-F238E27FC236}">
                <a16:creationId xmlns:a16="http://schemas.microsoft.com/office/drawing/2014/main" id="{1541FE5B-0168-4E37-B402-B62C77745051}"/>
              </a:ext>
            </a:extLst>
          </p:cNvPr>
          <p:cNvSpPr>
            <a:spLocks noGrp="1"/>
          </p:cNvSpPr>
          <p:nvPr>
            <p:ph sz="quarter" idx="14"/>
          </p:nvPr>
        </p:nvSpPr>
        <p:spPr>
          <a:xfrm>
            <a:off x="838199" y="3855342"/>
            <a:ext cx="862013" cy="8620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5">
            <a:extLst>
              <a:ext uri="{FF2B5EF4-FFF2-40B4-BE49-F238E27FC236}">
                <a16:creationId xmlns:a16="http://schemas.microsoft.com/office/drawing/2014/main" id="{CF311187-3FA4-9349-71D9-DC8865870282}"/>
              </a:ext>
            </a:extLst>
          </p:cNvPr>
          <p:cNvSpPr>
            <a:spLocks noGrp="1"/>
          </p:cNvSpPr>
          <p:nvPr>
            <p:ph sz="quarter" idx="15"/>
          </p:nvPr>
        </p:nvSpPr>
        <p:spPr>
          <a:xfrm>
            <a:off x="838198" y="4895358"/>
            <a:ext cx="862013" cy="8620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5">
            <a:extLst>
              <a:ext uri="{FF2B5EF4-FFF2-40B4-BE49-F238E27FC236}">
                <a16:creationId xmlns:a16="http://schemas.microsoft.com/office/drawing/2014/main" id="{07F9D9F0-4773-2FCC-94AA-E9D13AC214FC}"/>
              </a:ext>
            </a:extLst>
          </p:cNvPr>
          <p:cNvSpPr>
            <a:spLocks noGrp="1"/>
          </p:cNvSpPr>
          <p:nvPr>
            <p:ph sz="quarter" idx="16"/>
          </p:nvPr>
        </p:nvSpPr>
        <p:spPr>
          <a:xfrm>
            <a:off x="1887416" y="1775308"/>
            <a:ext cx="9466384" cy="423862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8972796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ix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916263-77C6-12A6-B272-0987092571A3}"/>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B9AF8B0D-77F8-DDCD-B844-383F006E287A}"/>
              </a:ext>
            </a:extLst>
          </p:cNvPr>
          <p:cNvSpPr>
            <a:spLocks noGrp="1"/>
          </p:cNvSpPr>
          <p:nvPr>
            <p:ph type="sldNum" sz="quarter" idx="10"/>
          </p:nvPr>
        </p:nvSpPr>
        <p:spPr/>
        <p:txBody>
          <a:bodyPr/>
          <a:lstStyle/>
          <a:p>
            <a:fld id="{A4FE6FEB-5763-4CB4-ACE4-7E0D7693FADE}" type="slidenum">
              <a:rPr lang="en-US" smtClean="0"/>
              <a:pPr/>
              <a:t>‹#›</a:t>
            </a:fld>
            <a:endParaRPr lang="en-US"/>
          </a:p>
        </p:txBody>
      </p:sp>
      <p:sp>
        <p:nvSpPr>
          <p:cNvPr id="4" name="Footer Placeholder 3">
            <a:extLst>
              <a:ext uri="{FF2B5EF4-FFF2-40B4-BE49-F238E27FC236}">
                <a16:creationId xmlns:a16="http://schemas.microsoft.com/office/drawing/2014/main" id="{0E6FF8FD-EE84-E247-A3F5-ACD981A25E66}"/>
              </a:ext>
            </a:extLst>
          </p:cNvPr>
          <p:cNvSpPr>
            <a:spLocks noGrp="1"/>
          </p:cNvSpPr>
          <p:nvPr>
            <p:ph type="ftr" sz="quarter" idx="11"/>
          </p:nvPr>
        </p:nvSpPr>
        <p:spPr/>
        <p:txBody>
          <a:bodyPr/>
          <a:lstStyle/>
          <a:p>
            <a:r>
              <a:rPr lang="en-US"/>
              <a:t>Making Meaning: The Power of Post-School Outcome Data | June 27-29, 2023 | www.cctsForum.com</a:t>
            </a:r>
          </a:p>
        </p:txBody>
      </p:sp>
      <p:sp>
        <p:nvSpPr>
          <p:cNvPr id="6" name="Content Placeholder 5">
            <a:extLst>
              <a:ext uri="{FF2B5EF4-FFF2-40B4-BE49-F238E27FC236}">
                <a16:creationId xmlns:a16="http://schemas.microsoft.com/office/drawing/2014/main" id="{06D54078-4F07-E899-620A-C2610EF1771D}"/>
              </a:ext>
            </a:extLst>
          </p:cNvPr>
          <p:cNvSpPr>
            <a:spLocks noGrp="1"/>
          </p:cNvSpPr>
          <p:nvPr>
            <p:ph sz="quarter" idx="12"/>
          </p:nvPr>
        </p:nvSpPr>
        <p:spPr>
          <a:xfrm>
            <a:off x="838200" y="1898650"/>
            <a:ext cx="2836863" cy="1846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5">
            <a:extLst>
              <a:ext uri="{FF2B5EF4-FFF2-40B4-BE49-F238E27FC236}">
                <a16:creationId xmlns:a16="http://schemas.microsoft.com/office/drawing/2014/main" id="{AC6E9320-FD82-D7AF-3F15-C2BEB1CA278F}"/>
              </a:ext>
            </a:extLst>
          </p:cNvPr>
          <p:cNvSpPr>
            <a:spLocks noGrp="1"/>
          </p:cNvSpPr>
          <p:nvPr>
            <p:ph sz="quarter" idx="13"/>
          </p:nvPr>
        </p:nvSpPr>
        <p:spPr>
          <a:xfrm>
            <a:off x="3991464" y="1898650"/>
            <a:ext cx="2836863" cy="1846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5">
            <a:extLst>
              <a:ext uri="{FF2B5EF4-FFF2-40B4-BE49-F238E27FC236}">
                <a16:creationId xmlns:a16="http://schemas.microsoft.com/office/drawing/2014/main" id="{9D30314E-D8CE-8F9A-7151-6660F29124A8}"/>
              </a:ext>
            </a:extLst>
          </p:cNvPr>
          <p:cNvSpPr>
            <a:spLocks noGrp="1"/>
          </p:cNvSpPr>
          <p:nvPr>
            <p:ph sz="quarter" idx="14"/>
          </p:nvPr>
        </p:nvSpPr>
        <p:spPr>
          <a:xfrm>
            <a:off x="7144728" y="1898650"/>
            <a:ext cx="2836863" cy="1846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5">
            <a:extLst>
              <a:ext uri="{FF2B5EF4-FFF2-40B4-BE49-F238E27FC236}">
                <a16:creationId xmlns:a16="http://schemas.microsoft.com/office/drawing/2014/main" id="{2D96D48B-AE12-6C8B-FC6B-2AB179B1AB55}"/>
              </a:ext>
            </a:extLst>
          </p:cNvPr>
          <p:cNvSpPr>
            <a:spLocks noGrp="1"/>
          </p:cNvSpPr>
          <p:nvPr>
            <p:ph sz="quarter" idx="15"/>
          </p:nvPr>
        </p:nvSpPr>
        <p:spPr>
          <a:xfrm>
            <a:off x="838199" y="4019346"/>
            <a:ext cx="2836863" cy="1846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5">
            <a:extLst>
              <a:ext uri="{FF2B5EF4-FFF2-40B4-BE49-F238E27FC236}">
                <a16:creationId xmlns:a16="http://schemas.microsoft.com/office/drawing/2014/main" id="{043D5888-670C-329C-87D0-13D9FFBD4391}"/>
              </a:ext>
            </a:extLst>
          </p:cNvPr>
          <p:cNvSpPr>
            <a:spLocks noGrp="1"/>
          </p:cNvSpPr>
          <p:nvPr>
            <p:ph sz="quarter" idx="16"/>
          </p:nvPr>
        </p:nvSpPr>
        <p:spPr>
          <a:xfrm>
            <a:off x="3991463" y="4019345"/>
            <a:ext cx="2836863" cy="1846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5">
            <a:extLst>
              <a:ext uri="{FF2B5EF4-FFF2-40B4-BE49-F238E27FC236}">
                <a16:creationId xmlns:a16="http://schemas.microsoft.com/office/drawing/2014/main" id="{598173A1-48FC-6603-C985-F7ABC9427390}"/>
              </a:ext>
            </a:extLst>
          </p:cNvPr>
          <p:cNvSpPr>
            <a:spLocks noGrp="1"/>
          </p:cNvSpPr>
          <p:nvPr>
            <p:ph sz="quarter" idx="17"/>
          </p:nvPr>
        </p:nvSpPr>
        <p:spPr>
          <a:xfrm>
            <a:off x="7144728" y="4019344"/>
            <a:ext cx="2836863" cy="1846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6572499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3" name="Picture 2" descr="Background pattern&#10;&#10;Description automatically generated">
            <a:extLst>
              <a:ext uri="{FF2B5EF4-FFF2-40B4-BE49-F238E27FC236}">
                <a16:creationId xmlns:a16="http://schemas.microsoft.com/office/drawing/2014/main" id="{9F846381-85CF-6C11-5C71-BEB7FAC003B5}"/>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12481" b="12481"/>
          <a:stretch/>
        </p:blipFill>
        <p:spPr>
          <a:xfrm>
            <a:off x="0" y="0"/>
            <a:ext cx="12191999" cy="6858000"/>
          </a:xfrm>
          <a:prstGeom prst="rect">
            <a:avLst/>
          </a:prstGeom>
        </p:spPr>
      </p:pic>
      <p:sp>
        <p:nvSpPr>
          <p:cNvPr id="2" name="Title 1">
            <a:extLst>
              <a:ext uri="{FF2B5EF4-FFF2-40B4-BE49-F238E27FC236}">
                <a16:creationId xmlns:a16="http://schemas.microsoft.com/office/drawing/2014/main" id="{5A98A857-8DD0-66A5-5E05-1BA96379D617}"/>
              </a:ext>
            </a:extLst>
          </p:cNvPr>
          <p:cNvSpPr>
            <a:spLocks noGrp="1"/>
          </p:cNvSpPr>
          <p:nvPr>
            <p:ph type="title"/>
          </p:nvPr>
        </p:nvSpPr>
        <p:spPr/>
        <p:txBody>
          <a:bodyPr/>
          <a:lstStyle/>
          <a:p>
            <a:r>
              <a:rPr lang="en-US"/>
              <a:t>Click to edit Master title style</a:t>
            </a:r>
          </a:p>
        </p:txBody>
      </p:sp>
      <p:sp>
        <p:nvSpPr>
          <p:cNvPr id="9" name="Footer Placeholder 8">
            <a:extLst>
              <a:ext uri="{FF2B5EF4-FFF2-40B4-BE49-F238E27FC236}">
                <a16:creationId xmlns:a16="http://schemas.microsoft.com/office/drawing/2014/main" id="{E5B9C591-195C-5AA6-C40B-C374A49F9D5E}"/>
              </a:ext>
            </a:extLst>
          </p:cNvPr>
          <p:cNvSpPr>
            <a:spLocks noGrp="1"/>
          </p:cNvSpPr>
          <p:nvPr>
            <p:ph type="ftr" sz="quarter" idx="10"/>
          </p:nvPr>
        </p:nvSpPr>
        <p:spPr/>
        <p:txBody>
          <a:bodyPr/>
          <a:lstStyle/>
          <a:p>
            <a:r>
              <a:rPr lang="en-US"/>
              <a:t>Making Meaning: The Power of Post-School Outcome Data | June 27-29, 2023 | www.cctsForum.com</a:t>
            </a:r>
          </a:p>
        </p:txBody>
      </p:sp>
      <p:sp>
        <p:nvSpPr>
          <p:cNvPr id="10" name="Slide Number Placeholder 9">
            <a:extLst>
              <a:ext uri="{FF2B5EF4-FFF2-40B4-BE49-F238E27FC236}">
                <a16:creationId xmlns:a16="http://schemas.microsoft.com/office/drawing/2014/main" id="{44ECA03C-5354-FC33-E603-0AC621A8FC57}"/>
              </a:ext>
            </a:extLst>
          </p:cNvPr>
          <p:cNvSpPr>
            <a:spLocks noGrp="1"/>
          </p:cNvSpPr>
          <p:nvPr>
            <p:ph type="sldNum" sz="quarter" idx="11"/>
          </p:nvPr>
        </p:nvSpPr>
        <p:spPr/>
        <p:txBody>
          <a:bodyPr/>
          <a:lstStyle/>
          <a:p>
            <a:fld id="{A4FE6FEB-5763-4CB4-ACE4-7E0D7693FADE}" type="slidenum">
              <a:rPr lang="en-US" smtClean="0"/>
              <a:pPr/>
              <a:t>‹#›</a:t>
            </a:fld>
            <a:endParaRPr lang="en-US"/>
          </a:p>
        </p:txBody>
      </p:sp>
    </p:spTree>
    <p:extLst>
      <p:ext uri="{BB962C8B-B14F-4D97-AF65-F5344CB8AC3E}">
        <p14:creationId xmlns:p14="http://schemas.microsoft.com/office/powerpoint/2010/main" val="11362033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image" Target="../media/image2.png"/><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image" Target="../media/image5.png"/><Relationship Id="rId5" Type="http://schemas.openxmlformats.org/officeDocument/2006/relationships/slideLayout" Target="../slideLayouts/slideLayout14.xml"/><Relationship Id="rId10" Type="http://schemas.openxmlformats.org/officeDocument/2006/relationships/theme" Target="../theme/theme2.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6.xml"/><Relationship Id="rId3" Type="http://schemas.openxmlformats.org/officeDocument/2006/relationships/slideLayout" Target="../slideLayouts/slideLayout21.xml"/><Relationship Id="rId7" Type="http://schemas.openxmlformats.org/officeDocument/2006/relationships/slideLayout" Target="../slideLayouts/slideLayout25.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image" Target="../media/image2.png"/><Relationship Id="rId5" Type="http://schemas.openxmlformats.org/officeDocument/2006/relationships/slideLayout" Target="../slideLayouts/slideLayout23.xml"/><Relationship Id="rId10" Type="http://schemas.openxmlformats.org/officeDocument/2006/relationships/theme" Target="../theme/theme3.xml"/><Relationship Id="rId4" Type="http://schemas.openxmlformats.org/officeDocument/2006/relationships/slideLayout" Target="../slideLayouts/slideLayout22.xml"/><Relationship Id="rId9"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6" name="Picture 15" descr="Background pattern&#10;&#10;Description automatically generated">
            <a:extLst>
              <a:ext uri="{FF2B5EF4-FFF2-40B4-BE49-F238E27FC236}">
                <a16:creationId xmlns:a16="http://schemas.microsoft.com/office/drawing/2014/main" id="{451AE2EA-BCEC-D102-1B9E-87FBD4D78A19}"/>
              </a:ext>
            </a:extLst>
          </p:cNvPr>
          <p:cNvPicPr>
            <a:picLocks noChangeAspect="1"/>
          </p:cNvPicPr>
          <p:nvPr userDrawn="1"/>
        </p:nvPicPr>
        <p:blipFill rotWithShape="1">
          <a:blip r:embed="rId11">
            <a:extLst>
              <a:ext uri="{28A0092B-C50C-407E-A947-70E740481C1C}">
                <a14:useLocalDpi xmlns:a14="http://schemas.microsoft.com/office/drawing/2010/main" val="0"/>
              </a:ext>
            </a:extLst>
          </a:blip>
          <a:srcRect t="92548"/>
          <a:stretch/>
        </p:blipFill>
        <p:spPr>
          <a:xfrm>
            <a:off x="0" y="6176962"/>
            <a:ext cx="12192000" cy="681037"/>
          </a:xfrm>
          <a:prstGeom prst="rect">
            <a:avLst/>
          </a:prstGeom>
        </p:spPr>
      </p:pic>
      <p:sp>
        <p:nvSpPr>
          <p:cNvPr id="2" name="Title Placeholder 1">
            <a:extLst>
              <a:ext uri="{FF2B5EF4-FFF2-40B4-BE49-F238E27FC236}">
                <a16:creationId xmlns:a16="http://schemas.microsoft.com/office/drawing/2014/main" id="{26BBCF22-155C-F315-248C-A697EC21658B}"/>
              </a:ext>
            </a:extLst>
          </p:cNvPr>
          <p:cNvSpPr>
            <a:spLocks noGrp="1"/>
          </p:cNvSpPr>
          <p:nvPr>
            <p:ph type="title"/>
          </p:nvPr>
        </p:nvSpPr>
        <p:spPr>
          <a:xfrm>
            <a:off x="838200" y="547404"/>
            <a:ext cx="10515600" cy="107681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195B33B-D819-D01B-2B66-93F1BA5317F0}"/>
              </a:ext>
            </a:extLst>
          </p:cNvPr>
          <p:cNvSpPr>
            <a:spLocks noGrp="1"/>
          </p:cNvSpPr>
          <p:nvPr>
            <p:ph type="body" idx="1"/>
          </p:nvPr>
        </p:nvSpPr>
        <p:spPr>
          <a:xfrm>
            <a:off x="838200" y="1776046"/>
            <a:ext cx="10515600" cy="4400917"/>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34AAF427-8DE7-AFBC-5A03-D3796E98B932}"/>
              </a:ext>
            </a:extLst>
          </p:cNvPr>
          <p:cNvSpPr>
            <a:spLocks noGrp="1"/>
          </p:cNvSpPr>
          <p:nvPr>
            <p:ph type="sldNum" sz="quarter" idx="4"/>
          </p:nvPr>
        </p:nvSpPr>
        <p:spPr>
          <a:xfrm>
            <a:off x="10677236" y="6356350"/>
            <a:ext cx="676564" cy="365125"/>
          </a:xfrm>
          <a:prstGeom prst="rect">
            <a:avLst/>
          </a:prstGeom>
        </p:spPr>
        <p:txBody>
          <a:bodyPr vert="horz" lIns="91440" tIns="45720" rIns="91440" bIns="45720" rtlCol="0" anchor="ctr"/>
          <a:lstStyle>
            <a:lvl1pPr algn="r">
              <a:defRPr sz="1600">
                <a:solidFill>
                  <a:schemeClr val="tx1"/>
                </a:solidFill>
              </a:defRPr>
            </a:lvl1pPr>
          </a:lstStyle>
          <a:p>
            <a:fld id="{A4FE6FEB-5763-4CB4-ACE4-7E0D7693FADE}" type="slidenum">
              <a:rPr lang="en-US" smtClean="0"/>
              <a:pPr/>
              <a:t>‹#›</a:t>
            </a:fld>
            <a:endParaRPr lang="en-US"/>
          </a:p>
        </p:txBody>
      </p:sp>
      <p:sp>
        <p:nvSpPr>
          <p:cNvPr id="7" name="Footer Placeholder 6">
            <a:extLst>
              <a:ext uri="{FF2B5EF4-FFF2-40B4-BE49-F238E27FC236}">
                <a16:creationId xmlns:a16="http://schemas.microsoft.com/office/drawing/2014/main" id="{C321DADA-D9E3-ED37-E20A-6E691B2EC494}"/>
              </a:ext>
            </a:extLst>
          </p:cNvPr>
          <p:cNvSpPr>
            <a:spLocks noGrp="1"/>
          </p:cNvSpPr>
          <p:nvPr>
            <p:ph type="ftr" sz="quarter" idx="3"/>
          </p:nvPr>
        </p:nvSpPr>
        <p:spPr>
          <a:xfrm>
            <a:off x="1671782" y="6356350"/>
            <a:ext cx="8866908" cy="365125"/>
          </a:xfrm>
          <a:prstGeom prst="rect">
            <a:avLst/>
          </a:prstGeom>
        </p:spPr>
        <p:txBody>
          <a:bodyPr vert="horz" lIns="91440" tIns="45720" rIns="91440" bIns="45720" rtlCol="0" anchor="ctr"/>
          <a:lstStyle>
            <a:lvl1pPr algn="ctr">
              <a:defRPr sz="1500">
                <a:solidFill>
                  <a:schemeClr val="tx1"/>
                </a:solidFill>
              </a:defRPr>
            </a:lvl1pPr>
          </a:lstStyle>
          <a:p>
            <a:r>
              <a:rPr lang="en-US"/>
              <a:t>Making Meaning: The Power of Post-School Outcome Data | June 27-29, 2023 | www.cctsForum.com</a:t>
            </a:r>
          </a:p>
        </p:txBody>
      </p:sp>
      <p:pic>
        <p:nvPicPr>
          <p:cNvPr id="10" name="Picture 9" descr="Shape&#10;&#10;Description automatically generated with medium confidence">
            <a:extLst>
              <a:ext uri="{FF2B5EF4-FFF2-40B4-BE49-F238E27FC236}">
                <a16:creationId xmlns:a16="http://schemas.microsoft.com/office/drawing/2014/main" id="{520946FA-D7E9-FED0-D4C8-C3E7C85CDAEE}"/>
              </a:ext>
            </a:extLst>
          </p:cNvPr>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507998" y="6378371"/>
            <a:ext cx="1163784" cy="321082"/>
          </a:xfrm>
          <a:prstGeom prst="rect">
            <a:avLst/>
          </a:prstGeom>
        </p:spPr>
      </p:pic>
    </p:spTree>
    <p:extLst>
      <p:ext uri="{BB962C8B-B14F-4D97-AF65-F5344CB8AC3E}">
        <p14:creationId xmlns:p14="http://schemas.microsoft.com/office/powerpoint/2010/main" val="7123052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5" r:id="rId5"/>
    <p:sldLayoutId id="2147483656" r:id="rId6"/>
    <p:sldLayoutId id="2147483657" r:id="rId7"/>
    <p:sldLayoutId id="2147483658" r:id="rId8"/>
    <p:sldLayoutId id="2147483654" r:id="rId9"/>
  </p:sldLayoutIdLst>
  <p:hf hdr="0" dt="0"/>
  <p:txStyles>
    <p:titleStyle>
      <a:lvl1pPr algn="l" defTabSz="914400" rtl="0" eaLnBrk="1" latinLnBrk="0" hangingPunct="1">
        <a:lnSpc>
          <a:spcPct val="90000"/>
        </a:lnSpc>
        <a:spcBef>
          <a:spcPct val="0"/>
        </a:spcBef>
        <a:buNone/>
        <a:defRPr sz="3600" kern="1200">
          <a:solidFill>
            <a:schemeClr val="tx1"/>
          </a:solidFill>
          <a:latin typeface="Rockwell" panose="02060603020205020403" pitchFamily="18" charset="0"/>
          <a:ea typeface="+mj-ea"/>
          <a:cs typeface="+mj-cs"/>
        </a:defRPr>
      </a:lvl1pPr>
    </p:titleStyle>
    <p:bodyStyle>
      <a:lvl1pPr marL="404813" indent="-404813" algn="l" defTabSz="914400" rtl="0" eaLnBrk="1" latinLnBrk="0" hangingPunct="1">
        <a:lnSpc>
          <a:spcPct val="90000"/>
        </a:lnSpc>
        <a:spcBef>
          <a:spcPts val="0"/>
        </a:spcBef>
        <a:spcAft>
          <a:spcPts val="2400"/>
        </a:spcAft>
        <a:buFont typeface="Arial" panose="020B0604020202020204" pitchFamily="34" charset="0"/>
        <a:buChar char="•"/>
        <a:defRPr sz="2800" kern="1200">
          <a:solidFill>
            <a:schemeClr val="tx1"/>
          </a:solidFill>
          <a:latin typeface="+mn-lt"/>
          <a:ea typeface="+mn-ea"/>
          <a:cs typeface="+mn-cs"/>
        </a:defRPr>
      </a:lvl1pPr>
      <a:lvl2pPr marL="862013" indent="-404813" algn="l" defTabSz="914400" rtl="0" eaLnBrk="1" latinLnBrk="0" hangingPunct="1">
        <a:lnSpc>
          <a:spcPct val="90000"/>
        </a:lnSpc>
        <a:spcBef>
          <a:spcPts val="0"/>
        </a:spcBef>
        <a:spcAft>
          <a:spcPts val="2400"/>
        </a:spcAft>
        <a:buFont typeface="Arial" panose="020B0604020202020204" pitchFamily="34" charset="0"/>
        <a:buChar char="‒"/>
        <a:defRPr sz="2800" kern="1200">
          <a:solidFill>
            <a:schemeClr val="tx1"/>
          </a:solidFill>
          <a:latin typeface="+mn-lt"/>
          <a:ea typeface="+mn-ea"/>
          <a:cs typeface="+mn-cs"/>
        </a:defRPr>
      </a:lvl2pPr>
      <a:lvl3pPr marL="1319213" indent="-404813" algn="l" defTabSz="914400" rtl="0" eaLnBrk="1" latinLnBrk="0" hangingPunct="1">
        <a:lnSpc>
          <a:spcPct val="90000"/>
        </a:lnSpc>
        <a:spcBef>
          <a:spcPts val="0"/>
        </a:spcBef>
        <a:spcAft>
          <a:spcPts val="2400"/>
        </a:spcAft>
        <a:buFont typeface="Courier New" panose="02070309020205020404" pitchFamily="49" charset="0"/>
        <a:buChar char="o"/>
        <a:defRPr sz="2800" kern="1200">
          <a:solidFill>
            <a:schemeClr val="tx1"/>
          </a:solidFill>
          <a:latin typeface="+mn-lt"/>
          <a:ea typeface="+mn-ea"/>
          <a:cs typeface="+mn-cs"/>
        </a:defRPr>
      </a:lvl3pPr>
      <a:lvl4pPr marL="1724025" indent="-352425" algn="l" defTabSz="914400" rtl="0" eaLnBrk="1" latinLnBrk="0" hangingPunct="1">
        <a:lnSpc>
          <a:spcPct val="90000"/>
        </a:lnSpc>
        <a:spcBef>
          <a:spcPts val="0"/>
        </a:spcBef>
        <a:spcAft>
          <a:spcPts val="2400"/>
        </a:spcAft>
        <a:buFont typeface="Arial" panose="020B0604020202020204" pitchFamily="34" charset="0"/>
        <a:buChar char="•"/>
        <a:defRPr sz="2800" kern="1200">
          <a:solidFill>
            <a:schemeClr val="tx1"/>
          </a:solidFill>
          <a:latin typeface="+mn-lt"/>
          <a:ea typeface="+mn-ea"/>
          <a:cs typeface="+mn-cs"/>
        </a:defRPr>
      </a:lvl4pPr>
      <a:lvl5pPr marL="2181225" indent="-352425" algn="l" defTabSz="914400" rtl="0" eaLnBrk="1" latinLnBrk="0" hangingPunct="1">
        <a:lnSpc>
          <a:spcPct val="90000"/>
        </a:lnSpc>
        <a:spcBef>
          <a:spcPts val="0"/>
        </a:spcBef>
        <a:spcAft>
          <a:spcPts val="2400"/>
        </a:spcAft>
        <a:buFont typeface="Arial" panose="020B0604020202020204" pitchFamily="34" charset="0"/>
        <a:buChar char="‒"/>
        <a:defRPr sz="2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 name="Picture 3" descr="Background pattern&#10;&#10;Description automatically generated">
            <a:extLst>
              <a:ext uri="{FF2B5EF4-FFF2-40B4-BE49-F238E27FC236}">
                <a16:creationId xmlns:a16="http://schemas.microsoft.com/office/drawing/2014/main" id="{4AD557E9-755D-01FA-EFC9-18345E7BA678}"/>
              </a:ext>
            </a:extLst>
          </p:cNvPr>
          <p:cNvPicPr>
            <a:picLocks noChangeAspect="1"/>
          </p:cNvPicPr>
          <p:nvPr userDrawn="1"/>
        </p:nvPicPr>
        <p:blipFill rotWithShape="1">
          <a:blip r:embed="rId11">
            <a:extLst>
              <a:ext uri="{28A0092B-C50C-407E-A947-70E740481C1C}">
                <a14:useLocalDpi xmlns:a14="http://schemas.microsoft.com/office/drawing/2010/main" val="0"/>
              </a:ext>
            </a:extLst>
          </a:blip>
          <a:srcRect t="4900" b="87103"/>
          <a:stretch/>
        </p:blipFill>
        <p:spPr>
          <a:xfrm>
            <a:off x="0" y="6176962"/>
            <a:ext cx="12192000" cy="681037"/>
          </a:xfrm>
          <a:prstGeom prst="rect">
            <a:avLst/>
          </a:prstGeom>
        </p:spPr>
      </p:pic>
      <p:sp>
        <p:nvSpPr>
          <p:cNvPr id="2" name="Title Placeholder 1">
            <a:extLst>
              <a:ext uri="{FF2B5EF4-FFF2-40B4-BE49-F238E27FC236}">
                <a16:creationId xmlns:a16="http://schemas.microsoft.com/office/drawing/2014/main" id="{26BBCF22-155C-F315-248C-A697EC21658B}"/>
              </a:ext>
            </a:extLst>
          </p:cNvPr>
          <p:cNvSpPr>
            <a:spLocks noGrp="1"/>
          </p:cNvSpPr>
          <p:nvPr>
            <p:ph type="title"/>
          </p:nvPr>
        </p:nvSpPr>
        <p:spPr>
          <a:xfrm>
            <a:off x="838200" y="547404"/>
            <a:ext cx="10515600" cy="107681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195B33B-D819-D01B-2B66-93F1BA5317F0}"/>
              </a:ext>
            </a:extLst>
          </p:cNvPr>
          <p:cNvSpPr>
            <a:spLocks noGrp="1"/>
          </p:cNvSpPr>
          <p:nvPr>
            <p:ph type="body" idx="1"/>
          </p:nvPr>
        </p:nvSpPr>
        <p:spPr>
          <a:xfrm>
            <a:off x="838200" y="1776046"/>
            <a:ext cx="10515600" cy="440091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34AAF427-8DE7-AFBC-5A03-D3796E98B932}"/>
              </a:ext>
            </a:extLst>
          </p:cNvPr>
          <p:cNvSpPr>
            <a:spLocks noGrp="1"/>
          </p:cNvSpPr>
          <p:nvPr>
            <p:ph type="sldNum" sz="quarter" idx="4"/>
          </p:nvPr>
        </p:nvSpPr>
        <p:spPr>
          <a:xfrm>
            <a:off x="10677236" y="6356350"/>
            <a:ext cx="676564" cy="365125"/>
          </a:xfrm>
          <a:prstGeom prst="rect">
            <a:avLst/>
          </a:prstGeom>
        </p:spPr>
        <p:txBody>
          <a:bodyPr vert="horz" lIns="91440" tIns="45720" rIns="91440" bIns="45720" rtlCol="0" anchor="ctr"/>
          <a:lstStyle>
            <a:lvl1pPr algn="r">
              <a:defRPr sz="1600">
                <a:solidFill>
                  <a:schemeClr val="tx1"/>
                </a:solidFill>
              </a:defRPr>
            </a:lvl1pPr>
          </a:lstStyle>
          <a:p>
            <a:fld id="{A4FE6FEB-5763-4CB4-ACE4-7E0D7693FADE}" type="slidenum">
              <a:rPr lang="en-US" smtClean="0"/>
              <a:pPr/>
              <a:t>‹#›</a:t>
            </a:fld>
            <a:endParaRPr lang="en-US"/>
          </a:p>
        </p:txBody>
      </p:sp>
      <p:sp>
        <p:nvSpPr>
          <p:cNvPr id="7" name="Footer Placeholder 6">
            <a:extLst>
              <a:ext uri="{FF2B5EF4-FFF2-40B4-BE49-F238E27FC236}">
                <a16:creationId xmlns:a16="http://schemas.microsoft.com/office/drawing/2014/main" id="{C321DADA-D9E3-ED37-E20A-6E691B2EC494}"/>
              </a:ext>
            </a:extLst>
          </p:cNvPr>
          <p:cNvSpPr>
            <a:spLocks noGrp="1"/>
          </p:cNvSpPr>
          <p:nvPr>
            <p:ph type="ftr" sz="quarter" idx="3"/>
          </p:nvPr>
        </p:nvSpPr>
        <p:spPr>
          <a:xfrm>
            <a:off x="1671782" y="6356350"/>
            <a:ext cx="8866908" cy="365125"/>
          </a:xfrm>
          <a:prstGeom prst="rect">
            <a:avLst/>
          </a:prstGeom>
        </p:spPr>
        <p:txBody>
          <a:bodyPr vert="horz" lIns="91440" tIns="45720" rIns="91440" bIns="45720" rtlCol="0" anchor="ctr"/>
          <a:lstStyle>
            <a:lvl1pPr algn="ctr">
              <a:defRPr sz="1500">
                <a:solidFill>
                  <a:schemeClr val="tx1"/>
                </a:solidFill>
              </a:defRPr>
            </a:lvl1pPr>
          </a:lstStyle>
          <a:p>
            <a:r>
              <a:rPr lang="en-US"/>
              <a:t>Making Meaning: The Power of Post-School Outcome Data | June 27-29, 2023 | www.cctsForum.com</a:t>
            </a:r>
          </a:p>
        </p:txBody>
      </p:sp>
      <p:pic>
        <p:nvPicPr>
          <p:cNvPr id="10" name="Picture 9" descr="Shape&#10;&#10;Description automatically generated with medium confidence">
            <a:extLst>
              <a:ext uri="{FF2B5EF4-FFF2-40B4-BE49-F238E27FC236}">
                <a16:creationId xmlns:a16="http://schemas.microsoft.com/office/drawing/2014/main" id="{520946FA-D7E9-FED0-D4C8-C3E7C85CDAEE}"/>
              </a:ext>
            </a:extLst>
          </p:cNvPr>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507998" y="6378371"/>
            <a:ext cx="1163784" cy="321082"/>
          </a:xfrm>
          <a:prstGeom prst="rect">
            <a:avLst/>
          </a:prstGeom>
        </p:spPr>
      </p:pic>
    </p:spTree>
    <p:extLst>
      <p:ext uri="{BB962C8B-B14F-4D97-AF65-F5344CB8AC3E}">
        <p14:creationId xmlns:p14="http://schemas.microsoft.com/office/powerpoint/2010/main" val="3797351938"/>
      </p:ext>
    </p:extLst>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Lst>
  <p:hf hdr="0" dt="0"/>
  <p:txStyles>
    <p:titleStyle>
      <a:lvl1pPr algn="l" defTabSz="914400" rtl="0" eaLnBrk="1" latinLnBrk="0" hangingPunct="1">
        <a:lnSpc>
          <a:spcPct val="90000"/>
        </a:lnSpc>
        <a:spcBef>
          <a:spcPct val="0"/>
        </a:spcBef>
        <a:buNone/>
        <a:defRPr sz="3600" kern="1200">
          <a:solidFill>
            <a:schemeClr val="tx1"/>
          </a:solidFill>
          <a:latin typeface="Rockwell" panose="02060603020205020403" pitchFamily="18" charset="0"/>
          <a:ea typeface="+mj-ea"/>
          <a:cs typeface="+mj-cs"/>
        </a:defRPr>
      </a:lvl1pPr>
    </p:titleStyle>
    <p:bodyStyle>
      <a:lvl1pPr marL="404813" indent="-404813" algn="l" defTabSz="914400" rtl="0" eaLnBrk="1" latinLnBrk="0" hangingPunct="1">
        <a:lnSpc>
          <a:spcPct val="90000"/>
        </a:lnSpc>
        <a:spcBef>
          <a:spcPts val="0"/>
        </a:spcBef>
        <a:spcAft>
          <a:spcPts val="2400"/>
        </a:spcAft>
        <a:buFont typeface="Arial" panose="020B0604020202020204" pitchFamily="34" charset="0"/>
        <a:buChar char="•"/>
        <a:defRPr sz="2800" kern="1200">
          <a:solidFill>
            <a:schemeClr val="tx1"/>
          </a:solidFill>
          <a:latin typeface="+mn-lt"/>
          <a:ea typeface="+mn-ea"/>
          <a:cs typeface="+mn-cs"/>
        </a:defRPr>
      </a:lvl1pPr>
      <a:lvl2pPr marL="862013" indent="-404813" algn="l" defTabSz="914400" rtl="0" eaLnBrk="1" latinLnBrk="0" hangingPunct="1">
        <a:lnSpc>
          <a:spcPct val="90000"/>
        </a:lnSpc>
        <a:spcBef>
          <a:spcPts val="0"/>
        </a:spcBef>
        <a:spcAft>
          <a:spcPts val="2400"/>
        </a:spcAft>
        <a:buFont typeface="Arial" panose="020B0604020202020204" pitchFamily="34" charset="0"/>
        <a:buChar char="‒"/>
        <a:defRPr sz="2800" kern="1200">
          <a:solidFill>
            <a:schemeClr val="tx1"/>
          </a:solidFill>
          <a:latin typeface="+mn-lt"/>
          <a:ea typeface="+mn-ea"/>
          <a:cs typeface="+mn-cs"/>
        </a:defRPr>
      </a:lvl2pPr>
      <a:lvl3pPr marL="1319213" indent="-404813" algn="l" defTabSz="914400" rtl="0" eaLnBrk="1" latinLnBrk="0" hangingPunct="1">
        <a:lnSpc>
          <a:spcPct val="90000"/>
        </a:lnSpc>
        <a:spcBef>
          <a:spcPts val="0"/>
        </a:spcBef>
        <a:spcAft>
          <a:spcPts val="2400"/>
        </a:spcAft>
        <a:buFont typeface="Courier New" panose="02070309020205020404" pitchFamily="49" charset="0"/>
        <a:buChar char="o"/>
        <a:defRPr sz="2800" kern="1200">
          <a:solidFill>
            <a:schemeClr val="tx1"/>
          </a:solidFill>
          <a:latin typeface="+mn-lt"/>
          <a:ea typeface="+mn-ea"/>
          <a:cs typeface="+mn-cs"/>
        </a:defRPr>
      </a:lvl3pPr>
      <a:lvl4pPr marL="1724025" indent="-352425" algn="l" defTabSz="914400" rtl="0" eaLnBrk="1" latinLnBrk="0" hangingPunct="1">
        <a:lnSpc>
          <a:spcPct val="90000"/>
        </a:lnSpc>
        <a:spcBef>
          <a:spcPts val="0"/>
        </a:spcBef>
        <a:spcAft>
          <a:spcPts val="2400"/>
        </a:spcAft>
        <a:buFont typeface="Arial" panose="020B0604020202020204" pitchFamily="34" charset="0"/>
        <a:buChar char="•"/>
        <a:defRPr sz="2800" kern="1200">
          <a:solidFill>
            <a:schemeClr val="tx1"/>
          </a:solidFill>
          <a:latin typeface="+mn-lt"/>
          <a:ea typeface="+mn-ea"/>
          <a:cs typeface="+mn-cs"/>
        </a:defRPr>
      </a:lvl4pPr>
      <a:lvl5pPr marL="2181225" indent="-352425" algn="l" defTabSz="914400" rtl="0" eaLnBrk="1" latinLnBrk="0" hangingPunct="1">
        <a:lnSpc>
          <a:spcPct val="90000"/>
        </a:lnSpc>
        <a:spcBef>
          <a:spcPts val="0"/>
        </a:spcBef>
        <a:spcAft>
          <a:spcPts val="2400"/>
        </a:spcAft>
        <a:buFont typeface="Arial" panose="020B0604020202020204" pitchFamily="34" charset="0"/>
        <a:buChar char="‒"/>
        <a:defRPr sz="2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5775659-CC4F-166B-E76D-41E83720AF73}"/>
              </a:ext>
            </a:extLst>
          </p:cNvPr>
          <p:cNvSpPr/>
          <p:nvPr userDrawn="1"/>
        </p:nvSpPr>
        <p:spPr>
          <a:xfrm>
            <a:off x="0" y="6176963"/>
            <a:ext cx="12192000" cy="681036"/>
          </a:xfrm>
          <a:prstGeom prst="rect">
            <a:avLst/>
          </a:prstGeom>
          <a:solidFill>
            <a:srgbClr val="A8FB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a:extLst>
              <a:ext uri="{FF2B5EF4-FFF2-40B4-BE49-F238E27FC236}">
                <a16:creationId xmlns:a16="http://schemas.microsoft.com/office/drawing/2014/main" id="{26BBCF22-155C-F315-248C-A697EC21658B}"/>
              </a:ext>
            </a:extLst>
          </p:cNvPr>
          <p:cNvSpPr>
            <a:spLocks noGrp="1"/>
          </p:cNvSpPr>
          <p:nvPr>
            <p:ph type="title"/>
          </p:nvPr>
        </p:nvSpPr>
        <p:spPr>
          <a:xfrm>
            <a:off x="838200" y="547404"/>
            <a:ext cx="10515600" cy="107681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195B33B-D819-D01B-2B66-93F1BA5317F0}"/>
              </a:ext>
            </a:extLst>
          </p:cNvPr>
          <p:cNvSpPr>
            <a:spLocks noGrp="1"/>
          </p:cNvSpPr>
          <p:nvPr>
            <p:ph type="body" idx="1"/>
          </p:nvPr>
        </p:nvSpPr>
        <p:spPr>
          <a:xfrm>
            <a:off x="838200" y="1776046"/>
            <a:ext cx="10515600" cy="440091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34AAF427-8DE7-AFBC-5A03-D3796E98B932}"/>
              </a:ext>
            </a:extLst>
          </p:cNvPr>
          <p:cNvSpPr>
            <a:spLocks noGrp="1"/>
          </p:cNvSpPr>
          <p:nvPr>
            <p:ph type="sldNum" sz="quarter" idx="4"/>
          </p:nvPr>
        </p:nvSpPr>
        <p:spPr>
          <a:xfrm>
            <a:off x="10677236" y="6356350"/>
            <a:ext cx="676564" cy="365125"/>
          </a:xfrm>
          <a:prstGeom prst="rect">
            <a:avLst/>
          </a:prstGeom>
        </p:spPr>
        <p:txBody>
          <a:bodyPr vert="horz" lIns="91440" tIns="45720" rIns="91440" bIns="45720" rtlCol="0" anchor="ctr"/>
          <a:lstStyle>
            <a:lvl1pPr algn="r">
              <a:defRPr sz="1600">
                <a:solidFill>
                  <a:schemeClr val="tx1"/>
                </a:solidFill>
              </a:defRPr>
            </a:lvl1pPr>
          </a:lstStyle>
          <a:p>
            <a:fld id="{A4FE6FEB-5763-4CB4-ACE4-7E0D7693FADE}" type="slidenum">
              <a:rPr lang="en-US" smtClean="0"/>
              <a:pPr/>
              <a:t>‹#›</a:t>
            </a:fld>
            <a:endParaRPr lang="en-US"/>
          </a:p>
        </p:txBody>
      </p:sp>
      <p:sp>
        <p:nvSpPr>
          <p:cNvPr id="7" name="Footer Placeholder 6">
            <a:extLst>
              <a:ext uri="{FF2B5EF4-FFF2-40B4-BE49-F238E27FC236}">
                <a16:creationId xmlns:a16="http://schemas.microsoft.com/office/drawing/2014/main" id="{C321DADA-D9E3-ED37-E20A-6E691B2EC494}"/>
              </a:ext>
            </a:extLst>
          </p:cNvPr>
          <p:cNvSpPr>
            <a:spLocks noGrp="1"/>
          </p:cNvSpPr>
          <p:nvPr>
            <p:ph type="ftr" sz="quarter" idx="3"/>
          </p:nvPr>
        </p:nvSpPr>
        <p:spPr>
          <a:xfrm>
            <a:off x="1671782" y="6356350"/>
            <a:ext cx="8866908" cy="365125"/>
          </a:xfrm>
          <a:prstGeom prst="rect">
            <a:avLst/>
          </a:prstGeom>
        </p:spPr>
        <p:txBody>
          <a:bodyPr vert="horz" lIns="91440" tIns="45720" rIns="91440" bIns="45720" rtlCol="0" anchor="ctr"/>
          <a:lstStyle>
            <a:lvl1pPr algn="ctr">
              <a:defRPr sz="1500">
                <a:solidFill>
                  <a:schemeClr val="tx1"/>
                </a:solidFill>
              </a:defRPr>
            </a:lvl1pPr>
          </a:lstStyle>
          <a:p>
            <a:r>
              <a:rPr lang="en-US"/>
              <a:t>Making Meaning: The Power of Post-School Outcome Data | June 27-29, 2023 | www.cctsForum.com</a:t>
            </a:r>
          </a:p>
        </p:txBody>
      </p:sp>
      <p:pic>
        <p:nvPicPr>
          <p:cNvPr id="10" name="Picture 9" descr="Shape&#10;&#10;Description automatically generated with medium confidence">
            <a:extLst>
              <a:ext uri="{FF2B5EF4-FFF2-40B4-BE49-F238E27FC236}">
                <a16:creationId xmlns:a16="http://schemas.microsoft.com/office/drawing/2014/main" id="{520946FA-D7E9-FED0-D4C8-C3E7C85CDAEE}"/>
              </a:ext>
            </a:extLst>
          </p:cNvPr>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507998" y="6378371"/>
            <a:ext cx="1163784" cy="321082"/>
          </a:xfrm>
          <a:prstGeom prst="rect">
            <a:avLst/>
          </a:prstGeom>
        </p:spPr>
      </p:pic>
    </p:spTree>
    <p:extLst>
      <p:ext uri="{BB962C8B-B14F-4D97-AF65-F5344CB8AC3E}">
        <p14:creationId xmlns:p14="http://schemas.microsoft.com/office/powerpoint/2010/main" val="1593033750"/>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Lst>
  <p:hf hdr="0" dt="0"/>
  <p:txStyles>
    <p:titleStyle>
      <a:lvl1pPr algn="l" defTabSz="914400" rtl="0" eaLnBrk="1" latinLnBrk="0" hangingPunct="1">
        <a:lnSpc>
          <a:spcPct val="90000"/>
        </a:lnSpc>
        <a:spcBef>
          <a:spcPct val="0"/>
        </a:spcBef>
        <a:buNone/>
        <a:defRPr sz="3600" kern="1200">
          <a:solidFill>
            <a:schemeClr val="tx1"/>
          </a:solidFill>
          <a:latin typeface="Rockwell" panose="02060603020205020403" pitchFamily="18" charset="0"/>
          <a:ea typeface="+mj-ea"/>
          <a:cs typeface="+mj-cs"/>
        </a:defRPr>
      </a:lvl1pPr>
    </p:titleStyle>
    <p:bodyStyle>
      <a:lvl1pPr marL="404813" indent="-404813" algn="l" defTabSz="914400" rtl="0" eaLnBrk="1" latinLnBrk="0" hangingPunct="1">
        <a:lnSpc>
          <a:spcPct val="90000"/>
        </a:lnSpc>
        <a:spcBef>
          <a:spcPts val="1000"/>
        </a:spcBef>
        <a:spcAft>
          <a:spcPts val="2400"/>
        </a:spcAft>
        <a:buFont typeface="Arial" panose="020B0604020202020204" pitchFamily="34" charset="0"/>
        <a:buChar char="•"/>
        <a:defRPr sz="2800" kern="1200">
          <a:solidFill>
            <a:schemeClr val="tx1"/>
          </a:solidFill>
          <a:latin typeface="+mn-lt"/>
          <a:ea typeface="+mn-ea"/>
          <a:cs typeface="+mn-cs"/>
        </a:defRPr>
      </a:lvl1pPr>
      <a:lvl2pPr marL="862013" indent="-404813" algn="l" defTabSz="914400" rtl="0" eaLnBrk="1" latinLnBrk="0" hangingPunct="1">
        <a:lnSpc>
          <a:spcPct val="90000"/>
        </a:lnSpc>
        <a:spcBef>
          <a:spcPts val="500"/>
        </a:spcBef>
        <a:spcAft>
          <a:spcPts val="2400"/>
        </a:spcAft>
        <a:buFont typeface="Arial" panose="020B0604020202020204" pitchFamily="34" charset="0"/>
        <a:buChar char="‒"/>
        <a:defRPr sz="2800" kern="1200">
          <a:solidFill>
            <a:schemeClr val="tx1"/>
          </a:solidFill>
          <a:latin typeface="+mn-lt"/>
          <a:ea typeface="+mn-ea"/>
          <a:cs typeface="+mn-cs"/>
        </a:defRPr>
      </a:lvl2pPr>
      <a:lvl3pPr marL="1319213" indent="-404813" algn="l" defTabSz="914400" rtl="0" eaLnBrk="1" latinLnBrk="0" hangingPunct="1">
        <a:lnSpc>
          <a:spcPct val="90000"/>
        </a:lnSpc>
        <a:spcBef>
          <a:spcPts val="500"/>
        </a:spcBef>
        <a:spcAft>
          <a:spcPts val="2400"/>
        </a:spcAft>
        <a:buFont typeface="Courier New" panose="02070309020205020404" pitchFamily="49" charset="0"/>
        <a:buChar char="o"/>
        <a:defRPr sz="2800" kern="1200">
          <a:solidFill>
            <a:schemeClr val="tx1"/>
          </a:solidFill>
          <a:latin typeface="+mn-lt"/>
          <a:ea typeface="+mn-ea"/>
          <a:cs typeface="+mn-cs"/>
        </a:defRPr>
      </a:lvl3pPr>
      <a:lvl4pPr marL="1724025" indent="-352425" algn="l" defTabSz="914400" rtl="0" eaLnBrk="1" latinLnBrk="0" hangingPunct="1">
        <a:lnSpc>
          <a:spcPct val="90000"/>
        </a:lnSpc>
        <a:spcBef>
          <a:spcPts val="500"/>
        </a:spcBef>
        <a:spcAft>
          <a:spcPts val="2400"/>
        </a:spcAft>
        <a:buFont typeface="Arial" panose="020B0604020202020204" pitchFamily="34" charset="0"/>
        <a:buChar char="•"/>
        <a:defRPr sz="2800" kern="1200">
          <a:solidFill>
            <a:schemeClr val="tx1"/>
          </a:solidFill>
          <a:latin typeface="+mn-lt"/>
          <a:ea typeface="+mn-ea"/>
          <a:cs typeface="+mn-cs"/>
        </a:defRPr>
      </a:lvl4pPr>
      <a:lvl5pPr marL="2181225" indent="-352425" algn="l" defTabSz="914400" rtl="0" eaLnBrk="1" latinLnBrk="0" hangingPunct="1">
        <a:lnSpc>
          <a:spcPct val="90000"/>
        </a:lnSpc>
        <a:spcBef>
          <a:spcPts val="500"/>
        </a:spcBef>
        <a:spcAft>
          <a:spcPts val="2400"/>
        </a:spcAft>
        <a:buFont typeface="Arial" panose="020B0604020202020204" pitchFamily="34" charset="0"/>
        <a:buChar char="‒"/>
        <a:defRPr sz="2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9.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www.seattleu.edu/ccts/post-school-outcomes/terms-and-definitions/" TargetMode="External"/><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3" Type="http://schemas.openxmlformats.org/officeDocument/2006/relationships/hyperlink" Target="https://www.seattleu.edu/ccts/" TargetMode="External"/><Relationship Id="rId2" Type="http://schemas.openxmlformats.org/officeDocument/2006/relationships/notesSlide" Target="../notesSlides/notesSlide14.xml"/><Relationship Id="rId1" Type="http://schemas.openxmlformats.org/officeDocument/2006/relationships/slideLayout" Target="../slideLayouts/slideLayout11.xml"/><Relationship Id="rId5" Type="http://schemas.openxmlformats.org/officeDocument/2006/relationships/hyperlink" Target="mailto:ccts@seattleu.edu" TargetMode="External"/><Relationship Id="rId4" Type="http://schemas.openxmlformats.org/officeDocument/2006/relationships/hyperlink" Target="https://cctstsf.com/#/" TargetMode="Externa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hyperlink" Target="https://scholarworks.seattleu.edu/eoll-dissertations/16/" TargetMode="Externa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DE247-52E0-6B6E-96CD-73F663E2D1FB}"/>
              </a:ext>
            </a:extLst>
          </p:cNvPr>
          <p:cNvSpPr>
            <a:spLocks noGrp="1"/>
          </p:cNvSpPr>
          <p:nvPr>
            <p:ph type="ctrTitle"/>
          </p:nvPr>
        </p:nvSpPr>
        <p:spPr>
          <a:xfrm>
            <a:off x="524435" y="645459"/>
            <a:ext cx="11053483" cy="3006744"/>
          </a:xfrm>
        </p:spPr>
        <p:txBody>
          <a:bodyPr>
            <a:normAutofit/>
          </a:bodyPr>
          <a:lstStyle/>
          <a:p>
            <a:pPr fontAlgn="base">
              <a:spcBef>
                <a:spcPts val="3600"/>
              </a:spcBef>
              <a:spcAft>
                <a:spcPts val="1200"/>
              </a:spcAft>
            </a:pPr>
            <a:r>
              <a:rPr lang="en-US"/>
              <a:t>Learning from the </a:t>
            </a:r>
            <a:br>
              <a:rPr lang="en-US"/>
            </a:br>
            <a:r>
              <a:rPr lang="en-US"/>
              <a:t>Stories Behind the Data:</a:t>
            </a:r>
            <a:br>
              <a:rPr lang="en-US"/>
            </a:br>
            <a:r>
              <a:rPr lang="en-US" sz="3600"/>
              <a:t>Why Students with Disabilities are Dropping Out of High School in Washington State</a:t>
            </a:r>
            <a:endParaRPr lang="en-US"/>
          </a:p>
        </p:txBody>
      </p:sp>
      <p:sp>
        <p:nvSpPr>
          <p:cNvPr id="3" name="Subtitle 2">
            <a:extLst>
              <a:ext uri="{FF2B5EF4-FFF2-40B4-BE49-F238E27FC236}">
                <a16:creationId xmlns:a16="http://schemas.microsoft.com/office/drawing/2014/main" id="{2F1824A6-7EB3-CE3F-AAD8-DDFA4CC4FBAD}"/>
              </a:ext>
            </a:extLst>
          </p:cNvPr>
          <p:cNvSpPr>
            <a:spLocks noGrp="1"/>
          </p:cNvSpPr>
          <p:nvPr>
            <p:ph type="subTitle" idx="1"/>
          </p:nvPr>
        </p:nvSpPr>
        <p:spPr>
          <a:xfrm>
            <a:off x="1524000" y="3840480"/>
            <a:ext cx="9144000" cy="909320"/>
          </a:xfrm>
        </p:spPr>
        <p:txBody>
          <a:bodyPr vert="horz" lIns="91440" tIns="45720" rIns="91440" bIns="45720" rtlCol="0" anchor="t">
            <a:normAutofit/>
          </a:bodyPr>
          <a:lstStyle/>
          <a:p>
            <a:r>
              <a:rPr lang="en-US"/>
              <a:t>Dr. Cynthia Gale and Dr. Cinda Johnson</a:t>
            </a:r>
          </a:p>
        </p:txBody>
      </p:sp>
      <p:sp>
        <p:nvSpPr>
          <p:cNvPr id="5" name="Footer Placeholder 4">
            <a:extLst>
              <a:ext uri="{FF2B5EF4-FFF2-40B4-BE49-F238E27FC236}">
                <a16:creationId xmlns:a16="http://schemas.microsoft.com/office/drawing/2014/main" id="{B14C8FB6-7A76-8F49-EE1B-D1C321E0B4D1}"/>
              </a:ext>
            </a:extLst>
          </p:cNvPr>
          <p:cNvSpPr>
            <a:spLocks noGrp="1"/>
          </p:cNvSpPr>
          <p:nvPr>
            <p:ph type="ftr" sz="quarter" idx="11"/>
          </p:nvPr>
        </p:nvSpPr>
        <p:spPr/>
        <p:txBody>
          <a:bodyPr/>
          <a:lstStyle/>
          <a:p>
            <a:r>
              <a:rPr lang="en-US"/>
              <a:t>Making Meaning: The Power of Post-School Outcome Data | June 27-29, 2023 | www.cctsForum.com</a:t>
            </a:r>
          </a:p>
        </p:txBody>
      </p:sp>
      <p:sp>
        <p:nvSpPr>
          <p:cNvPr id="4" name="Slide Number Placeholder 3">
            <a:extLst>
              <a:ext uri="{FF2B5EF4-FFF2-40B4-BE49-F238E27FC236}">
                <a16:creationId xmlns:a16="http://schemas.microsoft.com/office/drawing/2014/main" id="{3F5D52DD-1AE8-03E0-87F4-96B936DBAE33}"/>
              </a:ext>
            </a:extLst>
          </p:cNvPr>
          <p:cNvSpPr>
            <a:spLocks noGrp="1"/>
          </p:cNvSpPr>
          <p:nvPr>
            <p:ph type="sldNum" sz="quarter" idx="10"/>
          </p:nvPr>
        </p:nvSpPr>
        <p:spPr/>
        <p:txBody>
          <a:bodyPr/>
          <a:lstStyle/>
          <a:p>
            <a:fld id="{A4FE6FEB-5763-4CB4-ACE4-7E0D7693FADE}" type="slidenum">
              <a:rPr lang="en-US" smtClean="0"/>
              <a:pPr/>
              <a:t>1</a:t>
            </a:fld>
            <a:endParaRPr lang="en-US"/>
          </a:p>
        </p:txBody>
      </p:sp>
    </p:spTree>
    <p:extLst>
      <p:ext uri="{BB962C8B-B14F-4D97-AF65-F5344CB8AC3E}">
        <p14:creationId xmlns:p14="http://schemas.microsoft.com/office/powerpoint/2010/main" val="25078101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D68279-7640-CB66-19B9-4EF773DCD64B}"/>
              </a:ext>
            </a:extLst>
          </p:cNvPr>
          <p:cNvSpPr>
            <a:spLocks noGrp="1"/>
          </p:cNvSpPr>
          <p:nvPr>
            <p:ph type="title"/>
          </p:nvPr>
        </p:nvSpPr>
        <p:spPr/>
        <p:txBody>
          <a:bodyPr/>
          <a:lstStyle/>
          <a:p>
            <a:r>
              <a:rPr lang="en-US"/>
              <a:t>Post-School Outcomes: A Little History</a:t>
            </a:r>
          </a:p>
        </p:txBody>
      </p:sp>
      <p:sp>
        <p:nvSpPr>
          <p:cNvPr id="3" name="Content Placeholder 2">
            <a:extLst>
              <a:ext uri="{FF2B5EF4-FFF2-40B4-BE49-F238E27FC236}">
                <a16:creationId xmlns:a16="http://schemas.microsoft.com/office/drawing/2014/main" id="{2A63B576-EA5C-C26E-9D89-D883CBAED099}"/>
              </a:ext>
            </a:extLst>
          </p:cNvPr>
          <p:cNvSpPr>
            <a:spLocks noGrp="1"/>
          </p:cNvSpPr>
          <p:nvPr>
            <p:ph idx="1"/>
          </p:nvPr>
        </p:nvSpPr>
        <p:spPr/>
        <p:txBody>
          <a:bodyPr>
            <a:normAutofit/>
          </a:bodyPr>
          <a:lstStyle/>
          <a:p>
            <a:r>
              <a:rPr lang="en-US"/>
              <a:t>1990’s</a:t>
            </a:r>
          </a:p>
          <a:p>
            <a:pPr lvl="1">
              <a:spcAft>
                <a:spcPts val="0"/>
              </a:spcAft>
            </a:pPr>
            <a:r>
              <a:rPr lang="en-US"/>
              <a:t>Washington state researchers collected PSO data on a statewide level </a:t>
            </a:r>
          </a:p>
          <a:p>
            <a:pPr lvl="1"/>
            <a:r>
              <a:rPr lang="en-US"/>
              <a:t>Legislators interested in longitudinal studies </a:t>
            </a:r>
          </a:p>
          <a:p>
            <a:r>
              <a:rPr lang="en-US"/>
              <a:t>2000-2008</a:t>
            </a:r>
          </a:p>
          <a:p>
            <a:pPr lvl="1">
              <a:spcAft>
                <a:spcPts val="0"/>
              </a:spcAft>
            </a:pPr>
            <a:r>
              <a:rPr lang="en-US"/>
              <a:t>OSPI built data collection into district data review in 2000</a:t>
            </a:r>
          </a:p>
          <a:p>
            <a:pPr lvl="1">
              <a:spcAft>
                <a:spcPts val="0"/>
              </a:spcAft>
            </a:pPr>
            <a:r>
              <a:rPr lang="en-US"/>
              <a:t>More districts participated in data collection </a:t>
            </a:r>
          </a:p>
          <a:p>
            <a:pPr lvl="1">
              <a:spcAft>
                <a:spcPts val="0"/>
              </a:spcAft>
            </a:pPr>
            <a:r>
              <a:rPr lang="en-US"/>
              <a:t>Data collection mandated for all districts in 2004</a:t>
            </a:r>
          </a:p>
        </p:txBody>
      </p:sp>
      <p:sp>
        <p:nvSpPr>
          <p:cNvPr id="5" name="Footer Placeholder 4">
            <a:extLst>
              <a:ext uri="{FF2B5EF4-FFF2-40B4-BE49-F238E27FC236}">
                <a16:creationId xmlns:a16="http://schemas.microsoft.com/office/drawing/2014/main" id="{89406787-7E2C-3660-9E3E-4D2B3ABC5A67}"/>
              </a:ext>
            </a:extLst>
          </p:cNvPr>
          <p:cNvSpPr>
            <a:spLocks noGrp="1"/>
          </p:cNvSpPr>
          <p:nvPr>
            <p:ph type="ftr" sz="quarter" idx="11"/>
          </p:nvPr>
        </p:nvSpPr>
        <p:spPr/>
        <p:txBody>
          <a:bodyPr/>
          <a:lstStyle/>
          <a:p>
            <a:r>
              <a:rPr lang="en-US"/>
              <a:t>Making Meaning: The Power of Post-School Outcome Data | June 27-29, 2023 | www.cctsForum.com</a:t>
            </a:r>
          </a:p>
        </p:txBody>
      </p:sp>
      <p:sp>
        <p:nvSpPr>
          <p:cNvPr id="4" name="Slide Number Placeholder 3">
            <a:extLst>
              <a:ext uri="{FF2B5EF4-FFF2-40B4-BE49-F238E27FC236}">
                <a16:creationId xmlns:a16="http://schemas.microsoft.com/office/drawing/2014/main" id="{03F84960-4148-C44F-78ED-4F8CA82D0A42}"/>
              </a:ext>
            </a:extLst>
          </p:cNvPr>
          <p:cNvSpPr>
            <a:spLocks noGrp="1"/>
          </p:cNvSpPr>
          <p:nvPr>
            <p:ph type="sldNum" sz="quarter" idx="10"/>
          </p:nvPr>
        </p:nvSpPr>
        <p:spPr/>
        <p:txBody>
          <a:bodyPr/>
          <a:lstStyle/>
          <a:p>
            <a:fld id="{A4FE6FEB-5763-4CB4-ACE4-7E0D7693FADE}" type="slidenum">
              <a:rPr lang="en-US" smtClean="0"/>
              <a:t>2</a:t>
            </a:fld>
            <a:endParaRPr lang="en-US"/>
          </a:p>
        </p:txBody>
      </p:sp>
    </p:spTree>
    <p:extLst>
      <p:ext uri="{BB962C8B-B14F-4D97-AF65-F5344CB8AC3E}">
        <p14:creationId xmlns:p14="http://schemas.microsoft.com/office/powerpoint/2010/main" val="41693826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146554-DE6C-A165-105F-FE0C1C28A471}"/>
              </a:ext>
            </a:extLst>
          </p:cNvPr>
          <p:cNvSpPr>
            <a:spLocks noGrp="1"/>
          </p:cNvSpPr>
          <p:nvPr>
            <p:ph type="title"/>
          </p:nvPr>
        </p:nvSpPr>
        <p:spPr/>
        <p:txBody>
          <a:bodyPr/>
          <a:lstStyle/>
          <a:p>
            <a:r>
              <a:rPr lang="en-US"/>
              <a:t>Post-School Survey: Early Design</a:t>
            </a:r>
          </a:p>
        </p:txBody>
      </p:sp>
      <p:sp>
        <p:nvSpPr>
          <p:cNvPr id="3" name="Content Placeholder 2">
            <a:extLst>
              <a:ext uri="{FF2B5EF4-FFF2-40B4-BE49-F238E27FC236}">
                <a16:creationId xmlns:a16="http://schemas.microsoft.com/office/drawing/2014/main" id="{65E00B34-846F-4DA6-DAD4-AFD1D74B826A}"/>
              </a:ext>
            </a:extLst>
          </p:cNvPr>
          <p:cNvSpPr>
            <a:spLocks noGrp="1"/>
          </p:cNvSpPr>
          <p:nvPr>
            <p:ph idx="1"/>
          </p:nvPr>
        </p:nvSpPr>
        <p:spPr/>
        <p:txBody>
          <a:bodyPr/>
          <a:lstStyle/>
          <a:p>
            <a:r>
              <a:rPr lang="en-US"/>
              <a:t>CCTS developed a standardized data collection process.</a:t>
            </a:r>
          </a:p>
          <a:p>
            <a:r>
              <a:rPr lang="en-US"/>
              <a:t>District staff responsible for collecting and reporting the data.</a:t>
            </a:r>
          </a:p>
          <a:p>
            <a:endParaRPr lang="en-US"/>
          </a:p>
        </p:txBody>
      </p:sp>
      <p:sp>
        <p:nvSpPr>
          <p:cNvPr id="5" name="Footer Placeholder 4">
            <a:extLst>
              <a:ext uri="{FF2B5EF4-FFF2-40B4-BE49-F238E27FC236}">
                <a16:creationId xmlns:a16="http://schemas.microsoft.com/office/drawing/2014/main" id="{1AEFE791-BA63-146B-973A-458A86AA4E8B}"/>
              </a:ext>
            </a:extLst>
          </p:cNvPr>
          <p:cNvSpPr>
            <a:spLocks noGrp="1"/>
          </p:cNvSpPr>
          <p:nvPr>
            <p:ph type="ftr" sz="quarter" idx="11"/>
          </p:nvPr>
        </p:nvSpPr>
        <p:spPr/>
        <p:txBody>
          <a:bodyPr/>
          <a:lstStyle/>
          <a:p>
            <a:r>
              <a:rPr lang="en-US"/>
              <a:t>Making Meaning: The Power of Post-School Outcome Data | June 27-29, 2023 | www.cctsForum.com</a:t>
            </a:r>
          </a:p>
        </p:txBody>
      </p:sp>
      <p:sp>
        <p:nvSpPr>
          <p:cNvPr id="4" name="Slide Number Placeholder 3">
            <a:extLst>
              <a:ext uri="{FF2B5EF4-FFF2-40B4-BE49-F238E27FC236}">
                <a16:creationId xmlns:a16="http://schemas.microsoft.com/office/drawing/2014/main" id="{8158B83F-7932-76CE-B9F9-67FFE93939E5}"/>
              </a:ext>
            </a:extLst>
          </p:cNvPr>
          <p:cNvSpPr>
            <a:spLocks noGrp="1"/>
          </p:cNvSpPr>
          <p:nvPr>
            <p:ph type="sldNum" sz="quarter" idx="10"/>
          </p:nvPr>
        </p:nvSpPr>
        <p:spPr/>
        <p:txBody>
          <a:bodyPr/>
          <a:lstStyle/>
          <a:p>
            <a:fld id="{A4FE6FEB-5763-4CB4-ACE4-7E0D7693FADE}" type="slidenum">
              <a:rPr lang="en-US" smtClean="0"/>
              <a:t>3</a:t>
            </a:fld>
            <a:endParaRPr lang="en-US"/>
          </a:p>
        </p:txBody>
      </p:sp>
    </p:spTree>
    <p:extLst>
      <p:ext uri="{BB962C8B-B14F-4D97-AF65-F5344CB8AC3E}">
        <p14:creationId xmlns:p14="http://schemas.microsoft.com/office/powerpoint/2010/main" val="37679626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9B427BE7-E2D2-DAA2-F7FC-E2B6E833757F}"/>
              </a:ext>
            </a:extLst>
          </p:cNvPr>
          <p:cNvSpPr>
            <a:spLocks noGrp="1"/>
          </p:cNvSpPr>
          <p:nvPr>
            <p:ph type="title"/>
          </p:nvPr>
        </p:nvSpPr>
        <p:spPr/>
        <p:txBody>
          <a:bodyPr/>
          <a:lstStyle/>
          <a:p>
            <a:r>
              <a:rPr lang="en-US"/>
              <a:t>What’s Changed: Demographic Data</a:t>
            </a:r>
          </a:p>
        </p:txBody>
      </p:sp>
      <p:graphicFrame>
        <p:nvGraphicFramePr>
          <p:cNvPr id="11" name="Table 11">
            <a:extLst>
              <a:ext uri="{FF2B5EF4-FFF2-40B4-BE49-F238E27FC236}">
                <a16:creationId xmlns:a16="http://schemas.microsoft.com/office/drawing/2014/main" id="{66992005-0695-7A0D-742C-B37BADFF00D5}"/>
              </a:ext>
            </a:extLst>
          </p:cNvPr>
          <p:cNvGraphicFramePr>
            <a:graphicFrameLocks noGrp="1"/>
          </p:cNvGraphicFramePr>
          <p:nvPr>
            <p:ph idx="1"/>
            <p:extLst>
              <p:ext uri="{D42A27DB-BD31-4B8C-83A1-F6EECF244321}">
                <p14:modId xmlns:p14="http://schemas.microsoft.com/office/powerpoint/2010/main" val="2458486413"/>
              </p:ext>
            </p:extLst>
          </p:nvPr>
        </p:nvGraphicFramePr>
        <p:xfrm>
          <a:off x="838200" y="1776413"/>
          <a:ext cx="10515600" cy="2857608"/>
        </p:xfrm>
        <a:graphic>
          <a:graphicData uri="http://schemas.openxmlformats.org/drawingml/2006/table">
            <a:tbl>
              <a:tblPr firstRow="1" bandRow="1">
                <a:tableStyleId>{21E4AEA4-8DFA-4A89-87EB-49C32662AFE0}</a:tableStyleId>
              </a:tblPr>
              <a:tblGrid>
                <a:gridCol w="5257800">
                  <a:extLst>
                    <a:ext uri="{9D8B030D-6E8A-4147-A177-3AD203B41FA5}">
                      <a16:colId xmlns:a16="http://schemas.microsoft.com/office/drawing/2014/main" val="1275979789"/>
                    </a:ext>
                  </a:extLst>
                </a:gridCol>
                <a:gridCol w="5257800">
                  <a:extLst>
                    <a:ext uri="{9D8B030D-6E8A-4147-A177-3AD203B41FA5}">
                      <a16:colId xmlns:a16="http://schemas.microsoft.com/office/drawing/2014/main" val="4072497988"/>
                    </a:ext>
                  </a:extLst>
                </a:gridCol>
              </a:tblGrid>
              <a:tr h="632568">
                <a:tc>
                  <a:txBody>
                    <a:bodyPr/>
                    <a:lstStyle/>
                    <a:p>
                      <a:r>
                        <a:rPr lang="en-US" sz="2800"/>
                        <a:t>Now</a:t>
                      </a:r>
                    </a:p>
                  </a:txBody>
                  <a:tcPr/>
                </a:tc>
                <a:tc>
                  <a:txBody>
                    <a:bodyPr/>
                    <a:lstStyle/>
                    <a:p>
                      <a:r>
                        <a:rPr lang="en-US" sz="2800"/>
                        <a:t>Then</a:t>
                      </a:r>
                    </a:p>
                  </a:txBody>
                  <a:tcPr/>
                </a:tc>
                <a:extLst>
                  <a:ext uri="{0D108BD9-81ED-4DB2-BD59-A6C34878D82A}">
                    <a16:rowId xmlns:a16="http://schemas.microsoft.com/office/drawing/2014/main" val="3648364002"/>
                  </a:ext>
                </a:extLst>
              </a:tr>
              <a:tr h="1797510">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2800">
                          <a:effectLst/>
                          <a:ea typeface="Cambria" panose="02040503050406030204" pitchFamily="18" charset="0"/>
                          <a:cs typeface="Times New Roman" panose="02020603050405020304" pitchFamily="18" charset="0"/>
                        </a:rPr>
                        <a:t>CCTS uploads demographics for </a:t>
                      </a:r>
                      <a:r>
                        <a:rPr lang="en-US" sz="2800" b="1">
                          <a:effectLst/>
                          <a:ea typeface="Cambria" panose="02040503050406030204" pitchFamily="18" charset="0"/>
                          <a:cs typeface="Times New Roman" panose="02020603050405020304" pitchFamily="18" charset="0"/>
                        </a:rPr>
                        <a:t>leavers </a:t>
                      </a:r>
                      <a:r>
                        <a:rPr lang="en-US" sz="2800" b="0">
                          <a:effectLst/>
                          <a:ea typeface="Cambria" panose="02040503050406030204" pitchFamily="18" charset="0"/>
                          <a:cs typeface="Times New Roman" panose="02020603050405020304" pitchFamily="18" charset="0"/>
                        </a:rPr>
                        <a:t>to the online data collection platform one year after their exit year</a:t>
                      </a:r>
                      <a:r>
                        <a:rPr lang="en-US" sz="2800">
                          <a:effectLst/>
                          <a:ea typeface="Cambria" panose="02040503050406030204" pitchFamily="18" charset="0"/>
                          <a:cs typeface="Times New Roman" panose="02020603050405020304" pitchFamily="18" charset="0"/>
                        </a:rPr>
                        <a:t>.</a:t>
                      </a:r>
                      <a:endParaRPr lang="en-US" sz="2800"/>
                    </a:p>
                    <a:p>
                      <a:pPr marL="285750" indent="-285750">
                        <a:buFont typeface="Arial" panose="020B0604020202020204" pitchFamily="34" charset="0"/>
                        <a:buChar char="•"/>
                      </a:pPr>
                      <a:endParaRPr lang="en-US" sz="2800"/>
                    </a:p>
                  </a:txBody>
                  <a:tcPr/>
                </a:tc>
                <a:tc>
                  <a:txBody>
                    <a:bodyPr/>
                    <a:lstStyle/>
                    <a:p>
                      <a:pPr marL="0" lvl="0" indent="0">
                        <a:spcAft>
                          <a:spcPts val="0"/>
                        </a:spcAft>
                        <a:buFont typeface="Arial" panose="020B0604020202020204" pitchFamily="34" charset="0"/>
                        <a:buNone/>
                      </a:pPr>
                      <a:r>
                        <a:rPr lang="en-US" sz="2800">
                          <a:effectLst/>
                          <a:ea typeface="Cambria" panose="02040503050406030204" pitchFamily="18" charset="0"/>
                          <a:cs typeface="Times New Roman" panose="02020603050405020304" pitchFamily="18" charset="0"/>
                        </a:rPr>
                        <a:t>Data were gathered by districts from IEPs for </a:t>
                      </a:r>
                      <a:r>
                        <a:rPr lang="en-US" sz="2800" b="1">
                          <a:effectLst/>
                          <a:ea typeface="Cambria" panose="02040503050406030204" pitchFamily="18" charset="0"/>
                          <a:cs typeface="Times New Roman" panose="02020603050405020304" pitchFamily="18" charset="0"/>
                        </a:rPr>
                        <a:t>all graduates </a:t>
                      </a:r>
                      <a:r>
                        <a:rPr lang="en-US" sz="2800">
                          <a:effectLst/>
                          <a:ea typeface="Cambria" panose="02040503050406030204" pitchFamily="18" charset="0"/>
                          <a:cs typeface="Times New Roman" panose="02020603050405020304" pitchFamily="18" charset="0"/>
                        </a:rPr>
                        <a:t>in the spring prior to graduation.</a:t>
                      </a:r>
                      <a:endParaRPr lang="en-US" sz="2800"/>
                    </a:p>
                  </a:txBody>
                  <a:tcPr/>
                </a:tc>
                <a:extLst>
                  <a:ext uri="{0D108BD9-81ED-4DB2-BD59-A6C34878D82A}">
                    <a16:rowId xmlns:a16="http://schemas.microsoft.com/office/drawing/2014/main" val="2264160499"/>
                  </a:ext>
                </a:extLst>
              </a:tr>
            </a:tbl>
          </a:graphicData>
        </a:graphic>
      </p:graphicFrame>
      <p:sp>
        <p:nvSpPr>
          <p:cNvPr id="4" name="Footer Placeholder 3">
            <a:extLst>
              <a:ext uri="{FF2B5EF4-FFF2-40B4-BE49-F238E27FC236}">
                <a16:creationId xmlns:a16="http://schemas.microsoft.com/office/drawing/2014/main" id="{36B826AF-418B-6DA5-C820-4AF16F632FCE}"/>
              </a:ext>
            </a:extLst>
          </p:cNvPr>
          <p:cNvSpPr>
            <a:spLocks noGrp="1"/>
          </p:cNvSpPr>
          <p:nvPr>
            <p:ph type="ftr" sz="quarter" idx="11"/>
          </p:nvPr>
        </p:nvSpPr>
        <p:spPr/>
        <p:txBody>
          <a:bodyPr/>
          <a:lstStyle/>
          <a:p>
            <a:r>
              <a:rPr lang="en-US"/>
              <a:t>Making Meaning: The Power of Post-School Outcome Data | June 27-29, 2023 | www.cctsForum.com</a:t>
            </a:r>
          </a:p>
        </p:txBody>
      </p:sp>
      <p:sp>
        <p:nvSpPr>
          <p:cNvPr id="3" name="Slide Number Placeholder 2">
            <a:extLst>
              <a:ext uri="{FF2B5EF4-FFF2-40B4-BE49-F238E27FC236}">
                <a16:creationId xmlns:a16="http://schemas.microsoft.com/office/drawing/2014/main" id="{B3C1C55C-59A0-AA6E-F4D3-30FAB1569C88}"/>
              </a:ext>
            </a:extLst>
          </p:cNvPr>
          <p:cNvSpPr>
            <a:spLocks noGrp="1"/>
          </p:cNvSpPr>
          <p:nvPr>
            <p:ph type="sldNum" sz="quarter" idx="10"/>
          </p:nvPr>
        </p:nvSpPr>
        <p:spPr/>
        <p:txBody>
          <a:bodyPr/>
          <a:lstStyle/>
          <a:p>
            <a:fld id="{A4FE6FEB-5763-4CB4-ACE4-7E0D7693FADE}" type="slidenum">
              <a:rPr lang="en-US" smtClean="0"/>
              <a:pPr/>
              <a:t>4</a:t>
            </a:fld>
            <a:endParaRPr lang="en-US"/>
          </a:p>
        </p:txBody>
      </p:sp>
    </p:spTree>
    <p:extLst>
      <p:ext uri="{BB962C8B-B14F-4D97-AF65-F5344CB8AC3E}">
        <p14:creationId xmlns:p14="http://schemas.microsoft.com/office/powerpoint/2010/main" val="684698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9B427BE7-E2D2-DAA2-F7FC-E2B6E833757F}"/>
              </a:ext>
            </a:extLst>
          </p:cNvPr>
          <p:cNvSpPr>
            <a:spLocks noGrp="1"/>
          </p:cNvSpPr>
          <p:nvPr>
            <p:ph type="title"/>
          </p:nvPr>
        </p:nvSpPr>
        <p:spPr/>
        <p:txBody>
          <a:bodyPr/>
          <a:lstStyle/>
          <a:p>
            <a:r>
              <a:rPr lang="en-US"/>
              <a:t>Timeline was Different</a:t>
            </a:r>
          </a:p>
        </p:txBody>
      </p:sp>
      <p:graphicFrame>
        <p:nvGraphicFramePr>
          <p:cNvPr id="11" name="Table 11">
            <a:extLst>
              <a:ext uri="{FF2B5EF4-FFF2-40B4-BE49-F238E27FC236}">
                <a16:creationId xmlns:a16="http://schemas.microsoft.com/office/drawing/2014/main" id="{66992005-0695-7A0D-742C-B37BADFF00D5}"/>
              </a:ext>
            </a:extLst>
          </p:cNvPr>
          <p:cNvGraphicFramePr>
            <a:graphicFrameLocks noGrp="1"/>
          </p:cNvGraphicFramePr>
          <p:nvPr>
            <p:ph idx="1"/>
            <p:extLst>
              <p:ext uri="{D42A27DB-BD31-4B8C-83A1-F6EECF244321}">
                <p14:modId xmlns:p14="http://schemas.microsoft.com/office/powerpoint/2010/main" val="1138976787"/>
              </p:ext>
            </p:extLst>
          </p:nvPr>
        </p:nvGraphicFramePr>
        <p:xfrm>
          <a:off x="838200" y="1776413"/>
          <a:ext cx="10515600" cy="2857608"/>
        </p:xfrm>
        <a:graphic>
          <a:graphicData uri="http://schemas.openxmlformats.org/drawingml/2006/table">
            <a:tbl>
              <a:tblPr firstRow="1" bandRow="1">
                <a:tableStyleId>{21E4AEA4-8DFA-4A89-87EB-49C32662AFE0}</a:tableStyleId>
              </a:tblPr>
              <a:tblGrid>
                <a:gridCol w="5257800">
                  <a:extLst>
                    <a:ext uri="{9D8B030D-6E8A-4147-A177-3AD203B41FA5}">
                      <a16:colId xmlns:a16="http://schemas.microsoft.com/office/drawing/2014/main" val="1275979789"/>
                    </a:ext>
                  </a:extLst>
                </a:gridCol>
                <a:gridCol w="5257800">
                  <a:extLst>
                    <a:ext uri="{9D8B030D-6E8A-4147-A177-3AD203B41FA5}">
                      <a16:colId xmlns:a16="http://schemas.microsoft.com/office/drawing/2014/main" val="4072497988"/>
                    </a:ext>
                  </a:extLst>
                </a:gridCol>
              </a:tblGrid>
              <a:tr h="632568">
                <a:tc>
                  <a:txBody>
                    <a:bodyPr/>
                    <a:lstStyle/>
                    <a:p>
                      <a:r>
                        <a:rPr lang="en-US" sz="2800"/>
                        <a:t>Now</a:t>
                      </a:r>
                    </a:p>
                  </a:txBody>
                  <a:tcPr/>
                </a:tc>
                <a:tc>
                  <a:txBody>
                    <a:bodyPr/>
                    <a:lstStyle/>
                    <a:p>
                      <a:r>
                        <a:rPr lang="en-US" sz="2800"/>
                        <a:t>Then</a:t>
                      </a:r>
                    </a:p>
                  </a:txBody>
                  <a:tcPr/>
                </a:tc>
                <a:extLst>
                  <a:ext uri="{0D108BD9-81ED-4DB2-BD59-A6C34878D82A}">
                    <a16:rowId xmlns:a16="http://schemas.microsoft.com/office/drawing/2014/main" val="3648364002"/>
                  </a:ext>
                </a:extLst>
              </a:tr>
              <a:tr h="1797510">
                <a:tc>
                  <a:txBody>
                    <a:bodyPr/>
                    <a:lstStyle/>
                    <a:p>
                      <a:pPr marL="0" lvl="0" indent="0">
                        <a:spcAft>
                          <a:spcPts val="0"/>
                        </a:spcAft>
                        <a:buFont typeface="Arial" panose="020B0604020202020204" pitchFamily="34" charset="0"/>
                        <a:buNone/>
                      </a:pPr>
                      <a:r>
                        <a:rPr lang="en-US" sz="2800">
                          <a:effectLst/>
                          <a:ea typeface="Cambria" panose="02040503050406030204" pitchFamily="18" charset="0"/>
                          <a:cs typeface="Times New Roman" panose="02020603050405020304" pitchFamily="18" charset="0"/>
                        </a:rPr>
                        <a:t>Telephone interviews with the former student (or family membe</a:t>
                      </a:r>
                      <a:r>
                        <a:rPr lang="en-US" sz="2800">
                          <a:ea typeface="Cambria" panose="02040503050406030204" pitchFamily="18" charset="0"/>
                          <a:cs typeface="Times New Roman" panose="02020603050405020304" pitchFamily="18" charset="0"/>
                        </a:rPr>
                        <a:t>r)</a:t>
                      </a:r>
                      <a:r>
                        <a:rPr lang="en-US" sz="2800">
                          <a:effectLst/>
                          <a:ea typeface="Cambria" panose="02040503050406030204" pitchFamily="18" charset="0"/>
                          <a:cs typeface="Times New Roman" panose="02020603050405020304" pitchFamily="18" charset="0"/>
                        </a:rPr>
                        <a:t> are completed </a:t>
                      </a:r>
                      <a:r>
                        <a:rPr lang="en-US" sz="2800" b="1">
                          <a:effectLst/>
                          <a:ea typeface="Cambria" panose="02040503050406030204" pitchFamily="18" charset="0"/>
                          <a:cs typeface="Times New Roman" panose="02020603050405020304" pitchFamily="18" charset="0"/>
                        </a:rPr>
                        <a:t>June-November one year after the student exits</a:t>
                      </a:r>
                      <a:r>
                        <a:rPr lang="en-US" sz="2800">
                          <a:effectLst/>
                          <a:ea typeface="Cambria" panose="02040503050406030204" pitchFamily="18" charset="0"/>
                          <a:cs typeface="Times New Roman" panose="02020603050405020304" pitchFamily="18" charset="0"/>
                        </a:rPr>
                        <a:t>.</a:t>
                      </a:r>
                      <a:endParaRPr lang="en-US" sz="2800"/>
                    </a:p>
                  </a:txBody>
                  <a:tcPr/>
                </a:tc>
                <a:tc>
                  <a:txBody>
                    <a:bodyPr/>
                    <a:lstStyle/>
                    <a:p>
                      <a:pPr marL="0" lvl="0" indent="0">
                        <a:spcAft>
                          <a:spcPts val="0"/>
                        </a:spcAft>
                        <a:buFont typeface="Arial" panose="020B0604020202020204" pitchFamily="34" charset="0"/>
                        <a:buNone/>
                      </a:pPr>
                      <a:r>
                        <a:rPr lang="en-US" sz="2800">
                          <a:effectLst/>
                          <a:ea typeface="Cambria" panose="02040503050406030204" pitchFamily="18" charset="0"/>
                          <a:cs typeface="Times New Roman" panose="02020603050405020304" pitchFamily="18" charset="0"/>
                        </a:rPr>
                        <a:t>Telephone interviews with the former student (or family membe</a:t>
                      </a:r>
                      <a:r>
                        <a:rPr lang="en-US" sz="2800">
                          <a:ea typeface="Cambria" panose="02040503050406030204" pitchFamily="18" charset="0"/>
                          <a:cs typeface="Times New Roman" panose="02020603050405020304" pitchFamily="18" charset="0"/>
                        </a:rPr>
                        <a:t>r)</a:t>
                      </a:r>
                      <a:r>
                        <a:rPr lang="en-US" sz="2800">
                          <a:effectLst/>
                          <a:ea typeface="Cambria" panose="02040503050406030204" pitchFamily="18" charset="0"/>
                          <a:cs typeface="Times New Roman" panose="02020603050405020304" pitchFamily="18" charset="0"/>
                        </a:rPr>
                        <a:t> were completed in </a:t>
                      </a:r>
                      <a:r>
                        <a:rPr lang="en-US" sz="2800" b="1">
                          <a:effectLst/>
                          <a:ea typeface="Cambria" panose="02040503050406030204" pitchFamily="18" charset="0"/>
                          <a:cs typeface="Times New Roman" panose="02020603050405020304" pitchFamily="18" charset="0"/>
                        </a:rPr>
                        <a:t>December after the student graduated</a:t>
                      </a:r>
                      <a:r>
                        <a:rPr lang="en-US" sz="2800">
                          <a:effectLst/>
                          <a:ea typeface="Cambria" panose="02040503050406030204" pitchFamily="18" charset="0"/>
                          <a:cs typeface="Times New Roman" panose="02020603050405020304" pitchFamily="18" charset="0"/>
                        </a:rPr>
                        <a:t>.</a:t>
                      </a:r>
                      <a:endParaRPr lang="en-US" sz="2800"/>
                    </a:p>
                  </a:txBody>
                  <a:tcPr/>
                </a:tc>
                <a:extLst>
                  <a:ext uri="{0D108BD9-81ED-4DB2-BD59-A6C34878D82A}">
                    <a16:rowId xmlns:a16="http://schemas.microsoft.com/office/drawing/2014/main" val="2264160499"/>
                  </a:ext>
                </a:extLst>
              </a:tr>
            </a:tbl>
          </a:graphicData>
        </a:graphic>
      </p:graphicFrame>
      <p:sp>
        <p:nvSpPr>
          <p:cNvPr id="4" name="Footer Placeholder 3">
            <a:extLst>
              <a:ext uri="{FF2B5EF4-FFF2-40B4-BE49-F238E27FC236}">
                <a16:creationId xmlns:a16="http://schemas.microsoft.com/office/drawing/2014/main" id="{36B826AF-418B-6DA5-C820-4AF16F632FCE}"/>
              </a:ext>
            </a:extLst>
          </p:cNvPr>
          <p:cNvSpPr>
            <a:spLocks noGrp="1"/>
          </p:cNvSpPr>
          <p:nvPr>
            <p:ph type="ftr" sz="quarter" idx="11"/>
          </p:nvPr>
        </p:nvSpPr>
        <p:spPr/>
        <p:txBody>
          <a:bodyPr/>
          <a:lstStyle/>
          <a:p>
            <a:r>
              <a:rPr lang="en-US"/>
              <a:t>Making Meaning: The Power of Post-School Outcome Data | June 27-29, 2023 | www.cctsForum.com</a:t>
            </a:r>
          </a:p>
        </p:txBody>
      </p:sp>
      <p:sp>
        <p:nvSpPr>
          <p:cNvPr id="3" name="Slide Number Placeholder 2">
            <a:extLst>
              <a:ext uri="{FF2B5EF4-FFF2-40B4-BE49-F238E27FC236}">
                <a16:creationId xmlns:a16="http://schemas.microsoft.com/office/drawing/2014/main" id="{B3C1C55C-59A0-AA6E-F4D3-30FAB1569C88}"/>
              </a:ext>
            </a:extLst>
          </p:cNvPr>
          <p:cNvSpPr>
            <a:spLocks noGrp="1"/>
          </p:cNvSpPr>
          <p:nvPr>
            <p:ph type="sldNum" sz="quarter" idx="10"/>
          </p:nvPr>
        </p:nvSpPr>
        <p:spPr/>
        <p:txBody>
          <a:bodyPr/>
          <a:lstStyle/>
          <a:p>
            <a:fld id="{A4FE6FEB-5763-4CB4-ACE4-7E0D7693FADE}" type="slidenum">
              <a:rPr lang="en-US" smtClean="0"/>
              <a:pPr/>
              <a:t>5</a:t>
            </a:fld>
            <a:endParaRPr lang="en-US"/>
          </a:p>
        </p:txBody>
      </p:sp>
    </p:spTree>
    <p:extLst>
      <p:ext uri="{BB962C8B-B14F-4D97-AF65-F5344CB8AC3E}">
        <p14:creationId xmlns:p14="http://schemas.microsoft.com/office/powerpoint/2010/main" val="26651424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9B427BE7-E2D2-DAA2-F7FC-E2B6E833757F}"/>
              </a:ext>
            </a:extLst>
          </p:cNvPr>
          <p:cNvSpPr>
            <a:spLocks noGrp="1"/>
          </p:cNvSpPr>
          <p:nvPr>
            <p:ph type="title"/>
          </p:nvPr>
        </p:nvSpPr>
        <p:spPr/>
        <p:txBody>
          <a:bodyPr/>
          <a:lstStyle/>
          <a:p>
            <a:r>
              <a:rPr lang="en-US"/>
              <a:t>Data Submission was Different</a:t>
            </a:r>
          </a:p>
        </p:txBody>
      </p:sp>
      <p:graphicFrame>
        <p:nvGraphicFramePr>
          <p:cNvPr id="11" name="Table 11">
            <a:extLst>
              <a:ext uri="{FF2B5EF4-FFF2-40B4-BE49-F238E27FC236}">
                <a16:creationId xmlns:a16="http://schemas.microsoft.com/office/drawing/2014/main" id="{66992005-0695-7A0D-742C-B37BADFF00D5}"/>
              </a:ext>
            </a:extLst>
          </p:cNvPr>
          <p:cNvGraphicFramePr>
            <a:graphicFrameLocks noGrp="1"/>
          </p:cNvGraphicFramePr>
          <p:nvPr>
            <p:ph idx="1"/>
            <p:extLst>
              <p:ext uri="{D42A27DB-BD31-4B8C-83A1-F6EECF244321}">
                <p14:modId xmlns:p14="http://schemas.microsoft.com/office/powerpoint/2010/main" val="1512673836"/>
              </p:ext>
            </p:extLst>
          </p:nvPr>
        </p:nvGraphicFramePr>
        <p:xfrm>
          <a:off x="838200" y="1776413"/>
          <a:ext cx="10515600" cy="2857608"/>
        </p:xfrm>
        <a:graphic>
          <a:graphicData uri="http://schemas.openxmlformats.org/drawingml/2006/table">
            <a:tbl>
              <a:tblPr firstRow="1" bandRow="1">
                <a:tableStyleId>{21E4AEA4-8DFA-4A89-87EB-49C32662AFE0}</a:tableStyleId>
              </a:tblPr>
              <a:tblGrid>
                <a:gridCol w="5257800">
                  <a:extLst>
                    <a:ext uri="{9D8B030D-6E8A-4147-A177-3AD203B41FA5}">
                      <a16:colId xmlns:a16="http://schemas.microsoft.com/office/drawing/2014/main" val="1275979789"/>
                    </a:ext>
                  </a:extLst>
                </a:gridCol>
                <a:gridCol w="5257800">
                  <a:extLst>
                    <a:ext uri="{9D8B030D-6E8A-4147-A177-3AD203B41FA5}">
                      <a16:colId xmlns:a16="http://schemas.microsoft.com/office/drawing/2014/main" val="4072497988"/>
                    </a:ext>
                  </a:extLst>
                </a:gridCol>
              </a:tblGrid>
              <a:tr h="632568">
                <a:tc>
                  <a:txBody>
                    <a:bodyPr/>
                    <a:lstStyle/>
                    <a:p>
                      <a:r>
                        <a:rPr lang="en-US" sz="2800"/>
                        <a:t>Now</a:t>
                      </a:r>
                    </a:p>
                  </a:txBody>
                  <a:tcPr/>
                </a:tc>
                <a:tc>
                  <a:txBody>
                    <a:bodyPr/>
                    <a:lstStyle/>
                    <a:p>
                      <a:r>
                        <a:rPr lang="en-US" sz="2800"/>
                        <a:t>Then</a:t>
                      </a:r>
                    </a:p>
                  </a:txBody>
                  <a:tcPr/>
                </a:tc>
                <a:extLst>
                  <a:ext uri="{0D108BD9-81ED-4DB2-BD59-A6C34878D82A}">
                    <a16:rowId xmlns:a16="http://schemas.microsoft.com/office/drawing/2014/main" val="3648364002"/>
                  </a:ext>
                </a:extLst>
              </a:tr>
              <a:tr h="1797510">
                <a:tc>
                  <a:txBody>
                    <a:bodyPr/>
                    <a:lstStyle/>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800">
                          <a:effectLst/>
                          <a:ea typeface="Cambria" panose="02040503050406030204" pitchFamily="18" charset="0"/>
                          <a:cs typeface="Times New Roman" panose="02020603050405020304" pitchFamily="18" charset="0"/>
                        </a:rPr>
                        <a:t>Districts enter their data in an </a:t>
                      </a:r>
                      <a:r>
                        <a:rPr lang="en-US" sz="2800" b="1">
                          <a:effectLst/>
                          <a:ea typeface="Cambria" panose="02040503050406030204" pitchFamily="18" charset="0"/>
                          <a:cs typeface="Times New Roman" panose="02020603050405020304" pitchFamily="18" charset="0"/>
                        </a:rPr>
                        <a:t>online data collection platform</a:t>
                      </a:r>
                      <a:r>
                        <a:rPr lang="en-US" sz="2800">
                          <a:effectLst/>
                          <a:ea typeface="Cambria" panose="02040503050406030204" pitchFamily="18" charset="0"/>
                          <a:cs typeface="Times New Roman" panose="02020603050405020304" pitchFamily="18" charset="0"/>
                        </a:rPr>
                        <a:t>.</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800" b="1">
                          <a:effectLst/>
                          <a:ea typeface="Cambria" panose="02040503050406030204" pitchFamily="18" charset="0"/>
                          <a:cs typeface="Times New Roman" panose="02020603050405020304" pitchFamily="18" charset="0"/>
                        </a:rPr>
                        <a:t>CCTS reviews data </a:t>
                      </a:r>
                      <a:r>
                        <a:rPr lang="en-US" sz="2800">
                          <a:effectLst/>
                          <a:ea typeface="Cambria" panose="02040503050406030204" pitchFamily="18" charset="0"/>
                          <a:cs typeface="Times New Roman" panose="02020603050405020304" pitchFamily="18" charset="0"/>
                        </a:rPr>
                        <a:t>and develops statewide reports.</a:t>
                      </a:r>
                      <a:endParaRPr lang="en-US" sz="2800"/>
                    </a:p>
                  </a:txBody>
                  <a:tcPr/>
                </a:tc>
                <a:tc>
                  <a:txBody>
                    <a:bodyPr/>
                    <a:lstStyle/>
                    <a:p>
                      <a:pPr marL="457200" lvl="0" indent="-457200">
                        <a:spcAft>
                          <a:spcPts val="0"/>
                        </a:spcAft>
                        <a:buFont typeface="Arial" panose="020B0604020202020204" pitchFamily="34" charset="0"/>
                        <a:buChar char="•"/>
                      </a:pPr>
                      <a:r>
                        <a:rPr lang="en-US" sz="2800">
                          <a:ea typeface="Cambria" panose="02040503050406030204" pitchFamily="18" charset="0"/>
                          <a:cs typeface="Times New Roman" panose="02020603050405020304" pitchFamily="18" charset="0"/>
                        </a:rPr>
                        <a:t>Districts </a:t>
                      </a:r>
                      <a:r>
                        <a:rPr lang="en-US" sz="2800" b="1">
                          <a:ea typeface="Cambria" panose="02040503050406030204" pitchFamily="18" charset="0"/>
                          <a:cs typeface="Times New Roman" panose="02020603050405020304" pitchFamily="18" charset="0"/>
                        </a:rPr>
                        <a:t>mailed their data </a:t>
                      </a:r>
                      <a:r>
                        <a:rPr lang="en-US" sz="2800">
                          <a:ea typeface="Cambria" panose="02040503050406030204" pitchFamily="18" charset="0"/>
                          <a:cs typeface="Times New Roman" panose="02020603050405020304" pitchFamily="18" charset="0"/>
                        </a:rPr>
                        <a:t>to</a:t>
                      </a:r>
                      <a:r>
                        <a:rPr lang="en-US" sz="2800">
                          <a:effectLst/>
                          <a:ea typeface="Cambria" panose="02040503050406030204" pitchFamily="18" charset="0"/>
                          <a:cs typeface="Times New Roman" panose="02020603050405020304" pitchFamily="18" charset="0"/>
                        </a:rPr>
                        <a:t> CCTS. </a:t>
                      </a:r>
                    </a:p>
                    <a:p>
                      <a:pPr marL="457200" lvl="0" indent="-457200">
                        <a:spcAft>
                          <a:spcPts val="0"/>
                        </a:spcAft>
                        <a:buFont typeface="Arial" panose="020B0604020202020204" pitchFamily="34" charset="0"/>
                        <a:buChar char="•"/>
                      </a:pPr>
                      <a:r>
                        <a:rPr lang="en-US" sz="2800" b="1">
                          <a:effectLst/>
                          <a:ea typeface="Cambria" panose="02040503050406030204" pitchFamily="18" charset="0"/>
                          <a:cs typeface="Times New Roman" panose="02020603050405020304" pitchFamily="18" charset="0"/>
                        </a:rPr>
                        <a:t>CCTS entered the data </a:t>
                      </a:r>
                      <a:r>
                        <a:rPr lang="en-US" sz="2800">
                          <a:effectLst/>
                          <a:ea typeface="Cambria" panose="02040503050406030204" pitchFamily="18" charset="0"/>
                          <a:cs typeface="Times New Roman" panose="02020603050405020304" pitchFamily="18" charset="0"/>
                        </a:rPr>
                        <a:t>and developed statewide reports.</a:t>
                      </a:r>
                      <a:endParaRPr lang="en-US" sz="2800"/>
                    </a:p>
                  </a:txBody>
                  <a:tcPr/>
                </a:tc>
                <a:extLst>
                  <a:ext uri="{0D108BD9-81ED-4DB2-BD59-A6C34878D82A}">
                    <a16:rowId xmlns:a16="http://schemas.microsoft.com/office/drawing/2014/main" val="2264160499"/>
                  </a:ext>
                </a:extLst>
              </a:tr>
            </a:tbl>
          </a:graphicData>
        </a:graphic>
      </p:graphicFrame>
      <p:sp>
        <p:nvSpPr>
          <p:cNvPr id="4" name="Footer Placeholder 3">
            <a:extLst>
              <a:ext uri="{FF2B5EF4-FFF2-40B4-BE49-F238E27FC236}">
                <a16:creationId xmlns:a16="http://schemas.microsoft.com/office/drawing/2014/main" id="{36B826AF-418B-6DA5-C820-4AF16F632FCE}"/>
              </a:ext>
            </a:extLst>
          </p:cNvPr>
          <p:cNvSpPr>
            <a:spLocks noGrp="1"/>
          </p:cNvSpPr>
          <p:nvPr>
            <p:ph type="ftr" sz="quarter" idx="11"/>
          </p:nvPr>
        </p:nvSpPr>
        <p:spPr/>
        <p:txBody>
          <a:bodyPr/>
          <a:lstStyle/>
          <a:p>
            <a:r>
              <a:rPr lang="en-US"/>
              <a:t>Making Meaning: The Power of Post-School Outcome Data | June 27-29, 2023 | www.cctsForum.com</a:t>
            </a:r>
          </a:p>
        </p:txBody>
      </p:sp>
      <p:sp>
        <p:nvSpPr>
          <p:cNvPr id="3" name="Slide Number Placeholder 2">
            <a:extLst>
              <a:ext uri="{FF2B5EF4-FFF2-40B4-BE49-F238E27FC236}">
                <a16:creationId xmlns:a16="http://schemas.microsoft.com/office/drawing/2014/main" id="{B3C1C55C-59A0-AA6E-F4D3-30FAB1569C88}"/>
              </a:ext>
            </a:extLst>
          </p:cNvPr>
          <p:cNvSpPr>
            <a:spLocks noGrp="1"/>
          </p:cNvSpPr>
          <p:nvPr>
            <p:ph type="sldNum" sz="quarter" idx="10"/>
          </p:nvPr>
        </p:nvSpPr>
        <p:spPr/>
        <p:txBody>
          <a:bodyPr/>
          <a:lstStyle/>
          <a:p>
            <a:fld id="{A4FE6FEB-5763-4CB4-ACE4-7E0D7693FADE}" type="slidenum">
              <a:rPr lang="en-US" smtClean="0"/>
              <a:pPr/>
              <a:t>6</a:t>
            </a:fld>
            <a:endParaRPr lang="en-US"/>
          </a:p>
        </p:txBody>
      </p:sp>
    </p:spTree>
    <p:extLst>
      <p:ext uri="{BB962C8B-B14F-4D97-AF65-F5344CB8AC3E}">
        <p14:creationId xmlns:p14="http://schemas.microsoft.com/office/powerpoint/2010/main" val="30911844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9B427BE7-E2D2-DAA2-F7FC-E2B6E833757F}"/>
              </a:ext>
            </a:extLst>
          </p:cNvPr>
          <p:cNvSpPr>
            <a:spLocks noGrp="1"/>
          </p:cNvSpPr>
          <p:nvPr>
            <p:ph type="title"/>
          </p:nvPr>
        </p:nvSpPr>
        <p:spPr/>
        <p:txBody>
          <a:bodyPr/>
          <a:lstStyle/>
          <a:p>
            <a:r>
              <a:rPr lang="en-US"/>
              <a:t>Engagement Outcomes Were Different</a:t>
            </a:r>
          </a:p>
        </p:txBody>
      </p:sp>
      <p:graphicFrame>
        <p:nvGraphicFramePr>
          <p:cNvPr id="11" name="Table 11">
            <a:extLst>
              <a:ext uri="{FF2B5EF4-FFF2-40B4-BE49-F238E27FC236}">
                <a16:creationId xmlns:a16="http://schemas.microsoft.com/office/drawing/2014/main" id="{66992005-0695-7A0D-742C-B37BADFF00D5}"/>
              </a:ext>
            </a:extLst>
          </p:cNvPr>
          <p:cNvGraphicFramePr>
            <a:graphicFrameLocks noGrp="1"/>
          </p:cNvGraphicFramePr>
          <p:nvPr>
            <p:ph sz="half" idx="1"/>
            <p:extLst>
              <p:ext uri="{D42A27DB-BD31-4B8C-83A1-F6EECF244321}">
                <p14:modId xmlns:p14="http://schemas.microsoft.com/office/powerpoint/2010/main" val="174687623"/>
              </p:ext>
            </p:extLst>
          </p:nvPr>
        </p:nvGraphicFramePr>
        <p:xfrm>
          <a:off x="838199" y="1825624"/>
          <a:ext cx="10515600" cy="2857608"/>
        </p:xfrm>
        <a:graphic>
          <a:graphicData uri="http://schemas.openxmlformats.org/drawingml/2006/table">
            <a:tbl>
              <a:tblPr firstRow="1" bandRow="1">
                <a:tableStyleId>{21E4AEA4-8DFA-4A89-87EB-49C32662AFE0}</a:tableStyleId>
              </a:tblPr>
              <a:tblGrid>
                <a:gridCol w="5257800">
                  <a:extLst>
                    <a:ext uri="{9D8B030D-6E8A-4147-A177-3AD203B41FA5}">
                      <a16:colId xmlns:a16="http://schemas.microsoft.com/office/drawing/2014/main" val="1275979789"/>
                    </a:ext>
                  </a:extLst>
                </a:gridCol>
                <a:gridCol w="5257800">
                  <a:extLst>
                    <a:ext uri="{9D8B030D-6E8A-4147-A177-3AD203B41FA5}">
                      <a16:colId xmlns:a16="http://schemas.microsoft.com/office/drawing/2014/main" val="4072497988"/>
                    </a:ext>
                  </a:extLst>
                </a:gridCol>
              </a:tblGrid>
              <a:tr h="632568">
                <a:tc>
                  <a:txBody>
                    <a:bodyPr/>
                    <a:lstStyle/>
                    <a:p>
                      <a:r>
                        <a:rPr lang="en-US" sz="2800"/>
                        <a:t>Now</a:t>
                      </a:r>
                    </a:p>
                  </a:txBody>
                  <a:tcPr/>
                </a:tc>
                <a:tc>
                  <a:txBody>
                    <a:bodyPr/>
                    <a:lstStyle/>
                    <a:p>
                      <a:r>
                        <a:rPr lang="en-US" sz="2800"/>
                        <a:t>Then</a:t>
                      </a:r>
                    </a:p>
                  </a:txBody>
                  <a:tcPr/>
                </a:tc>
                <a:extLst>
                  <a:ext uri="{0D108BD9-81ED-4DB2-BD59-A6C34878D82A}">
                    <a16:rowId xmlns:a16="http://schemas.microsoft.com/office/drawing/2014/main" val="3648364002"/>
                  </a:ext>
                </a:extLst>
              </a:tr>
              <a:tr h="1797510">
                <a:tc>
                  <a:txBody>
                    <a:bodyPr/>
                    <a:lstStyle/>
                    <a:p>
                      <a:pPr marL="742950" lvl="1" indent="-285750">
                        <a:spcAft>
                          <a:spcPts val="0"/>
                        </a:spcAft>
                        <a:buFont typeface="Arial" panose="020B0604020202020204" pitchFamily="34" charset="0"/>
                        <a:buChar char="•"/>
                      </a:pPr>
                      <a:r>
                        <a:rPr lang="en-US" sz="2800"/>
                        <a:t>Higher Education</a:t>
                      </a:r>
                    </a:p>
                    <a:p>
                      <a:pPr marL="742950" lvl="1" indent="-285750">
                        <a:spcAft>
                          <a:spcPts val="0"/>
                        </a:spcAft>
                        <a:buFont typeface="Arial" panose="020B0604020202020204" pitchFamily="34" charset="0"/>
                        <a:buChar char="•"/>
                      </a:pPr>
                      <a:r>
                        <a:rPr lang="en-US" sz="2800"/>
                        <a:t>Other Education/Training</a:t>
                      </a:r>
                    </a:p>
                    <a:p>
                      <a:pPr marL="742950" lvl="1" indent="-285750">
                        <a:spcAft>
                          <a:spcPts val="0"/>
                        </a:spcAft>
                        <a:buFont typeface="Arial" panose="020B0604020202020204" pitchFamily="34" charset="0"/>
                        <a:buChar char="•"/>
                      </a:pPr>
                      <a:r>
                        <a:rPr lang="en-US" sz="2800"/>
                        <a:t>Competitive Employment</a:t>
                      </a:r>
                    </a:p>
                    <a:p>
                      <a:pPr marL="742950" lvl="1" indent="-285750">
                        <a:spcAft>
                          <a:spcPts val="0"/>
                        </a:spcAft>
                        <a:buFont typeface="Arial" panose="020B0604020202020204" pitchFamily="34" charset="0"/>
                        <a:buChar char="•"/>
                      </a:pPr>
                      <a:r>
                        <a:rPr lang="en-US" sz="2800"/>
                        <a:t>Other Employment</a:t>
                      </a:r>
                    </a:p>
                    <a:p>
                      <a:pPr marL="285750" indent="-285750">
                        <a:buFont typeface="Arial" panose="020B0604020202020204" pitchFamily="34" charset="0"/>
                        <a:buChar char="•"/>
                      </a:pPr>
                      <a:endParaRPr lang="en-US" sz="2800"/>
                    </a:p>
                  </a:txBody>
                  <a:tcPr/>
                </a:tc>
                <a:tc>
                  <a:txBody>
                    <a:bodyPr/>
                    <a:lstStyle/>
                    <a:p>
                      <a:pPr marL="742950" lvl="1" indent="-285750">
                        <a:spcAft>
                          <a:spcPts val="0"/>
                        </a:spcAft>
                        <a:buFont typeface="Arial" panose="020B0604020202020204" pitchFamily="34" charset="0"/>
                        <a:buChar char="•"/>
                      </a:pPr>
                      <a:r>
                        <a:rPr lang="en-US" sz="2800"/>
                        <a:t>Postsecondary Education</a:t>
                      </a:r>
                    </a:p>
                    <a:p>
                      <a:pPr marL="742950" lvl="1" indent="-285750">
                        <a:spcAft>
                          <a:spcPts val="0"/>
                        </a:spcAft>
                        <a:buFont typeface="Arial" panose="020B0604020202020204" pitchFamily="34" charset="0"/>
                        <a:buChar char="•"/>
                      </a:pPr>
                      <a:r>
                        <a:rPr lang="en-US" sz="2800"/>
                        <a:t>Employment</a:t>
                      </a:r>
                    </a:p>
                    <a:p>
                      <a:pPr marL="285750" indent="-285750">
                        <a:buFont typeface="Arial" panose="020B0604020202020204" pitchFamily="34" charset="0"/>
                        <a:buChar char="•"/>
                      </a:pPr>
                      <a:endParaRPr lang="en-US" sz="2800"/>
                    </a:p>
                  </a:txBody>
                  <a:tcPr/>
                </a:tc>
                <a:extLst>
                  <a:ext uri="{0D108BD9-81ED-4DB2-BD59-A6C34878D82A}">
                    <a16:rowId xmlns:a16="http://schemas.microsoft.com/office/drawing/2014/main" val="2264160499"/>
                  </a:ext>
                </a:extLst>
              </a:tr>
            </a:tbl>
          </a:graphicData>
        </a:graphic>
      </p:graphicFrame>
      <p:sp>
        <p:nvSpPr>
          <p:cNvPr id="10" name="Content Placeholder 9">
            <a:extLst>
              <a:ext uri="{FF2B5EF4-FFF2-40B4-BE49-F238E27FC236}">
                <a16:creationId xmlns:a16="http://schemas.microsoft.com/office/drawing/2014/main" id="{D8C6D84F-BDAC-14FA-FE9F-3177894A2FEB}"/>
              </a:ext>
            </a:extLst>
          </p:cNvPr>
          <p:cNvSpPr>
            <a:spLocks noGrp="1"/>
          </p:cNvSpPr>
          <p:nvPr>
            <p:ph sz="half" idx="2"/>
          </p:nvPr>
        </p:nvSpPr>
        <p:spPr>
          <a:xfrm>
            <a:off x="838200" y="5011386"/>
            <a:ext cx="10515600" cy="365125"/>
          </a:xfrm>
        </p:spPr>
        <p:txBody>
          <a:bodyPr>
            <a:noAutofit/>
          </a:bodyPr>
          <a:lstStyle/>
          <a:p>
            <a:pPr marL="0" indent="0" algn="ctr">
              <a:buNone/>
            </a:pPr>
            <a:r>
              <a:rPr lang="en-US" sz="2400">
                <a:hlinkClick r:id="rId3"/>
              </a:rPr>
              <a:t>View Current Engagement Outcome Definitions on the CCTS website</a:t>
            </a:r>
            <a:endParaRPr lang="en-US" sz="2400"/>
          </a:p>
          <a:p>
            <a:pPr algn="ctr"/>
            <a:endParaRPr lang="en-US" sz="2400"/>
          </a:p>
        </p:txBody>
      </p:sp>
      <p:sp>
        <p:nvSpPr>
          <p:cNvPr id="4" name="Footer Placeholder 3">
            <a:extLst>
              <a:ext uri="{FF2B5EF4-FFF2-40B4-BE49-F238E27FC236}">
                <a16:creationId xmlns:a16="http://schemas.microsoft.com/office/drawing/2014/main" id="{36B826AF-418B-6DA5-C820-4AF16F632FCE}"/>
              </a:ext>
            </a:extLst>
          </p:cNvPr>
          <p:cNvSpPr>
            <a:spLocks noGrp="1"/>
          </p:cNvSpPr>
          <p:nvPr>
            <p:ph type="ftr" sz="quarter" idx="10"/>
          </p:nvPr>
        </p:nvSpPr>
        <p:spPr/>
        <p:txBody>
          <a:bodyPr/>
          <a:lstStyle/>
          <a:p>
            <a:r>
              <a:rPr lang="en-US"/>
              <a:t>Making Meaning: The Power of Post-School Outcome Data | June 27-29, 2023 | www.cctsForum.com</a:t>
            </a:r>
          </a:p>
        </p:txBody>
      </p:sp>
      <p:sp>
        <p:nvSpPr>
          <p:cNvPr id="3" name="Slide Number Placeholder 2">
            <a:extLst>
              <a:ext uri="{FF2B5EF4-FFF2-40B4-BE49-F238E27FC236}">
                <a16:creationId xmlns:a16="http://schemas.microsoft.com/office/drawing/2014/main" id="{B3C1C55C-59A0-AA6E-F4D3-30FAB1569C88}"/>
              </a:ext>
            </a:extLst>
          </p:cNvPr>
          <p:cNvSpPr>
            <a:spLocks noGrp="1"/>
          </p:cNvSpPr>
          <p:nvPr>
            <p:ph type="sldNum" sz="quarter" idx="11"/>
          </p:nvPr>
        </p:nvSpPr>
        <p:spPr/>
        <p:txBody>
          <a:bodyPr/>
          <a:lstStyle/>
          <a:p>
            <a:fld id="{A4FE6FEB-5763-4CB4-ACE4-7E0D7693FADE}" type="slidenum">
              <a:rPr lang="en-US" smtClean="0"/>
              <a:pPr/>
              <a:t>7</a:t>
            </a:fld>
            <a:endParaRPr lang="en-US"/>
          </a:p>
        </p:txBody>
      </p:sp>
    </p:spTree>
    <p:extLst>
      <p:ext uri="{BB962C8B-B14F-4D97-AF65-F5344CB8AC3E}">
        <p14:creationId xmlns:p14="http://schemas.microsoft.com/office/powerpoint/2010/main" val="23762989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23CA57-AD70-F2DB-EA41-41EA85850AC8}"/>
              </a:ext>
            </a:extLst>
          </p:cNvPr>
          <p:cNvSpPr>
            <a:spLocks noGrp="1"/>
          </p:cNvSpPr>
          <p:nvPr>
            <p:ph type="title"/>
          </p:nvPr>
        </p:nvSpPr>
        <p:spPr>
          <a:xfrm>
            <a:off x="838200" y="364841"/>
            <a:ext cx="10515600" cy="1076813"/>
          </a:xfrm>
        </p:spPr>
        <p:txBody>
          <a:bodyPr>
            <a:normAutofit fontScale="90000"/>
          </a:bodyPr>
          <a:lstStyle/>
          <a:p>
            <a:r>
              <a:rPr lang="en-US"/>
              <a:t>Post-School Status of Special Education Graduates: Nine Years of State Follow-Up Data (Johnson, et al.)</a:t>
            </a:r>
          </a:p>
        </p:txBody>
      </p:sp>
      <p:sp>
        <p:nvSpPr>
          <p:cNvPr id="7" name="Content Placeholder 6">
            <a:extLst>
              <a:ext uri="{FF2B5EF4-FFF2-40B4-BE49-F238E27FC236}">
                <a16:creationId xmlns:a16="http://schemas.microsoft.com/office/drawing/2014/main" id="{52673171-AC8F-BA02-445C-458E71A81086}"/>
              </a:ext>
            </a:extLst>
          </p:cNvPr>
          <p:cNvSpPr>
            <a:spLocks noGrp="1"/>
          </p:cNvSpPr>
          <p:nvPr>
            <p:ph sz="half" idx="2"/>
          </p:nvPr>
        </p:nvSpPr>
        <p:spPr>
          <a:xfrm>
            <a:off x="838200" y="1441654"/>
            <a:ext cx="10515600" cy="365125"/>
          </a:xfrm>
        </p:spPr>
        <p:txBody>
          <a:bodyPr>
            <a:normAutofit fontScale="25000" lnSpcReduction="20000"/>
          </a:bodyPr>
          <a:lstStyle/>
          <a:p>
            <a:pPr marL="0" indent="0">
              <a:buNone/>
            </a:pPr>
            <a:r>
              <a:rPr lang="en-US" sz="8000" i="1">
                <a:effectLst/>
                <a:latin typeface="+mj-lt"/>
                <a:ea typeface="Cambria" panose="02040503050406030204" pitchFamily="18" charset="0"/>
                <a:cs typeface="Times New Roman" panose="02020603050405020304" pitchFamily="18" charset="0"/>
              </a:rPr>
              <a:t>Percentage of District Participation and Contact Rates for Special Education Graduates</a:t>
            </a:r>
          </a:p>
          <a:p>
            <a:endParaRPr lang="en-US" sz="2000"/>
          </a:p>
        </p:txBody>
      </p:sp>
      <p:graphicFrame>
        <p:nvGraphicFramePr>
          <p:cNvPr id="6" name="Table 6">
            <a:extLst>
              <a:ext uri="{FF2B5EF4-FFF2-40B4-BE49-F238E27FC236}">
                <a16:creationId xmlns:a16="http://schemas.microsoft.com/office/drawing/2014/main" id="{BA900CFA-9311-EE5C-ED36-0415DCA1214A}"/>
              </a:ext>
            </a:extLst>
          </p:cNvPr>
          <p:cNvGraphicFramePr>
            <a:graphicFrameLocks noGrp="1"/>
          </p:cNvGraphicFramePr>
          <p:nvPr>
            <p:ph sz="half" idx="1"/>
            <p:extLst>
              <p:ext uri="{D42A27DB-BD31-4B8C-83A1-F6EECF244321}">
                <p14:modId xmlns:p14="http://schemas.microsoft.com/office/powerpoint/2010/main" val="782892535"/>
              </p:ext>
            </p:extLst>
          </p:nvPr>
        </p:nvGraphicFramePr>
        <p:xfrm>
          <a:off x="838200" y="1764904"/>
          <a:ext cx="10515600" cy="4297680"/>
        </p:xfrm>
        <a:graphic>
          <a:graphicData uri="http://schemas.openxmlformats.org/drawingml/2006/table">
            <a:tbl>
              <a:tblPr firstRow="1" lastRow="1" bandRow="1">
                <a:tableStyleId>{5C22544A-7EE6-4342-B048-85BDC9FD1C3A}</a:tableStyleId>
              </a:tblPr>
              <a:tblGrid>
                <a:gridCol w="2103120">
                  <a:extLst>
                    <a:ext uri="{9D8B030D-6E8A-4147-A177-3AD203B41FA5}">
                      <a16:colId xmlns:a16="http://schemas.microsoft.com/office/drawing/2014/main" val="3261960682"/>
                    </a:ext>
                  </a:extLst>
                </a:gridCol>
                <a:gridCol w="2103120">
                  <a:extLst>
                    <a:ext uri="{9D8B030D-6E8A-4147-A177-3AD203B41FA5}">
                      <a16:colId xmlns:a16="http://schemas.microsoft.com/office/drawing/2014/main" val="4076801769"/>
                    </a:ext>
                  </a:extLst>
                </a:gridCol>
                <a:gridCol w="2103120">
                  <a:extLst>
                    <a:ext uri="{9D8B030D-6E8A-4147-A177-3AD203B41FA5}">
                      <a16:colId xmlns:a16="http://schemas.microsoft.com/office/drawing/2014/main" val="3921110403"/>
                    </a:ext>
                  </a:extLst>
                </a:gridCol>
                <a:gridCol w="2103120">
                  <a:extLst>
                    <a:ext uri="{9D8B030D-6E8A-4147-A177-3AD203B41FA5}">
                      <a16:colId xmlns:a16="http://schemas.microsoft.com/office/drawing/2014/main" val="593199614"/>
                    </a:ext>
                  </a:extLst>
                </a:gridCol>
                <a:gridCol w="2103120">
                  <a:extLst>
                    <a:ext uri="{9D8B030D-6E8A-4147-A177-3AD203B41FA5}">
                      <a16:colId xmlns:a16="http://schemas.microsoft.com/office/drawing/2014/main" val="3357854925"/>
                    </a:ext>
                  </a:extLst>
                </a:gridCol>
              </a:tblGrid>
              <a:tr h="563354">
                <a:tc>
                  <a:txBody>
                    <a:bodyPr/>
                    <a:lstStyle/>
                    <a:p>
                      <a:r>
                        <a:rPr lang="en-US"/>
                        <a:t>Cohort Year</a:t>
                      </a:r>
                    </a:p>
                  </a:txBody>
                  <a:tcPr/>
                </a:tc>
                <a:tc>
                  <a:txBody>
                    <a:bodyPr/>
                    <a:lstStyle/>
                    <a:p>
                      <a:r>
                        <a:rPr lang="en-US"/>
                        <a:t>Districts Participating</a:t>
                      </a:r>
                    </a:p>
                  </a:txBody>
                  <a:tcPr/>
                </a:tc>
                <a:tc>
                  <a:txBody>
                    <a:bodyPr/>
                    <a:lstStyle/>
                    <a:p>
                      <a:r>
                        <a:rPr lang="en-US"/>
                        <a:t>No. SE Graduates</a:t>
                      </a:r>
                    </a:p>
                  </a:txBody>
                  <a:tcPr/>
                </a:tc>
                <a:tc>
                  <a:txBody>
                    <a:bodyPr/>
                    <a:lstStyle/>
                    <a:p>
                      <a:r>
                        <a:rPr lang="en-US"/>
                        <a:t>No. Graduates Contacted</a:t>
                      </a:r>
                    </a:p>
                  </a:txBody>
                  <a:tcPr/>
                </a:tc>
                <a:tc>
                  <a:txBody>
                    <a:bodyPr/>
                    <a:lstStyle/>
                    <a:p>
                      <a:r>
                        <a:rPr lang="en-US"/>
                        <a:t>Response Rate</a:t>
                      </a:r>
                    </a:p>
                  </a:txBody>
                  <a:tcPr/>
                </a:tc>
                <a:extLst>
                  <a:ext uri="{0D108BD9-81ED-4DB2-BD59-A6C34878D82A}">
                    <a16:rowId xmlns:a16="http://schemas.microsoft.com/office/drawing/2014/main" val="742383957"/>
                  </a:ext>
                </a:extLst>
              </a:tr>
              <a:tr h="321917">
                <a:tc>
                  <a:txBody>
                    <a:bodyPr/>
                    <a:lstStyle/>
                    <a:p>
                      <a:r>
                        <a:rPr lang="en-US"/>
                        <a:t>2000</a:t>
                      </a:r>
                    </a:p>
                  </a:txBody>
                  <a:tcPr/>
                </a:tc>
                <a:tc>
                  <a:txBody>
                    <a:bodyPr/>
                    <a:lstStyle/>
                    <a:p>
                      <a:r>
                        <a:rPr lang="en-US"/>
                        <a:t>30%</a:t>
                      </a:r>
                    </a:p>
                  </a:txBody>
                  <a:tcPr/>
                </a:tc>
                <a:tc>
                  <a:txBody>
                    <a:bodyPr/>
                    <a:lstStyle/>
                    <a:p>
                      <a:r>
                        <a:rPr lang="en-US"/>
                        <a:t>2,100</a:t>
                      </a:r>
                    </a:p>
                  </a:txBody>
                  <a:tcPr/>
                </a:tc>
                <a:tc>
                  <a:txBody>
                    <a:bodyPr/>
                    <a:lstStyle/>
                    <a:p>
                      <a:r>
                        <a:rPr lang="en-US"/>
                        <a:t>1,422</a:t>
                      </a:r>
                    </a:p>
                  </a:txBody>
                  <a:tcPr/>
                </a:tc>
                <a:tc>
                  <a:txBody>
                    <a:bodyPr/>
                    <a:lstStyle/>
                    <a:p>
                      <a:r>
                        <a:rPr lang="en-US"/>
                        <a:t>68%</a:t>
                      </a:r>
                    </a:p>
                  </a:txBody>
                  <a:tcPr/>
                </a:tc>
                <a:extLst>
                  <a:ext uri="{0D108BD9-81ED-4DB2-BD59-A6C34878D82A}">
                    <a16:rowId xmlns:a16="http://schemas.microsoft.com/office/drawing/2014/main" val="3585287714"/>
                  </a:ext>
                </a:extLst>
              </a:tr>
              <a:tr h="321917">
                <a:tc>
                  <a:txBody>
                    <a:bodyPr/>
                    <a:lstStyle/>
                    <a:p>
                      <a:r>
                        <a:rPr lang="en-US"/>
                        <a:t>2001</a:t>
                      </a:r>
                    </a:p>
                  </a:txBody>
                  <a:tcPr/>
                </a:tc>
                <a:tc>
                  <a:txBody>
                    <a:bodyPr/>
                    <a:lstStyle/>
                    <a:p>
                      <a:r>
                        <a:rPr lang="en-US"/>
                        <a:t>50%</a:t>
                      </a:r>
                    </a:p>
                  </a:txBody>
                  <a:tcPr/>
                </a:tc>
                <a:tc>
                  <a:txBody>
                    <a:bodyPr/>
                    <a:lstStyle/>
                    <a:p>
                      <a:r>
                        <a:rPr lang="en-US"/>
                        <a:t>2,718</a:t>
                      </a:r>
                    </a:p>
                  </a:txBody>
                  <a:tcPr/>
                </a:tc>
                <a:tc>
                  <a:txBody>
                    <a:bodyPr/>
                    <a:lstStyle/>
                    <a:p>
                      <a:r>
                        <a:rPr lang="en-US"/>
                        <a:t>1,949</a:t>
                      </a:r>
                    </a:p>
                  </a:txBody>
                  <a:tcPr/>
                </a:tc>
                <a:tc>
                  <a:txBody>
                    <a:bodyPr/>
                    <a:lstStyle/>
                    <a:p>
                      <a:r>
                        <a:rPr lang="en-US"/>
                        <a:t>72%</a:t>
                      </a:r>
                    </a:p>
                  </a:txBody>
                  <a:tcPr/>
                </a:tc>
                <a:extLst>
                  <a:ext uri="{0D108BD9-81ED-4DB2-BD59-A6C34878D82A}">
                    <a16:rowId xmlns:a16="http://schemas.microsoft.com/office/drawing/2014/main" val="3684640383"/>
                  </a:ext>
                </a:extLst>
              </a:tr>
              <a:tr h="321917">
                <a:tc>
                  <a:txBody>
                    <a:bodyPr/>
                    <a:lstStyle/>
                    <a:p>
                      <a:r>
                        <a:rPr lang="en-US"/>
                        <a:t>2002</a:t>
                      </a:r>
                    </a:p>
                  </a:txBody>
                  <a:tcPr/>
                </a:tc>
                <a:tc>
                  <a:txBody>
                    <a:bodyPr/>
                    <a:lstStyle/>
                    <a:p>
                      <a:r>
                        <a:rPr lang="en-US"/>
                        <a:t>54%</a:t>
                      </a:r>
                    </a:p>
                  </a:txBody>
                  <a:tcPr/>
                </a:tc>
                <a:tc>
                  <a:txBody>
                    <a:bodyPr/>
                    <a:lstStyle/>
                    <a:p>
                      <a:r>
                        <a:rPr lang="en-US"/>
                        <a:t>2,910</a:t>
                      </a:r>
                    </a:p>
                  </a:txBody>
                  <a:tcPr/>
                </a:tc>
                <a:tc>
                  <a:txBody>
                    <a:bodyPr/>
                    <a:lstStyle/>
                    <a:p>
                      <a:r>
                        <a:rPr lang="en-US"/>
                        <a:t>2,047</a:t>
                      </a:r>
                    </a:p>
                  </a:txBody>
                  <a:tcPr/>
                </a:tc>
                <a:tc>
                  <a:txBody>
                    <a:bodyPr/>
                    <a:lstStyle/>
                    <a:p>
                      <a:r>
                        <a:rPr lang="en-US"/>
                        <a:t>70%</a:t>
                      </a:r>
                    </a:p>
                  </a:txBody>
                  <a:tcPr/>
                </a:tc>
                <a:extLst>
                  <a:ext uri="{0D108BD9-81ED-4DB2-BD59-A6C34878D82A}">
                    <a16:rowId xmlns:a16="http://schemas.microsoft.com/office/drawing/2014/main" val="2793896741"/>
                  </a:ext>
                </a:extLst>
              </a:tr>
              <a:tr h="321917">
                <a:tc>
                  <a:txBody>
                    <a:bodyPr/>
                    <a:lstStyle/>
                    <a:p>
                      <a:r>
                        <a:rPr lang="en-US"/>
                        <a:t>2003</a:t>
                      </a:r>
                    </a:p>
                  </a:txBody>
                  <a:tcPr/>
                </a:tc>
                <a:tc>
                  <a:txBody>
                    <a:bodyPr/>
                    <a:lstStyle/>
                    <a:p>
                      <a:r>
                        <a:rPr lang="en-US"/>
                        <a:t>72%</a:t>
                      </a:r>
                    </a:p>
                  </a:txBody>
                  <a:tcPr/>
                </a:tc>
                <a:tc>
                  <a:txBody>
                    <a:bodyPr/>
                    <a:lstStyle/>
                    <a:p>
                      <a:r>
                        <a:rPr lang="en-US"/>
                        <a:t>3,423</a:t>
                      </a:r>
                    </a:p>
                  </a:txBody>
                  <a:tcPr/>
                </a:tc>
                <a:tc>
                  <a:txBody>
                    <a:bodyPr/>
                    <a:lstStyle/>
                    <a:p>
                      <a:r>
                        <a:rPr lang="en-US"/>
                        <a:t>2,414</a:t>
                      </a:r>
                    </a:p>
                  </a:txBody>
                  <a:tcPr/>
                </a:tc>
                <a:tc>
                  <a:txBody>
                    <a:bodyPr/>
                    <a:lstStyle/>
                    <a:p>
                      <a:r>
                        <a:rPr lang="en-US"/>
                        <a:t>71%</a:t>
                      </a:r>
                    </a:p>
                  </a:txBody>
                  <a:tcPr/>
                </a:tc>
                <a:extLst>
                  <a:ext uri="{0D108BD9-81ED-4DB2-BD59-A6C34878D82A}">
                    <a16:rowId xmlns:a16="http://schemas.microsoft.com/office/drawing/2014/main" val="553034198"/>
                  </a:ext>
                </a:extLst>
              </a:tr>
              <a:tr h="321917">
                <a:tc>
                  <a:txBody>
                    <a:bodyPr/>
                    <a:lstStyle/>
                    <a:p>
                      <a:r>
                        <a:rPr lang="en-US"/>
                        <a:t>2004</a:t>
                      </a:r>
                    </a:p>
                  </a:txBody>
                  <a:tcPr/>
                </a:tc>
                <a:tc>
                  <a:txBody>
                    <a:bodyPr/>
                    <a:lstStyle/>
                    <a:p>
                      <a:r>
                        <a:rPr lang="en-US"/>
                        <a:t>88%</a:t>
                      </a:r>
                    </a:p>
                  </a:txBody>
                  <a:tcPr/>
                </a:tc>
                <a:tc>
                  <a:txBody>
                    <a:bodyPr/>
                    <a:lstStyle/>
                    <a:p>
                      <a:r>
                        <a:rPr lang="en-US"/>
                        <a:t>3,818</a:t>
                      </a:r>
                    </a:p>
                  </a:txBody>
                  <a:tcPr/>
                </a:tc>
                <a:tc>
                  <a:txBody>
                    <a:bodyPr/>
                    <a:lstStyle/>
                    <a:p>
                      <a:r>
                        <a:rPr lang="en-US"/>
                        <a:t>2,750</a:t>
                      </a:r>
                    </a:p>
                  </a:txBody>
                  <a:tcPr/>
                </a:tc>
                <a:tc>
                  <a:txBody>
                    <a:bodyPr/>
                    <a:lstStyle/>
                    <a:p>
                      <a:r>
                        <a:rPr lang="en-US"/>
                        <a:t>72%</a:t>
                      </a:r>
                    </a:p>
                  </a:txBody>
                  <a:tcPr/>
                </a:tc>
                <a:extLst>
                  <a:ext uri="{0D108BD9-81ED-4DB2-BD59-A6C34878D82A}">
                    <a16:rowId xmlns:a16="http://schemas.microsoft.com/office/drawing/2014/main" val="3803724149"/>
                  </a:ext>
                </a:extLst>
              </a:tr>
              <a:tr h="321917">
                <a:tc>
                  <a:txBody>
                    <a:bodyPr/>
                    <a:lstStyle/>
                    <a:p>
                      <a:r>
                        <a:rPr lang="en-US"/>
                        <a:t>2005</a:t>
                      </a:r>
                    </a:p>
                  </a:txBody>
                  <a:tcPr/>
                </a:tc>
                <a:tc>
                  <a:txBody>
                    <a:bodyPr/>
                    <a:lstStyle/>
                    <a:p>
                      <a:r>
                        <a:rPr lang="en-US"/>
                        <a:t>96%</a:t>
                      </a:r>
                    </a:p>
                  </a:txBody>
                  <a:tcPr/>
                </a:tc>
                <a:tc>
                  <a:txBody>
                    <a:bodyPr/>
                    <a:lstStyle/>
                    <a:p>
                      <a:r>
                        <a:rPr lang="en-US"/>
                        <a:t>4,070</a:t>
                      </a:r>
                    </a:p>
                  </a:txBody>
                  <a:tcPr/>
                </a:tc>
                <a:tc>
                  <a:txBody>
                    <a:bodyPr/>
                    <a:lstStyle/>
                    <a:p>
                      <a:r>
                        <a:rPr lang="en-US"/>
                        <a:t>3,023</a:t>
                      </a:r>
                    </a:p>
                  </a:txBody>
                  <a:tcPr/>
                </a:tc>
                <a:tc>
                  <a:txBody>
                    <a:bodyPr/>
                    <a:lstStyle/>
                    <a:p>
                      <a:r>
                        <a:rPr lang="en-US"/>
                        <a:t>74%</a:t>
                      </a:r>
                    </a:p>
                  </a:txBody>
                  <a:tcPr/>
                </a:tc>
                <a:extLst>
                  <a:ext uri="{0D108BD9-81ED-4DB2-BD59-A6C34878D82A}">
                    <a16:rowId xmlns:a16="http://schemas.microsoft.com/office/drawing/2014/main" val="593107716"/>
                  </a:ext>
                </a:extLst>
              </a:tr>
              <a:tr h="321917">
                <a:tc>
                  <a:txBody>
                    <a:bodyPr/>
                    <a:lstStyle/>
                    <a:p>
                      <a:r>
                        <a:rPr lang="en-US"/>
                        <a:t>2006</a:t>
                      </a:r>
                    </a:p>
                  </a:txBody>
                  <a:tcPr/>
                </a:tc>
                <a:tc>
                  <a:txBody>
                    <a:bodyPr/>
                    <a:lstStyle/>
                    <a:p>
                      <a:r>
                        <a:rPr lang="en-US"/>
                        <a:t>99%</a:t>
                      </a:r>
                    </a:p>
                  </a:txBody>
                  <a:tcPr/>
                </a:tc>
                <a:tc>
                  <a:txBody>
                    <a:bodyPr/>
                    <a:lstStyle/>
                    <a:p>
                      <a:r>
                        <a:rPr lang="en-US"/>
                        <a:t>4,223</a:t>
                      </a:r>
                    </a:p>
                  </a:txBody>
                  <a:tcPr/>
                </a:tc>
                <a:tc>
                  <a:txBody>
                    <a:bodyPr/>
                    <a:lstStyle/>
                    <a:p>
                      <a:r>
                        <a:rPr lang="en-US"/>
                        <a:t>3,179</a:t>
                      </a:r>
                    </a:p>
                  </a:txBody>
                  <a:tcPr/>
                </a:tc>
                <a:tc>
                  <a:txBody>
                    <a:bodyPr/>
                    <a:lstStyle/>
                    <a:p>
                      <a:r>
                        <a:rPr lang="en-US"/>
                        <a:t>75%</a:t>
                      </a:r>
                    </a:p>
                  </a:txBody>
                  <a:tcPr/>
                </a:tc>
                <a:extLst>
                  <a:ext uri="{0D108BD9-81ED-4DB2-BD59-A6C34878D82A}">
                    <a16:rowId xmlns:a16="http://schemas.microsoft.com/office/drawing/2014/main" val="457091650"/>
                  </a:ext>
                </a:extLst>
              </a:tr>
              <a:tr h="321917">
                <a:tc>
                  <a:txBody>
                    <a:bodyPr/>
                    <a:lstStyle/>
                    <a:p>
                      <a:r>
                        <a:rPr lang="en-US"/>
                        <a:t>2007</a:t>
                      </a:r>
                    </a:p>
                  </a:txBody>
                  <a:tcPr/>
                </a:tc>
                <a:tc>
                  <a:txBody>
                    <a:bodyPr/>
                    <a:lstStyle/>
                    <a:p>
                      <a:r>
                        <a:rPr lang="en-US"/>
                        <a:t>99%</a:t>
                      </a:r>
                    </a:p>
                  </a:txBody>
                  <a:tcPr/>
                </a:tc>
                <a:tc>
                  <a:txBody>
                    <a:bodyPr/>
                    <a:lstStyle/>
                    <a:p>
                      <a:r>
                        <a:rPr lang="en-US"/>
                        <a:t>4,315</a:t>
                      </a:r>
                    </a:p>
                  </a:txBody>
                  <a:tcPr/>
                </a:tc>
                <a:tc>
                  <a:txBody>
                    <a:bodyPr/>
                    <a:lstStyle/>
                    <a:p>
                      <a:r>
                        <a:rPr lang="en-US"/>
                        <a:t>3,236</a:t>
                      </a:r>
                    </a:p>
                  </a:txBody>
                  <a:tcPr/>
                </a:tc>
                <a:tc>
                  <a:txBody>
                    <a:bodyPr/>
                    <a:lstStyle/>
                    <a:p>
                      <a:r>
                        <a:rPr lang="en-US"/>
                        <a:t>75%</a:t>
                      </a:r>
                    </a:p>
                  </a:txBody>
                  <a:tcPr/>
                </a:tc>
                <a:extLst>
                  <a:ext uri="{0D108BD9-81ED-4DB2-BD59-A6C34878D82A}">
                    <a16:rowId xmlns:a16="http://schemas.microsoft.com/office/drawing/2014/main" val="2452677074"/>
                  </a:ext>
                </a:extLst>
              </a:tr>
              <a:tr h="321917">
                <a:tc>
                  <a:txBody>
                    <a:bodyPr/>
                    <a:lstStyle/>
                    <a:p>
                      <a:r>
                        <a:rPr lang="en-US"/>
                        <a:t>2008</a:t>
                      </a:r>
                    </a:p>
                  </a:txBody>
                  <a:tcPr/>
                </a:tc>
                <a:tc>
                  <a:txBody>
                    <a:bodyPr/>
                    <a:lstStyle/>
                    <a:p>
                      <a:r>
                        <a:rPr lang="en-US"/>
                        <a:t>100%</a:t>
                      </a:r>
                    </a:p>
                  </a:txBody>
                  <a:tcPr/>
                </a:tc>
                <a:tc>
                  <a:txBody>
                    <a:bodyPr/>
                    <a:lstStyle/>
                    <a:p>
                      <a:r>
                        <a:rPr lang="en-US"/>
                        <a:t>4,289</a:t>
                      </a:r>
                    </a:p>
                  </a:txBody>
                  <a:tcPr/>
                </a:tc>
                <a:tc>
                  <a:txBody>
                    <a:bodyPr/>
                    <a:lstStyle/>
                    <a:p>
                      <a:r>
                        <a:rPr lang="en-US"/>
                        <a:t>3,399</a:t>
                      </a:r>
                    </a:p>
                  </a:txBody>
                  <a:tcPr/>
                </a:tc>
                <a:tc>
                  <a:txBody>
                    <a:bodyPr/>
                    <a:lstStyle/>
                    <a:p>
                      <a:r>
                        <a:rPr lang="en-US"/>
                        <a:t>79%</a:t>
                      </a:r>
                    </a:p>
                  </a:txBody>
                  <a:tcPr/>
                </a:tc>
                <a:extLst>
                  <a:ext uri="{0D108BD9-81ED-4DB2-BD59-A6C34878D82A}">
                    <a16:rowId xmlns:a16="http://schemas.microsoft.com/office/drawing/2014/main" val="1856216228"/>
                  </a:ext>
                </a:extLst>
              </a:tr>
              <a:tr h="321917">
                <a:tc>
                  <a:txBody>
                    <a:bodyPr/>
                    <a:lstStyle/>
                    <a:p>
                      <a:r>
                        <a:rPr lang="en-US"/>
                        <a:t>Total</a:t>
                      </a:r>
                    </a:p>
                  </a:txBody>
                  <a:tcPr/>
                </a:tc>
                <a:tc>
                  <a:txBody>
                    <a:bodyPr/>
                    <a:lstStyle/>
                    <a:p>
                      <a:endParaRPr lang="en-US"/>
                    </a:p>
                  </a:txBody>
                  <a:tcPr/>
                </a:tc>
                <a:tc>
                  <a:txBody>
                    <a:bodyPr/>
                    <a:lstStyle/>
                    <a:p>
                      <a:r>
                        <a:rPr lang="en-US"/>
                        <a:t>31,866</a:t>
                      </a:r>
                    </a:p>
                  </a:txBody>
                  <a:tcPr/>
                </a:tc>
                <a:tc>
                  <a:txBody>
                    <a:bodyPr/>
                    <a:lstStyle/>
                    <a:p>
                      <a:r>
                        <a:rPr lang="en-US"/>
                        <a:t>23,419</a:t>
                      </a:r>
                    </a:p>
                  </a:txBody>
                  <a:tcPr/>
                </a:tc>
                <a:tc>
                  <a:txBody>
                    <a:bodyPr/>
                    <a:lstStyle/>
                    <a:p>
                      <a:r>
                        <a:rPr lang="en-US"/>
                        <a:t>75%</a:t>
                      </a:r>
                    </a:p>
                  </a:txBody>
                  <a:tcPr/>
                </a:tc>
                <a:extLst>
                  <a:ext uri="{0D108BD9-81ED-4DB2-BD59-A6C34878D82A}">
                    <a16:rowId xmlns:a16="http://schemas.microsoft.com/office/drawing/2014/main" val="4184552806"/>
                  </a:ext>
                </a:extLst>
              </a:tr>
            </a:tbl>
          </a:graphicData>
        </a:graphic>
      </p:graphicFrame>
      <p:sp>
        <p:nvSpPr>
          <p:cNvPr id="5" name="Footer Placeholder 4">
            <a:extLst>
              <a:ext uri="{FF2B5EF4-FFF2-40B4-BE49-F238E27FC236}">
                <a16:creationId xmlns:a16="http://schemas.microsoft.com/office/drawing/2014/main" id="{CAD3FC9C-FD24-492E-F3C6-574947EF7135}"/>
              </a:ext>
            </a:extLst>
          </p:cNvPr>
          <p:cNvSpPr>
            <a:spLocks noGrp="1"/>
          </p:cNvSpPr>
          <p:nvPr>
            <p:ph type="ftr" sz="quarter" idx="10"/>
          </p:nvPr>
        </p:nvSpPr>
        <p:spPr/>
        <p:txBody>
          <a:bodyPr/>
          <a:lstStyle/>
          <a:p>
            <a:r>
              <a:rPr lang="en-US"/>
              <a:t>Making Meaning: The Power of Post-School Outcome Data | June 27-29, 2023 | www.cctsForum.com</a:t>
            </a:r>
          </a:p>
        </p:txBody>
      </p:sp>
      <p:sp>
        <p:nvSpPr>
          <p:cNvPr id="4" name="Slide Number Placeholder 3">
            <a:extLst>
              <a:ext uri="{FF2B5EF4-FFF2-40B4-BE49-F238E27FC236}">
                <a16:creationId xmlns:a16="http://schemas.microsoft.com/office/drawing/2014/main" id="{386C548B-5D02-2CB9-F991-64AC7E76872C}"/>
              </a:ext>
            </a:extLst>
          </p:cNvPr>
          <p:cNvSpPr>
            <a:spLocks noGrp="1"/>
          </p:cNvSpPr>
          <p:nvPr>
            <p:ph type="sldNum" sz="quarter" idx="11"/>
          </p:nvPr>
        </p:nvSpPr>
        <p:spPr/>
        <p:txBody>
          <a:bodyPr/>
          <a:lstStyle/>
          <a:p>
            <a:fld id="{A4FE6FEB-5763-4CB4-ACE4-7E0D7693FADE}" type="slidenum">
              <a:rPr lang="en-US" smtClean="0"/>
              <a:t>8</a:t>
            </a:fld>
            <a:endParaRPr lang="en-US"/>
          </a:p>
        </p:txBody>
      </p:sp>
    </p:spTree>
    <p:extLst>
      <p:ext uri="{BB962C8B-B14F-4D97-AF65-F5344CB8AC3E}">
        <p14:creationId xmlns:p14="http://schemas.microsoft.com/office/powerpoint/2010/main" val="11276407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5B091C-79A0-2D4C-61D5-5B7DB6BD700A}"/>
              </a:ext>
            </a:extLst>
          </p:cNvPr>
          <p:cNvSpPr>
            <a:spLocks noGrp="1"/>
          </p:cNvSpPr>
          <p:nvPr>
            <p:ph type="title"/>
          </p:nvPr>
        </p:nvSpPr>
        <p:spPr/>
        <p:txBody>
          <a:bodyPr/>
          <a:lstStyle/>
          <a:p>
            <a:r>
              <a:rPr lang="en-US"/>
              <a:t>Focus Groups and Feedback</a:t>
            </a:r>
          </a:p>
        </p:txBody>
      </p:sp>
      <p:sp>
        <p:nvSpPr>
          <p:cNvPr id="3" name="Content Placeholder 2">
            <a:extLst>
              <a:ext uri="{FF2B5EF4-FFF2-40B4-BE49-F238E27FC236}">
                <a16:creationId xmlns:a16="http://schemas.microsoft.com/office/drawing/2014/main" id="{2F1EA146-8D06-A2FC-4B44-A09C8E5B92F3}"/>
              </a:ext>
            </a:extLst>
          </p:cNvPr>
          <p:cNvSpPr>
            <a:spLocks noGrp="1"/>
          </p:cNvSpPr>
          <p:nvPr>
            <p:ph idx="1"/>
          </p:nvPr>
        </p:nvSpPr>
        <p:spPr>
          <a:xfrm>
            <a:off x="838200" y="1785985"/>
            <a:ext cx="10515600" cy="4400917"/>
          </a:xfrm>
        </p:spPr>
        <p:txBody>
          <a:bodyPr/>
          <a:lstStyle/>
          <a:p>
            <a:r>
              <a:rPr lang="en-US"/>
              <a:t>Data should be personalized in order for practitioners to connect the numbers to their students and programs.</a:t>
            </a:r>
          </a:p>
          <a:p>
            <a:r>
              <a:rPr lang="en-US"/>
              <a:t>“We need to hear the stories.” </a:t>
            </a:r>
          </a:p>
          <a:p>
            <a:r>
              <a:rPr lang="en-US"/>
              <a:t>“We need the heart part.”</a:t>
            </a:r>
          </a:p>
          <a:p>
            <a:r>
              <a:rPr lang="en-US"/>
              <a:t>“What about our students who dropped out?” (5 focus groups, 75 individuals, 2008)</a:t>
            </a:r>
          </a:p>
          <a:p>
            <a:endParaRPr lang="en-US"/>
          </a:p>
        </p:txBody>
      </p:sp>
      <p:sp>
        <p:nvSpPr>
          <p:cNvPr id="5" name="Footer Placeholder 4">
            <a:extLst>
              <a:ext uri="{FF2B5EF4-FFF2-40B4-BE49-F238E27FC236}">
                <a16:creationId xmlns:a16="http://schemas.microsoft.com/office/drawing/2014/main" id="{D6EFEFF8-6554-B8B2-3E81-0543524AAE6B}"/>
              </a:ext>
            </a:extLst>
          </p:cNvPr>
          <p:cNvSpPr>
            <a:spLocks noGrp="1"/>
          </p:cNvSpPr>
          <p:nvPr>
            <p:ph type="ftr" sz="quarter" idx="11"/>
          </p:nvPr>
        </p:nvSpPr>
        <p:spPr/>
        <p:txBody>
          <a:bodyPr/>
          <a:lstStyle/>
          <a:p>
            <a:r>
              <a:rPr lang="en-US"/>
              <a:t>Making Meaning: The Power of Post-School Outcome Data | June 27-29, 2023 | www.cctsForum.com</a:t>
            </a:r>
          </a:p>
        </p:txBody>
      </p:sp>
      <p:sp>
        <p:nvSpPr>
          <p:cNvPr id="4" name="Slide Number Placeholder 3">
            <a:extLst>
              <a:ext uri="{FF2B5EF4-FFF2-40B4-BE49-F238E27FC236}">
                <a16:creationId xmlns:a16="http://schemas.microsoft.com/office/drawing/2014/main" id="{FE59A989-EB2E-8E3A-3F34-5EE7AC2D17A3}"/>
              </a:ext>
            </a:extLst>
          </p:cNvPr>
          <p:cNvSpPr>
            <a:spLocks noGrp="1"/>
          </p:cNvSpPr>
          <p:nvPr>
            <p:ph type="sldNum" sz="quarter" idx="10"/>
          </p:nvPr>
        </p:nvSpPr>
        <p:spPr/>
        <p:txBody>
          <a:bodyPr/>
          <a:lstStyle/>
          <a:p>
            <a:fld id="{A4FE6FEB-5763-4CB4-ACE4-7E0D7693FADE}" type="slidenum">
              <a:rPr lang="en-US" smtClean="0"/>
              <a:t>9</a:t>
            </a:fld>
            <a:endParaRPr lang="en-US"/>
          </a:p>
        </p:txBody>
      </p:sp>
    </p:spTree>
    <p:extLst>
      <p:ext uri="{BB962C8B-B14F-4D97-AF65-F5344CB8AC3E}">
        <p14:creationId xmlns:p14="http://schemas.microsoft.com/office/powerpoint/2010/main" val="23080738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904007-11E5-9E55-2640-496E6AAF5034}"/>
              </a:ext>
            </a:extLst>
          </p:cNvPr>
          <p:cNvSpPr>
            <a:spLocks noGrp="1"/>
          </p:cNvSpPr>
          <p:nvPr>
            <p:ph type="title"/>
          </p:nvPr>
        </p:nvSpPr>
        <p:spPr/>
        <p:txBody>
          <a:bodyPr/>
          <a:lstStyle/>
          <a:p>
            <a:r>
              <a:rPr lang="en-US"/>
              <a:t>Dr. Cynthia Gale</a:t>
            </a:r>
          </a:p>
        </p:txBody>
      </p:sp>
      <p:sp>
        <p:nvSpPr>
          <p:cNvPr id="3" name="Content Placeholder 2">
            <a:extLst>
              <a:ext uri="{FF2B5EF4-FFF2-40B4-BE49-F238E27FC236}">
                <a16:creationId xmlns:a16="http://schemas.microsoft.com/office/drawing/2014/main" id="{211ED995-49A5-456D-CDDA-389EF72EA43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F880DA5-485F-15C0-49DA-2A41AA4C4AB6}"/>
              </a:ext>
            </a:extLst>
          </p:cNvPr>
          <p:cNvSpPr>
            <a:spLocks noGrp="1"/>
          </p:cNvSpPr>
          <p:nvPr>
            <p:ph type="sldNum" sz="quarter" idx="10"/>
          </p:nvPr>
        </p:nvSpPr>
        <p:spPr/>
        <p:txBody>
          <a:bodyPr/>
          <a:lstStyle/>
          <a:p>
            <a:fld id="{A4FE6FEB-5763-4CB4-ACE4-7E0D7693FADE}" type="slidenum">
              <a:rPr lang="en-US" smtClean="0"/>
              <a:t>10</a:t>
            </a:fld>
            <a:endParaRPr lang="en-US"/>
          </a:p>
        </p:txBody>
      </p:sp>
    </p:spTree>
    <p:extLst>
      <p:ext uri="{BB962C8B-B14F-4D97-AF65-F5344CB8AC3E}">
        <p14:creationId xmlns:p14="http://schemas.microsoft.com/office/powerpoint/2010/main" val="35766048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BF4969-2467-9D4A-6C01-9DD042BDB289}"/>
              </a:ext>
            </a:extLst>
          </p:cNvPr>
          <p:cNvSpPr>
            <a:spLocks noGrp="1"/>
          </p:cNvSpPr>
          <p:nvPr>
            <p:ph type="title"/>
          </p:nvPr>
        </p:nvSpPr>
        <p:spPr/>
        <p:txBody>
          <a:bodyPr/>
          <a:lstStyle/>
          <a:p>
            <a:r>
              <a:rPr lang="en-US"/>
              <a:t>Overview</a:t>
            </a:r>
          </a:p>
        </p:txBody>
      </p:sp>
      <p:sp>
        <p:nvSpPr>
          <p:cNvPr id="3" name="Content Placeholder 2">
            <a:extLst>
              <a:ext uri="{FF2B5EF4-FFF2-40B4-BE49-F238E27FC236}">
                <a16:creationId xmlns:a16="http://schemas.microsoft.com/office/drawing/2014/main" id="{020E7A2B-458A-B46A-38E8-7A3F4A053BE7}"/>
              </a:ext>
            </a:extLst>
          </p:cNvPr>
          <p:cNvSpPr>
            <a:spLocks noGrp="1"/>
          </p:cNvSpPr>
          <p:nvPr>
            <p:ph idx="1"/>
          </p:nvPr>
        </p:nvSpPr>
        <p:spPr/>
        <p:txBody>
          <a:bodyPr/>
          <a:lstStyle/>
          <a:p>
            <a:pPr marL="514350" indent="-514350">
              <a:spcBef>
                <a:spcPts val="0"/>
              </a:spcBef>
              <a:spcAft>
                <a:spcPts val="2400"/>
              </a:spcAft>
              <a:buFont typeface="+mj-lt"/>
              <a:buAutoNum type="arabicPeriod"/>
            </a:pPr>
            <a:r>
              <a:rPr lang="en-US"/>
              <a:t>Introduction and Background</a:t>
            </a:r>
          </a:p>
          <a:p>
            <a:pPr marL="571500" indent="-571500">
              <a:spcBef>
                <a:spcPts val="0"/>
              </a:spcBef>
              <a:spcAft>
                <a:spcPts val="2400"/>
              </a:spcAft>
              <a:buFont typeface="+mj-lt"/>
              <a:buAutoNum type="arabicPeriod"/>
            </a:pPr>
            <a:r>
              <a:rPr lang="en-US"/>
              <a:t>Student and Parent Voices in Research</a:t>
            </a:r>
          </a:p>
          <a:p>
            <a:pPr marL="571500" indent="-571500">
              <a:spcBef>
                <a:spcPts val="0"/>
              </a:spcBef>
              <a:spcAft>
                <a:spcPts val="2400"/>
              </a:spcAft>
              <a:buFont typeface="+mj-lt"/>
              <a:buAutoNum type="arabicPeriod"/>
            </a:pPr>
            <a:r>
              <a:rPr lang="en-US"/>
              <a:t>Research Methods</a:t>
            </a:r>
          </a:p>
          <a:p>
            <a:pPr marL="571500" indent="-571500">
              <a:spcBef>
                <a:spcPts val="0"/>
              </a:spcBef>
              <a:spcAft>
                <a:spcPts val="2400"/>
              </a:spcAft>
              <a:buFont typeface="+mj-lt"/>
              <a:buAutoNum type="arabicPeriod"/>
            </a:pPr>
            <a:r>
              <a:rPr lang="en-US"/>
              <a:t>Research Findings and Recommendations</a:t>
            </a:r>
          </a:p>
          <a:p>
            <a:pPr marL="571500" indent="-571500">
              <a:spcBef>
                <a:spcPts val="0"/>
              </a:spcBef>
              <a:spcAft>
                <a:spcPts val="2400"/>
              </a:spcAft>
              <a:buFont typeface="+mj-lt"/>
              <a:buAutoNum type="arabicPeriod"/>
            </a:pPr>
            <a:r>
              <a:rPr lang="en-US"/>
              <a:t>Future Research Opportunities</a:t>
            </a:r>
          </a:p>
        </p:txBody>
      </p:sp>
      <p:sp>
        <p:nvSpPr>
          <p:cNvPr id="5" name="Footer Placeholder 4">
            <a:extLst>
              <a:ext uri="{FF2B5EF4-FFF2-40B4-BE49-F238E27FC236}">
                <a16:creationId xmlns:a16="http://schemas.microsoft.com/office/drawing/2014/main" id="{867F3FC6-EA52-A407-F3D4-8078CBBA9DE3}"/>
              </a:ext>
            </a:extLst>
          </p:cNvPr>
          <p:cNvSpPr>
            <a:spLocks noGrp="1"/>
          </p:cNvSpPr>
          <p:nvPr>
            <p:ph type="ftr" sz="quarter" idx="11"/>
          </p:nvPr>
        </p:nvSpPr>
        <p:spPr/>
        <p:txBody>
          <a:bodyPr/>
          <a:lstStyle/>
          <a:p>
            <a:r>
              <a:rPr lang="en-US"/>
              <a:t>Making Meaning: The Power of Post-School Outcome Data | June 27-29, 2023 | www.cctsForum.com</a:t>
            </a:r>
          </a:p>
        </p:txBody>
      </p:sp>
      <p:sp>
        <p:nvSpPr>
          <p:cNvPr id="4" name="Slide Number Placeholder 3">
            <a:extLst>
              <a:ext uri="{FF2B5EF4-FFF2-40B4-BE49-F238E27FC236}">
                <a16:creationId xmlns:a16="http://schemas.microsoft.com/office/drawing/2014/main" id="{C029795A-F787-A44D-E2D5-3F8B65797B0A}"/>
              </a:ext>
            </a:extLst>
          </p:cNvPr>
          <p:cNvSpPr>
            <a:spLocks noGrp="1"/>
          </p:cNvSpPr>
          <p:nvPr>
            <p:ph type="sldNum" sz="quarter" idx="10"/>
          </p:nvPr>
        </p:nvSpPr>
        <p:spPr/>
        <p:txBody>
          <a:bodyPr/>
          <a:lstStyle/>
          <a:p>
            <a:fld id="{A4FE6FEB-5763-4CB4-ACE4-7E0D7693FADE}" type="slidenum">
              <a:rPr lang="en-US" smtClean="0"/>
              <a:t>11</a:t>
            </a:fld>
            <a:endParaRPr lang="en-US"/>
          </a:p>
        </p:txBody>
      </p:sp>
    </p:spTree>
    <p:extLst>
      <p:ext uri="{BB962C8B-B14F-4D97-AF65-F5344CB8AC3E}">
        <p14:creationId xmlns:p14="http://schemas.microsoft.com/office/powerpoint/2010/main" val="3547307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318BBA-A3FD-F445-3A71-DEFA003E1AF0}"/>
              </a:ext>
            </a:extLst>
          </p:cNvPr>
          <p:cNvSpPr>
            <a:spLocks noGrp="1"/>
          </p:cNvSpPr>
          <p:nvPr>
            <p:ph type="title"/>
          </p:nvPr>
        </p:nvSpPr>
        <p:spPr/>
        <p:txBody>
          <a:bodyPr>
            <a:normAutofit/>
          </a:bodyPr>
          <a:lstStyle/>
          <a:p>
            <a:r>
              <a:rPr lang="en-US"/>
              <a:t>Introduction and Background</a:t>
            </a:r>
          </a:p>
        </p:txBody>
      </p:sp>
      <p:sp>
        <p:nvSpPr>
          <p:cNvPr id="4" name="Slide Number Placeholder 3">
            <a:extLst>
              <a:ext uri="{FF2B5EF4-FFF2-40B4-BE49-F238E27FC236}">
                <a16:creationId xmlns:a16="http://schemas.microsoft.com/office/drawing/2014/main" id="{A148BF92-348A-079C-14DA-9FF306804546}"/>
              </a:ext>
            </a:extLst>
          </p:cNvPr>
          <p:cNvSpPr>
            <a:spLocks noGrp="1"/>
          </p:cNvSpPr>
          <p:nvPr>
            <p:ph type="sldNum" sz="quarter" idx="10"/>
          </p:nvPr>
        </p:nvSpPr>
        <p:spPr/>
        <p:txBody>
          <a:bodyPr/>
          <a:lstStyle/>
          <a:p>
            <a:fld id="{A4FE6FEB-5763-4CB4-ACE4-7E0D7693FADE}" type="slidenum">
              <a:rPr lang="en-US" smtClean="0"/>
              <a:t>12</a:t>
            </a:fld>
            <a:endParaRPr lang="en-US"/>
          </a:p>
        </p:txBody>
      </p:sp>
    </p:spTree>
    <p:extLst>
      <p:ext uri="{BB962C8B-B14F-4D97-AF65-F5344CB8AC3E}">
        <p14:creationId xmlns:p14="http://schemas.microsoft.com/office/powerpoint/2010/main" val="11065963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1812ED-6F09-74B3-E4D4-A83484172233}"/>
              </a:ext>
            </a:extLst>
          </p:cNvPr>
          <p:cNvSpPr>
            <a:spLocks noGrp="1"/>
          </p:cNvSpPr>
          <p:nvPr>
            <p:ph type="title"/>
          </p:nvPr>
        </p:nvSpPr>
        <p:spPr/>
        <p:txBody>
          <a:bodyPr/>
          <a:lstStyle/>
          <a:p>
            <a:r>
              <a:rPr lang="en-US"/>
              <a:t>Research Focus</a:t>
            </a:r>
          </a:p>
        </p:txBody>
      </p:sp>
      <p:sp>
        <p:nvSpPr>
          <p:cNvPr id="3" name="Content Placeholder 2">
            <a:extLst>
              <a:ext uri="{FF2B5EF4-FFF2-40B4-BE49-F238E27FC236}">
                <a16:creationId xmlns:a16="http://schemas.microsoft.com/office/drawing/2014/main" id="{48C4D8B4-8C08-7503-A8A4-A17CB2DDD505}"/>
              </a:ext>
            </a:extLst>
          </p:cNvPr>
          <p:cNvSpPr>
            <a:spLocks noGrp="1"/>
          </p:cNvSpPr>
          <p:nvPr>
            <p:ph idx="1"/>
          </p:nvPr>
        </p:nvSpPr>
        <p:spPr/>
        <p:txBody>
          <a:bodyPr vert="horz" lIns="91440" tIns="45720" rIns="91440" bIns="45720" rtlCol="0" anchor="t">
            <a:normAutofit/>
          </a:bodyPr>
          <a:lstStyle/>
          <a:p>
            <a:pPr marL="404495" indent="-404495">
              <a:spcBef>
                <a:spcPts val="0"/>
              </a:spcBef>
              <a:spcAft>
                <a:spcPts val="2400"/>
              </a:spcAft>
            </a:pPr>
            <a:r>
              <a:rPr lang="en-US"/>
              <a:t>This research project addresses the problem of students with disabilities in Washington state, who drop out of high school at significantly higher rates than their peers.</a:t>
            </a:r>
            <a:endParaRPr lang="en-US">
              <a:cs typeface="Arial"/>
            </a:endParaRPr>
          </a:p>
          <a:p>
            <a:pPr marL="404495" indent="-404495">
              <a:spcBef>
                <a:spcPts val="0"/>
              </a:spcBef>
              <a:spcAft>
                <a:spcPts val="2400"/>
              </a:spcAft>
            </a:pPr>
            <a:r>
              <a:rPr lang="en-US"/>
              <a:t>There is a knowledge gap in understanding the causes of high school dropout among students with disabilities.</a:t>
            </a:r>
            <a:endParaRPr lang="en-US">
              <a:cs typeface="Arial"/>
            </a:endParaRPr>
          </a:p>
          <a:p>
            <a:pPr marL="404495" indent="-404495"/>
            <a:r>
              <a:rPr lang="en-US"/>
              <a:t>This research uses the Post-School Survey responses or data to capture student and family voices to help understand this problem and provide solutions for educational leaders to consider.</a:t>
            </a:r>
            <a:endParaRPr lang="en-US">
              <a:cs typeface="Arial"/>
            </a:endParaRPr>
          </a:p>
        </p:txBody>
      </p:sp>
      <p:sp>
        <p:nvSpPr>
          <p:cNvPr id="5" name="Footer Placeholder 4">
            <a:extLst>
              <a:ext uri="{FF2B5EF4-FFF2-40B4-BE49-F238E27FC236}">
                <a16:creationId xmlns:a16="http://schemas.microsoft.com/office/drawing/2014/main" id="{85619192-F260-E9C0-DB26-BF5AB6665744}"/>
              </a:ext>
            </a:extLst>
          </p:cNvPr>
          <p:cNvSpPr>
            <a:spLocks noGrp="1"/>
          </p:cNvSpPr>
          <p:nvPr>
            <p:ph type="ftr" sz="quarter" idx="11"/>
          </p:nvPr>
        </p:nvSpPr>
        <p:spPr/>
        <p:txBody>
          <a:bodyPr/>
          <a:lstStyle/>
          <a:p>
            <a:r>
              <a:rPr lang="en-US"/>
              <a:t>Making Meaning: The Power of Post-School Outcome Data | June 27-29, 2023 | www.cctsForum.com</a:t>
            </a:r>
          </a:p>
        </p:txBody>
      </p:sp>
      <p:sp>
        <p:nvSpPr>
          <p:cNvPr id="4" name="Slide Number Placeholder 3">
            <a:extLst>
              <a:ext uri="{FF2B5EF4-FFF2-40B4-BE49-F238E27FC236}">
                <a16:creationId xmlns:a16="http://schemas.microsoft.com/office/drawing/2014/main" id="{85F8C4A4-8022-731D-6842-E49C469A2743}"/>
              </a:ext>
            </a:extLst>
          </p:cNvPr>
          <p:cNvSpPr>
            <a:spLocks noGrp="1"/>
          </p:cNvSpPr>
          <p:nvPr>
            <p:ph type="sldNum" sz="quarter" idx="10"/>
          </p:nvPr>
        </p:nvSpPr>
        <p:spPr/>
        <p:txBody>
          <a:bodyPr/>
          <a:lstStyle/>
          <a:p>
            <a:fld id="{A4FE6FEB-5763-4CB4-ACE4-7E0D7693FADE}" type="slidenum">
              <a:rPr lang="en-US" smtClean="0"/>
              <a:t>13</a:t>
            </a:fld>
            <a:endParaRPr lang="en-US"/>
          </a:p>
        </p:txBody>
      </p:sp>
    </p:spTree>
    <p:extLst>
      <p:ext uri="{BB962C8B-B14F-4D97-AF65-F5344CB8AC3E}">
        <p14:creationId xmlns:p14="http://schemas.microsoft.com/office/powerpoint/2010/main" val="31610057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3C37650-E83D-6164-142B-0D03DC8A74C2}"/>
              </a:ext>
            </a:extLst>
          </p:cNvPr>
          <p:cNvSpPr>
            <a:spLocks noGrp="1"/>
          </p:cNvSpPr>
          <p:nvPr>
            <p:ph type="title"/>
          </p:nvPr>
        </p:nvSpPr>
        <p:spPr/>
        <p:txBody>
          <a:bodyPr/>
          <a:lstStyle/>
          <a:p>
            <a:r>
              <a:rPr lang="en-US"/>
              <a:t>Background: Why Graduation Rates Matter</a:t>
            </a:r>
          </a:p>
        </p:txBody>
      </p:sp>
      <p:sp>
        <p:nvSpPr>
          <p:cNvPr id="7" name="Content Placeholder 6">
            <a:extLst>
              <a:ext uri="{FF2B5EF4-FFF2-40B4-BE49-F238E27FC236}">
                <a16:creationId xmlns:a16="http://schemas.microsoft.com/office/drawing/2014/main" id="{3EDFB4AA-A589-6560-D091-FB9224A51F4E}"/>
              </a:ext>
            </a:extLst>
          </p:cNvPr>
          <p:cNvSpPr>
            <a:spLocks noGrp="1"/>
          </p:cNvSpPr>
          <p:nvPr>
            <p:ph idx="1"/>
          </p:nvPr>
        </p:nvSpPr>
        <p:spPr/>
        <p:txBody>
          <a:bodyPr>
            <a:normAutofit/>
          </a:bodyPr>
          <a:lstStyle/>
          <a:p>
            <a:pPr>
              <a:spcBef>
                <a:spcPts val="0"/>
              </a:spcBef>
              <a:spcAft>
                <a:spcPts val="2400"/>
              </a:spcAft>
            </a:pPr>
            <a:r>
              <a:rPr lang="en-US"/>
              <a:t>Extensive research on student outcomes demonstrates the economic benefits of high school education.</a:t>
            </a:r>
          </a:p>
          <a:p>
            <a:pPr>
              <a:spcBef>
                <a:spcPts val="0"/>
              </a:spcBef>
              <a:spcAft>
                <a:spcPts val="2400"/>
              </a:spcAft>
            </a:pPr>
            <a:r>
              <a:rPr lang="en-US"/>
              <a:t>Review of the U.S. Bureau of Labor Statistics (2021) on individuals with a disability</a:t>
            </a:r>
          </a:p>
          <a:p>
            <a:pPr lvl="1">
              <a:spcBef>
                <a:spcPts val="0"/>
              </a:spcBef>
              <a:spcAft>
                <a:spcPts val="2400"/>
              </a:spcAft>
            </a:pPr>
            <a:r>
              <a:rPr lang="en-US"/>
              <a:t>19.1% of individuals are employed</a:t>
            </a:r>
          </a:p>
          <a:p>
            <a:pPr lvl="1">
              <a:spcBef>
                <a:spcPts val="0"/>
              </a:spcBef>
              <a:spcAft>
                <a:spcPts val="2400"/>
              </a:spcAft>
            </a:pPr>
            <a:r>
              <a:rPr lang="en-US"/>
              <a:t>8% of those that dropped out of high school are employed</a:t>
            </a:r>
          </a:p>
        </p:txBody>
      </p:sp>
      <p:sp>
        <p:nvSpPr>
          <p:cNvPr id="5" name="Footer Placeholder 4">
            <a:extLst>
              <a:ext uri="{FF2B5EF4-FFF2-40B4-BE49-F238E27FC236}">
                <a16:creationId xmlns:a16="http://schemas.microsoft.com/office/drawing/2014/main" id="{EF1861AB-DD9A-50F4-A78C-64989784E703}"/>
              </a:ext>
            </a:extLst>
          </p:cNvPr>
          <p:cNvSpPr>
            <a:spLocks noGrp="1"/>
          </p:cNvSpPr>
          <p:nvPr>
            <p:ph type="ftr" sz="quarter" idx="11"/>
          </p:nvPr>
        </p:nvSpPr>
        <p:spPr/>
        <p:txBody>
          <a:bodyPr/>
          <a:lstStyle/>
          <a:p>
            <a:r>
              <a:rPr lang="en-US"/>
              <a:t>Making Meaning: The Power of Post-School Outcome Data | June 27-29, 2023 | www.cctsForum.com</a:t>
            </a:r>
          </a:p>
        </p:txBody>
      </p:sp>
      <p:sp>
        <p:nvSpPr>
          <p:cNvPr id="4" name="Slide Number Placeholder 3">
            <a:extLst>
              <a:ext uri="{FF2B5EF4-FFF2-40B4-BE49-F238E27FC236}">
                <a16:creationId xmlns:a16="http://schemas.microsoft.com/office/drawing/2014/main" id="{FBE1F811-5BE3-B98E-4CE1-7A839931315B}"/>
              </a:ext>
            </a:extLst>
          </p:cNvPr>
          <p:cNvSpPr>
            <a:spLocks noGrp="1"/>
          </p:cNvSpPr>
          <p:nvPr>
            <p:ph type="sldNum" sz="quarter" idx="10"/>
          </p:nvPr>
        </p:nvSpPr>
        <p:spPr/>
        <p:txBody>
          <a:bodyPr/>
          <a:lstStyle/>
          <a:p>
            <a:fld id="{A4FE6FEB-5763-4CB4-ACE4-7E0D7693FADE}" type="slidenum">
              <a:rPr lang="en-US" smtClean="0"/>
              <a:t>14</a:t>
            </a:fld>
            <a:endParaRPr lang="en-US"/>
          </a:p>
        </p:txBody>
      </p:sp>
    </p:spTree>
    <p:extLst>
      <p:ext uri="{BB962C8B-B14F-4D97-AF65-F5344CB8AC3E}">
        <p14:creationId xmlns:p14="http://schemas.microsoft.com/office/powerpoint/2010/main" val="13091039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1812ED-6F09-74B3-E4D4-A83484172233}"/>
              </a:ext>
            </a:extLst>
          </p:cNvPr>
          <p:cNvSpPr>
            <a:spLocks noGrp="1"/>
          </p:cNvSpPr>
          <p:nvPr>
            <p:ph type="title"/>
          </p:nvPr>
        </p:nvSpPr>
        <p:spPr/>
        <p:txBody>
          <a:bodyPr/>
          <a:lstStyle/>
          <a:p>
            <a:r>
              <a:rPr lang="en-US"/>
              <a:t>Research Question</a:t>
            </a:r>
          </a:p>
        </p:txBody>
      </p:sp>
      <p:sp>
        <p:nvSpPr>
          <p:cNvPr id="3" name="Content Placeholder 2">
            <a:extLst>
              <a:ext uri="{FF2B5EF4-FFF2-40B4-BE49-F238E27FC236}">
                <a16:creationId xmlns:a16="http://schemas.microsoft.com/office/drawing/2014/main" id="{48C4D8B4-8C08-7503-A8A4-A17CB2DDD505}"/>
              </a:ext>
            </a:extLst>
          </p:cNvPr>
          <p:cNvSpPr>
            <a:spLocks noGrp="1"/>
          </p:cNvSpPr>
          <p:nvPr>
            <p:ph idx="1"/>
          </p:nvPr>
        </p:nvSpPr>
        <p:spPr>
          <a:xfrm>
            <a:off x="838200" y="1776047"/>
            <a:ext cx="10515600" cy="3466514"/>
          </a:xfrm>
        </p:spPr>
        <p:txBody>
          <a:bodyPr/>
          <a:lstStyle/>
          <a:p>
            <a:pPr marL="0" indent="0">
              <a:buNone/>
            </a:pPr>
            <a:r>
              <a:rPr lang="en-US" i="1"/>
              <a:t>From the student or parent’s perspective, what factors may lead a student with disabilities to drop out of high school?</a:t>
            </a:r>
            <a:endParaRPr lang="en-US"/>
          </a:p>
        </p:txBody>
      </p:sp>
      <p:sp>
        <p:nvSpPr>
          <p:cNvPr id="5" name="Footer Placeholder 4">
            <a:extLst>
              <a:ext uri="{FF2B5EF4-FFF2-40B4-BE49-F238E27FC236}">
                <a16:creationId xmlns:a16="http://schemas.microsoft.com/office/drawing/2014/main" id="{85619192-F260-E9C0-DB26-BF5AB6665744}"/>
              </a:ext>
            </a:extLst>
          </p:cNvPr>
          <p:cNvSpPr>
            <a:spLocks noGrp="1"/>
          </p:cNvSpPr>
          <p:nvPr>
            <p:ph type="ftr" sz="quarter" idx="11"/>
          </p:nvPr>
        </p:nvSpPr>
        <p:spPr/>
        <p:txBody>
          <a:bodyPr/>
          <a:lstStyle/>
          <a:p>
            <a:r>
              <a:rPr lang="en-US"/>
              <a:t>Making Meaning: The Power of Post-School Outcome Data | June 27-29, 2023 | www.cctsForum.com</a:t>
            </a:r>
          </a:p>
        </p:txBody>
      </p:sp>
      <p:sp>
        <p:nvSpPr>
          <p:cNvPr id="4" name="Slide Number Placeholder 3">
            <a:extLst>
              <a:ext uri="{FF2B5EF4-FFF2-40B4-BE49-F238E27FC236}">
                <a16:creationId xmlns:a16="http://schemas.microsoft.com/office/drawing/2014/main" id="{85F8C4A4-8022-731D-6842-E49C469A2743}"/>
              </a:ext>
            </a:extLst>
          </p:cNvPr>
          <p:cNvSpPr>
            <a:spLocks noGrp="1"/>
          </p:cNvSpPr>
          <p:nvPr>
            <p:ph type="sldNum" sz="quarter" idx="10"/>
          </p:nvPr>
        </p:nvSpPr>
        <p:spPr/>
        <p:txBody>
          <a:bodyPr/>
          <a:lstStyle/>
          <a:p>
            <a:fld id="{A4FE6FEB-5763-4CB4-ACE4-7E0D7693FADE}" type="slidenum">
              <a:rPr lang="en-US" smtClean="0"/>
              <a:t>15</a:t>
            </a:fld>
            <a:endParaRPr lang="en-US"/>
          </a:p>
        </p:txBody>
      </p:sp>
    </p:spTree>
    <p:extLst>
      <p:ext uri="{BB962C8B-B14F-4D97-AF65-F5344CB8AC3E}">
        <p14:creationId xmlns:p14="http://schemas.microsoft.com/office/powerpoint/2010/main" val="9234785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318BBA-A3FD-F445-3A71-DEFA003E1AF0}"/>
              </a:ext>
            </a:extLst>
          </p:cNvPr>
          <p:cNvSpPr>
            <a:spLocks noGrp="1"/>
          </p:cNvSpPr>
          <p:nvPr>
            <p:ph type="title"/>
          </p:nvPr>
        </p:nvSpPr>
        <p:spPr/>
        <p:txBody>
          <a:bodyPr>
            <a:normAutofit/>
          </a:bodyPr>
          <a:lstStyle/>
          <a:p>
            <a:r>
              <a:rPr lang="en-US"/>
              <a:t>Student and Parent Voices in Research</a:t>
            </a:r>
          </a:p>
        </p:txBody>
      </p:sp>
      <p:sp>
        <p:nvSpPr>
          <p:cNvPr id="4" name="Slide Number Placeholder 3">
            <a:extLst>
              <a:ext uri="{FF2B5EF4-FFF2-40B4-BE49-F238E27FC236}">
                <a16:creationId xmlns:a16="http://schemas.microsoft.com/office/drawing/2014/main" id="{A148BF92-348A-079C-14DA-9FF306804546}"/>
              </a:ext>
            </a:extLst>
          </p:cNvPr>
          <p:cNvSpPr>
            <a:spLocks noGrp="1"/>
          </p:cNvSpPr>
          <p:nvPr>
            <p:ph type="sldNum" sz="quarter" idx="10"/>
          </p:nvPr>
        </p:nvSpPr>
        <p:spPr/>
        <p:txBody>
          <a:bodyPr/>
          <a:lstStyle/>
          <a:p>
            <a:fld id="{A4FE6FEB-5763-4CB4-ACE4-7E0D7693FADE}" type="slidenum">
              <a:rPr lang="en-US" smtClean="0"/>
              <a:t>16</a:t>
            </a:fld>
            <a:endParaRPr lang="en-US"/>
          </a:p>
        </p:txBody>
      </p:sp>
    </p:spTree>
    <p:extLst>
      <p:ext uri="{BB962C8B-B14F-4D97-AF65-F5344CB8AC3E}">
        <p14:creationId xmlns:p14="http://schemas.microsoft.com/office/powerpoint/2010/main" val="2159065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DC80F7-D2DE-5CDE-DCFB-8B5D106856FA}"/>
              </a:ext>
            </a:extLst>
          </p:cNvPr>
          <p:cNvSpPr>
            <a:spLocks noGrp="1"/>
          </p:cNvSpPr>
          <p:nvPr>
            <p:ph type="title"/>
          </p:nvPr>
        </p:nvSpPr>
        <p:spPr/>
        <p:txBody>
          <a:bodyPr/>
          <a:lstStyle/>
          <a:p>
            <a:r>
              <a:rPr lang="en-US">
                <a:latin typeface="Rockwell"/>
              </a:rPr>
              <a:t>Importance of Capturing Voice</a:t>
            </a:r>
            <a:endParaRPr lang="en-US"/>
          </a:p>
        </p:txBody>
      </p:sp>
      <p:sp>
        <p:nvSpPr>
          <p:cNvPr id="3" name="Content Placeholder 2">
            <a:extLst>
              <a:ext uri="{FF2B5EF4-FFF2-40B4-BE49-F238E27FC236}">
                <a16:creationId xmlns:a16="http://schemas.microsoft.com/office/drawing/2014/main" id="{79E0FF20-01AF-62F7-6091-50B11EBF28D0}"/>
              </a:ext>
            </a:extLst>
          </p:cNvPr>
          <p:cNvSpPr>
            <a:spLocks noGrp="1"/>
          </p:cNvSpPr>
          <p:nvPr>
            <p:ph idx="1"/>
          </p:nvPr>
        </p:nvSpPr>
        <p:spPr/>
        <p:txBody>
          <a:bodyPr vert="horz" lIns="91440" tIns="45720" rIns="91440" bIns="45720" rtlCol="0" anchor="t">
            <a:normAutofit/>
          </a:bodyPr>
          <a:lstStyle/>
          <a:p>
            <a:pPr marL="404495" indent="-404495"/>
            <a:r>
              <a:rPr lang="en-US">
                <a:cs typeface="Arial"/>
              </a:rPr>
              <a:t>The goal of this research was to capture the true reasons that students with disabilities drop out of high school.</a:t>
            </a:r>
          </a:p>
          <a:p>
            <a:pPr marL="404495" indent="-404495"/>
            <a:r>
              <a:rPr lang="en-US">
                <a:cs typeface="Arial"/>
              </a:rPr>
              <a:t>To achieve this, we used existing data from a questionnaire that captures first person “voice” of students and parents.</a:t>
            </a:r>
          </a:p>
          <a:p>
            <a:pPr marL="404495" indent="-404495"/>
            <a:r>
              <a:rPr lang="en-US">
                <a:cs typeface="Arial"/>
              </a:rPr>
              <a:t>This approach captures firsthand experiences and perspectives, allowing us to link with outcomes.</a:t>
            </a:r>
          </a:p>
        </p:txBody>
      </p:sp>
      <p:sp>
        <p:nvSpPr>
          <p:cNvPr id="5" name="Footer Placeholder 4">
            <a:extLst>
              <a:ext uri="{FF2B5EF4-FFF2-40B4-BE49-F238E27FC236}">
                <a16:creationId xmlns:a16="http://schemas.microsoft.com/office/drawing/2014/main" id="{43AC21EA-79BD-F3D2-93F0-4C7BC164B99F}"/>
              </a:ext>
            </a:extLst>
          </p:cNvPr>
          <p:cNvSpPr>
            <a:spLocks noGrp="1"/>
          </p:cNvSpPr>
          <p:nvPr>
            <p:ph type="ftr" sz="quarter" idx="11"/>
          </p:nvPr>
        </p:nvSpPr>
        <p:spPr/>
        <p:txBody>
          <a:bodyPr/>
          <a:lstStyle/>
          <a:p>
            <a:r>
              <a:rPr lang="en-US"/>
              <a:t>Making Meaning: The Power of Post-School Outcome Data | June 27-29, 2023 | www.cctsForum.com</a:t>
            </a:r>
          </a:p>
        </p:txBody>
      </p:sp>
      <p:sp>
        <p:nvSpPr>
          <p:cNvPr id="4" name="Slide Number Placeholder 3">
            <a:extLst>
              <a:ext uri="{FF2B5EF4-FFF2-40B4-BE49-F238E27FC236}">
                <a16:creationId xmlns:a16="http://schemas.microsoft.com/office/drawing/2014/main" id="{98BAC7DD-F8C0-01EC-F19C-B8F08AC6C865}"/>
              </a:ext>
            </a:extLst>
          </p:cNvPr>
          <p:cNvSpPr>
            <a:spLocks noGrp="1"/>
          </p:cNvSpPr>
          <p:nvPr>
            <p:ph type="sldNum" sz="quarter" idx="10"/>
          </p:nvPr>
        </p:nvSpPr>
        <p:spPr/>
        <p:txBody>
          <a:bodyPr/>
          <a:lstStyle/>
          <a:p>
            <a:fld id="{A4FE6FEB-5763-4CB4-ACE4-7E0D7693FADE}" type="slidenum">
              <a:rPr lang="en-US" smtClean="0"/>
              <a:t>17</a:t>
            </a:fld>
            <a:endParaRPr lang="en-US"/>
          </a:p>
        </p:txBody>
      </p:sp>
    </p:spTree>
    <p:extLst>
      <p:ext uri="{BB962C8B-B14F-4D97-AF65-F5344CB8AC3E}">
        <p14:creationId xmlns:p14="http://schemas.microsoft.com/office/powerpoint/2010/main" val="7715549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1812ED-6F09-74B3-E4D4-A83484172233}"/>
              </a:ext>
            </a:extLst>
          </p:cNvPr>
          <p:cNvSpPr>
            <a:spLocks noGrp="1"/>
          </p:cNvSpPr>
          <p:nvPr>
            <p:ph type="title"/>
          </p:nvPr>
        </p:nvSpPr>
        <p:spPr/>
        <p:txBody>
          <a:bodyPr/>
          <a:lstStyle/>
          <a:p>
            <a:r>
              <a:rPr lang="en-US"/>
              <a:t>What is Qualitative Research?</a:t>
            </a:r>
          </a:p>
        </p:txBody>
      </p:sp>
      <p:sp>
        <p:nvSpPr>
          <p:cNvPr id="3" name="Content Placeholder 2">
            <a:extLst>
              <a:ext uri="{FF2B5EF4-FFF2-40B4-BE49-F238E27FC236}">
                <a16:creationId xmlns:a16="http://schemas.microsoft.com/office/drawing/2014/main" id="{48C4D8B4-8C08-7503-A8A4-A17CB2DDD505}"/>
              </a:ext>
            </a:extLst>
          </p:cNvPr>
          <p:cNvSpPr>
            <a:spLocks noGrp="1"/>
          </p:cNvSpPr>
          <p:nvPr>
            <p:ph idx="1"/>
          </p:nvPr>
        </p:nvSpPr>
        <p:spPr>
          <a:xfrm>
            <a:off x="838200" y="1776046"/>
            <a:ext cx="10869891" cy="4400917"/>
          </a:xfrm>
        </p:spPr>
        <p:txBody>
          <a:bodyPr>
            <a:normAutofit/>
          </a:bodyPr>
          <a:lstStyle/>
          <a:p>
            <a:pPr>
              <a:spcBef>
                <a:spcPts val="0"/>
              </a:spcBef>
              <a:spcAft>
                <a:spcPts val="2400"/>
              </a:spcAft>
            </a:pPr>
            <a:r>
              <a:rPr lang="en-US"/>
              <a:t>Method to understand social phenomena using participant voices</a:t>
            </a:r>
          </a:p>
          <a:p>
            <a:pPr>
              <a:spcBef>
                <a:spcPts val="0"/>
              </a:spcBef>
              <a:spcAft>
                <a:spcPts val="2400"/>
              </a:spcAft>
            </a:pPr>
            <a:r>
              <a:rPr lang="en-US"/>
              <a:t>Research focused on questions of “why” </a:t>
            </a:r>
          </a:p>
          <a:p>
            <a:pPr>
              <a:spcBef>
                <a:spcPts val="0"/>
              </a:spcBef>
              <a:spcAft>
                <a:spcPts val="2400"/>
              </a:spcAft>
            </a:pPr>
            <a:r>
              <a:rPr lang="en-US"/>
              <a:t>Helps create meaning beyond traditional reported attributes (e.g., race, gender, category of disability)</a:t>
            </a:r>
          </a:p>
          <a:p>
            <a:pPr>
              <a:spcBef>
                <a:spcPts val="0"/>
              </a:spcBef>
              <a:spcAft>
                <a:spcPts val="2400"/>
              </a:spcAft>
            </a:pPr>
            <a:r>
              <a:rPr lang="en-US" b="1"/>
              <a:t>Thematic Research: </a:t>
            </a:r>
            <a:r>
              <a:rPr lang="en-US"/>
              <a:t>used to identify, analyze, and interpret participant responses for meaning</a:t>
            </a:r>
          </a:p>
          <a:p>
            <a:pPr marL="0" indent="0">
              <a:spcBef>
                <a:spcPts val="0"/>
              </a:spcBef>
              <a:spcAft>
                <a:spcPts val="2400"/>
              </a:spcAft>
              <a:buNone/>
            </a:pPr>
            <a:endParaRPr lang="en-US"/>
          </a:p>
        </p:txBody>
      </p:sp>
      <p:sp>
        <p:nvSpPr>
          <p:cNvPr id="5" name="Footer Placeholder 4">
            <a:extLst>
              <a:ext uri="{FF2B5EF4-FFF2-40B4-BE49-F238E27FC236}">
                <a16:creationId xmlns:a16="http://schemas.microsoft.com/office/drawing/2014/main" id="{85619192-F260-E9C0-DB26-BF5AB6665744}"/>
              </a:ext>
            </a:extLst>
          </p:cNvPr>
          <p:cNvSpPr>
            <a:spLocks noGrp="1"/>
          </p:cNvSpPr>
          <p:nvPr>
            <p:ph type="ftr" sz="quarter" idx="11"/>
          </p:nvPr>
        </p:nvSpPr>
        <p:spPr/>
        <p:txBody>
          <a:bodyPr/>
          <a:lstStyle/>
          <a:p>
            <a:r>
              <a:rPr lang="en-US"/>
              <a:t>Making Meaning: The Power of Post-School Outcome Data | June 27-29, 2023 | www.cctsForum.com</a:t>
            </a:r>
          </a:p>
        </p:txBody>
      </p:sp>
      <p:sp>
        <p:nvSpPr>
          <p:cNvPr id="4" name="Slide Number Placeholder 3">
            <a:extLst>
              <a:ext uri="{FF2B5EF4-FFF2-40B4-BE49-F238E27FC236}">
                <a16:creationId xmlns:a16="http://schemas.microsoft.com/office/drawing/2014/main" id="{85F8C4A4-8022-731D-6842-E49C469A2743}"/>
              </a:ext>
            </a:extLst>
          </p:cNvPr>
          <p:cNvSpPr>
            <a:spLocks noGrp="1"/>
          </p:cNvSpPr>
          <p:nvPr>
            <p:ph type="sldNum" sz="quarter" idx="10"/>
          </p:nvPr>
        </p:nvSpPr>
        <p:spPr/>
        <p:txBody>
          <a:bodyPr/>
          <a:lstStyle/>
          <a:p>
            <a:fld id="{A4FE6FEB-5763-4CB4-ACE4-7E0D7693FADE}" type="slidenum">
              <a:rPr lang="en-US" smtClean="0"/>
              <a:t>18</a:t>
            </a:fld>
            <a:endParaRPr lang="en-US"/>
          </a:p>
        </p:txBody>
      </p:sp>
    </p:spTree>
    <p:extLst>
      <p:ext uri="{BB962C8B-B14F-4D97-AF65-F5344CB8AC3E}">
        <p14:creationId xmlns:p14="http://schemas.microsoft.com/office/powerpoint/2010/main" val="15562838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1812ED-6F09-74B3-E4D4-A83484172233}"/>
              </a:ext>
            </a:extLst>
          </p:cNvPr>
          <p:cNvSpPr>
            <a:spLocks noGrp="1"/>
          </p:cNvSpPr>
          <p:nvPr>
            <p:ph type="title"/>
          </p:nvPr>
        </p:nvSpPr>
        <p:spPr/>
        <p:txBody>
          <a:bodyPr/>
          <a:lstStyle/>
          <a:p>
            <a:r>
              <a:rPr lang="en-US"/>
              <a:t>Post-School Survey Qualitative Data</a:t>
            </a:r>
          </a:p>
        </p:txBody>
      </p:sp>
      <p:sp>
        <p:nvSpPr>
          <p:cNvPr id="3" name="Content Placeholder 2">
            <a:extLst>
              <a:ext uri="{FF2B5EF4-FFF2-40B4-BE49-F238E27FC236}">
                <a16:creationId xmlns:a16="http://schemas.microsoft.com/office/drawing/2014/main" id="{48C4D8B4-8C08-7503-A8A4-A17CB2DDD505}"/>
              </a:ext>
            </a:extLst>
          </p:cNvPr>
          <p:cNvSpPr>
            <a:spLocks noGrp="1"/>
          </p:cNvSpPr>
          <p:nvPr>
            <p:ph idx="1"/>
          </p:nvPr>
        </p:nvSpPr>
        <p:spPr/>
        <p:txBody>
          <a:bodyPr>
            <a:normAutofit/>
          </a:bodyPr>
          <a:lstStyle/>
          <a:p>
            <a:pPr>
              <a:spcBef>
                <a:spcPts val="0"/>
              </a:spcBef>
              <a:spcAft>
                <a:spcPts val="2400"/>
              </a:spcAft>
            </a:pPr>
            <a:r>
              <a:rPr lang="en-US"/>
              <a:t>In 2018 CCTS added questions to gather from participants, including why students dropped out of high school.</a:t>
            </a:r>
          </a:p>
          <a:p>
            <a:pPr>
              <a:spcBef>
                <a:spcPts val="0"/>
              </a:spcBef>
              <a:spcAft>
                <a:spcPts val="2400"/>
              </a:spcAft>
            </a:pPr>
            <a:r>
              <a:rPr lang="en-US"/>
              <a:t>Responses are voluntary and can be answered by the student or family member and provide additional meaning to the data.</a:t>
            </a:r>
          </a:p>
          <a:p>
            <a:pPr>
              <a:spcBef>
                <a:spcPts val="0"/>
              </a:spcBef>
              <a:spcAft>
                <a:spcPts val="2400"/>
              </a:spcAft>
            </a:pPr>
            <a:r>
              <a:rPr lang="en-US"/>
              <a:t>The three years of available data were analyzed to search for themes to help understand the research question.</a:t>
            </a:r>
          </a:p>
          <a:p>
            <a:pPr>
              <a:spcBef>
                <a:spcPts val="0"/>
              </a:spcBef>
              <a:spcAft>
                <a:spcPts val="2400"/>
              </a:spcAft>
            </a:pPr>
            <a:endParaRPr lang="en-US"/>
          </a:p>
        </p:txBody>
      </p:sp>
      <p:sp>
        <p:nvSpPr>
          <p:cNvPr id="5" name="Footer Placeholder 4">
            <a:extLst>
              <a:ext uri="{FF2B5EF4-FFF2-40B4-BE49-F238E27FC236}">
                <a16:creationId xmlns:a16="http://schemas.microsoft.com/office/drawing/2014/main" id="{85619192-F260-E9C0-DB26-BF5AB6665744}"/>
              </a:ext>
            </a:extLst>
          </p:cNvPr>
          <p:cNvSpPr>
            <a:spLocks noGrp="1"/>
          </p:cNvSpPr>
          <p:nvPr>
            <p:ph type="ftr" sz="quarter" idx="11"/>
          </p:nvPr>
        </p:nvSpPr>
        <p:spPr/>
        <p:txBody>
          <a:bodyPr/>
          <a:lstStyle/>
          <a:p>
            <a:r>
              <a:rPr lang="en-US"/>
              <a:t>Making Meaning: The Power of Post-School Outcome Data | June 27-29, 2023 | www.cctsForum.com</a:t>
            </a:r>
          </a:p>
        </p:txBody>
      </p:sp>
      <p:sp>
        <p:nvSpPr>
          <p:cNvPr id="4" name="Slide Number Placeholder 3">
            <a:extLst>
              <a:ext uri="{FF2B5EF4-FFF2-40B4-BE49-F238E27FC236}">
                <a16:creationId xmlns:a16="http://schemas.microsoft.com/office/drawing/2014/main" id="{85F8C4A4-8022-731D-6842-E49C469A2743}"/>
              </a:ext>
            </a:extLst>
          </p:cNvPr>
          <p:cNvSpPr>
            <a:spLocks noGrp="1"/>
          </p:cNvSpPr>
          <p:nvPr>
            <p:ph type="sldNum" sz="quarter" idx="10"/>
          </p:nvPr>
        </p:nvSpPr>
        <p:spPr/>
        <p:txBody>
          <a:bodyPr/>
          <a:lstStyle/>
          <a:p>
            <a:fld id="{A4FE6FEB-5763-4CB4-ACE4-7E0D7693FADE}" type="slidenum">
              <a:rPr lang="en-US" smtClean="0"/>
              <a:t>19</a:t>
            </a:fld>
            <a:endParaRPr lang="en-US"/>
          </a:p>
        </p:txBody>
      </p:sp>
    </p:spTree>
    <p:extLst>
      <p:ext uri="{BB962C8B-B14F-4D97-AF65-F5344CB8AC3E}">
        <p14:creationId xmlns:p14="http://schemas.microsoft.com/office/powerpoint/2010/main" val="41407647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318BBA-A3FD-F445-3A71-DEFA003E1AF0}"/>
              </a:ext>
            </a:extLst>
          </p:cNvPr>
          <p:cNvSpPr>
            <a:spLocks noGrp="1"/>
          </p:cNvSpPr>
          <p:nvPr>
            <p:ph type="title"/>
          </p:nvPr>
        </p:nvSpPr>
        <p:spPr>
          <a:xfrm>
            <a:off x="237376" y="1841818"/>
            <a:ext cx="6153264" cy="2659061"/>
          </a:xfrm>
        </p:spPr>
        <p:txBody>
          <a:bodyPr>
            <a:normAutofit/>
          </a:bodyPr>
          <a:lstStyle/>
          <a:p>
            <a:r>
              <a:rPr lang="en-US">
                <a:latin typeface="Rockwell"/>
              </a:rPr>
              <a:t>Research Methods</a:t>
            </a:r>
            <a:endParaRPr lang="en-US"/>
          </a:p>
        </p:txBody>
      </p:sp>
      <p:sp>
        <p:nvSpPr>
          <p:cNvPr id="4" name="Slide Number Placeholder 3">
            <a:extLst>
              <a:ext uri="{FF2B5EF4-FFF2-40B4-BE49-F238E27FC236}">
                <a16:creationId xmlns:a16="http://schemas.microsoft.com/office/drawing/2014/main" id="{A148BF92-348A-079C-14DA-9FF306804546}"/>
              </a:ext>
            </a:extLst>
          </p:cNvPr>
          <p:cNvSpPr>
            <a:spLocks noGrp="1"/>
          </p:cNvSpPr>
          <p:nvPr>
            <p:ph type="sldNum" sz="quarter" idx="10"/>
          </p:nvPr>
        </p:nvSpPr>
        <p:spPr/>
        <p:txBody>
          <a:bodyPr/>
          <a:lstStyle/>
          <a:p>
            <a:fld id="{A4FE6FEB-5763-4CB4-ACE4-7E0D7693FADE}" type="slidenum">
              <a:rPr lang="en-US" smtClean="0"/>
              <a:t>20</a:t>
            </a:fld>
            <a:endParaRPr lang="en-US"/>
          </a:p>
        </p:txBody>
      </p:sp>
    </p:spTree>
    <p:extLst>
      <p:ext uri="{BB962C8B-B14F-4D97-AF65-F5344CB8AC3E}">
        <p14:creationId xmlns:p14="http://schemas.microsoft.com/office/powerpoint/2010/main" val="8029702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1812ED-6F09-74B3-E4D4-A83484172233}"/>
              </a:ext>
            </a:extLst>
          </p:cNvPr>
          <p:cNvSpPr>
            <a:spLocks noGrp="1"/>
          </p:cNvSpPr>
          <p:nvPr>
            <p:ph type="title"/>
          </p:nvPr>
        </p:nvSpPr>
        <p:spPr/>
        <p:txBody>
          <a:bodyPr/>
          <a:lstStyle/>
          <a:p>
            <a:r>
              <a:rPr lang="en-US"/>
              <a:t>Post-School Survey Participants</a:t>
            </a:r>
          </a:p>
        </p:txBody>
      </p:sp>
      <p:sp>
        <p:nvSpPr>
          <p:cNvPr id="3" name="Content Placeholder 2">
            <a:extLst>
              <a:ext uri="{FF2B5EF4-FFF2-40B4-BE49-F238E27FC236}">
                <a16:creationId xmlns:a16="http://schemas.microsoft.com/office/drawing/2014/main" id="{48C4D8B4-8C08-7503-A8A4-A17CB2DDD505}"/>
              </a:ext>
            </a:extLst>
          </p:cNvPr>
          <p:cNvSpPr>
            <a:spLocks noGrp="1"/>
          </p:cNvSpPr>
          <p:nvPr>
            <p:ph idx="1"/>
          </p:nvPr>
        </p:nvSpPr>
        <p:spPr/>
        <p:txBody>
          <a:bodyPr>
            <a:normAutofit/>
          </a:bodyPr>
          <a:lstStyle/>
          <a:p>
            <a:pPr>
              <a:spcBef>
                <a:spcPts val="0"/>
              </a:spcBef>
              <a:spcAft>
                <a:spcPts val="2400"/>
              </a:spcAft>
            </a:pPr>
            <a:r>
              <a:rPr lang="en-US"/>
              <a:t>Review of three years of available data </a:t>
            </a:r>
            <a:r>
              <a:rPr lang="en-US" i="1"/>
              <a:t>(2018, 2019, and 2020)</a:t>
            </a:r>
            <a:endParaRPr lang="en-US"/>
          </a:p>
          <a:p>
            <a:pPr>
              <a:spcBef>
                <a:spcPts val="0"/>
              </a:spcBef>
              <a:spcAft>
                <a:spcPts val="2400"/>
              </a:spcAft>
            </a:pPr>
            <a:r>
              <a:rPr lang="en-US"/>
              <a:t>Total of 26,982 students in the study </a:t>
            </a:r>
          </a:p>
          <a:p>
            <a:pPr>
              <a:spcBef>
                <a:spcPts val="0"/>
              </a:spcBef>
              <a:spcAft>
                <a:spcPts val="2400"/>
              </a:spcAft>
            </a:pPr>
            <a:r>
              <a:rPr lang="en-US"/>
              <a:t>2,882 dropped out of high school</a:t>
            </a:r>
          </a:p>
          <a:p>
            <a:pPr>
              <a:spcBef>
                <a:spcPts val="0"/>
              </a:spcBef>
              <a:spcAft>
                <a:spcPts val="2400"/>
              </a:spcAft>
            </a:pPr>
            <a:r>
              <a:rPr lang="en-US"/>
              <a:t>1,674 (58.1%) survey respondents voluntarily answered the qualitative follow-up question</a:t>
            </a:r>
          </a:p>
          <a:p>
            <a:pPr>
              <a:spcBef>
                <a:spcPts val="0"/>
              </a:spcBef>
              <a:spcAft>
                <a:spcPts val="2400"/>
              </a:spcAft>
            </a:pPr>
            <a:endParaRPr lang="en-US"/>
          </a:p>
          <a:p>
            <a:pPr marL="0" indent="0">
              <a:spcBef>
                <a:spcPts val="0"/>
              </a:spcBef>
              <a:spcAft>
                <a:spcPts val="2400"/>
              </a:spcAft>
              <a:buNone/>
            </a:pPr>
            <a:endParaRPr lang="en-US"/>
          </a:p>
        </p:txBody>
      </p:sp>
      <p:sp>
        <p:nvSpPr>
          <p:cNvPr id="5" name="Footer Placeholder 4">
            <a:extLst>
              <a:ext uri="{FF2B5EF4-FFF2-40B4-BE49-F238E27FC236}">
                <a16:creationId xmlns:a16="http://schemas.microsoft.com/office/drawing/2014/main" id="{85619192-F260-E9C0-DB26-BF5AB6665744}"/>
              </a:ext>
            </a:extLst>
          </p:cNvPr>
          <p:cNvSpPr>
            <a:spLocks noGrp="1"/>
          </p:cNvSpPr>
          <p:nvPr>
            <p:ph type="ftr" sz="quarter" idx="11"/>
          </p:nvPr>
        </p:nvSpPr>
        <p:spPr/>
        <p:txBody>
          <a:bodyPr/>
          <a:lstStyle/>
          <a:p>
            <a:r>
              <a:rPr lang="en-US"/>
              <a:t>Making Meaning: The Power of Post-School Outcome Data | June 27-29, 2023 | www.cctsForum.com</a:t>
            </a:r>
          </a:p>
        </p:txBody>
      </p:sp>
      <p:sp>
        <p:nvSpPr>
          <p:cNvPr id="4" name="Slide Number Placeholder 3">
            <a:extLst>
              <a:ext uri="{FF2B5EF4-FFF2-40B4-BE49-F238E27FC236}">
                <a16:creationId xmlns:a16="http://schemas.microsoft.com/office/drawing/2014/main" id="{85F8C4A4-8022-731D-6842-E49C469A2743}"/>
              </a:ext>
            </a:extLst>
          </p:cNvPr>
          <p:cNvSpPr>
            <a:spLocks noGrp="1"/>
          </p:cNvSpPr>
          <p:nvPr>
            <p:ph type="sldNum" sz="quarter" idx="10"/>
          </p:nvPr>
        </p:nvSpPr>
        <p:spPr/>
        <p:txBody>
          <a:bodyPr/>
          <a:lstStyle/>
          <a:p>
            <a:fld id="{A4FE6FEB-5763-4CB4-ACE4-7E0D7693FADE}" type="slidenum">
              <a:rPr lang="en-US" smtClean="0"/>
              <a:t>21</a:t>
            </a:fld>
            <a:endParaRPr lang="en-US"/>
          </a:p>
        </p:txBody>
      </p:sp>
    </p:spTree>
    <p:extLst>
      <p:ext uri="{BB962C8B-B14F-4D97-AF65-F5344CB8AC3E}">
        <p14:creationId xmlns:p14="http://schemas.microsoft.com/office/powerpoint/2010/main" val="28458802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1812ED-6F09-74B3-E4D4-A83484172233}"/>
              </a:ext>
            </a:extLst>
          </p:cNvPr>
          <p:cNvSpPr>
            <a:spLocks noGrp="1"/>
          </p:cNvSpPr>
          <p:nvPr>
            <p:ph type="title"/>
          </p:nvPr>
        </p:nvSpPr>
        <p:spPr/>
        <p:txBody>
          <a:bodyPr/>
          <a:lstStyle/>
          <a:p>
            <a:r>
              <a:rPr lang="en-US"/>
              <a:t>Qualitative Data for Dropout Status</a:t>
            </a:r>
          </a:p>
        </p:txBody>
      </p:sp>
      <p:sp>
        <p:nvSpPr>
          <p:cNvPr id="3" name="Content Placeholder 2">
            <a:extLst>
              <a:ext uri="{FF2B5EF4-FFF2-40B4-BE49-F238E27FC236}">
                <a16:creationId xmlns:a16="http://schemas.microsoft.com/office/drawing/2014/main" id="{48C4D8B4-8C08-7503-A8A4-A17CB2DDD505}"/>
              </a:ext>
            </a:extLst>
          </p:cNvPr>
          <p:cNvSpPr>
            <a:spLocks noGrp="1"/>
          </p:cNvSpPr>
          <p:nvPr>
            <p:ph idx="1"/>
          </p:nvPr>
        </p:nvSpPr>
        <p:spPr/>
        <p:txBody>
          <a:bodyPr>
            <a:normAutofit/>
          </a:bodyPr>
          <a:lstStyle/>
          <a:p>
            <a:pPr marL="0" indent="0">
              <a:buNone/>
            </a:pPr>
            <a:endParaRPr lang="en-US"/>
          </a:p>
          <a:p>
            <a:pPr marL="0" indent="0">
              <a:buNone/>
            </a:pPr>
            <a:r>
              <a:rPr lang="en-US" b="1" i="1"/>
              <a:t>Survey Question 17+: </a:t>
            </a:r>
            <a:endParaRPr lang="en-US" i="1"/>
          </a:p>
          <a:p>
            <a:pPr marL="0" indent="0">
              <a:buNone/>
            </a:pPr>
            <a:r>
              <a:rPr lang="en-US" i="1"/>
              <a:t>Next, I’m going to ask you about your educational experience since leaving high school. But before I do, I see you left high school before graduating. Are you willing to tell me why?</a:t>
            </a:r>
            <a:r>
              <a:rPr lang="en-US"/>
              <a:t> </a:t>
            </a:r>
          </a:p>
          <a:p>
            <a:endParaRPr lang="en-US"/>
          </a:p>
        </p:txBody>
      </p:sp>
      <p:sp>
        <p:nvSpPr>
          <p:cNvPr id="5" name="Footer Placeholder 4">
            <a:extLst>
              <a:ext uri="{FF2B5EF4-FFF2-40B4-BE49-F238E27FC236}">
                <a16:creationId xmlns:a16="http://schemas.microsoft.com/office/drawing/2014/main" id="{85619192-F260-E9C0-DB26-BF5AB6665744}"/>
              </a:ext>
            </a:extLst>
          </p:cNvPr>
          <p:cNvSpPr>
            <a:spLocks noGrp="1"/>
          </p:cNvSpPr>
          <p:nvPr>
            <p:ph type="ftr" sz="quarter" idx="11"/>
          </p:nvPr>
        </p:nvSpPr>
        <p:spPr/>
        <p:txBody>
          <a:bodyPr/>
          <a:lstStyle/>
          <a:p>
            <a:r>
              <a:rPr lang="en-US"/>
              <a:t>Making Meaning: The Power of Post-School Outcome Data | June 27-29, 2023 | www.cctsForum.com</a:t>
            </a:r>
          </a:p>
        </p:txBody>
      </p:sp>
      <p:sp>
        <p:nvSpPr>
          <p:cNvPr id="4" name="Slide Number Placeholder 3">
            <a:extLst>
              <a:ext uri="{FF2B5EF4-FFF2-40B4-BE49-F238E27FC236}">
                <a16:creationId xmlns:a16="http://schemas.microsoft.com/office/drawing/2014/main" id="{85F8C4A4-8022-731D-6842-E49C469A2743}"/>
              </a:ext>
            </a:extLst>
          </p:cNvPr>
          <p:cNvSpPr>
            <a:spLocks noGrp="1"/>
          </p:cNvSpPr>
          <p:nvPr>
            <p:ph type="sldNum" sz="quarter" idx="10"/>
          </p:nvPr>
        </p:nvSpPr>
        <p:spPr/>
        <p:txBody>
          <a:bodyPr/>
          <a:lstStyle/>
          <a:p>
            <a:fld id="{A4FE6FEB-5763-4CB4-ACE4-7E0D7693FADE}" type="slidenum">
              <a:rPr lang="en-US" smtClean="0"/>
              <a:t>22</a:t>
            </a:fld>
            <a:endParaRPr lang="en-US"/>
          </a:p>
        </p:txBody>
      </p:sp>
    </p:spTree>
    <p:extLst>
      <p:ext uri="{BB962C8B-B14F-4D97-AF65-F5344CB8AC3E}">
        <p14:creationId xmlns:p14="http://schemas.microsoft.com/office/powerpoint/2010/main" val="30857374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318BBA-A3FD-F445-3A71-DEFA003E1AF0}"/>
              </a:ext>
            </a:extLst>
          </p:cNvPr>
          <p:cNvSpPr>
            <a:spLocks noGrp="1"/>
          </p:cNvSpPr>
          <p:nvPr>
            <p:ph type="title"/>
          </p:nvPr>
        </p:nvSpPr>
        <p:spPr>
          <a:xfrm>
            <a:off x="349136" y="1709738"/>
            <a:ext cx="6051664" cy="2852737"/>
          </a:xfrm>
        </p:spPr>
        <p:txBody>
          <a:bodyPr>
            <a:normAutofit fontScale="90000"/>
          </a:bodyPr>
          <a:lstStyle/>
          <a:p>
            <a:r>
              <a:rPr lang="en-US"/>
              <a:t>Research </a:t>
            </a:r>
            <a:br>
              <a:rPr lang="en-US"/>
            </a:br>
            <a:r>
              <a:rPr lang="en-US"/>
              <a:t>Findings and Recommendations</a:t>
            </a:r>
          </a:p>
        </p:txBody>
      </p:sp>
      <p:sp>
        <p:nvSpPr>
          <p:cNvPr id="4" name="Slide Number Placeholder 3">
            <a:extLst>
              <a:ext uri="{FF2B5EF4-FFF2-40B4-BE49-F238E27FC236}">
                <a16:creationId xmlns:a16="http://schemas.microsoft.com/office/drawing/2014/main" id="{A148BF92-348A-079C-14DA-9FF306804546}"/>
              </a:ext>
            </a:extLst>
          </p:cNvPr>
          <p:cNvSpPr>
            <a:spLocks noGrp="1"/>
          </p:cNvSpPr>
          <p:nvPr>
            <p:ph type="sldNum" sz="quarter" idx="10"/>
          </p:nvPr>
        </p:nvSpPr>
        <p:spPr/>
        <p:txBody>
          <a:bodyPr/>
          <a:lstStyle/>
          <a:p>
            <a:fld id="{A4FE6FEB-5763-4CB4-ACE4-7E0D7693FADE}" type="slidenum">
              <a:rPr lang="en-US" smtClean="0"/>
              <a:t>23</a:t>
            </a:fld>
            <a:endParaRPr lang="en-US"/>
          </a:p>
        </p:txBody>
      </p:sp>
    </p:spTree>
    <p:extLst>
      <p:ext uri="{BB962C8B-B14F-4D97-AF65-F5344CB8AC3E}">
        <p14:creationId xmlns:p14="http://schemas.microsoft.com/office/powerpoint/2010/main" val="275057924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7FD4C2-7BCD-4EF2-8333-2A9CA9707A73}"/>
              </a:ext>
            </a:extLst>
          </p:cNvPr>
          <p:cNvSpPr>
            <a:spLocks noGrp="1"/>
          </p:cNvSpPr>
          <p:nvPr>
            <p:ph type="title"/>
          </p:nvPr>
        </p:nvSpPr>
        <p:spPr/>
        <p:txBody>
          <a:bodyPr/>
          <a:lstStyle/>
          <a:p>
            <a:r>
              <a:rPr lang="en-US"/>
              <a:t>Sample Participant Responses (1 of 2)</a:t>
            </a:r>
          </a:p>
        </p:txBody>
      </p:sp>
      <p:sp>
        <p:nvSpPr>
          <p:cNvPr id="3" name="Content Placeholder 2">
            <a:extLst>
              <a:ext uri="{FF2B5EF4-FFF2-40B4-BE49-F238E27FC236}">
                <a16:creationId xmlns:a16="http://schemas.microsoft.com/office/drawing/2014/main" id="{9B34A74B-B108-4E8F-9FE3-F056C5AF003A}"/>
              </a:ext>
            </a:extLst>
          </p:cNvPr>
          <p:cNvSpPr>
            <a:spLocks noGrp="1"/>
          </p:cNvSpPr>
          <p:nvPr>
            <p:ph idx="1"/>
          </p:nvPr>
        </p:nvSpPr>
        <p:spPr>
          <a:xfrm>
            <a:off x="838200" y="1776047"/>
            <a:ext cx="10515600" cy="4176698"/>
          </a:xfrm>
        </p:spPr>
        <p:txBody>
          <a:bodyPr vert="horz" lIns="91440" tIns="45720" rIns="91440" bIns="45720" rtlCol="0" anchor="t">
            <a:normAutofit/>
          </a:bodyPr>
          <a:lstStyle/>
          <a:p>
            <a:pPr marL="404495" indent="-404495"/>
            <a:r>
              <a:rPr lang="en-US" sz="2600" i="1"/>
              <a:t>“She mentioned that when she had a baby it became very difficult to finish school. She is thankful for people trying to help her, but she felt being with her baby was more important than being at school.” </a:t>
            </a:r>
            <a:endParaRPr lang="en-US" sz="2600" i="1">
              <a:cs typeface="Arial"/>
            </a:endParaRPr>
          </a:p>
          <a:p>
            <a:pPr marL="404495" indent="-404495"/>
            <a:r>
              <a:rPr lang="en-US" sz="2600" i="1"/>
              <a:t>“he left with his father and may be currently homeless"</a:t>
            </a:r>
            <a:endParaRPr lang="en-US" sz="2600" i="1">
              <a:cs typeface="Arial"/>
            </a:endParaRPr>
          </a:p>
        </p:txBody>
      </p:sp>
      <p:sp>
        <p:nvSpPr>
          <p:cNvPr id="5" name="Footer Placeholder 4">
            <a:extLst>
              <a:ext uri="{FF2B5EF4-FFF2-40B4-BE49-F238E27FC236}">
                <a16:creationId xmlns:a16="http://schemas.microsoft.com/office/drawing/2014/main" id="{F6591E6C-90B0-4F07-81BE-DA0417A4AFB9}"/>
              </a:ext>
            </a:extLst>
          </p:cNvPr>
          <p:cNvSpPr>
            <a:spLocks noGrp="1"/>
          </p:cNvSpPr>
          <p:nvPr>
            <p:ph type="ftr" sz="quarter" idx="11"/>
          </p:nvPr>
        </p:nvSpPr>
        <p:spPr/>
        <p:txBody>
          <a:bodyPr/>
          <a:lstStyle/>
          <a:p>
            <a:r>
              <a:rPr lang="en-US"/>
              <a:t>Making Meaning: The Power of Post-School Outcome Data | June 27-29, 2023 | www.cctsForum.com</a:t>
            </a:r>
          </a:p>
        </p:txBody>
      </p:sp>
      <p:sp>
        <p:nvSpPr>
          <p:cNvPr id="4" name="Slide Number Placeholder 3">
            <a:extLst>
              <a:ext uri="{FF2B5EF4-FFF2-40B4-BE49-F238E27FC236}">
                <a16:creationId xmlns:a16="http://schemas.microsoft.com/office/drawing/2014/main" id="{34A76101-711F-456D-BCE1-B1C2BE1E1876}"/>
              </a:ext>
            </a:extLst>
          </p:cNvPr>
          <p:cNvSpPr>
            <a:spLocks noGrp="1"/>
          </p:cNvSpPr>
          <p:nvPr>
            <p:ph type="sldNum" sz="quarter" idx="10"/>
          </p:nvPr>
        </p:nvSpPr>
        <p:spPr/>
        <p:txBody>
          <a:bodyPr/>
          <a:lstStyle/>
          <a:p>
            <a:fld id="{A4FE6FEB-5763-4CB4-ACE4-7E0D7693FADE}" type="slidenum">
              <a:rPr lang="en-US" smtClean="0"/>
              <a:t>24</a:t>
            </a:fld>
            <a:endParaRPr lang="en-US"/>
          </a:p>
        </p:txBody>
      </p:sp>
    </p:spTree>
    <p:extLst>
      <p:ext uri="{BB962C8B-B14F-4D97-AF65-F5344CB8AC3E}">
        <p14:creationId xmlns:p14="http://schemas.microsoft.com/office/powerpoint/2010/main" val="32305561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7FD4C2-7BCD-4EF2-8333-2A9CA9707A73}"/>
              </a:ext>
            </a:extLst>
          </p:cNvPr>
          <p:cNvSpPr>
            <a:spLocks noGrp="1"/>
          </p:cNvSpPr>
          <p:nvPr>
            <p:ph type="title"/>
          </p:nvPr>
        </p:nvSpPr>
        <p:spPr/>
        <p:txBody>
          <a:bodyPr/>
          <a:lstStyle/>
          <a:p>
            <a:r>
              <a:rPr lang="en-US"/>
              <a:t>Sample Participant Responses (2 of 2)</a:t>
            </a:r>
          </a:p>
        </p:txBody>
      </p:sp>
      <p:sp>
        <p:nvSpPr>
          <p:cNvPr id="3" name="Content Placeholder 2">
            <a:extLst>
              <a:ext uri="{FF2B5EF4-FFF2-40B4-BE49-F238E27FC236}">
                <a16:creationId xmlns:a16="http://schemas.microsoft.com/office/drawing/2014/main" id="{9B34A74B-B108-4E8F-9FE3-F056C5AF003A}"/>
              </a:ext>
            </a:extLst>
          </p:cNvPr>
          <p:cNvSpPr>
            <a:spLocks noGrp="1"/>
          </p:cNvSpPr>
          <p:nvPr>
            <p:ph idx="1"/>
          </p:nvPr>
        </p:nvSpPr>
        <p:spPr>
          <a:xfrm>
            <a:off x="838200" y="1776047"/>
            <a:ext cx="10515600" cy="4176698"/>
          </a:xfrm>
        </p:spPr>
        <p:txBody>
          <a:bodyPr vert="horz" lIns="91440" tIns="45720" rIns="91440" bIns="45720" rtlCol="0" anchor="t">
            <a:normAutofit/>
          </a:bodyPr>
          <a:lstStyle/>
          <a:p>
            <a:pPr marL="404495" indent="-404495"/>
            <a:r>
              <a:rPr lang="en-US" sz="2600" i="1"/>
              <a:t>“I was experiencing a lot of anxiety, which made it difficult for me to function at school. Staff tried to help me get through my challenges” </a:t>
            </a:r>
          </a:p>
          <a:p>
            <a:pPr marL="404495" indent="-404495"/>
            <a:r>
              <a:rPr lang="en-US" sz="2600" i="1"/>
              <a:t>“Didn’t feel the connection. The teacher he had connected with got cancer and wasn’t available. Others stepped up for him but it wasn’t the same. He also felt less than because of being special ed. He felt like he was the only one who needed special help”</a:t>
            </a:r>
            <a:endParaRPr lang="en-US" sz="2600" i="1">
              <a:cs typeface="Arial"/>
            </a:endParaRPr>
          </a:p>
        </p:txBody>
      </p:sp>
      <p:sp>
        <p:nvSpPr>
          <p:cNvPr id="5" name="Footer Placeholder 4">
            <a:extLst>
              <a:ext uri="{FF2B5EF4-FFF2-40B4-BE49-F238E27FC236}">
                <a16:creationId xmlns:a16="http://schemas.microsoft.com/office/drawing/2014/main" id="{F6591E6C-90B0-4F07-81BE-DA0417A4AFB9}"/>
              </a:ext>
            </a:extLst>
          </p:cNvPr>
          <p:cNvSpPr>
            <a:spLocks noGrp="1"/>
          </p:cNvSpPr>
          <p:nvPr>
            <p:ph type="ftr" sz="quarter" idx="11"/>
          </p:nvPr>
        </p:nvSpPr>
        <p:spPr/>
        <p:txBody>
          <a:bodyPr/>
          <a:lstStyle/>
          <a:p>
            <a:r>
              <a:rPr lang="en-US"/>
              <a:t>Making Meaning: The Power of Post-School Outcome Data | June 27-29, 2023 | www.cctsForum.com</a:t>
            </a:r>
          </a:p>
        </p:txBody>
      </p:sp>
      <p:sp>
        <p:nvSpPr>
          <p:cNvPr id="4" name="Slide Number Placeholder 3">
            <a:extLst>
              <a:ext uri="{FF2B5EF4-FFF2-40B4-BE49-F238E27FC236}">
                <a16:creationId xmlns:a16="http://schemas.microsoft.com/office/drawing/2014/main" id="{34A76101-711F-456D-BCE1-B1C2BE1E1876}"/>
              </a:ext>
            </a:extLst>
          </p:cNvPr>
          <p:cNvSpPr>
            <a:spLocks noGrp="1"/>
          </p:cNvSpPr>
          <p:nvPr>
            <p:ph type="sldNum" sz="quarter" idx="10"/>
          </p:nvPr>
        </p:nvSpPr>
        <p:spPr/>
        <p:txBody>
          <a:bodyPr/>
          <a:lstStyle/>
          <a:p>
            <a:fld id="{A4FE6FEB-5763-4CB4-ACE4-7E0D7693FADE}" type="slidenum">
              <a:rPr lang="en-US" smtClean="0"/>
              <a:t>25</a:t>
            </a:fld>
            <a:endParaRPr lang="en-US"/>
          </a:p>
        </p:txBody>
      </p:sp>
    </p:spTree>
    <p:extLst>
      <p:ext uri="{BB962C8B-B14F-4D97-AF65-F5344CB8AC3E}">
        <p14:creationId xmlns:p14="http://schemas.microsoft.com/office/powerpoint/2010/main" val="147673677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1812ED-6F09-74B3-E4D4-A83484172233}"/>
              </a:ext>
            </a:extLst>
          </p:cNvPr>
          <p:cNvSpPr>
            <a:spLocks noGrp="1"/>
          </p:cNvSpPr>
          <p:nvPr>
            <p:ph type="title"/>
          </p:nvPr>
        </p:nvSpPr>
        <p:spPr>
          <a:xfrm>
            <a:off x="838200" y="477520"/>
            <a:ext cx="10515600" cy="1146697"/>
          </a:xfrm>
        </p:spPr>
        <p:txBody>
          <a:bodyPr/>
          <a:lstStyle/>
          <a:p>
            <a:r>
              <a:rPr lang="en-US"/>
              <a:t>Research Findings: Themes</a:t>
            </a:r>
          </a:p>
        </p:txBody>
      </p:sp>
      <p:graphicFrame>
        <p:nvGraphicFramePr>
          <p:cNvPr id="7" name="Content Placeholder 6">
            <a:extLst>
              <a:ext uri="{FF2B5EF4-FFF2-40B4-BE49-F238E27FC236}">
                <a16:creationId xmlns:a16="http://schemas.microsoft.com/office/drawing/2014/main" id="{5AFA80BE-3C2C-408C-9121-C028BFF61AB1}"/>
              </a:ext>
            </a:extLst>
          </p:cNvPr>
          <p:cNvGraphicFramePr>
            <a:graphicFrameLocks noGrp="1"/>
          </p:cNvGraphicFramePr>
          <p:nvPr>
            <p:ph idx="1"/>
            <p:extLst>
              <p:ext uri="{D42A27DB-BD31-4B8C-83A1-F6EECF244321}">
                <p14:modId xmlns:p14="http://schemas.microsoft.com/office/powerpoint/2010/main" val="2799963598"/>
              </p:ext>
            </p:extLst>
          </p:nvPr>
        </p:nvGraphicFramePr>
        <p:xfrm>
          <a:off x="838200" y="1725613"/>
          <a:ext cx="10205720" cy="3852742"/>
        </p:xfrm>
        <a:graphic>
          <a:graphicData uri="http://schemas.openxmlformats.org/drawingml/2006/table">
            <a:tbl>
              <a:tblPr firstRow="1" lastRow="1" bandRow="1">
                <a:tableStyleId>{21E4AEA4-8DFA-4A89-87EB-49C32662AFE0}</a:tableStyleId>
              </a:tblPr>
              <a:tblGrid>
                <a:gridCol w="1866522">
                  <a:extLst>
                    <a:ext uri="{9D8B030D-6E8A-4147-A177-3AD203B41FA5}">
                      <a16:colId xmlns:a16="http://schemas.microsoft.com/office/drawing/2014/main" val="734741303"/>
                    </a:ext>
                  </a:extLst>
                </a:gridCol>
                <a:gridCol w="4864478">
                  <a:extLst>
                    <a:ext uri="{9D8B030D-6E8A-4147-A177-3AD203B41FA5}">
                      <a16:colId xmlns:a16="http://schemas.microsoft.com/office/drawing/2014/main" val="748487862"/>
                    </a:ext>
                  </a:extLst>
                </a:gridCol>
                <a:gridCol w="1900431">
                  <a:extLst>
                    <a:ext uri="{9D8B030D-6E8A-4147-A177-3AD203B41FA5}">
                      <a16:colId xmlns:a16="http://schemas.microsoft.com/office/drawing/2014/main" val="1090200292"/>
                    </a:ext>
                  </a:extLst>
                </a:gridCol>
                <a:gridCol w="1574289">
                  <a:extLst>
                    <a:ext uri="{9D8B030D-6E8A-4147-A177-3AD203B41FA5}">
                      <a16:colId xmlns:a16="http://schemas.microsoft.com/office/drawing/2014/main" val="2275374759"/>
                    </a:ext>
                  </a:extLst>
                </a:gridCol>
              </a:tblGrid>
              <a:tr h="345525">
                <a:tc>
                  <a:txBody>
                    <a:bodyPr/>
                    <a:lstStyle/>
                    <a:p>
                      <a:r>
                        <a:rPr lang="en-US"/>
                        <a:t>Theme</a:t>
                      </a:r>
                    </a:p>
                  </a:txBody>
                  <a:tcPr/>
                </a:tc>
                <a:tc>
                  <a:txBody>
                    <a:bodyPr/>
                    <a:lstStyle/>
                    <a:p>
                      <a:r>
                        <a:rPr lang="en-US"/>
                        <a:t>Description</a:t>
                      </a:r>
                    </a:p>
                  </a:txBody>
                  <a:tcPr/>
                </a:tc>
                <a:tc>
                  <a:txBody>
                    <a:bodyPr/>
                    <a:lstStyle/>
                    <a:p>
                      <a:r>
                        <a:rPr lang="en-US"/>
                        <a:t>Frequency</a:t>
                      </a:r>
                    </a:p>
                  </a:txBody>
                  <a:tcPr/>
                </a:tc>
                <a:tc>
                  <a:txBody>
                    <a:bodyPr/>
                    <a:lstStyle/>
                    <a:p>
                      <a:r>
                        <a:rPr lang="en-US"/>
                        <a:t>Percentage</a:t>
                      </a:r>
                    </a:p>
                  </a:txBody>
                  <a:tcPr/>
                </a:tc>
                <a:extLst>
                  <a:ext uri="{0D108BD9-81ED-4DB2-BD59-A6C34878D82A}">
                    <a16:rowId xmlns:a16="http://schemas.microsoft.com/office/drawing/2014/main" val="1784959649"/>
                  </a:ext>
                </a:extLst>
              </a:tr>
              <a:tr h="345525">
                <a:tc>
                  <a:txBody>
                    <a:bodyPr/>
                    <a:lstStyle/>
                    <a:p>
                      <a:r>
                        <a:rPr lang="en-US"/>
                        <a:t>Theme 1</a:t>
                      </a:r>
                    </a:p>
                  </a:txBody>
                  <a:tcPr/>
                </a:tc>
                <a:tc>
                  <a:txBody>
                    <a:bodyPr/>
                    <a:lstStyle/>
                    <a:p>
                      <a:r>
                        <a:rPr lang="en-US"/>
                        <a:t>Personal and Family</a:t>
                      </a:r>
                    </a:p>
                  </a:txBody>
                  <a:tcPr/>
                </a:tc>
                <a:tc>
                  <a:txBody>
                    <a:bodyPr/>
                    <a:lstStyle/>
                    <a:p>
                      <a:r>
                        <a:rPr lang="en-US"/>
                        <a:t>205</a:t>
                      </a:r>
                    </a:p>
                  </a:txBody>
                  <a:tcPr/>
                </a:tc>
                <a:tc>
                  <a:txBody>
                    <a:bodyPr/>
                    <a:lstStyle/>
                    <a:p>
                      <a:r>
                        <a:rPr lang="en-US"/>
                        <a:t>12.2</a:t>
                      </a:r>
                    </a:p>
                  </a:txBody>
                  <a:tcPr/>
                </a:tc>
                <a:extLst>
                  <a:ext uri="{0D108BD9-81ED-4DB2-BD59-A6C34878D82A}">
                    <a16:rowId xmlns:a16="http://schemas.microsoft.com/office/drawing/2014/main" val="4229207830"/>
                  </a:ext>
                </a:extLst>
              </a:tr>
              <a:tr h="425767">
                <a:tc>
                  <a:txBody>
                    <a:bodyPr/>
                    <a:lstStyle/>
                    <a:p>
                      <a:r>
                        <a:rPr lang="en-US"/>
                        <a:t>Theme 2</a:t>
                      </a:r>
                    </a:p>
                  </a:txBody>
                  <a:tcPr/>
                </a:tc>
                <a:tc>
                  <a:txBody>
                    <a:bodyPr/>
                    <a:lstStyle/>
                    <a:p>
                      <a:r>
                        <a:rPr lang="en-US"/>
                        <a:t>Moving and Housing Instability</a:t>
                      </a:r>
                    </a:p>
                  </a:txBody>
                  <a:tcPr/>
                </a:tc>
                <a:tc>
                  <a:txBody>
                    <a:bodyPr/>
                    <a:lstStyle/>
                    <a:p>
                      <a:r>
                        <a:rPr lang="en-US"/>
                        <a:t>108</a:t>
                      </a:r>
                    </a:p>
                  </a:txBody>
                  <a:tcPr/>
                </a:tc>
                <a:tc>
                  <a:txBody>
                    <a:bodyPr/>
                    <a:lstStyle/>
                    <a:p>
                      <a:r>
                        <a:rPr lang="en-US"/>
                        <a:t>6.5</a:t>
                      </a:r>
                    </a:p>
                  </a:txBody>
                  <a:tcPr/>
                </a:tc>
                <a:extLst>
                  <a:ext uri="{0D108BD9-81ED-4DB2-BD59-A6C34878D82A}">
                    <a16:rowId xmlns:a16="http://schemas.microsoft.com/office/drawing/2014/main" val="1952762470"/>
                  </a:ext>
                </a:extLst>
              </a:tr>
              <a:tr h="345525">
                <a:tc>
                  <a:txBody>
                    <a:bodyPr/>
                    <a:lstStyle/>
                    <a:p>
                      <a:r>
                        <a:rPr lang="en-US"/>
                        <a:t>Theme 3</a:t>
                      </a:r>
                    </a:p>
                  </a:txBody>
                  <a:tcPr/>
                </a:tc>
                <a:tc>
                  <a:txBody>
                    <a:bodyPr/>
                    <a:lstStyle/>
                    <a:p>
                      <a:r>
                        <a:rPr lang="en-US"/>
                        <a:t>Health Challenges</a:t>
                      </a:r>
                    </a:p>
                  </a:txBody>
                  <a:tcPr/>
                </a:tc>
                <a:tc>
                  <a:txBody>
                    <a:bodyPr/>
                    <a:lstStyle/>
                    <a:p>
                      <a:r>
                        <a:rPr lang="en-US"/>
                        <a:t>147</a:t>
                      </a:r>
                    </a:p>
                  </a:txBody>
                  <a:tcPr/>
                </a:tc>
                <a:tc>
                  <a:txBody>
                    <a:bodyPr/>
                    <a:lstStyle/>
                    <a:p>
                      <a:r>
                        <a:rPr lang="en-US"/>
                        <a:t>8.8</a:t>
                      </a:r>
                    </a:p>
                  </a:txBody>
                  <a:tcPr/>
                </a:tc>
                <a:extLst>
                  <a:ext uri="{0D108BD9-81ED-4DB2-BD59-A6C34878D82A}">
                    <a16:rowId xmlns:a16="http://schemas.microsoft.com/office/drawing/2014/main" val="218918588"/>
                  </a:ext>
                </a:extLst>
              </a:tr>
              <a:tr h="345525">
                <a:tc>
                  <a:txBody>
                    <a:bodyPr/>
                    <a:lstStyle/>
                    <a:p>
                      <a:r>
                        <a:rPr lang="en-US"/>
                        <a:t>Theme 4</a:t>
                      </a:r>
                    </a:p>
                  </a:txBody>
                  <a:tcPr/>
                </a:tc>
                <a:tc>
                  <a:txBody>
                    <a:bodyPr/>
                    <a:lstStyle/>
                    <a:p>
                      <a:r>
                        <a:rPr lang="en-US"/>
                        <a:t>Work and Financial</a:t>
                      </a:r>
                    </a:p>
                  </a:txBody>
                  <a:tcPr/>
                </a:tc>
                <a:tc>
                  <a:txBody>
                    <a:bodyPr/>
                    <a:lstStyle/>
                    <a:p>
                      <a:r>
                        <a:rPr lang="en-US"/>
                        <a:t>147</a:t>
                      </a:r>
                    </a:p>
                  </a:txBody>
                  <a:tcPr/>
                </a:tc>
                <a:tc>
                  <a:txBody>
                    <a:bodyPr/>
                    <a:lstStyle/>
                    <a:p>
                      <a:r>
                        <a:rPr lang="en-US"/>
                        <a:t>8.8</a:t>
                      </a:r>
                    </a:p>
                  </a:txBody>
                  <a:tcPr/>
                </a:tc>
                <a:extLst>
                  <a:ext uri="{0D108BD9-81ED-4DB2-BD59-A6C34878D82A}">
                    <a16:rowId xmlns:a16="http://schemas.microsoft.com/office/drawing/2014/main" val="2036424781"/>
                  </a:ext>
                </a:extLst>
              </a:tr>
              <a:tr h="345525">
                <a:tc>
                  <a:txBody>
                    <a:bodyPr/>
                    <a:lstStyle/>
                    <a:p>
                      <a:r>
                        <a:rPr lang="en-US"/>
                        <a:t>Theme 5</a:t>
                      </a:r>
                    </a:p>
                  </a:txBody>
                  <a:tcPr/>
                </a:tc>
                <a:tc>
                  <a:txBody>
                    <a:bodyPr/>
                    <a:lstStyle/>
                    <a:p>
                      <a:r>
                        <a:rPr lang="en-US"/>
                        <a:t>Disengagement</a:t>
                      </a:r>
                    </a:p>
                  </a:txBody>
                  <a:tcPr/>
                </a:tc>
                <a:tc>
                  <a:txBody>
                    <a:bodyPr/>
                    <a:lstStyle/>
                    <a:p>
                      <a:r>
                        <a:rPr lang="en-US"/>
                        <a:t>317</a:t>
                      </a:r>
                    </a:p>
                  </a:txBody>
                  <a:tcPr/>
                </a:tc>
                <a:tc>
                  <a:txBody>
                    <a:bodyPr/>
                    <a:lstStyle/>
                    <a:p>
                      <a:r>
                        <a:rPr lang="en-US"/>
                        <a:t>18.9</a:t>
                      </a:r>
                    </a:p>
                  </a:txBody>
                  <a:tcPr/>
                </a:tc>
                <a:extLst>
                  <a:ext uri="{0D108BD9-81ED-4DB2-BD59-A6C34878D82A}">
                    <a16:rowId xmlns:a16="http://schemas.microsoft.com/office/drawing/2014/main" val="1174508309"/>
                  </a:ext>
                </a:extLst>
              </a:tr>
              <a:tr h="436880">
                <a:tc>
                  <a:txBody>
                    <a:bodyPr/>
                    <a:lstStyle/>
                    <a:p>
                      <a:r>
                        <a:rPr lang="en-US"/>
                        <a:t>Theme 6</a:t>
                      </a:r>
                    </a:p>
                  </a:txBody>
                  <a:tcPr/>
                </a:tc>
                <a:tc>
                  <a:txBody>
                    <a:bodyPr/>
                    <a:lstStyle/>
                    <a:p>
                      <a:r>
                        <a:rPr lang="en-US"/>
                        <a:t>Disability and Environment</a:t>
                      </a:r>
                    </a:p>
                  </a:txBody>
                  <a:tcPr/>
                </a:tc>
                <a:tc>
                  <a:txBody>
                    <a:bodyPr/>
                    <a:lstStyle/>
                    <a:p>
                      <a:r>
                        <a:rPr lang="en-US"/>
                        <a:t>51</a:t>
                      </a:r>
                    </a:p>
                  </a:txBody>
                  <a:tcPr/>
                </a:tc>
                <a:tc>
                  <a:txBody>
                    <a:bodyPr/>
                    <a:lstStyle/>
                    <a:p>
                      <a:r>
                        <a:rPr lang="en-US"/>
                        <a:t>3.0</a:t>
                      </a:r>
                    </a:p>
                  </a:txBody>
                  <a:tcPr/>
                </a:tc>
                <a:extLst>
                  <a:ext uri="{0D108BD9-81ED-4DB2-BD59-A6C34878D82A}">
                    <a16:rowId xmlns:a16="http://schemas.microsoft.com/office/drawing/2014/main" val="65376682"/>
                  </a:ext>
                </a:extLst>
              </a:tr>
              <a:tr h="345525">
                <a:tc>
                  <a:txBody>
                    <a:bodyPr/>
                    <a:lstStyle/>
                    <a:p>
                      <a:r>
                        <a:rPr lang="en-US"/>
                        <a:t>Theme 7</a:t>
                      </a:r>
                    </a:p>
                  </a:txBody>
                  <a:tcPr/>
                </a:tc>
                <a:tc>
                  <a:txBody>
                    <a:bodyPr/>
                    <a:lstStyle/>
                    <a:p>
                      <a:r>
                        <a:rPr lang="en-US"/>
                        <a:t>Academic Environment</a:t>
                      </a:r>
                    </a:p>
                  </a:txBody>
                  <a:tcPr/>
                </a:tc>
                <a:tc>
                  <a:txBody>
                    <a:bodyPr/>
                    <a:lstStyle/>
                    <a:p>
                      <a:r>
                        <a:rPr lang="en-US"/>
                        <a:t>542</a:t>
                      </a:r>
                    </a:p>
                  </a:txBody>
                  <a:tcPr/>
                </a:tc>
                <a:tc>
                  <a:txBody>
                    <a:bodyPr/>
                    <a:lstStyle/>
                    <a:p>
                      <a:r>
                        <a:rPr lang="en-US"/>
                        <a:t>32.4</a:t>
                      </a:r>
                    </a:p>
                  </a:txBody>
                  <a:tcPr/>
                </a:tc>
                <a:extLst>
                  <a:ext uri="{0D108BD9-81ED-4DB2-BD59-A6C34878D82A}">
                    <a16:rowId xmlns:a16="http://schemas.microsoft.com/office/drawing/2014/main" val="4279146934"/>
                  </a:ext>
                </a:extLst>
              </a:tr>
              <a:tr h="429775">
                <a:tc>
                  <a:txBody>
                    <a:bodyPr/>
                    <a:lstStyle/>
                    <a:p>
                      <a:r>
                        <a:rPr lang="en-US"/>
                        <a:t>Theme 8</a:t>
                      </a:r>
                    </a:p>
                  </a:txBody>
                  <a:tcPr/>
                </a:tc>
                <a:tc>
                  <a:txBody>
                    <a:bodyPr/>
                    <a:lstStyle/>
                    <a:p>
                      <a:r>
                        <a:rPr lang="en-US"/>
                        <a:t>Environmental Exclusion</a:t>
                      </a:r>
                    </a:p>
                  </a:txBody>
                  <a:tcPr/>
                </a:tc>
                <a:tc>
                  <a:txBody>
                    <a:bodyPr/>
                    <a:lstStyle/>
                    <a:p>
                      <a:r>
                        <a:rPr lang="en-US"/>
                        <a:t>157</a:t>
                      </a:r>
                    </a:p>
                  </a:txBody>
                  <a:tcPr/>
                </a:tc>
                <a:tc>
                  <a:txBody>
                    <a:bodyPr/>
                    <a:lstStyle/>
                    <a:p>
                      <a:r>
                        <a:rPr lang="en-US"/>
                        <a:t>9.4</a:t>
                      </a:r>
                    </a:p>
                  </a:txBody>
                  <a:tcPr/>
                </a:tc>
                <a:extLst>
                  <a:ext uri="{0D108BD9-81ED-4DB2-BD59-A6C34878D82A}">
                    <a16:rowId xmlns:a16="http://schemas.microsoft.com/office/drawing/2014/main" val="3950248017"/>
                  </a:ext>
                </a:extLst>
              </a:tr>
              <a:tr h="345525">
                <a:tc>
                  <a:txBody>
                    <a:bodyPr/>
                    <a:lstStyle/>
                    <a:p>
                      <a:r>
                        <a:rPr lang="en-US" b="1">
                          <a:solidFill>
                            <a:schemeClr val="bg1"/>
                          </a:solidFill>
                        </a:rPr>
                        <a:t>Total</a:t>
                      </a:r>
                    </a:p>
                  </a:txBody>
                  <a:tcPr/>
                </a:tc>
                <a:tc>
                  <a:txBody>
                    <a:bodyPr/>
                    <a:lstStyle/>
                    <a:p>
                      <a:endParaRPr lang="en-US" b="1">
                        <a:solidFill>
                          <a:schemeClr val="bg1"/>
                        </a:solidFill>
                      </a:endParaRPr>
                    </a:p>
                  </a:txBody>
                  <a:tcPr/>
                </a:tc>
                <a:tc>
                  <a:txBody>
                    <a:bodyPr/>
                    <a:lstStyle/>
                    <a:p>
                      <a:r>
                        <a:rPr lang="en-US" b="1">
                          <a:solidFill>
                            <a:schemeClr val="bg1"/>
                          </a:solidFill>
                        </a:rPr>
                        <a:t>1,674</a:t>
                      </a:r>
                    </a:p>
                  </a:txBody>
                  <a:tcPr/>
                </a:tc>
                <a:tc>
                  <a:txBody>
                    <a:bodyPr/>
                    <a:lstStyle/>
                    <a:p>
                      <a:r>
                        <a:rPr lang="en-US" b="1">
                          <a:solidFill>
                            <a:schemeClr val="bg1"/>
                          </a:solidFill>
                        </a:rPr>
                        <a:t>100.0</a:t>
                      </a:r>
                    </a:p>
                  </a:txBody>
                  <a:tcPr/>
                </a:tc>
                <a:extLst>
                  <a:ext uri="{0D108BD9-81ED-4DB2-BD59-A6C34878D82A}">
                    <a16:rowId xmlns:a16="http://schemas.microsoft.com/office/drawing/2014/main" val="1381883596"/>
                  </a:ext>
                </a:extLst>
              </a:tr>
            </a:tbl>
          </a:graphicData>
        </a:graphic>
      </p:graphicFrame>
      <p:sp>
        <p:nvSpPr>
          <p:cNvPr id="5" name="Footer Placeholder 4">
            <a:extLst>
              <a:ext uri="{FF2B5EF4-FFF2-40B4-BE49-F238E27FC236}">
                <a16:creationId xmlns:a16="http://schemas.microsoft.com/office/drawing/2014/main" id="{85619192-F260-E9C0-DB26-BF5AB6665744}"/>
              </a:ext>
            </a:extLst>
          </p:cNvPr>
          <p:cNvSpPr>
            <a:spLocks noGrp="1"/>
          </p:cNvSpPr>
          <p:nvPr>
            <p:ph type="ftr" sz="quarter" idx="11"/>
          </p:nvPr>
        </p:nvSpPr>
        <p:spPr/>
        <p:txBody>
          <a:bodyPr/>
          <a:lstStyle/>
          <a:p>
            <a:r>
              <a:rPr lang="en-US"/>
              <a:t>Making Meaning: The Power of Post-School Outcome Data | June 27-29, 2023 | www.cctsForum.com</a:t>
            </a:r>
          </a:p>
        </p:txBody>
      </p:sp>
      <p:sp>
        <p:nvSpPr>
          <p:cNvPr id="4" name="Slide Number Placeholder 3">
            <a:extLst>
              <a:ext uri="{FF2B5EF4-FFF2-40B4-BE49-F238E27FC236}">
                <a16:creationId xmlns:a16="http://schemas.microsoft.com/office/drawing/2014/main" id="{85F8C4A4-8022-731D-6842-E49C469A2743}"/>
              </a:ext>
            </a:extLst>
          </p:cNvPr>
          <p:cNvSpPr>
            <a:spLocks noGrp="1"/>
          </p:cNvSpPr>
          <p:nvPr>
            <p:ph type="sldNum" sz="quarter" idx="10"/>
          </p:nvPr>
        </p:nvSpPr>
        <p:spPr/>
        <p:txBody>
          <a:bodyPr/>
          <a:lstStyle/>
          <a:p>
            <a:fld id="{A4FE6FEB-5763-4CB4-ACE4-7E0D7693FADE}" type="slidenum">
              <a:rPr lang="en-US" smtClean="0"/>
              <a:t>26</a:t>
            </a:fld>
            <a:endParaRPr lang="en-US"/>
          </a:p>
        </p:txBody>
      </p:sp>
      <p:sp>
        <p:nvSpPr>
          <p:cNvPr id="3" name="Rectangle 2" descr="box around themes 5-7">
            <a:extLst>
              <a:ext uri="{FF2B5EF4-FFF2-40B4-BE49-F238E27FC236}">
                <a16:creationId xmlns:a16="http://schemas.microsoft.com/office/drawing/2014/main" id="{7C259433-3BB0-4006-AEB3-B58A12BDAB26}"/>
              </a:ext>
            </a:extLst>
          </p:cNvPr>
          <p:cNvSpPr/>
          <p:nvPr/>
        </p:nvSpPr>
        <p:spPr>
          <a:xfrm>
            <a:off x="533400" y="3651984"/>
            <a:ext cx="11099800" cy="1146697"/>
          </a:xfrm>
          <a:prstGeom prst="rect">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644264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1812ED-6F09-74B3-E4D4-A83484172233}"/>
              </a:ext>
            </a:extLst>
          </p:cNvPr>
          <p:cNvSpPr>
            <a:spLocks noGrp="1"/>
          </p:cNvSpPr>
          <p:nvPr>
            <p:ph type="title"/>
          </p:nvPr>
        </p:nvSpPr>
        <p:spPr/>
        <p:txBody>
          <a:bodyPr/>
          <a:lstStyle/>
          <a:p>
            <a:r>
              <a:rPr lang="en-US"/>
              <a:t>Theme 5: Disengagement</a:t>
            </a:r>
          </a:p>
        </p:txBody>
      </p:sp>
      <p:sp>
        <p:nvSpPr>
          <p:cNvPr id="3" name="Content Placeholder 2">
            <a:extLst>
              <a:ext uri="{FF2B5EF4-FFF2-40B4-BE49-F238E27FC236}">
                <a16:creationId xmlns:a16="http://schemas.microsoft.com/office/drawing/2014/main" id="{48C4D8B4-8C08-7503-A8A4-A17CB2DDD505}"/>
              </a:ext>
            </a:extLst>
          </p:cNvPr>
          <p:cNvSpPr>
            <a:spLocks noGrp="1"/>
          </p:cNvSpPr>
          <p:nvPr>
            <p:ph idx="1"/>
          </p:nvPr>
        </p:nvSpPr>
        <p:spPr/>
        <p:txBody>
          <a:bodyPr>
            <a:normAutofit/>
          </a:bodyPr>
          <a:lstStyle/>
          <a:p>
            <a:pPr>
              <a:lnSpc>
                <a:spcPct val="100000"/>
              </a:lnSpc>
              <a:spcBef>
                <a:spcPts val="0"/>
              </a:spcBef>
              <a:spcAft>
                <a:spcPts val="2400"/>
              </a:spcAft>
            </a:pPr>
            <a:r>
              <a:rPr lang="en-US"/>
              <a:t>This research shows that there are significant challenges with student disengaging from the school environment or lacking motivation to continue their education. </a:t>
            </a:r>
          </a:p>
          <a:p>
            <a:pPr>
              <a:lnSpc>
                <a:spcPct val="100000"/>
              </a:lnSpc>
              <a:spcBef>
                <a:spcPts val="0"/>
              </a:spcBef>
              <a:spcAft>
                <a:spcPts val="2400"/>
              </a:spcAft>
            </a:pPr>
            <a:r>
              <a:rPr lang="en-US"/>
              <a:t>18.9% of students left to due being either uninterested or lacking the motivation to continue their studies.</a:t>
            </a:r>
          </a:p>
          <a:p>
            <a:pPr>
              <a:lnSpc>
                <a:spcPct val="100000"/>
              </a:lnSpc>
              <a:spcBef>
                <a:spcPts val="0"/>
              </a:spcBef>
              <a:spcAft>
                <a:spcPts val="2400"/>
              </a:spcAft>
            </a:pPr>
            <a:r>
              <a:rPr lang="en-US"/>
              <a:t>The largest number of responses fell under the category of “uninterested” - participants most commonly stated “did not like school” or even “hated it.”</a:t>
            </a:r>
          </a:p>
        </p:txBody>
      </p:sp>
      <p:sp>
        <p:nvSpPr>
          <p:cNvPr id="5" name="Footer Placeholder 4">
            <a:extLst>
              <a:ext uri="{FF2B5EF4-FFF2-40B4-BE49-F238E27FC236}">
                <a16:creationId xmlns:a16="http://schemas.microsoft.com/office/drawing/2014/main" id="{85619192-F260-E9C0-DB26-BF5AB6665744}"/>
              </a:ext>
            </a:extLst>
          </p:cNvPr>
          <p:cNvSpPr>
            <a:spLocks noGrp="1"/>
          </p:cNvSpPr>
          <p:nvPr>
            <p:ph type="ftr" sz="quarter" idx="11"/>
          </p:nvPr>
        </p:nvSpPr>
        <p:spPr/>
        <p:txBody>
          <a:bodyPr/>
          <a:lstStyle/>
          <a:p>
            <a:r>
              <a:rPr lang="en-US"/>
              <a:t>Making Meaning: The Power of Post-School Outcome Data | June 27-29, 2023 | www.cctsForum.com</a:t>
            </a:r>
          </a:p>
        </p:txBody>
      </p:sp>
      <p:sp>
        <p:nvSpPr>
          <p:cNvPr id="4" name="Slide Number Placeholder 3">
            <a:extLst>
              <a:ext uri="{FF2B5EF4-FFF2-40B4-BE49-F238E27FC236}">
                <a16:creationId xmlns:a16="http://schemas.microsoft.com/office/drawing/2014/main" id="{85F8C4A4-8022-731D-6842-E49C469A2743}"/>
              </a:ext>
            </a:extLst>
          </p:cNvPr>
          <p:cNvSpPr>
            <a:spLocks noGrp="1"/>
          </p:cNvSpPr>
          <p:nvPr>
            <p:ph type="sldNum" sz="quarter" idx="10"/>
          </p:nvPr>
        </p:nvSpPr>
        <p:spPr/>
        <p:txBody>
          <a:bodyPr/>
          <a:lstStyle/>
          <a:p>
            <a:fld id="{A4FE6FEB-5763-4CB4-ACE4-7E0D7693FADE}" type="slidenum">
              <a:rPr lang="en-US" smtClean="0"/>
              <a:t>27</a:t>
            </a:fld>
            <a:endParaRPr lang="en-US"/>
          </a:p>
        </p:txBody>
      </p:sp>
    </p:spTree>
    <p:extLst>
      <p:ext uri="{BB962C8B-B14F-4D97-AF65-F5344CB8AC3E}">
        <p14:creationId xmlns:p14="http://schemas.microsoft.com/office/powerpoint/2010/main" val="290663844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1812ED-6F09-74B3-E4D4-A83484172233}"/>
              </a:ext>
            </a:extLst>
          </p:cNvPr>
          <p:cNvSpPr>
            <a:spLocks noGrp="1"/>
          </p:cNvSpPr>
          <p:nvPr>
            <p:ph type="title"/>
          </p:nvPr>
        </p:nvSpPr>
        <p:spPr/>
        <p:txBody>
          <a:bodyPr>
            <a:normAutofit fontScale="90000"/>
          </a:bodyPr>
          <a:lstStyle/>
          <a:p>
            <a:r>
              <a:rPr lang="en-US"/>
              <a:t>Recommendations for Addressing Disengagement</a:t>
            </a:r>
          </a:p>
        </p:txBody>
      </p:sp>
      <p:sp>
        <p:nvSpPr>
          <p:cNvPr id="3" name="Content Placeholder 2">
            <a:extLst>
              <a:ext uri="{FF2B5EF4-FFF2-40B4-BE49-F238E27FC236}">
                <a16:creationId xmlns:a16="http://schemas.microsoft.com/office/drawing/2014/main" id="{48C4D8B4-8C08-7503-A8A4-A17CB2DDD505}"/>
              </a:ext>
            </a:extLst>
          </p:cNvPr>
          <p:cNvSpPr>
            <a:spLocks noGrp="1"/>
          </p:cNvSpPr>
          <p:nvPr>
            <p:ph idx="1"/>
          </p:nvPr>
        </p:nvSpPr>
        <p:spPr>
          <a:xfrm>
            <a:off x="838199" y="1776046"/>
            <a:ext cx="11013375" cy="4400917"/>
          </a:xfrm>
        </p:spPr>
        <p:txBody>
          <a:bodyPr>
            <a:normAutofit/>
          </a:bodyPr>
          <a:lstStyle/>
          <a:p>
            <a:pPr>
              <a:lnSpc>
                <a:spcPct val="110000"/>
              </a:lnSpc>
              <a:spcBef>
                <a:spcPts val="0"/>
              </a:spcBef>
              <a:spcAft>
                <a:spcPts val="2400"/>
              </a:spcAft>
            </a:pPr>
            <a:r>
              <a:rPr lang="en-US"/>
              <a:t>Create an inclusive school culture where students feel welcome.</a:t>
            </a:r>
          </a:p>
          <a:p>
            <a:pPr>
              <a:lnSpc>
                <a:spcPct val="110000"/>
              </a:lnSpc>
              <a:spcBef>
                <a:spcPts val="0"/>
              </a:spcBef>
              <a:spcAft>
                <a:spcPts val="2400"/>
              </a:spcAft>
            </a:pPr>
            <a:r>
              <a:rPr lang="en-US" spc="-30"/>
              <a:t>Increase the diversity of administrators, teaching, and support staff.</a:t>
            </a:r>
          </a:p>
          <a:p>
            <a:pPr>
              <a:lnSpc>
                <a:spcPct val="110000"/>
              </a:lnSpc>
              <a:spcBef>
                <a:spcPts val="0"/>
              </a:spcBef>
              <a:spcAft>
                <a:spcPts val="2400"/>
              </a:spcAft>
            </a:pPr>
            <a:r>
              <a:rPr lang="en-US"/>
              <a:t>Support training and additional resources for staff to increase the diversity of their curriculums and teaching materials to reflect cultural responsiveness.</a:t>
            </a:r>
          </a:p>
          <a:p>
            <a:pPr>
              <a:lnSpc>
                <a:spcPct val="110000"/>
              </a:lnSpc>
              <a:spcBef>
                <a:spcPts val="0"/>
              </a:spcBef>
              <a:spcAft>
                <a:spcPts val="2400"/>
              </a:spcAft>
            </a:pPr>
            <a:endParaRPr lang="en-US"/>
          </a:p>
          <a:p>
            <a:pPr>
              <a:lnSpc>
                <a:spcPct val="110000"/>
              </a:lnSpc>
              <a:spcBef>
                <a:spcPts val="0"/>
              </a:spcBef>
              <a:spcAft>
                <a:spcPts val="2400"/>
              </a:spcAft>
            </a:pPr>
            <a:endParaRPr lang="en-US"/>
          </a:p>
          <a:p>
            <a:pPr>
              <a:lnSpc>
                <a:spcPct val="110000"/>
              </a:lnSpc>
              <a:spcBef>
                <a:spcPts val="0"/>
              </a:spcBef>
              <a:spcAft>
                <a:spcPts val="2400"/>
              </a:spcAft>
            </a:pPr>
            <a:endParaRPr lang="en-US"/>
          </a:p>
        </p:txBody>
      </p:sp>
      <p:sp>
        <p:nvSpPr>
          <p:cNvPr id="5" name="Footer Placeholder 4">
            <a:extLst>
              <a:ext uri="{FF2B5EF4-FFF2-40B4-BE49-F238E27FC236}">
                <a16:creationId xmlns:a16="http://schemas.microsoft.com/office/drawing/2014/main" id="{85619192-F260-E9C0-DB26-BF5AB6665744}"/>
              </a:ext>
            </a:extLst>
          </p:cNvPr>
          <p:cNvSpPr>
            <a:spLocks noGrp="1"/>
          </p:cNvSpPr>
          <p:nvPr>
            <p:ph type="ftr" sz="quarter" idx="11"/>
          </p:nvPr>
        </p:nvSpPr>
        <p:spPr/>
        <p:txBody>
          <a:bodyPr/>
          <a:lstStyle/>
          <a:p>
            <a:r>
              <a:rPr lang="en-US"/>
              <a:t>Making Meaning: The Power of Post-School Outcome Data | June 27-29, 2023 | www.cctsForum.com</a:t>
            </a:r>
          </a:p>
        </p:txBody>
      </p:sp>
      <p:sp>
        <p:nvSpPr>
          <p:cNvPr id="4" name="Slide Number Placeholder 3">
            <a:extLst>
              <a:ext uri="{FF2B5EF4-FFF2-40B4-BE49-F238E27FC236}">
                <a16:creationId xmlns:a16="http://schemas.microsoft.com/office/drawing/2014/main" id="{85F8C4A4-8022-731D-6842-E49C469A2743}"/>
              </a:ext>
            </a:extLst>
          </p:cNvPr>
          <p:cNvSpPr>
            <a:spLocks noGrp="1"/>
          </p:cNvSpPr>
          <p:nvPr>
            <p:ph type="sldNum" sz="quarter" idx="10"/>
          </p:nvPr>
        </p:nvSpPr>
        <p:spPr/>
        <p:txBody>
          <a:bodyPr/>
          <a:lstStyle/>
          <a:p>
            <a:fld id="{A4FE6FEB-5763-4CB4-ACE4-7E0D7693FADE}" type="slidenum">
              <a:rPr lang="en-US" smtClean="0"/>
              <a:t>28</a:t>
            </a:fld>
            <a:endParaRPr lang="en-US"/>
          </a:p>
        </p:txBody>
      </p:sp>
    </p:spTree>
    <p:extLst>
      <p:ext uri="{BB962C8B-B14F-4D97-AF65-F5344CB8AC3E}">
        <p14:creationId xmlns:p14="http://schemas.microsoft.com/office/powerpoint/2010/main" val="296820565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1812ED-6F09-74B3-E4D4-A83484172233}"/>
              </a:ext>
            </a:extLst>
          </p:cNvPr>
          <p:cNvSpPr>
            <a:spLocks noGrp="1"/>
          </p:cNvSpPr>
          <p:nvPr>
            <p:ph type="title"/>
          </p:nvPr>
        </p:nvSpPr>
        <p:spPr/>
        <p:txBody>
          <a:bodyPr/>
          <a:lstStyle/>
          <a:p>
            <a:r>
              <a:rPr lang="en-US"/>
              <a:t>Theme 6: Disability and the Environment</a:t>
            </a:r>
          </a:p>
        </p:txBody>
      </p:sp>
      <p:sp>
        <p:nvSpPr>
          <p:cNvPr id="3" name="Content Placeholder 2">
            <a:extLst>
              <a:ext uri="{FF2B5EF4-FFF2-40B4-BE49-F238E27FC236}">
                <a16:creationId xmlns:a16="http://schemas.microsoft.com/office/drawing/2014/main" id="{48C4D8B4-8C08-7503-A8A4-A17CB2DDD505}"/>
              </a:ext>
            </a:extLst>
          </p:cNvPr>
          <p:cNvSpPr>
            <a:spLocks noGrp="1"/>
          </p:cNvSpPr>
          <p:nvPr>
            <p:ph idx="1"/>
          </p:nvPr>
        </p:nvSpPr>
        <p:spPr>
          <a:xfrm>
            <a:off x="838200" y="1776046"/>
            <a:ext cx="10740242" cy="4400917"/>
          </a:xfrm>
        </p:spPr>
        <p:txBody>
          <a:bodyPr>
            <a:normAutofit/>
          </a:bodyPr>
          <a:lstStyle/>
          <a:p>
            <a:pPr>
              <a:lnSpc>
                <a:spcPct val="100000"/>
              </a:lnSpc>
            </a:pPr>
            <a:r>
              <a:rPr lang="en-US" sz="2600"/>
              <a:t>1.7% of respondents specifically mentioned their disability diagnosis as a reason for dropping out of high school.</a:t>
            </a:r>
          </a:p>
          <a:p>
            <a:pPr>
              <a:lnSpc>
                <a:spcPct val="100000"/>
              </a:lnSpc>
            </a:pPr>
            <a:r>
              <a:rPr lang="en-US" sz="2600"/>
              <a:t>1.3% of respondents specifically stated special education services in the school environment were the reason they left.</a:t>
            </a:r>
          </a:p>
        </p:txBody>
      </p:sp>
      <p:sp>
        <p:nvSpPr>
          <p:cNvPr id="5" name="Footer Placeholder 4">
            <a:extLst>
              <a:ext uri="{FF2B5EF4-FFF2-40B4-BE49-F238E27FC236}">
                <a16:creationId xmlns:a16="http://schemas.microsoft.com/office/drawing/2014/main" id="{85619192-F260-E9C0-DB26-BF5AB6665744}"/>
              </a:ext>
            </a:extLst>
          </p:cNvPr>
          <p:cNvSpPr>
            <a:spLocks noGrp="1"/>
          </p:cNvSpPr>
          <p:nvPr>
            <p:ph type="ftr" sz="quarter" idx="11"/>
          </p:nvPr>
        </p:nvSpPr>
        <p:spPr/>
        <p:txBody>
          <a:bodyPr/>
          <a:lstStyle/>
          <a:p>
            <a:r>
              <a:rPr lang="en-US"/>
              <a:t>Making Meaning: The Power of Post-School Outcome Data | June 27-29, 2023 | www.cctsForum.com</a:t>
            </a:r>
          </a:p>
        </p:txBody>
      </p:sp>
      <p:sp>
        <p:nvSpPr>
          <p:cNvPr id="4" name="Slide Number Placeholder 3">
            <a:extLst>
              <a:ext uri="{FF2B5EF4-FFF2-40B4-BE49-F238E27FC236}">
                <a16:creationId xmlns:a16="http://schemas.microsoft.com/office/drawing/2014/main" id="{85F8C4A4-8022-731D-6842-E49C469A2743}"/>
              </a:ext>
            </a:extLst>
          </p:cNvPr>
          <p:cNvSpPr>
            <a:spLocks noGrp="1"/>
          </p:cNvSpPr>
          <p:nvPr>
            <p:ph type="sldNum" sz="quarter" idx="10"/>
          </p:nvPr>
        </p:nvSpPr>
        <p:spPr/>
        <p:txBody>
          <a:bodyPr/>
          <a:lstStyle/>
          <a:p>
            <a:fld id="{A4FE6FEB-5763-4CB4-ACE4-7E0D7693FADE}" type="slidenum">
              <a:rPr lang="en-US" smtClean="0"/>
              <a:t>29</a:t>
            </a:fld>
            <a:endParaRPr lang="en-US"/>
          </a:p>
        </p:txBody>
      </p:sp>
    </p:spTree>
    <p:extLst>
      <p:ext uri="{BB962C8B-B14F-4D97-AF65-F5344CB8AC3E}">
        <p14:creationId xmlns:p14="http://schemas.microsoft.com/office/powerpoint/2010/main" val="419298006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1812ED-6F09-74B3-E4D4-A83484172233}"/>
              </a:ext>
            </a:extLst>
          </p:cNvPr>
          <p:cNvSpPr>
            <a:spLocks noGrp="1"/>
          </p:cNvSpPr>
          <p:nvPr>
            <p:ph type="title"/>
          </p:nvPr>
        </p:nvSpPr>
        <p:spPr>
          <a:xfrm>
            <a:off x="838200" y="547404"/>
            <a:ext cx="10811494" cy="1076813"/>
          </a:xfrm>
        </p:spPr>
        <p:txBody>
          <a:bodyPr>
            <a:normAutofit fontScale="90000"/>
          </a:bodyPr>
          <a:lstStyle/>
          <a:p>
            <a:r>
              <a:rPr lang="en-US"/>
              <a:t>Recommendations for  Addressing Disability &amp; Environment </a:t>
            </a:r>
          </a:p>
        </p:txBody>
      </p:sp>
      <p:sp>
        <p:nvSpPr>
          <p:cNvPr id="3" name="Content Placeholder 2">
            <a:extLst>
              <a:ext uri="{FF2B5EF4-FFF2-40B4-BE49-F238E27FC236}">
                <a16:creationId xmlns:a16="http://schemas.microsoft.com/office/drawing/2014/main" id="{48C4D8B4-8C08-7503-A8A4-A17CB2DDD505}"/>
              </a:ext>
            </a:extLst>
          </p:cNvPr>
          <p:cNvSpPr>
            <a:spLocks noGrp="1"/>
          </p:cNvSpPr>
          <p:nvPr>
            <p:ph idx="1"/>
          </p:nvPr>
        </p:nvSpPr>
        <p:spPr/>
        <p:txBody>
          <a:bodyPr>
            <a:normAutofit fontScale="92500"/>
          </a:bodyPr>
          <a:lstStyle/>
          <a:p>
            <a:pPr>
              <a:lnSpc>
                <a:spcPct val="100000"/>
              </a:lnSpc>
            </a:pPr>
            <a:r>
              <a:rPr lang="en-US"/>
              <a:t>Evaluate inclusion models within the constraints of existing resources and look for opportunities to expand funding, staffing, and training for these initiatives in schools.</a:t>
            </a:r>
          </a:p>
          <a:p>
            <a:pPr>
              <a:lnSpc>
                <a:spcPct val="100000"/>
              </a:lnSpc>
            </a:pPr>
            <a:r>
              <a:rPr lang="en-US"/>
              <a:t>Expand educational interventions including Multi-Tiered System of Supports (MTSS) for curriculum and Positive Behavioral Interventions and Supports (PBIS).</a:t>
            </a:r>
          </a:p>
          <a:p>
            <a:pPr>
              <a:lnSpc>
                <a:spcPct val="100000"/>
              </a:lnSpc>
            </a:pPr>
            <a:r>
              <a:rPr lang="en-US"/>
              <a:t>Inclusive teaching practices such as Universal Design for Learning (UDL) that are accessible to a wider variety of learners. </a:t>
            </a:r>
          </a:p>
          <a:p>
            <a:pPr>
              <a:lnSpc>
                <a:spcPct val="100000"/>
              </a:lnSpc>
            </a:pPr>
            <a:endParaRPr lang="en-US"/>
          </a:p>
          <a:p>
            <a:pPr>
              <a:lnSpc>
                <a:spcPct val="100000"/>
              </a:lnSpc>
            </a:pPr>
            <a:endParaRPr lang="en-US"/>
          </a:p>
        </p:txBody>
      </p:sp>
      <p:sp>
        <p:nvSpPr>
          <p:cNvPr id="5" name="Footer Placeholder 4">
            <a:extLst>
              <a:ext uri="{FF2B5EF4-FFF2-40B4-BE49-F238E27FC236}">
                <a16:creationId xmlns:a16="http://schemas.microsoft.com/office/drawing/2014/main" id="{85619192-F260-E9C0-DB26-BF5AB6665744}"/>
              </a:ext>
            </a:extLst>
          </p:cNvPr>
          <p:cNvSpPr>
            <a:spLocks noGrp="1"/>
          </p:cNvSpPr>
          <p:nvPr>
            <p:ph type="ftr" sz="quarter" idx="11"/>
          </p:nvPr>
        </p:nvSpPr>
        <p:spPr/>
        <p:txBody>
          <a:bodyPr/>
          <a:lstStyle/>
          <a:p>
            <a:r>
              <a:rPr lang="en-US"/>
              <a:t>Making Meaning: The Power of Post-School Outcome Data | June 27-29, 2023 | www.cctsForum.com</a:t>
            </a:r>
          </a:p>
        </p:txBody>
      </p:sp>
      <p:sp>
        <p:nvSpPr>
          <p:cNvPr id="4" name="Slide Number Placeholder 3">
            <a:extLst>
              <a:ext uri="{FF2B5EF4-FFF2-40B4-BE49-F238E27FC236}">
                <a16:creationId xmlns:a16="http://schemas.microsoft.com/office/drawing/2014/main" id="{85F8C4A4-8022-731D-6842-E49C469A2743}"/>
              </a:ext>
            </a:extLst>
          </p:cNvPr>
          <p:cNvSpPr>
            <a:spLocks noGrp="1"/>
          </p:cNvSpPr>
          <p:nvPr>
            <p:ph type="sldNum" sz="quarter" idx="10"/>
          </p:nvPr>
        </p:nvSpPr>
        <p:spPr/>
        <p:txBody>
          <a:bodyPr/>
          <a:lstStyle/>
          <a:p>
            <a:fld id="{A4FE6FEB-5763-4CB4-ACE4-7E0D7693FADE}" type="slidenum">
              <a:rPr lang="en-US" smtClean="0"/>
              <a:t>30</a:t>
            </a:fld>
            <a:endParaRPr lang="en-US"/>
          </a:p>
        </p:txBody>
      </p:sp>
    </p:spTree>
    <p:extLst>
      <p:ext uri="{BB962C8B-B14F-4D97-AF65-F5344CB8AC3E}">
        <p14:creationId xmlns:p14="http://schemas.microsoft.com/office/powerpoint/2010/main" val="197467453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1812ED-6F09-74B3-E4D4-A83484172233}"/>
              </a:ext>
            </a:extLst>
          </p:cNvPr>
          <p:cNvSpPr>
            <a:spLocks noGrp="1"/>
          </p:cNvSpPr>
          <p:nvPr>
            <p:ph type="title"/>
          </p:nvPr>
        </p:nvSpPr>
        <p:spPr/>
        <p:txBody>
          <a:bodyPr/>
          <a:lstStyle/>
          <a:p>
            <a:r>
              <a:rPr lang="en-US"/>
              <a:t>Theme 7: Academic Environment</a:t>
            </a:r>
          </a:p>
        </p:txBody>
      </p:sp>
      <p:sp>
        <p:nvSpPr>
          <p:cNvPr id="3" name="Content Placeholder 2">
            <a:extLst>
              <a:ext uri="{FF2B5EF4-FFF2-40B4-BE49-F238E27FC236}">
                <a16:creationId xmlns:a16="http://schemas.microsoft.com/office/drawing/2014/main" id="{48C4D8B4-8C08-7503-A8A4-A17CB2DDD505}"/>
              </a:ext>
            </a:extLst>
          </p:cNvPr>
          <p:cNvSpPr>
            <a:spLocks noGrp="1"/>
          </p:cNvSpPr>
          <p:nvPr>
            <p:ph idx="1"/>
          </p:nvPr>
        </p:nvSpPr>
        <p:spPr/>
        <p:txBody>
          <a:bodyPr>
            <a:normAutofit/>
          </a:bodyPr>
          <a:lstStyle/>
          <a:p>
            <a:r>
              <a:rPr lang="en-US"/>
              <a:t>A major finding from this theme was that the largest number of students who dropped out left to pursue alternate programs (17.0%).</a:t>
            </a:r>
          </a:p>
          <a:p>
            <a:r>
              <a:rPr lang="en-US"/>
              <a:t>Students also struggled to be successful in the traditional school environment, many left due to academic challenges (6.1%) or the general school environment (3.9%).</a:t>
            </a:r>
          </a:p>
        </p:txBody>
      </p:sp>
      <p:sp>
        <p:nvSpPr>
          <p:cNvPr id="5" name="Footer Placeholder 4">
            <a:extLst>
              <a:ext uri="{FF2B5EF4-FFF2-40B4-BE49-F238E27FC236}">
                <a16:creationId xmlns:a16="http://schemas.microsoft.com/office/drawing/2014/main" id="{85619192-F260-E9C0-DB26-BF5AB6665744}"/>
              </a:ext>
            </a:extLst>
          </p:cNvPr>
          <p:cNvSpPr>
            <a:spLocks noGrp="1"/>
          </p:cNvSpPr>
          <p:nvPr>
            <p:ph type="ftr" sz="quarter" idx="11"/>
          </p:nvPr>
        </p:nvSpPr>
        <p:spPr/>
        <p:txBody>
          <a:bodyPr/>
          <a:lstStyle/>
          <a:p>
            <a:r>
              <a:rPr lang="en-US"/>
              <a:t>Making Meaning: The Power of Post-School Outcome Data | June 27-29, 2023 | www.cctsForum.com</a:t>
            </a:r>
          </a:p>
        </p:txBody>
      </p:sp>
      <p:sp>
        <p:nvSpPr>
          <p:cNvPr id="4" name="Slide Number Placeholder 3">
            <a:extLst>
              <a:ext uri="{FF2B5EF4-FFF2-40B4-BE49-F238E27FC236}">
                <a16:creationId xmlns:a16="http://schemas.microsoft.com/office/drawing/2014/main" id="{85F8C4A4-8022-731D-6842-E49C469A2743}"/>
              </a:ext>
            </a:extLst>
          </p:cNvPr>
          <p:cNvSpPr>
            <a:spLocks noGrp="1"/>
          </p:cNvSpPr>
          <p:nvPr>
            <p:ph type="sldNum" sz="quarter" idx="10"/>
          </p:nvPr>
        </p:nvSpPr>
        <p:spPr/>
        <p:txBody>
          <a:bodyPr/>
          <a:lstStyle/>
          <a:p>
            <a:fld id="{A4FE6FEB-5763-4CB4-ACE4-7E0D7693FADE}" type="slidenum">
              <a:rPr lang="en-US" smtClean="0"/>
              <a:t>31</a:t>
            </a:fld>
            <a:endParaRPr lang="en-US"/>
          </a:p>
        </p:txBody>
      </p:sp>
    </p:spTree>
    <p:extLst>
      <p:ext uri="{BB962C8B-B14F-4D97-AF65-F5344CB8AC3E}">
        <p14:creationId xmlns:p14="http://schemas.microsoft.com/office/powerpoint/2010/main" val="254279741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71B4D6-1337-2DCB-6464-EB4E0BA6CD7A}"/>
              </a:ext>
            </a:extLst>
          </p:cNvPr>
          <p:cNvSpPr>
            <a:spLocks noGrp="1"/>
          </p:cNvSpPr>
          <p:nvPr>
            <p:ph type="title"/>
          </p:nvPr>
        </p:nvSpPr>
        <p:spPr>
          <a:xfrm>
            <a:off x="838200" y="547404"/>
            <a:ext cx="11227130" cy="1076813"/>
          </a:xfrm>
        </p:spPr>
        <p:txBody>
          <a:bodyPr>
            <a:normAutofit fontScale="90000"/>
          </a:bodyPr>
          <a:lstStyle/>
          <a:p>
            <a:r>
              <a:rPr lang="en-US"/>
              <a:t>Recommendations for Improving Academic Environment</a:t>
            </a:r>
          </a:p>
        </p:txBody>
      </p:sp>
      <p:sp>
        <p:nvSpPr>
          <p:cNvPr id="3" name="Content Placeholder 2">
            <a:extLst>
              <a:ext uri="{FF2B5EF4-FFF2-40B4-BE49-F238E27FC236}">
                <a16:creationId xmlns:a16="http://schemas.microsoft.com/office/drawing/2014/main" id="{AE037723-72BB-6B7D-32B8-E34A7FCAC0BF}"/>
              </a:ext>
            </a:extLst>
          </p:cNvPr>
          <p:cNvSpPr>
            <a:spLocks noGrp="1"/>
          </p:cNvSpPr>
          <p:nvPr>
            <p:ph idx="1"/>
          </p:nvPr>
        </p:nvSpPr>
        <p:spPr/>
        <p:txBody>
          <a:bodyPr>
            <a:normAutofit lnSpcReduction="10000"/>
          </a:bodyPr>
          <a:lstStyle/>
          <a:p>
            <a:r>
              <a:rPr lang="en-US"/>
              <a:t>Promote more diverse curriculum and opportunities within high schools including vocational and job skills training.</a:t>
            </a:r>
          </a:p>
          <a:p>
            <a:r>
              <a:rPr lang="en-US"/>
              <a:t>Examine partnerships to alternate programs to determine if there are alternate vocational and job training opportunities that are available and accessible to students.</a:t>
            </a:r>
          </a:p>
          <a:p>
            <a:r>
              <a:rPr lang="en-US"/>
              <a:t>Consideration that some students may be inadvertently “pushed” from the educational environment into alternate programs due to behavioral challenges or factors related to their disability: a significant number of students drop out of these programs as well.</a:t>
            </a:r>
          </a:p>
        </p:txBody>
      </p:sp>
      <p:sp>
        <p:nvSpPr>
          <p:cNvPr id="5" name="Footer Placeholder 4">
            <a:extLst>
              <a:ext uri="{FF2B5EF4-FFF2-40B4-BE49-F238E27FC236}">
                <a16:creationId xmlns:a16="http://schemas.microsoft.com/office/drawing/2014/main" id="{99511FD7-B392-B8AE-D4B3-74FE07A759E3}"/>
              </a:ext>
            </a:extLst>
          </p:cNvPr>
          <p:cNvSpPr>
            <a:spLocks noGrp="1"/>
          </p:cNvSpPr>
          <p:nvPr>
            <p:ph type="ftr" sz="quarter" idx="11"/>
          </p:nvPr>
        </p:nvSpPr>
        <p:spPr/>
        <p:txBody>
          <a:bodyPr/>
          <a:lstStyle/>
          <a:p>
            <a:r>
              <a:rPr lang="en-US"/>
              <a:t>Making Meaning: The Power of Post-School Outcome Data | June 27-29, 2023 | www.cctsForum.com</a:t>
            </a:r>
          </a:p>
        </p:txBody>
      </p:sp>
      <p:sp>
        <p:nvSpPr>
          <p:cNvPr id="4" name="Slide Number Placeholder 3">
            <a:extLst>
              <a:ext uri="{FF2B5EF4-FFF2-40B4-BE49-F238E27FC236}">
                <a16:creationId xmlns:a16="http://schemas.microsoft.com/office/drawing/2014/main" id="{8B046768-24E7-0BDD-D0E4-2ABCBEE7A77C}"/>
              </a:ext>
            </a:extLst>
          </p:cNvPr>
          <p:cNvSpPr>
            <a:spLocks noGrp="1"/>
          </p:cNvSpPr>
          <p:nvPr>
            <p:ph type="sldNum" sz="quarter" idx="10"/>
          </p:nvPr>
        </p:nvSpPr>
        <p:spPr/>
        <p:txBody>
          <a:bodyPr/>
          <a:lstStyle/>
          <a:p>
            <a:fld id="{A4FE6FEB-5763-4CB4-ACE4-7E0D7693FADE}" type="slidenum">
              <a:rPr lang="en-US" smtClean="0"/>
              <a:t>32</a:t>
            </a:fld>
            <a:endParaRPr lang="en-US"/>
          </a:p>
        </p:txBody>
      </p:sp>
    </p:spTree>
    <p:extLst>
      <p:ext uri="{BB962C8B-B14F-4D97-AF65-F5344CB8AC3E}">
        <p14:creationId xmlns:p14="http://schemas.microsoft.com/office/powerpoint/2010/main" val="211927519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318BBA-A3FD-F445-3A71-DEFA003E1AF0}"/>
              </a:ext>
            </a:extLst>
          </p:cNvPr>
          <p:cNvSpPr>
            <a:spLocks noGrp="1"/>
          </p:cNvSpPr>
          <p:nvPr>
            <p:ph type="title"/>
          </p:nvPr>
        </p:nvSpPr>
        <p:spPr/>
        <p:txBody>
          <a:bodyPr>
            <a:normAutofit/>
          </a:bodyPr>
          <a:lstStyle/>
          <a:p>
            <a:r>
              <a:rPr lang="en-US"/>
              <a:t>Future Research Opportunities</a:t>
            </a:r>
          </a:p>
        </p:txBody>
      </p:sp>
      <p:sp>
        <p:nvSpPr>
          <p:cNvPr id="4" name="Slide Number Placeholder 3">
            <a:extLst>
              <a:ext uri="{FF2B5EF4-FFF2-40B4-BE49-F238E27FC236}">
                <a16:creationId xmlns:a16="http://schemas.microsoft.com/office/drawing/2014/main" id="{A148BF92-348A-079C-14DA-9FF306804546}"/>
              </a:ext>
            </a:extLst>
          </p:cNvPr>
          <p:cNvSpPr>
            <a:spLocks noGrp="1"/>
          </p:cNvSpPr>
          <p:nvPr>
            <p:ph type="sldNum" sz="quarter" idx="10"/>
          </p:nvPr>
        </p:nvSpPr>
        <p:spPr/>
        <p:txBody>
          <a:bodyPr/>
          <a:lstStyle/>
          <a:p>
            <a:fld id="{A4FE6FEB-5763-4CB4-ACE4-7E0D7693FADE}" type="slidenum">
              <a:rPr lang="en-US" smtClean="0"/>
              <a:t>33</a:t>
            </a:fld>
            <a:endParaRPr lang="en-US"/>
          </a:p>
        </p:txBody>
      </p:sp>
    </p:spTree>
    <p:extLst>
      <p:ext uri="{BB962C8B-B14F-4D97-AF65-F5344CB8AC3E}">
        <p14:creationId xmlns:p14="http://schemas.microsoft.com/office/powerpoint/2010/main" val="371079056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1812ED-6F09-74B3-E4D4-A83484172233}"/>
              </a:ext>
            </a:extLst>
          </p:cNvPr>
          <p:cNvSpPr>
            <a:spLocks noGrp="1"/>
          </p:cNvSpPr>
          <p:nvPr>
            <p:ph type="title"/>
          </p:nvPr>
        </p:nvSpPr>
        <p:spPr/>
        <p:txBody>
          <a:bodyPr/>
          <a:lstStyle/>
          <a:p>
            <a:r>
              <a:rPr lang="en-US"/>
              <a:t>CCTS: Using Post-School Outcome Data</a:t>
            </a:r>
          </a:p>
        </p:txBody>
      </p:sp>
      <p:sp>
        <p:nvSpPr>
          <p:cNvPr id="3" name="Content Placeholder 2">
            <a:extLst>
              <a:ext uri="{FF2B5EF4-FFF2-40B4-BE49-F238E27FC236}">
                <a16:creationId xmlns:a16="http://schemas.microsoft.com/office/drawing/2014/main" id="{48C4D8B4-8C08-7503-A8A4-A17CB2DDD505}"/>
              </a:ext>
            </a:extLst>
          </p:cNvPr>
          <p:cNvSpPr>
            <a:spLocks noGrp="1"/>
          </p:cNvSpPr>
          <p:nvPr>
            <p:ph idx="1"/>
          </p:nvPr>
        </p:nvSpPr>
        <p:spPr/>
        <p:txBody>
          <a:bodyPr vert="horz" lIns="91440" tIns="45720" rIns="91440" bIns="45720" rtlCol="0" anchor="t">
            <a:normAutofit/>
          </a:bodyPr>
          <a:lstStyle/>
          <a:p>
            <a:pPr marL="0" indent="0">
              <a:buNone/>
            </a:pPr>
            <a:r>
              <a:rPr lang="en-US"/>
              <a:t>This research study demonstrates the importance of capturing student and family voices to understand the challenges faced by students with disabilities in our K-12 educational institutions.</a:t>
            </a:r>
          </a:p>
        </p:txBody>
      </p:sp>
      <p:sp>
        <p:nvSpPr>
          <p:cNvPr id="5" name="Footer Placeholder 4">
            <a:extLst>
              <a:ext uri="{FF2B5EF4-FFF2-40B4-BE49-F238E27FC236}">
                <a16:creationId xmlns:a16="http://schemas.microsoft.com/office/drawing/2014/main" id="{85619192-F260-E9C0-DB26-BF5AB6665744}"/>
              </a:ext>
            </a:extLst>
          </p:cNvPr>
          <p:cNvSpPr>
            <a:spLocks noGrp="1"/>
          </p:cNvSpPr>
          <p:nvPr>
            <p:ph type="ftr" sz="quarter" idx="11"/>
          </p:nvPr>
        </p:nvSpPr>
        <p:spPr/>
        <p:txBody>
          <a:bodyPr/>
          <a:lstStyle/>
          <a:p>
            <a:r>
              <a:rPr lang="en-US"/>
              <a:t>Making Meaning: The Power of Post-School Outcome Data | June 27-29, 2023 | www.cctsForum.com</a:t>
            </a:r>
          </a:p>
        </p:txBody>
      </p:sp>
      <p:sp>
        <p:nvSpPr>
          <p:cNvPr id="4" name="Slide Number Placeholder 3">
            <a:extLst>
              <a:ext uri="{FF2B5EF4-FFF2-40B4-BE49-F238E27FC236}">
                <a16:creationId xmlns:a16="http://schemas.microsoft.com/office/drawing/2014/main" id="{85F8C4A4-8022-731D-6842-E49C469A2743}"/>
              </a:ext>
            </a:extLst>
          </p:cNvPr>
          <p:cNvSpPr>
            <a:spLocks noGrp="1"/>
          </p:cNvSpPr>
          <p:nvPr>
            <p:ph type="sldNum" sz="quarter" idx="10"/>
          </p:nvPr>
        </p:nvSpPr>
        <p:spPr/>
        <p:txBody>
          <a:bodyPr/>
          <a:lstStyle/>
          <a:p>
            <a:fld id="{A4FE6FEB-5763-4CB4-ACE4-7E0D7693FADE}" type="slidenum">
              <a:rPr lang="en-US" smtClean="0"/>
              <a:t>34</a:t>
            </a:fld>
            <a:endParaRPr lang="en-US"/>
          </a:p>
        </p:txBody>
      </p:sp>
    </p:spTree>
    <p:extLst>
      <p:ext uri="{BB962C8B-B14F-4D97-AF65-F5344CB8AC3E}">
        <p14:creationId xmlns:p14="http://schemas.microsoft.com/office/powerpoint/2010/main" val="268273813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CA3B26-F522-1B4F-1623-1FA5D4E3591E}"/>
              </a:ext>
            </a:extLst>
          </p:cNvPr>
          <p:cNvSpPr>
            <a:spLocks noGrp="1"/>
          </p:cNvSpPr>
          <p:nvPr>
            <p:ph type="title"/>
          </p:nvPr>
        </p:nvSpPr>
        <p:spPr/>
        <p:txBody>
          <a:bodyPr/>
          <a:lstStyle/>
          <a:p>
            <a:r>
              <a:rPr lang="en-US"/>
              <a:t>Questions and Future Research</a:t>
            </a:r>
          </a:p>
        </p:txBody>
      </p:sp>
      <p:sp>
        <p:nvSpPr>
          <p:cNvPr id="3" name="Content Placeholder 2">
            <a:extLst>
              <a:ext uri="{FF2B5EF4-FFF2-40B4-BE49-F238E27FC236}">
                <a16:creationId xmlns:a16="http://schemas.microsoft.com/office/drawing/2014/main" id="{AD819DCE-846D-9EAD-B445-B407A8525A01}"/>
              </a:ext>
            </a:extLst>
          </p:cNvPr>
          <p:cNvSpPr>
            <a:spLocks noGrp="1"/>
          </p:cNvSpPr>
          <p:nvPr>
            <p:ph idx="1"/>
          </p:nvPr>
        </p:nvSpPr>
        <p:spPr/>
        <p:txBody>
          <a:bodyPr/>
          <a:lstStyle/>
          <a:p>
            <a:r>
              <a:rPr lang="en-US"/>
              <a:t>What can we learn about former students who attempted engagement but were unable to meet the criteria as defined by (OSEP)</a:t>
            </a:r>
          </a:p>
          <a:p>
            <a:r>
              <a:rPr lang="en-US"/>
              <a:t>What can we learn from the qualitative data to improve transition planning and services so that former students stay engaged? </a:t>
            </a:r>
          </a:p>
        </p:txBody>
      </p:sp>
      <p:sp>
        <p:nvSpPr>
          <p:cNvPr id="5" name="Footer Placeholder 4">
            <a:extLst>
              <a:ext uri="{FF2B5EF4-FFF2-40B4-BE49-F238E27FC236}">
                <a16:creationId xmlns:a16="http://schemas.microsoft.com/office/drawing/2014/main" id="{5E2F57E3-B178-CD9D-FCE6-68C08CC00962}"/>
              </a:ext>
            </a:extLst>
          </p:cNvPr>
          <p:cNvSpPr>
            <a:spLocks noGrp="1"/>
          </p:cNvSpPr>
          <p:nvPr>
            <p:ph type="ftr" sz="quarter" idx="11"/>
          </p:nvPr>
        </p:nvSpPr>
        <p:spPr/>
        <p:txBody>
          <a:bodyPr/>
          <a:lstStyle/>
          <a:p>
            <a:r>
              <a:rPr lang="en-US"/>
              <a:t>Making Meaning: The Power of Post-School Outcome Data | June 27-29, 2023 | www.cctsForum.com</a:t>
            </a:r>
          </a:p>
        </p:txBody>
      </p:sp>
      <p:sp>
        <p:nvSpPr>
          <p:cNvPr id="4" name="Slide Number Placeholder 3">
            <a:extLst>
              <a:ext uri="{FF2B5EF4-FFF2-40B4-BE49-F238E27FC236}">
                <a16:creationId xmlns:a16="http://schemas.microsoft.com/office/drawing/2014/main" id="{778AB0F5-E89A-8DD2-A7CC-611788B84FEB}"/>
              </a:ext>
            </a:extLst>
          </p:cNvPr>
          <p:cNvSpPr>
            <a:spLocks noGrp="1"/>
          </p:cNvSpPr>
          <p:nvPr>
            <p:ph type="sldNum" sz="quarter" idx="10"/>
          </p:nvPr>
        </p:nvSpPr>
        <p:spPr/>
        <p:txBody>
          <a:bodyPr/>
          <a:lstStyle/>
          <a:p>
            <a:fld id="{A4FE6FEB-5763-4CB4-ACE4-7E0D7693FADE}" type="slidenum">
              <a:rPr lang="en-US" smtClean="0"/>
              <a:t>35</a:t>
            </a:fld>
            <a:endParaRPr lang="en-US"/>
          </a:p>
        </p:txBody>
      </p:sp>
    </p:spTree>
    <p:extLst>
      <p:ext uri="{BB962C8B-B14F-4D97-AF65-F5344CB8AC3E}">
        <p14:creationId xmlns:p14="http://schemas.microsoft.com/office/powerpoint/2010/main" val="400173592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C091EC-A990-45DF-8864-C20652E1E0A6}"/>
              </a:ext>
            </a:extLst>
          </p:cNvPr>
          <p:cNvSpPr>
            <a:spLocks noGrp="1"/>
          </p:cNvSpPr>
          <p:nvPr>
            <p:ph type="title"/>
          </p:nvPr>
        </p:nvSpPr>
        <p:spPr/>
        <p:txBody>
          <a:bodyPr/>
          <a:lstStyle/>
          <a:p>
            <a:r>
              <a:rPr lang="en-US"/>
              <a:t>Accessing Post-School Outcome Data</a:t>
            </a:r>
          </a:p>
        </p:txBody>
      </p:sp>
      <p:sp>
        <p:nvSpPr>
          <p:cNvPr id="3" name="Content Placeholder 2">
            <a:extLst>
              <a:ext uri="{FF2B5EF4-FFF2-40B4-BE49-F238E27FC236}">
                <a16:creationId xmlns:a16="http://schemas.microsoft.com/office/drawing/2014/main" id="{EF387A7C-E791-4449-A927-07054FDB2B57}"/>
              </a:ext>
            </a:extLst>
          </p:cNvPr>
          <p:cNvSpPr>
            <a:spLocks noGrp="1"/>
          </p:cNvSpPr>
          <p:nvPr>
            <p:ph idx="1"/>
          </p:nvPr>
        </p:nvSpPr>
        <p:spPr/>
        <p:txBody>
          <a:bodyPr/>
          <a:lstStyle/>
          <a:p>
            <a:r>
              <a:rPr lang="en-US"/>
              <a:t>State, ESD, and county-level post-school outcome reports are available on the </a:t>
            </a:r>
            <a:r>
              <a:rPr lang="en-US">
                <a:hlinkClick r:id="rId3"/>
              </a:rPr>
              <a:t>CCTS website</a:t>
            </a:r>
            <a:r>
              <a:rPr lang="en-US"/>
              <a:t>. </a:t>
            </a:r>
          </a:p>
          <a:p>
            <a:r>
              <a:rPr lang="en-US"/>
              <a:t>District-level data belongs to the school district and are stored in the </a:t>
            </a:r>
            <a:r>
              <a:rPr lang="en-US">
                <a:hlinkClick r:id="rId4"/>
              </a:rPr>
              <a:t>TSF2</a:t>
            </a:r>
            <a:r>
              <a:rPr lang="en-US"/>
              <a:t>, CCTS’s secure online data collection platform.</a:t>
            </a:r>
          </a:p>
          <a:p>
            <a:r>
              <a:rPr lang="en-US"/>
              <a:t>If you are a representative from a school district and would like to access your district’s post-school outcome data, please contact your special education department, or email </a:t>
            </a:r>
            <a:r>
              <a:rPr lang="en-US">
                <a:hlinkClick r:id="rId5"/>
              </a:rPr>
              <a:t>ccts@seattleu.edu</a:t>
            </a:r>
            <a:r>
              <a:rPr lang="en-US"/>
              <a:t>. </a:t>
            </a:r>
          </a:p>
        </p:txBody>
      </p:sp>
      <p:sp>
        <p:nvSpPr>
          <p:cNvPr id="4" name="Slide Number Placeholder 3">
            <a:extLst>
              <a:ext uri="{FF2B5EF4-FFF2-40B4-BE49-F238E27FC236}">
                <a16:creationId xmlns:a16="http://schemas.microsoft.com/office/drawing/2014/main" id="{E4470D0E-65CC-48A6-A5F7-EA476DF79E29}"/>
              </a:ext>
            </a:extLst>
          </p:cNvPr>
          <p:cNvSpPr>
            <a:spLocks noGrp="1"/>
          </p:cNvSpPr>
          <p:nvPr>
            <p:ph type="sldNum" sz="quarter" idx="12"/>
          </p:nvPr>
        </p:nvSpPr>
        <p:spPr>
          <a:xfrm>
            <a:off x="11644589" y="6269357"/>
            <a:ext cx="430160" cy="363793"/>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0ADEE99-5B15-4B10-A3EB-5286E787B43D}" type="slidenum">
              <a:rPr lang="en-US" smtClean="0"/>
              <a:pPr/>
              <a:t>36</a:t>
            </a:fld>
            <a:endParaRPr lang="en-US"/>
          </a:p>
        </p:txBody>
      </p:sp>
    </p:spTree>
    <p:extLst>
      <p:ext uri="{BB962C8B-B14F-4D97-AF65-F5344CB8AC3E}">
        <p14:creationId xmlns:p14="http://schemas.microsoft.com/office/powerpoint/2010/main" val="273966019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DED7AB-18AC-E091-C073-F24FDAAA78B0}"/>
              </a:ext>
            </a:extLst>
          </p:cNvPr>
          <p:cNvSpPr>
            <a:spLocks noGrp="1"/>
          </p:cNvSpPr>
          <p:nvPr>
            <p:ph type="title"/>
          </p:nvPr>
        </p:nvSpPr>
        <p:spPr/>
        <p:txBody>
          <a:bodyPr/>
          <a:lstStyle/>
          <a:p>
            <a:r>
              <a:rPr lang="en-US"/>
              <a:t>Questions?</a:t>
            </a:r>
          </a:p>
        </p:txBody>
      </p:sp>
      <p:sp>
        <p:nvSpPr>
          <p:cNvPr id="4" name="Slide Number Placeholder 3">
            <a:extLst>
              <a:ext uri="{FF2B5EF4-FFF2-40B4-BE49-F238E27FC236}">
                <a16:creationId xmlns:a16="http://schemas.microsoft.com/office/drawing/2014/main" id="{0AB51817-A202-1F6E-84D1-9BC6F30540CE}"/>
              </a:ext>
            </a:extLst>
          </p:cNvPr>
          <p:cNvSpPr>
            <a:spLocks noGrp="1"/>
          </p:cNvSpPr>
          <p:nvPr>
            <p:ph type="sldNum" sz="quarter" idx="10"/>
          </p:nvPr>
        </p:nvSpPr>
        <p:spPr/>
        <p:txBody>
          <a:bodyPr/>
          <a:lstStyle/>
          <a:p>
            <a:fld id="{A4FE6FEB-5763-4CB4-ACE4-7E0D7693FADE}" type="slidenum">
              <a:rPr lang="en-US" smtClean="0"/>
              <a:t>37</a:t>
            </a:fld>
            <a:endParaRPr lang="en-US"/>
          </a:p>
        </p:txBody>
      </p:sp>
    </p:spTree>
    <p:extLst>
      <p:ext uri="{BB962C8B-B14F-4D97-AF65-F5344CB8AC3E}">
        <p14:creationId xmlns:p14="http://schemas.microsoft.com/office/powerpoint/2010/main" val="323180874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1812ED-6F09-74B3-E4D4-A83484172233}"/>
              </a:ext>
            </a:extLst>
          </p:cNvPr>
          <p:cNvSpPr>
            <a:spLocks noGrp="1"/>
          </p:cNvSpPr>
          <p:nvPr>
            <p:ph type="title"/>
          </p:nvPr>
        </p:nvSpPr>
        <p:spPr/>
        <p:txBody>
          <a:bodyPr/>
          <a:lstStyle/>
          <a:p>
            <a:r>
              <a:rPr lang="en-US"/>
              <a:t>References</a:t>
            </a:r>
          </a:p>
        </p:txBody>
      </p:sp>
      <p:sp>
        <p:nvSpPr>
          <p:cNvPr id="3" name="Content Placeholder 2">
            <a:extLst>
              <a:ext uri="{FF2B5EF4-FFF2-40B4-BE49-F238E27FC236}">
                <a16:creationId xmlns:a16="http://schemas.microsoft.com/office/drawing/2014/main" id="{48C4D8B4-8C08-7503-A8A4-A17CB2DDD505}"/>
              </a:ext>
            </a:extLst>
          </p:cNvPr>
          <p:cNvSpPr>
            <a:spLocks noGrp="1"/>
          </p:cNvSpPr>
          <p:nvPr>
            <p:ph idx="1"/>
          </p:nvPr>
        </p:nvSpPr>
        <p:spPr/>
        <p:txBody>
          <a:bodyPr vert="horz" lIns="91440" tIns="45720" rIns="91440" bIns="45720" rtlCol="0" anchor="t">
            <a:normAutofit/>
          </a:bodyPr>
          <a:lstStyle/>
          <a:p>
            <a:pPr marL="404495" indent="-404495"/>
            <a:r>
              <a:rPr lang="en-US"/>
              <a:t>Gale, C. M. (2022). </a:t>
            </a:r>
            <a:r>
              <a:rPr lang="en-US" i="1"/>
              <a:t>Factors affecting on-time graduation for students with disabilities in Washington state</a:t>
            </a:r>
            <a:r>
              <a:rPr lang="en-US"/>
              <a:t> (16) [</a:t>
            </a:r>
            <a:r>
              <a:rPr lang="en-US" i="1"/>
              <a:t>Educational and Organizational Learning and Leadership Dissertations</a:t>
            </a:r>
            <a:r>
              <a:rPr lang="en-US"/>
              <a:t>, Seattle University]. </a:t>
            </a:r>
            <a:r>
              <a:rPr lang="en-US" err="1"/>
              <a:t>ScholarWorks</a:t>
            </a:r>
            <a:r>
              <a:rPr lang="en-US"/>
              <a:t>. Retrieved from </a:t>
            </a:r>
            <a:r>
              <a:rPr lang="en-US">
                <a:hlinkClick r:id="rId2"/>
              </a:rPr>
              <a:t>https://scholarworks.seattleu.edu/eoll-dissertations/16/</a:t>
            </a:r>
            <a:r>
              <a:rPr lang="en-US"/>
              <a:t> </a:t>
            </a:r>
          </a:p>
          <a:p>
            <a:pPr marL="404495" indent="-404495"/>
            <a:r>
              <a:rPr lang="en-US"/>
              <a:t>Johnson, C., </a:t>
            </a:r>
            <a:r>
              <a:rPr lang="en-US" err="1"/>
              <a:t>Iwaszuk</a:t>
            </a:r>
            <a:r>
              <a:rPr lang="en-US"/>
              <a:t> W., Ostergren, M., Smith, M., Edgar, E. (2010). </a:t>
            </a:r>
            <a:r>
              <a:rPr lang="en-US" i="1"/>
              <a:t>Post-School Status of Special Education Graduates: Nine Years of State Follow-Up Data</a:t>
            </a:r>
            <a:r>
              <a:rPr lang="en-US"/>
              <a:t>. [Unpublished Report]</a:t>
            </a:r>
          </a:p>
          <a:p>
            <a:pPr marL="404495" indent="-404495"/>
            <a:endParaRPr lang="en-US"/>
          </a:p>
        </p:txBody>
      </p:sp>
      <p:sp>
        <p:nvSpPr>
          <p:cNvPr id="5" name="Footer Placeholder 4">
            <a:extLst>
              <a:ext uri="{FF2B5EF4-FFF2-40B4-BE49-F238E27FC236}">
                <a16:creationId xmlns:a16="http://schemas.microsoft.com/office/drawing/2014/main" id="{85619192-F260-E9C0-DB26-BF5AB6665744}"/>
              </a:ext>
            </a:extLst>
          </p:cNvPr>
          <p:cNvSpPr>
            <a:spLocks noGrp="1"/>
          </p:cNvSpPr>
          <p:nvPr>
            <p:ph type="ftr" sz="quarter" idx="11"/>
          </p:nvPr>
        </p:nvSpPr>
        <p:spPr/>
        <p:txBody>
          <a:bodyPr/>
          <a:lstStyle/>
          <a:p>
            <a:r>
              <a:rPr lang="en-US"/>
              <a:t>Making Meaning: The Power of Post-School Outcome Data | June 27-29, 2023 | www.cctsForum.com</a:t>
            </a:r>
          </a:p>
        </p:txBody>
      </p:sp>
      <p:sp>
        <p:nvSpPr>
          <p:cNvPr id="4" name="Slide Number Placeholder 3">
            <a:extLst>
              <a:ext uri="{FF2B5EF4-FFF2-40B4-BE49-F238E27FC236}">
                <a16:creationId xmlns:a16="http://schemas.microsoft.com/office/drawing/2014/main" id="{85F8C4A4-8022-731D-6842-E49C469A2743}"/>
              </a:ext>
            </a:extLst>
          </p:cNvPr>
          <p:cNvSpPr>
            <a:spLocks noGrp="1"/>
          </p:cNvSpPr>
          <p:nvPr>
            <p:ph type="sldNum" sz="quarter" idx="10"/>
          </p:nvPr>
        </p:nvSpPr>
        <p:spPr/>
        <p:txBody>
          <a:bodyPr/>
          <a:lstStyle/>
          <a:p>
            <a:fld id="{A4FE6FEB-5763-4CB4-ACE4-7E0D7693FADE}" type="slidenum">
              <a:rPr lang="en-US" smtClean="0"/>
              <a:t>38</a:t>
            </a:fld>
            <a:endParaRPr lang="en-US"/>
          </a:p>
        </p:txBody>
      </p:sp>
    </p:spTree>
    <p:extLst>
      <p:ext uri="{BB962C8B-B14F-4D97-AF65-F5344CB8AC3E}">
        <p14:creationId xmlns:p14="http://schemas.microsoft.com/office/powerpoint/2010/main" val="2702631170"/>
      </p:ext>
    </p:extLst>
  </p:cSld>
  <p:clrMapOvr>
    <a:masterClrMapping/>
  </p:clrMapOvr>
</p:sld>
</file>

<file path=ppt/theme/theme1.xml><?xml version="1.0" encoding="utf-8"?>
<a:theme xmlns:a="http://schemas.openxmlformats.org/drawingml/2006/main" name="School to Work theme">
  <a:themeElements>
    <a:clrScheme name="CCTS_Custom">
      <a:dk1>
        <a:sysClr val="windowText" lastClr="000000"/>
      </a:dk1>
      <a:lt1>
        <a:sysClr val="window" lastClr="FFFFFF"/>
      </a:lt1>
      <a:dk2>
        <a:srgbClr val="44546A"/>
      </a:dk2>
      <a:lt2>
        <a:srgbClr val="E7E6E6"/>
      </a:lt2>
      <a:accent1>
        <a:srgbClr val="003282"/>
      </a:accent1>
      <a:accent2>
        <a:srgbClr val="088099"/>
      </a:accent2>
      <a:accent3>
        <a:srgbClr val="124A12"/>
      </a:accent3>
      <a:accent4>
        <a:srgbClr val="FFC000"/>
      </a:accent4>
      <a:accent5>
        <a:srgbClr val="AA0000"/>
      </a:accent5>
      <a:accent6>
        <a:srgbClr val="EF4135"/>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orumPPTTemplate_2023_DRAFT" id="{42E04133-2B34-4306-8676-B36DF649F89C}" vid="{B9525935-1774-45A5-9FCA-4F4820A94A6B}"/>
    </a:ext>
  </a:extLst>
</a:theme>
</file>

<file path=ppt/theme/theme2.xml><?xml version="1.0" encoding="utf-8"?>
<a:theme xmlns:a="http://schemas.openxmlformats.org/drawingml/2006/main" name="Stacking Data Chips theme">
  <a:themeElements>
    <a:clrScheme name="CCTS_Custom">
      <a:dk1>
        <a:sysClr val="windowText" lastClr="000000"/>
      </a:dk1>
      <a:lt1>
        <a:sysClr val="window" lastClr="FFFFFF"/>
      </a:lt1>
      <a:dk2>
        <a:srgbClr val="44546A"/>
      </a:dk2>
      <a:lt2>
        <a:srgbClr val="E7E6E6"/>
      </a:lt2>
      <a:accent1>
        <a:srgbClr val="003282"/>
      </a:accent1>
      <a:accent2>
        <a:srgbClr val="088099"/>
      </a:accent2>
      <a:accent3>
        <a:srgbClr val="124A12"/>
      </a:accent3>
      <a:accent4>
        <a:srgbClr val="FFC000"/>
      </a:accent4>
      <a:accent5>
        <a:srgbClr val="AA0000"/>
      </a:accent5>
      <a:accent6>
        <a:srgbClr val="EF4135"/>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orumPPTTemplate_2023_DRAFT" id="{42E04133-2B34-4306-8676-B36DF649F89C}" vid="{2EE3029C-8F27-4BF1-AA8B-EEB48CE99A38}"/>
    </a:ext>
  </a:extLst>
</a:theme>
</file>

<file path=ppt/theme/theme3.xml><?xml version="1.0" encoding="utf-8"?>
<a:theme xmlns:a="http://schemas.openxmlformats.org/drawingml/2006/main" name="Banner Blocks theme">
  <a:themeElements>
    <a:clrScheme name="CCTS_Custom">
      <a:dk1>
        <a:sysClr val="windowText" lastClr="000000"/>
      </a:dk1>
      <a:lt1>
        <a:sysClr val="window" lastClr="FFFFFF"/>
      </a:lt1>
      <a:dk2>
        <a:srgbClr val="44546A"/>
      </a:dk2>
      <a:lt2>
        <a:srgbClr val="E7E6E6"/>
      </a:lt2>
      <a:accent1>
        <a:srgbClr val="003282"/>
      </a:accent1>
      <a:accent2>
        <a:srgbClr val="088099"/>
      </a:accent2>
      <a:accent3>
        <a:srgbClr val="124A12"/>
      </a:accent3>
      <a:accent4>
        <a:srgbClr val="FFC000"/>
      </a:accent4>
      <a:accent5>
        <a:srgbClr val="AA0000"/>
      </a:accent5>
      <a:accent6>
        <a:srgbClr val="EF4135"/>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orumPPTTemplate_2023_DRAFT" id="{42E04133-2B34-4306-8676-B36DF649F89C}" vid="{953D556B-954F-492B-9096-2FED6EEA2FEB}"/>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712ad1b7-b308-4ea1-86b4-fa66dfe61ac3" xsi:nil="true"/>
    <lcf76f155ced4ddcb4097134ff3c332f xmlns="87fb58b4-b3f2-43d8-b023-353a89983adc">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FEDB21A84C6B484893257A8170204B83" ma:contentTypeVersion="16" ma:contentTypeDescription="Create a new document." ma:contentTypeScope="" ma:versionID="2758f25abc162ac6b131ed0c71f16968">
  <xsd:schema xmlns:xsd="http://www.w3.org/2001/XMLSchema" xmlns:xs="http://www.w3.org/2001/XMLSchema" xmlns:p="http://schemas.microsoft.com/office/2006/metadata/properties" xmlns:ns2="87fb58b4-b3f2-43d8-b023-353a89983adc" xmlns:ns3="712ad1b7-b308-4ea1-86b4-fa66dfe61ac3" targetNamespace="http://schemas.microsoft.com/office/2006/metadata/properties" ma:root="true" ma:fieldsID="03a407447c1ebe3bee0ebd5b4b42d3ff" ns2:_="" ns3:_="">
    <xsd:import namespace="87fb58b4-b3f2-43d8-b023-353a89983adc"/>
    <xsd:import namespace="712ad1b7-b308-4ea1-86b4-fa66dfe61ac3"/>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3:SharedWithUsers" minOccurs="0"/>
                <xsd:element ref="ns3:SharedWithDetails"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7fb58b4-b3f2-43d8-b023-353a89983ad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96cb9138-4e5c-4f96-9d77-c435c3151f0f"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712ad1b7-b308-4ea1-86b4-fa66dfe61ac3"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66219568-0567-498d-9296-b0ef1d3d80f0}" ma:internalName="TaxCatchAll" ma:showField="CatchAllData" ma:web="712ad1b7-b308-4ea1-86b4-fa66dfe61ac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44542C1-DCD2-4A5A-8576-889DAAB6D0A5}">
  <ds:schemaRefs>
    <ds:schemaRef ds:uri="712ad1b7-b308-4ea1-86b4-fa66dfe61ac3"/>
    <ds:schemaRef ds:uri="87fb58b4-b3f2-43d8-b023-353a89983adc"/>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4A253523-99C9-41C2-94E4-BB1BF57415B8}">
  <ds:schemaRefs>
    <ds:schemaRef ds:uri="712ad1b7-b308-4ea1-86b4-fa66dfe61ac3"/>
    <ds:schemaRef ds:uri="87fb58b4-b3f2-43d8-b023-353a89983adc"/>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8E1B9BFF-57B7-43A6-989A-85259ED5E63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ForumPPTTemplate_2023</Template>
  <TotalTime>53</TotalTime>
  <Words>3543</Words>
  <Application>Microsoft Office PowerPoint</Application>
  <PresentationFormat>Widescreen</PresentationFormat>
  <Paragraphs>326</Paragraphs>
  <Slides>38</Slides>
  <Notes>14</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38</vt:i4>
      </vt:variant>
    </vt:vector>
  </HeadingPairs>
  <TitlesOfParts>
    <vt:vector size="46" baseType="lpstr">
      <vt:lpstr>Arial</vt:lpstr>
      <vt:lpstr>Calibri</vt:lpstr>
      <vt:lpstr>Cambria</vt:lpstr>
      <vt:lpstr>Courier New</vt:lpstr>
      <vt:lpstr>Rockwell</vt:lpstr>
      <vt:lpstr>School to Work theme</vt:lpstr>
      <vt:lpstr>Stacking Data Chips theme</vt:lpstr>
      <vt:lpstr>Banner Blocks theme</vt:lpstr>
      <vt:lpstr>Learning from the  Stories Behind the Data: Why Students with Disabilities are Dropping Out of High School in Washington State</vt:lpstr>
      <vt:lpstr>Post-School Outcomes: A Little History</vt:lpstr>
      <vt:lpstr>Post-School Survey: Early Design</vt:lpstr>
      <vt:lpstr>What’s Changed: Demographic Data</vt:lpstr>
      <vt:lpstr>Timeline was Different</vt:lpstr>
      <vt:lpstr>Data Submission was Different</vt:lpstr>
      <vt:lpstr>Engagement Outcomes Were Different</vt:lpstr>
      <vt:lpstr>Post-School Status of Special Education Graduates: Nine Years of State Follow-Up Data (Johnson, et al.)</vt:lpstr>
      <vt:lpstr>Focus Groups and Feedback</vt:lpstr>
      <vt:lpstr>Dr. Cynthia Gale</vt:lpstr>
      <vt:lpstr>Overview</vt:lpstr>
      <vt:lpstr>Introduction and Background</vt:lpstr>
      <vt:lpstr>Research Focus</vt:lpstr>
      <vt:lpstr>Background: Why Graduation Rates Matter</vt:lpstr>
      <vt:lpstr>Research Question</vt:lpstr>
      <vt:lpstr>Student and Parent Voices in Research</vt:lpstr>
      <vt:lpstr>Importance of Capturing Voice</vt:lpstr>
      <vt:lpstr>What is Qualitative Research?</vt:lpstr>
      <vt:lpstr>Post-School Survey Qualitative Data</vt:lpstr>
      <vt:lpstr>Research Methods</vt:lpstr>
      <vt:lpstr>Post-School Survey Participants</vt:lpstr>
      <vt:lpstr>Qualitative Data for Dropout Status</vt:lpstr>
      <vt:lpstr>Research  Findings and Recommendations</vt:lpstr>
      <vt:lpstr>Sample Participant Responses (1 of 2)</vt:lpstr>
      <vt:lpstr>Sample Participant Responses (2 of 2)</vt:lpstr>
      <vt:lpstr>Research Findings: Themes</vt:lpstr>
      <vt:lpstr>Theme 5: Disengagement</vt:lpstr>
      <vt:lpstr>Recommendations for Addressing Disengagement</vt:lpstr>
      <vt:lpstr>Theme 6: Disability and the Environment</vt:lpstr>
      <vt:lpstr>Recommendations for  Addressing Disability &amp; Environment </vt:lpstr>
      <vt:lpstr>Theme 7: Academic Environment</vt:lpstr>
      <vt:lpstr>Recommendations for Improving Academic Environment</vt:lpstr>
      <vt:lpstr>Future Research Opportunities</vt:lpstr>
      <vt:lpstr>CCTS: Using Post-School Outcome Data</vt:lpstr>
      <vt:lpstr>Questions and Future Research</vt:lpstr>
      <vt:lpstr>Accessing Post-School Outcome Data</vt:lpstr>
      <vt:lpstr>Questions?</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dc:creator>Gale, Cynthia</dc:creator>
  <cp:lastModifiedBy>Shepherd, Jay</cp:lastModifiedBy>
  <cp:revision>1</cp:revision>
  <dcterms:created xsi:type="dcterms:W3CDTF">2023-03-30T19:44:09Z</dcterms:created>
  <dcterms:modified xsi:type="dcterms:W3CDTF">2023-06-22T16:20:28Z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0x010100FEDB21A84C6B484893257A8170204B83</vt:lpwstr>
  </property>
  <property fmtid="{D5CDD505-2E9C-101B-9397-08002B2CF9AE}" pid="3" name="MediaServiceImageTags">
    <vt:lpwstr/>
  </property>
</Properties>
</file>