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  <p:sldMasterId id="2147483704" r:id="rId5"/>
    <p:sldMasterId id="2147483720" r:id="rId6"/>
  </p:sldMasterIdLst>
  <p:notesMasterIdLst>
    <p:notesMasterId r:id="rId22"/>
  </p:notesMasterIdLst>
  <p:handoutMasterIdLst>
    <p:handoutMasterId r:id="rId23"/>
  </p:handoutMasterIdLst>
  <p:sldIdLst>
    <p:sldId id="551" r:id="rId7"/>
    <p:sldId id="552" r:id="rId8"/>
    <p:sldId id="575" r:id="rId9"/>
    <p:sldId id="576" r:id="rId10"/>
    <p:sldId id="573" r:id="rId11"/>
    <p:sldId id="574" r:id="rId12"/>
    <p:sldId id="577" r:id="rId13"/>
    <p:sldId id="578" r:id="rId14"/>
    <p:sldId id="579" r:id="rId15"/>
    <p:sldId id="553" r:id="rId16"/>
    <p:sldId id="570" r:id="rId17"/>
    <p:sldId id="572" r:id="rId18"/>
    <p:sldId id="571" r:id="rId19"/>
    <p:sldId id="580" r:id="rId20"/>
    <p:sldId id="5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F1FC"/>
    <a:srgbClr val="000000"/>
    <a:srgbClr val="8DF3DE"/>
    <a:srgbClr val="428FC5"/>
    <a:srgbClr val="E6ADB7"/>
    <a:srgbClr val="DF3E39"/>
    <a:srgbClr val="A63350"/>
    <a:srgbClr val="3E8298"/>
    <a:srgbClr val="DB5B6A"/>
    <a:srgbClr val="47C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2E4697-BF42-434D-8C5B-DBA784673BB3}" v="4" dt="2021-05-13T19:11:02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96196" autoAdjust="0"/>
  </p:normalViewPr>
  <p:slideViewPr>
    <p:cSldViewPr snapToGrid="0">
      <p:cViewPr varScale="1">
        <p:scale>
          <a:sx n="62" d="100"/>
          <a:sy n="62" d="100"/>
        </p:scale>
        <p:origin x="79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8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42A46-0D9E-4184-86DF-2C53EC5E7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644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E46E3-F50B-40B7-A854-E3050C9E6C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7B4BC679-2FF0-44AF-B1A8-DE88A4641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id="{CFBBA539-8015-47A3-B8E0-AAD5CF9EB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7298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566738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Training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E46E3-F50B-40B7-A854-E3050C9E6C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8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297"/>
          </a:xfrm>
          <a:prstGeom prst="rect">
            <a:avLst/>
          </a:prstGeom>
        </p:spPr>
      </p:pic>
      <p:pic>
        <p:nvPicPr>
          <p:cNvPr id="14" name="Picture 13" descr="CCTS logo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pic>
        <p:nvPicPr>
          <p:cNvPr id="13" name="Picture 12" descr="DVR logo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sp>
        <p:nvSpPr>
          <p:cNvPr id="20" name="TextBox 19" descr="Artwork by Rohan Srinivasan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F0DE340-E8C8-465E-AE2A-CE7BE7CDA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CA67F93-B013-4661-9BB0-CD288E03D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3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0DBB31-4403-401B-86D2-EC56BA8BF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2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F7B6-DCF7-43FD-B6C1-6F6C8FB2B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5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CECA60E-E698-4FD4-BD38-F3252D70B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1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042963-F3A0-4D1F-A89A-2D680135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7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6FFBF8B-B62B-49D0-81FA-C34243EDE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C406E3-2CC9-415D-8069-8F05F9F7C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9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8580" y="1447886"/>
            <a:ext cx="5430416" cy="257129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580" y="4019181"/>
            <a:ext cx="5430416" cy="1204995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363A294-68AF-4825-9956-F7B177886E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0E058-7398-40B5-A644-4C756B31DC2C}"/>
              </a:ext>
            </a:extLst>
          </p:cNvPr>
          <p:cNvSpPr txBox="1"/>
          <p:nvPr userDrawn="1"/>
        </p:nvSpPr>
        <p:spPr>
          <a:xfrm>
            <a:off x="1199129" y="6346919"/>
            <a:ext cx="360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Ro’s Tree of Joy </a:t>
            </a:r>
            <a:r>
              <a:rPr lang="en-US" sz="1600" dirty="0"/>
              <a:t>by Rohan Srinivasan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5FE42C-D40D-4372-8FE4-7A7D82D5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6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761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7865D0-FD3E-49B6-BADE-A1545B59F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453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7FF167-D668-42AA-9A96-6CCFCD411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72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069222-F4CE-48AB-A8BC-9B505C7CC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0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B83F2-D0E1-4719-AE3C-56B2C2122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0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6E97D8-754E-4668-BEBD-693CCFE76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81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783532C-C65B-442B-8C1A-C3A31FD6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08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DEBFF57-A293-46E6-B19A-59027F395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3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EA754-3C64-4E40-BAE9-B2C17C6E0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79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886" y="1123627"/>
            <a:ext cx="5253134" cy="2813892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7" y="4030825"/>
            <a:ext cx="5253133" cy="1726796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canyon, drawing&#10;&#10;Description automatically generated">
            <a:extLst>
              <a:ext uri="{FF2B5EF4-FFF2-40B4-BE49-F238E27FC236}">
                <a16:creationId xmlns:a16="http://schemas.microsoft.com/office/drawing/2014/main" id="{71144462-318E-4483-A10D-CD663AB67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93" y="0"/>
            <a:ext cx="618640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C0FB8-FC3B-4BF8-9BA1-1F9ACDE69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7043" y="6313262"/>
            <a:ext cx="430160" cy="363793"/>
          </a:xfrm>
          <a:prstGeom prst="rect">
            <a:avLst/>
          </a:prstGeom>
        </p:spPr>
        <p:txBody>
          <a:bodyPr/>
          <a:lstStyle/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5488F-98D9-491E-914F-BF7A0F535255}"/>
              </a:ext>
            </a:extLst>
          </p:cNvPr>
          <p:cNvSpPr txBox="1"/>
          <p:nvPr userDrawn="1"/>
        </p:nvSpPr>
        <p:spPr>
          <a:xfrm>
            <a:off x="1207272" y="6338501"/>
            <a:ext cx="3591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Morning </a:t>
            </a:r>
            <a:r>
              <a:rPr lang="en-US" sz="1600" i="1" dirty="0" err="1"/>
              <a:t>Cuppa</a:t>
            </a:r>
            <a:r>
              <a:rPr lang="en-US" sz="1600" i="1" dirty="0"/>
              <a:t>! </a:t>
            </a:r>
            <a:r>
              <a:rPr lang="en-US" sz="1600" dirty="0"/>
              <a:t>by Rohan Srinivasan</a:t>
            </a:r>
          </a:p>
        </p:txBody>
      </p:sp>
    </p:spTree>
    <p:extLst>
      <p:ext uri="{BB962C8B-B14F-4D97-AF65-F5344CB8AC3E}">
        <p14:creationId xmlns:p14="http://schemas.microsoft.com/office/powerpoint/2010/main" val="3924334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540" y="2245054"/>
            <a:ext cx="10918920" cy="12429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587" y="3577183"/>
            <a:ext cx="10918919" cy="60019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621C3-2E15-4120-9C90-3F5117CC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048"/>
            <a:ext cx="12191998" cy="1755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4A3B6-C81F-4F0D-B38C-0F6195E4BC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58" y="4633006"/>
            <a:ext cx="1381170" cy="86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842B4C-314F-4503-B4C8-4133DB09DC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90" y="4736260"/>
            <a:ext cx="1937631" cy="75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5AE1BF-671C-475E-9DAD-4D6DA974A841}"/>
              </a:ext>
            </a:extLst>
          </p:cNvPr>
          <p:cNvSpPr txBox="1"/>
          <p:nvPr userDrawn="1"/>
        </p:nvSpPr>
        <p:spPr>
          <a:xfrm>
            <a:off x="4810931" y="5615318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Artwork by Rohan Srinivasan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CF5872A-8640-4969-B66C-45A7425D8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22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273ADF-FC12-4DA9-9540-A29F99A43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80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3853"/>
            <a:ext cx="10714703" cy="9517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365760">
              <a:lnSpc>
                <a:spcPct val="100000"/>
              </a:lnSpc>
              <a:spcAft>
                <a:spcPts val="0"/>
              </a:spcAft>
              <a:defRPr/>
            </a:lvl1pPr>
            <a:lvl2pPr marL="6858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2pPr>
            <a:lvl3pPr marL="1143000" indent="-365760">
              <a:lnSpc>
                <a:spcPct val="10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/>
            </a:lvl3pPr>
            <a:lvl4pPr indent="-365760">
              <a:lnSpc>
                <a:spcPct val="100000"/>
              </a:lnSpc>
              <a:spcAft>
                <a:spcPts val="0"/>
              </a:spcAft>
              <a:defRPr/>
            </a:lvl4pPr>
            <a:lvl5pPr marL="2057400" indent="-36576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9E3926-4298-4868-B473-0638C4D84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15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574" y="166277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919D6-641F-491A-A327-15ED2E1BC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36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629" y="1662778"/>
            <a:ext cx="81655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098" y="1662778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9097" y="3678477"/>
            <a:ext cx="222384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15F8FD-B6C1-4494-84E1-A3158E75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6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92159" y="166277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2158" y="3702538"/>
            <a:ext cx="5052015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C6ACCE2-7FB4-4276-99C4-3C61AA5B9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6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7" y="505143"/>
            <a:ext cx="10705077" cy="984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5671" y="1702858"/>
            <a:ext cx="9198501" cy="358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828" y="1740576"/>
            <a:ext cx="909946" cy="857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7828" y="2761862"/>
            <a:ext cx="909946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47828" y="3783149"/>
            <a:ext cx="909946" cy="857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582826A-1B8B-441B-83CE-C2E07B36E2A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40357" y="4791569"/>
            <a:ext cx="917417" cy="857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EEB7F1-F2D1-4731-A416-584D85E6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4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574" y="3702538"/>
            <a:ext cx="2612373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86585D8-2E87-43EC-A562-CD86BCA6B5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97302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FBA6ABF-D38C-4530-8BEB-3F942E7328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897301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4E7E93C-8056-4760-9777-F7AAF0A553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00696" y="167092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ACC41DB-137D-4AE8-9AD7-D196BD95CF1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00695" y="3710687"/>
            <a:ext cx="2547041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F6E4704-D22D-4DE4-BFC2-E56AF0E83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35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6E39-B15D-4701-A149-CDA59ED21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894" y="1123626"/>
            <a:ext cx="4599992" cy="3009835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F902B66-A9C9-4783-A26C-F88674CD1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895" y="4208107"/>
            <a:ext cx="4599991" cy="154951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09311-F93A-427D-A6B8-D0F7E8A61071}"/>
              </a:ext>
            </a:extLst>
          </p:cNvPr>
          <p:cNvSpPr/>
          <p:nvPr userDrawn="1"/>
        </p:nvSpPr>
        <p:spPr>
          <a:xfrm>
            <a:off x="0" y="6090834"/>
            <a:ext cx="6005593" cy="76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F33E6-AB02-4510-AA06-EA7BBCB4A6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08" y="0"/>
            <a:ext cx="694379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C93CB6-4193-4B22-BAFA-28AC49C302F9}"/>
              </a:ext>
            </a:extLst>
          </p:cNvPr>
          <p:cNvSpPr txBox="1"/>
          <p:nvPr userDrawn="1"/>
        </p:nvSpPr>
        <p:spPr>
          <a:xfrm>
            <a:off x="1005423" y="6358495"/>
            <a:ext cx="3316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Color Galaxy </a:t>
            </a:r>
            <a:r>
              <a:rPr lang="en-US" sz="1600" dirty="0"/>
              <a:t>by Rohan Srinivasan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573AE7E-BFC4-4650-BEE2-ABD14F615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4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3DD4D-5219-44FC-9470-A69EB1B49F88}"/>
              </a:ext>
            </a:extLst>
          </p:cNvPr>
          <p:cNvSpPr/>
          <p:nvPr userDrawn="1"/>
        </p:nvSpPr>
        <p:spPr>
          <a:xfrm>
            <a:off x="1339441" y="6328761"/>
            <a:ext cx="9513117" cy="400110"/>
          </a:xfrm>
          <a:prstGeom prst="rect">
            <a:avLst/>
          </a:prstGeom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0B499C8-F8C3-46C2-B202-9E0E757ED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1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3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BD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DB5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30D725-AA01-4A29-A11F-7896505CC754}"/>
              </a:ext>
            </a:extLst>
          </p:cNvPr>
          <p:cNvSpPr/>
          <p:nvPr userDrawn="1"/>
        </p:nvSpPr>
        <p:spPr>
          <a:xfrm>
            <a:off x="1339441" y="6276945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dirty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A76E3F3-F727-428D-8857-C57E3C91B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8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06" r:id="rId2"/>
    <p:sldLayoutId id="2147483708" r:id="rId3"/>
    <p:sldLayoutId id="2147483710" r:id="rId4"/>
    <p:sldLayoutId id="2147483713" r:id="rId5"/>
    <p:sldLayoutId id="2147483714" r:id="rId6"/>
    <p:sldLayoutId id="2147483715" r:id="rId7"/>
    <p:sldLayoutId id="2147483716" r:id="rId8"/>
    <p:sldLayoutId id="214748371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97" y="1543287"/>
            <a:ext cx="10714703" cy="440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905E2E-CD67-45F9-AE02-4257D20D53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id="{1292BB3F-4788-41D7-A42A-AEBF66FC940D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flowChartPunchedTape">
            <a:avLst/>
          </a:prstGeom>
          <a:solidFill>
            <a:srgbClr val="8DF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DFF75FD3-6E53-4531-BA9A-C2C949F86AC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wave">
            <a:avLst/>
          </a:prstGeom>
          <a:solidFill>
            <a:srgbClr val="428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53DBC5-5250-44A6-A119-E9213E10A0D5}"/>
              </a:ext>
            </a:extLst>
          </p:cNvPr>
          <p:cNvSpPr/>
          <p:nvPr userDrawn="1"/>
        </p:nvSpPr>
        <p:spPr>
          <a:xfrm>
            <a:off x="0" y="6199632"/>
            <a:ext cx="12192000" cy="658368"/>
          </a:xfrm>
          <a:prstGeom prst="rect">
            <a:avLst/>
          </a:prstGeom>
          <a:blipFill dpi="0" rotWithShape="1">
            <a:blip r:embed="rId11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6DC4AB-A6BD-4C04-92D1-DA4F67E4CB52}"/>
              </a:ext>
            </a:extLst>
          </p:cNvPr>
          <p:cNvSpPr/>
          <p:nvPr userDrawn="1"/>
        </p:nvSpPr>
        <p:spPr>
          <a:xfrm>
            <a:off x="1339441" y="6315098"/>
            <a:ext cx="9513117" cy="40011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Voices of Change Transition Forum | June 21-24, 2021 | www.cctsForum.com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0173CA4-A716-4E75-8FF1-2A53B6A6F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50ADEE99-5B15-4B10-A3EB-5286E787B4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22" r:id="rId2"/>
    <p:sldLayoutId id="2147483725" r:id="rId3"/>
    <p:sldLayoutId id="2147483727" r:id="rId4"/>
    <p:sldLayoutId id="2147483730" r:id="rId5"/>
    <p:sldLayoutId id="2147483731" r:id="rId6"/>
    <p:sldLayoutId id="2147483732" r:id="rId7"/>
    <p:sldLayoutId id="2147483733" r:id="rId8"/>
    <p:sldLayoutId id="214748373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36576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36576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5B4CA-FBCE-47D0-BD9D-A5AEF965B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Youth Exploration Program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EBC5194-3A0F-4DFF-BD88-09C09B40F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Career Exploration Program of ANEW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D3F95-7A25-4CD4-970B-7688CF086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6EEA86B-096D-4C9A-AFF7-6BFC46427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52" y="4699441"/>
            <a:ext cx="2248701" cy="8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86BD-C746-4BE6-8703-6AD9EA6D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Exploration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0121-54CD-4C3E-B0A8-DBC86BD01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Youth Exploration Program overview</a:t>
            </a:r>
          </a:p>
          <a:p>
            <a:r>
              <a:rPr lang="en-US" dirty="0"/>
              <a:t>Non-Traditional career pathways</a:t>
            </a:r>
          </a:p>
          <a:p>
            <a:r>
              <a:rPr lang="en-US" dirty="0"/>
              <a:t>Work-Readiness Training</a:t>
            </a:r>
          </a:p>
          <a:p>
            <a:r>
              <a:rPr lang="en-US" dirty="0"/>
              <a:t>Paid Work-Based Learning Opportunity</a:t>
            </a:r>
          </a:p>
          <a:p>
            <a:r>
              <a:rPr lang="en-US" dirty="0"/>
              <a:t>Teachers and Community coming together to support IEP/504 students in career pathways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A8DD-5E04-4156-9955-A9AFDB310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0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C00AD-C888-4215-856B-308B4396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Exploration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B1040-3E93-41DF-AFF3-308666682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Career Exploration of ANEW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5D76B-A24D-4BFF-B33A-BF9A99526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18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5E48-352C-4503-A3AB-E3D028E1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Our Youth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38915-AD5E-4EEB-8899-526FC196E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Youth Exploration Program offers:</a:t>
            </a:r>
          </a:p>
          <a:p>
            <a:pPr lvl="1"/>
            <a:r>
              <a:rPr lang="en-US" dirty="0"/>
              <a:t>Job exploration: Paid work-based learning – 40 hours</a:t>
            </a:r>
          </a:p>
          <a:p>
            <a:pPr lvl="1"/>
            <a:r>
              <a:rPr lang="en-US" dirty="0"/>
              <a:t>Self-advocacy training</a:t>
            </a:r>
          </a:p>
          <a:p>
            <a:pPr lvl="1"/>
            <a:r>
              <a:rPr lang="en-US" dirty="0"/>
              <a:t>Work-readiness training: 40 hours</a:t>
            </a:r>
          </a:p>
          <a:p>
            <a:pPr lvl="1"/>
            <a:r>
              <a:rPr lang="en-US" dirty="0"/>
              <a:t>Students develop and apply skills that will support the success of their future career in the trades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40D46-6DC0-426B-9526-980A5A434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1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877F-0237-4A2A-B913-2A664C30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Non-Traditional Pathway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13EAA-B8A5-4C7B-8306-F1F527C56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Gain Understanding of</a:t>
            </a:r>
            <a:br>
              <a:rPr lang="en-US" dirty="0"/>
            </a:br>
            <a:r>
              <a:rPr lang="en-US" dirty="0"/>
              <a:t>Apprenticeship Pathways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C2FAB-4101-41F7-80FE-B36BDBD8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660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74C9-12E7-415C-9877-D12B465B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</p:spPr>
        <p:txBody>
          <a:bodyPr anchor="ctr">
            <a:normAutofit/>
          </a:bodyPr>
          <a:lstStyle/>
          <a:p>
            <a:r>
              <a:rPr lang="en-US" dirty="0"/>
              <a:t>Option to a Lucrative Career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60B7-97B0-4A43-9F7D-669F32253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Apprenticeship model: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Earn while you learn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On-the-job training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Combined with post-secondary education AKA Related Supplemental Instruction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Hands on training with a journey worker/expert in the field</a:t>
            </a:r>
          </a:p>
          <a:p>
            <a:r>
              <a:rPr lang="en-US" dirty="0"/>
              <a:t>Zero debt pathway to careers in the trades</a:t>
            </a:r>
          </a:p>
          <a:p>
            <a:endParaRPr lang="en-US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73A21D1-C31A-4937-AE9D-4B1F81859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7016619" y="317242"/>
            <a:ext cx="4536283" cy="56968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B222E-8C37-448B-BBA2-69BABB2E1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ADEE99-5B15-4B10-A3EB-5286E787B43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6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5B9AF-C6F6-4A1E-94AF-3CA4EAFF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494257"/>
            <a:ext cx="10705077" cy="984556"/>
          </a:xfrm>
        </p:spPr>
        <p:txBody>
          <a:bodyPr anchor="ctr">
            <a:normAutofit/>
          </a:bodyPr>
          <a:lstStyle/>
          <a:p>
            <a:r>
              <a:rPr lang="en-US" dirty="0"/>
              <a:t>What are Typical Wages?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9FBABEA-B578-4C33-84C0-072B411627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6706" y="1478813"/>
            <a:ext cx="5775426" cy="4432637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1860A-9753-494A-9A27-59FC11B99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7600" y="1662778"/>
            <a:ext cx="38765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Trades apprentice wages start at $20+/hr.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EFA9E-1E07-49DC-82CD-1BF444ADD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ADEE99-5B15-4B10-A3EB-5286E787B43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7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3C90804-9921-40B9-AAE5-19875DE9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494257"/>
            <a:ext cx="4390103" cy="984556"/>
          </a:xfrm>
        </p:spPr>
        <p:txBody>
          <a:bodyPr anchor="ctr">
            <a:normAutofit/>
          </a:bodyPr>
          <a:lstStyle/>
          <a:p>
            <a:r>
              <a:rPr lang="en-US" dirty="0"/>
              <a:t>Weekly Paycheck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CA64ADE-8D1F-4E4B-A3DA-552D33BA0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574" y="1662778"/>
            <a:ext cx="3780748" cy="2946544"/>
          </a:xfrm>
        </p:spPr>
        <p:txBody>
          <a:bodyPr>
            <a:normAutofit/>
          </a:bodyPr>
          <a:lstStyle/>
          <a:p>
            <a:r>
              <a:rPr lang="en-US" dirty="0"/>
              <a:t>First-year apprentices without prior experience usually earn about $800 before taxes for 40 hours.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DC6422F-A207-4546-BD33-C722A83C4F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tretch/>
        </p:blipFill>
        <p:spPr>
          <a:xfrm>
            <a:off x="5262465" y="244275"/>
            <a:ext cx="6428792" cy="5769841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61BE7-7066-44FF-8AFF-55EB056EA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4147"/>
            <a:ext cx="559024" cy="36379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0ADEE99-5B15-4B10-A3EB-5286E787B43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0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0A9D-A121-4954-88E6-24B7DE13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YEP Offers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1ABAE-B2FF-47F1-BA23-3AA6ABC47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15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F77E-B880-4E0E-8F91-0D5FCADA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Work-Readiness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052CF-921D-47AF-88A5-F80A0E779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algn="l"/>
            <a:r>
              <a:rPr lang="en-US" dirty="0"/>
              <a:t>Soft Skills for the Trades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67A23-B09A-4FCD-BC24-35EFDD47E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9893" y="6365078"/>
            <a:ext cx="430160" cy="363793"/>
          </a:xfrm>
        </p:spPr>
        <p:txBody>
          <a:bodyPr/>
          <a:lstStyle/>
          <a:p>
            <a:fld id="{50ADEE99-5B15-4B10-A3EB-5286E787B43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52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8C302-E93F-4BDF-94C1-794587F1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and Knowledge Gained in Work-Readiness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2B6CF-D883-4E8A-A7B1-DDE97C44B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 to 40-hours of soft skills training sessions </a:t>
            </a:r>
          </a:p>
          <a:p>
            <a:r>
              <a:rPr lang="en-US" dirty="0"/>
              <a:t>Weekly topics that cover: </a:t>
            </a:r>
          </a:p>
          <a:p>
            <a:pPr lvl="1"/>
            <a:r>
              <a:rPr lang="en-US" dirty="0"/>
              <a:t>Construction trades</a:t>
            </a:r>
          </a:p>
          <a:p>
            <a:pPr lvl="1"/>
            <a:r>
              <a:rPr lang="en-US" dirty="0"/>
              <a:t>Apprenticeship</a:t>
            </a:r>
          </a:p>
          <a:p>
            <a:pPr lvl="1"/>
            <a:r>
              <a:rPr lang="en-US" dirty="0"/>
              <a:t>Safety</a:t>
            </a:r>
          </a:p>
          <a:p>
            <a:pPr lvl="1"/>
            <a:r>
              <a:rPr lang="en-US" dirty="0"/>
              <a:t>Self-advocacy</a:t>
            </a:r>
          </a:p>
          <a:p>
            <a:pPr lvl="1"/>
            <a:r>
              <a:rPr lang="en-US" dirty="0"/>
              <a:t>Emotional intelligence</a:t>
            </a:r>
          </a:p>
          <a:p>
            <a:pPr lvl="1"/>
            <a:r>
              <a:rPr lang="en-US" dirty="0"/>
              <a:t>Meet the experts from the field: Trades Folx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C01E4-D5E2-4418-B916-C53C49245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61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35881-25F6-41DE-85D1-E5D8713E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Paid</a:t>
            </a:r>
            <a:br>
              <a:rPr lang="en-US" dirty="0"/>
            </a:br>
            <a:r>
              <a:rPr lang="en-US" dirty="0"/>
              <a:t>Work-Based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D06B0-B9F3-42FD-908F-A51D7BAA2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 on Skills and Community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F1870-3340-4751-9BB5-57CE9734C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43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4B47-6278-4207-9F5E-FF267A98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Experience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CD38D-EA8A-4AAD-9EC0-F15B61D2B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40-hour paid work-based learning</a:t>
            </a:r>
          </a:p>
          <a:p>
            <a:r>
              <a:rPr lang="en-US" dirty="0"/>
              <a:t>Community project themed, “Building with a Purpose”</a:t>
            </a:r>
          </a:p>
          <a:p>
            <a:r>
              <a:rPr lang="en-US" dirty="0"/>
              <a:t>Safety orientation on the job site</a:t>
            </a:r>
          </a:p>
          <a:p>
            <a:r>
              <a:rPr lang="en-US" dirty="0"/>
              <a:t>Gain knowledge of tools and usage</a:t>
            </a:r>
          </a:p>
          <a:p>
            <a:r>
              <a:rPr lang="en-US" dirty="0"/>
              <a:t>Team building</a:t>
            </a:r>
          </a:p>
          <a:p>
            <a:r>
              <a:rPr lang="en-US" dirty="0"/>
              <a:t>Gain prospective of “Earn while you learn”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31414-20D9-458D-9AB7-A55F13090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9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EC9BE-0759-4A10-B8FE-D77907FC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and K-12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5D50E-CF1F-40D5-8C48-1BA3314F5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Can Support Each Other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8A4E9-A672-4706-8E5A-044D18B89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19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E31A-06AB-438F-97FC-AABBC7D73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Support Each Other!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1A62D-6BB9-45AA-BBFD-52FE3D0B9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Connect us to the right folx in K-12</a:t>
            </a:r>
          </a:p>
          <a:p>
            <a:r>
              <a:rPr lang="en-US" dirty="0"/>
              <a:t>Identifying interested students</a:t>
            </a:r>
          </a:p>
          <a:p>
            <a:r>
              <a:rPr lang="en-US" dirty="0"/>
              <a:t>Working with ANEW Youth Exploration Program and DVR Regional DVR Counselors</a:t>
            </a:r>
          </a:p>
          <a:p>
            <a:r>
              <a:rPr lang="en-US" dirty="0"/>
              <a:t>Collaborating efforts to offer </a:t>
            </a:r>
            <a:r>
              <a:rPr lang="en-US"/>
              <a:t>non-traditional career pathways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189EC-0AB2-4EEF-BCA9-B317FAF9B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ADEE99-5B15-4B10-A3EB-5286E787B43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00404"/>
      </p:ext>
    </p:extLst>
  </p:cSld>
  <p:clrMapOvr>
    <a:masterClrMapping/>
  </p:clrMapOvr>
</p:sld>
</file>

<file path=ppt/theme/theme1.xml><?xml version="1.0" encoding="utf-8"?>
<a:theme xmlns:a="http://schemas.openxmlformats.org/drawingml/2006/main" name="Ro's Tree of Jo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2.xml><?xml version="1.0" encoding="utf-8"?>
<a:theme xmlns:a="http://schemas.openxmlformats.org/drawingml/2006/main" name="Morning Cuppa!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3.xml><?xml version="1.0" encoding="utf-8"?>
<a:theme xmlns:a="http://schemas.openxmlformats.org/drawingml/2006/main" name="Color Galaxy Theme">
  <a:themeElements>
    <a:clrScheme name="SU Colors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282"/>
      </a:accent1>
      <a:accent2>
        <a:srgbClr val="088099"/>
      </a:accent2>
      <a:accent3>
        <a:srgbClr val="124A12"/>
      </a:accent3>
      <a:accent4>
        <a:srgbClr val="AA0000"/>
      </a:accent4>
      <a:accent5>
        <a:srgbClr val="FDB913"/>
      </a:accent5>
      <a:accent6>
        <a:srgbClr val="EF41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262806-5328-4899-BC8A-6282C5C83E89}" vid="{47F5C2C6-0DEA-45AF-B0EC-81CACD8272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2" ma:contentTypeDescription="Create a new document." ma:contentTypeScope="" ma:versionID="29c46ceae8b0e48a05135e32e8006307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f618c746dcadcad69df572c36f0932db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E1DB83-D4FC-441C-998B-07B6CDFC8CD2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87fb58b4-b3f2-43d8-b023-353a89983adc"/>
    <ds:schemaRef ds:uri="http://purl.org/dc/terms/"/>
    <ds:schemaRef ds:uri="http://schemas.microsoft.com/office/infopath/2007/PartnerControls"/>
    <ds:schemaRef ds:uri="712ad1b7-b308-4ea1-86b4-fa66dfe61ac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1C14008-06E5-4026-81B5-6AFE5FB1C6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fb58b4-b3f2-43d8-b023-353a89983adc"/>
    <ds:schemaRef ds:uri="712ad1b7-b308-4ea1-86b4-fa66dfe6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616318-56DA-43C7-A264-A7B821A73D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ccts_ppt_forum_template_test_20210414</Template>
  <TotalTime>3249</TotalTime>
  <Words>330</Words>
  <Application>Microsoft Office PowerPoint</Application>
  <PresentationFormat>Widescreen</PresentationFormat>
  <Paragraphs>74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Rockwell</vt:lpstr>
      <vt:lpstr>Ro's Tree of Joy Theme</vt:lpstr>
      <vt:lpstr>Morning Cuppa! Theme</vt:lpstr>
      <vt:lpstr>Color Galaxy Theme</vt:lpstr>
      <vt:lpstr>Youth Exploration Program</vt:lpstr>
      <vt:lpstr>Youth Exploration Program Overview</vt:lpstr>
      <vt:lpstr>Youth Exploration Program</vt:lpstr>
      <vt:lpstr>Overview of Our Youth Program</vt:lpstr>
      <vt:lpstr>Non-Traditional Pathway</vt:lpstr>
      <vt:lpstr>Option to a Lucrative Career</vt:lpstr>
      <vt:lpstr>What are Typical Wages?</vt:lpstr>
      <vt:lpstr>Weekly Paycheck</vt:lpstr>
      <vt:lpstr>What YEP Offers</vt:lpstr>
      <vt:lpstr>Work-Readiness Training</vt:lpstr>
      <vt:lpstr>Skills and Knowledge Gained in Work-Readiness</vt:lpstr>
      <vt:lpstr>Paid Work-Based Learning</vt:lpstr>
      <vt:lpstr>Hands-On Experience </vt:lpstr>
      <vt:lpstr>Community and K-12</vt:lpstr>
      <vt:lpstr>Let’s Support Each Other!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Benjamin</dc:creator>
  <cp:lastModifiedBy>Stella Wayman</cp:lastModifiedBy>
  <cp:revision>16</cp:revision>
  <dcterms:created xsi:type="dcterms:W3CDTF">2021-04-16T19:31:14Z</dcterms:created>
  <dcterms:modified xsi:type="dcterms:W3CDTF">2021-05-13T21:44:54Z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