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  <p:sldMasterId id="2147483704" r:id="rId5"/>
    <p:sldMasterId id="2147483720" r:id="rId6"/>
  </p:sldMasterIdLst>
  <p:notesMasterIdLst>
    <p:notesMasterId r:id="rId18"/>
  </p:notesMasterIdLst>
  <p:handoutMasterIdLst>
    <p:handoutMasterId r:id="rId19"/>
  </p:handoutMasterIdLst>
  <p:sldIdLst>
    <p:sldId id="551" r:id="rId7"/>
    <p:sldId id="552" r:id="rId8"/>
    <p:sldId id="553" r:id="rId9"/>
    <p:sldId id="562" r:id="rId10"/>
    <p:sldId id="564" r:id="rId11"/>
    <p:sldId id="570" r:id="rId12"/>
    <p:sldId id="565" r:id="rId13"/>
    <p:sldId id="571" r:id="rId14"/>
    <p:sldId id="572" r:id="rId15"/>
    <p:sldId id="563" r:id="rId16"/>
    <p:sldId id="5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F1FC"/>
    <a:srgbClr val="000000"/>
    <a:srgbClr val="8DF3DE"/>
    <a:srgbClr val="428FC5"/>
    <a:srgbClr val="E6ADB7"/>
    <a:srgbClr val="DF3E39"/>
    <a:srgbClr val="A63350"/>
    <a:srgbClr val="3E8298"/>
    <a:srgbClr val="DB5B6A"/>
    <a:srgbClr val="47C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385252-1F18-4F98-B7D9-370C22F0C572}" v="10" dt="2021-06-08T21:08:24.1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1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pherd, Jay" userId="df5e62e7-901c-4a45-ba46-b727b414c81c" providerId="ADAL" clId="{56385252-1F18-4F98-B7D9-370C22F0C572}"/>
    <pc:docChg chg="undo custSel modSld">
      <pc:chgData name="Shepherd, Jay" userId="df5e62e7-901c-4a45-ba46-b727b414c81c" providerId="ADAL" clId="{56385252-1F18-4F98-B7D9-370C22F0C572}" dt="2021-06-08T21:08:24.966" v="15" actId="21"/>
      <pc:docMkLst>
        <pc:docMk/>
      </pc:docMkLst>
      <pc:sldChg chg="addSp delSp modSp mod">
        <pc:chgData name="Shepherd, Jay" userId="df5e62e7-901c-4a45-ba46-b727b414c81c" providerId="ADAL" clId="{56385252-1F18-4F98-B7D9-370C22F0C572}" dt="2021-06-08T21:08:24.966" v="15" actId="21"/>
        <pc:sldMkLst>
          <pc:docMk/>
          <pc:sldMk cId="3258325510" sldId="562"/>
        </pc:sldMkLst>
        <pc:spChg chg="add del mod">
          <ac:chgData name="Shepherd, Jay" userId="df5e62e7-901c-4a45-ba46-b727b414c81c" providerId="ADAL" clId="{56385252-1F18-4F98-B7D9-370C22F0C572}" dt="2021-06-08T21:08:07.118" v="3"/>
          <ac:spMkLst>
            <pc:docMk/>
            <pc:sldMk cId="3258325510" sldId="562"/>
            <ac:spMk id="2" creationId="{2624D74F-A1AD-49B8-8F8B-6F363870EF6B}"/>
          </ac:spMkLst>
        </pc:spChg>
        <pc:spChg chg="add del mod">
          <ac:chgData name="Shepherd, Jay" userId="df5e62e7-901c-4a45-ba46-b727b414c81c" providerId="ADAL" clId="{56385252-1F18-4F98-B7D9-370C22F0C572}" dt="2021-06-08T21:08:24.122" v="13"/>
          <ac:spMkLst>
            <pc:docMk/>
            <pc:sldMk cId="3258325510" sldId="562"/>
            <ac:spMk id="3" creationId="{A6A0686E-F0AD-4313-8A87-995CC039B66E}"/>
          </ac:spMkLst>
        </pc:spChg>
        <pc:spChg chg="mod">
          <ac:chgData name="Shepherd, Jay" userId="df5e62e7-901c-4a45-ba46-b727b414c81c" providerId="ADAL" clId="{56385252-1F18-4F98-B7D9-370C22F0C572}" dt="2021-06-08T21:08:24.122" v="13"/>
          <ac:spMkLst>
            <pc:docMk/>
            <pc:sldMk cId="3258325510" sldId="562"/>
            <ac:spMk id="4" creationId="{BD53A8DD-5E04-4156-9955-A9AFDB31013F}"/>
          </ac:spMkLst>
        </pc:spChg>
        <pc:spChg chg="mod">
          <ac:chgData name="Shepherd, Jay" userId="df5e62e7-901c-4a45-ba46-b727b414c81c" providerId="ADAL" clId="{56385252-1F18-4F98-B7D9-370C22F0C572}" dt="2021-06-08T21:08:24.966" v="15" actId="21"/>
          <ac:spMkLst>
            <pc:docMk/>
            <pc:sldMk cId="3258325510" sldId="562"/>
            <ac:spMk id="7" creationId="{27FD25CE-822F-43FE-ACE5-DF5156E6A71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342A46-0D9E-4184-86DF-2C53EC5E7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6644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FE46E3-F50B-40B7-A854-E3050C9E6C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Image Placeholder 7">
            <a:extLst>
              <a:ext uri="{FF2B5EF4-FFF2-40B4-BE49-F238E27FC236}">
                <a16:creationId xmlns:a16="http://schemas.microsoft.com/office/drawing/2014/main" id="{7B4BC679-2FF0-44AF-B1A8-DE88A4641F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9" name="Notes Placeholder 8">
            <a:extLst>
              <a:ext uri="{FF2B5EF4-FFF2-40B4-BE49-F238E27FC236}">
                <a16:creationId xmlns:a16="http://schemas.microsoft.com/office/drawing/2014/main" id="{CFBBA539-8015-47A3-B8E0-AAD5CF9EB5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772981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566738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Training 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80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Mary: Start and Bullet 1 Wendy: Bullet 2 Kim: Bullet 3 Jon: Bullet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903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KIM Asks question Bullet 1: Wendy Bullet 2: Mary Bullet 3: Jon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19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JON: Asks question Mary: Bullets 1&amp;2 Wendy: Bullets 3&amp;4 Kim: Bullets 5&amp;6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709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WENDY: Asks question Kim: Bullets 1&amp;2 Jon: Bullets 3&amp;4 Mary: Bullets 5&amp;6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92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MARY: Asks question Kim: Bullet 1 Wendy: Bullet 2 Jon: Bullet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491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Kim: Bullet 1 Jon: Bullet 2 Wendy: Bullet 3 Mary: Bullet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20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6540" y="2245054"/>
            <a:ext cx="10918920" cy="1242994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587" y="3577183"/>
            <a:ext cx="10918919" cy="60019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0621C3-2E15-4120-9C90-3F5117CC0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55297"/>
          </a:xfrm>
          <a:prstGeom prst="rect">
            <a:avLst/>
          </a:prstGeom>
        </p:spPr>
      </p:pic>
      <p:pic>
        <p:nvPicPr>
          <p:cNvPr id="14" name="Picture 13" descr="CCTS logo">
            <a:extLst>
              <a:ext uri="{FF2B5EF4-FFF2-40B4-BE49-F238E27FC236}">
                <a16:creationId xmlns:a16="http://schemas.microsoft.com/office/drawing/2014/main" id="{0A842B4C-314F-4503-B4C8-4133DB09DC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590" y="4736260"/>
            <a:ext cx="1937631" cy="758486"/>
          </a:xfrm>
          <a:prstGeom prst="rect">
            <a:avLst/>
          </a:prstGeom>
        </p:spPr>
      </p:pic>
      <p:pic>
        <p:nvPicPr>
          <p:cNvPr id="13" name="Picture 12" descr="DVR logo">
            <a:extLst>
              <a:ext uri="{FF2B5EF4-FFF2-40B4-BE49-F238E27FC236}">
                <a16:creationId xmlns:a16="http://schemas.microsoft.com/office/drawing/2014/main" id="{9F64A3B6-C81F-4F0D-B38C-0F6195E4BC4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158" y="4633006"/>
            <a:ext cx="1381170" cy="865241"/>
          </a:xfrm>
          <a:prstGeom prst="rect">
            <a:avLst/>
          </a:prstGeom>
        </p:spPr>
      </p:pic>
      <p:sp>
        <p:nvSpPr>
          <p:cNvPr id="20" name="TextBox 19" descr="Artwork by Rohan Srinivasan">
            <a:extLst>
              <a:ext uri="{FF2B5EF4-FFF2-40B4-BE49-F238E27FC236}">
                <a16:creationId xmlns:a16="http://schemas.microsoft.com/office/drawing/2014/main" id="{615AE1BF-671C-475E-9DAD-4D6DA974A841}"/>
              </a:ext>
            </a:extLst>
          </p:cNvPr>
          <p:cNvSpPr txBox="1"/>
          <p:nvPr userDrawn="1"/>
        </p:nvSpPr>
        <p:spPr>
          <a:xfrm>
            <a:off x="4810931" y="5615318"/>
            <a:ext cx="2828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Artwork by Rohan Srinivasan</a:t>
            </a:r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0F0DE340-E8C8-465E-AE2A-CE7BE7CDA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90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CA67F93-B013-4661-9BB0-CD288E03D7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631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60DBB31-4403-401B-86D2-EC56BA8BF1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628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2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9F7B6-DCF7-43FD-B6C1-6F6C8FB2B0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250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098" y="1662778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9097" y="3678477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8629" y="1662778"/>
            <a:ext cx="816554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CECA60E-E698-4FD4-BD38-F3252D70BD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017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92159" y="166277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2158" y="370253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E042963-F3A0-4D1F-A89A-2D6801357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270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5143"/>
            <a:ext cx="10705077" cy="9845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7828" y="1740576"/>
            <a:ext cx="909946" cy="8574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47828" y="2761862"/>
            <a:ext cx="909946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47828" y="3783149"/>
            <a:ext cx="909946" cy="857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582826A-1B8B-441B-83CE-C2E07B36E2A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40357" y="4791569"/>
            <a:ext cx="917417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5671" y="1702858"/>
            <a:ext cx="9198501" cy="35856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6FFBF8B-B62B-49D0-81FA-C34243EDE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55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97302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897301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4E7E93C-8056-4760-9777-F7AAF0A553F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900696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ACC41DB-137D-4AE8-9AD7-D196BD95CF1B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00695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AC406E3-2CC9-415D-8069-8F05F9F7C0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93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6E39-B15D-4701-A149-CDA59ED214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8580" y="1447886"/>
            <a:ext cx="5430416" cy="2571295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F902B66-A9C9-4783-A26C-F88674CD1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8580" y="4019181"/>
            <a:ext cx="5430416" cy="1204995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9363A294-68AF-4825-9956-F7B177886E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593" y="0"/>
            <a:ext cx="6186407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809311-F93A-427D-A6B8-D0F7E8A61071}"/>
              </a:ext>
            </a:extLst>
          </p:cNvPr>
          <p:cNvSpPr/>
          <p:nvPr userDrawn="1"/>
        </p:nvSpPr>
        <p:spPr>
          <a:xfrm>
            <a:off x="0" y="6090834"/>
            <a:ext cx="6005593" cy="767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90E058-7398-40B5-A644-4C756B31DC2C}"/>
              </a:ext>
            </a:extLst>
          </p:cNvPr>
          <p:cNvSpPr txBox="1"/>
          <p:nvPr userDrawn="1"/>
        </p:nvSpPr>
        <p:spPr>
          <a:xfrm>
            <a:off x="1199129" y="6346919"/>
            <a:ext cx="36073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/>
              <a:t>Ro’s Tree of Joy </a:t>
            </a:r>
            <a:r>
              <a:rPr lang="en-US" sz="1600"/>
              <a:t>by Rohan Srinivasan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5FE42C-D40D-4372-8FE4-7A7D82D54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262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6540" y="2245054"/>
            <a:ext cx="10918920" cy="1242994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587" y="3577183"/>
            <a:ext cx="10918919" cy="60019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0621C3-2E15-4120-9C90-3F5117CC08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17617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64A3B6-C81F-4F0D-B38C-0F6195E4BC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158" y="4633006"/>
            <a:ext cx="1381170" cy="8652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842B4C-314F-4503-B4C8-4133DB09DCC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590" y="4736260"/>
            <a:ext cx="1937631" cy="75848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15AE1BF-671C-475E-9DAD-4D6DA974A841}"/>
              </a:ext>
            </a:extLst>
          </p:cNvPr>
          <p:cNvSpPr txBox="1"/>
          <p:nvPr userDrawn="1"/>
        </p:nvSpPr>
        <p:spPr>
          <a:xfrm>
            <a:off x="4810931" y="5615318"/>
            <a:ext cx="2828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Artwork by Rohan Srinivasan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A7865D0-FD3E-49B6-BADE-A1545B59F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453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27FF167-D668-42AA-9A96-6CCFCD411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172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9069222-F4CE-48AB-A8BC-9B505C7CC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903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2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B83F2-D0E1-4719-AE3C-56B2C2122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803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098" y="1662778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9097" y="3678477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8629" y="1662778"/>
            <a:ext cx="816554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6E97D8-754E-4668-BEBD-693CCFE76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481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92159" y="166277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2158" y="370253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783532C-C65B-442B-8C1A-C3A31FD67F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081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5143"/>
            <a:ext cx="10705077" cy="9845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5671" y="1702858"/>
            <a:ext cx="9198501" cy="35856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7828" y="1740576"/>
            <a:ext cx="909946" cy="8574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47828" y="2761862"/>
            <a:ext cx="909946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47828" y="3783149"/>
            <a:ext cx="909946" cy="857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582826A-1B8B-441B-83CE-C2E07B36E2A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40357" y="4791569"/>
            <a:ext cx="917417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DEBFF57-A293-46E6-B19A-59027F395A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39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97302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897301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4E7E93C-8056-4760-9777-F7AAF0A553F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900696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ACC41DB-137D-4AE8-9AD7-D196BD95CF1B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00695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51EA754-3C64-4E40-BAE9-B2C17C6E07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79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6E39-B15D-4701-A149-CDA59ED214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1886" y="1123627"/>
            <a:ext cx="5253134" cy="2813892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F902B66-A9C9-4783-A26C-F88674CD1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887" y="4030825"/>
            <a:ext cx="5253133" cy="1726796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picture containing canyon, drawing&#10;&#10;Description automatically generated">
            <a:extLst>
              <a:ext uri="{FF2B5EF4-FFF2-40B4-BE49-F238E27FC236}">
                <a16:creationId xmlns:a16="http://schemas.microsoft.com/office/drawing/2014/main" id="{71144462-318E-4483-A10D-CD663AB675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593" y="0"/>
            <a:ext cx="6186407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809311-F93A-427D-A6B8-D0F7E8A61071}"/>
              </a:ext>
            </a:extLst>
          </p:cNvPr>
          <p:cNvSpPr/>
          <p:nvPr userDrawn="1"/>
        </p:nvSpPr>
        <p:spPr>
          <a:xfrm>
            <a:off x="0" y="6090834"/>
            <a:ext cx="6005593" cy="767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3C0FB8-FC3B-4BF8-9BA1-1F9ACDE695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57043" y="6313262"/>
            <a:ext cx="430160" cy="363793"/>
          </a:xfrm>
          <a:prstGeom prst="rect">
            <a:avLst/>
          </a:prstGeom>
        </p:spPr>
        <p:txBody>
          <a:bodyPr/>
          <a:lstStyle/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45488F-98D9-491E-914F-BF7A0F535255}"/>
              </a:ext>
            </a:extLst>
          </p:cNvPr>
          <p:cNvSpPr txBox="1"/>
          <p:nvPr userDrawn="1"/>
        </p:nvSpPr>
        <p:spPr>
          <a:xfrm>
            <a:off x="1207272" y="6338501"/>
            <a:ext cx="3591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/>
              <a:t>Morning </a:t>
            </a:r>
            <a:r>
              <a:rPr lang="en-US" sz="1600" i="1" err="1"/>
              <a:t>Cuppa</a:t>
            </a:r>
            <a:r>
              <a:rPr lang="en-US" sz="1600" i="1"/>
              <a:t>! </a:t>
            </a:r>
            <a:r>
              <a:rPr lang="en-US" sz="1600"/>
              <a:t>by Rohan Srinivasan</a:t>
            </a:r>
          </a:p>
        </p:txBody>
      </p:sp>
    </p:spTree>
    <p:extLst>
      <p:ext uri="{BB962C8B-B14F-4D97-AF65-F5344CB8AC3E}">
        <p14:creationId xmlns:p14="http://schemas.microsoft.com/office/powerpoint/2010/main" val="39243342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6540" y="2245054"/>
            <a:ext cx="10918920" cy="1242994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587" y="3577183"/>
            <a:ext cx="10918919" cy="60019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0621C3-2E15-4120-9C90-3F5117CC08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3048"/>
            <a:ext cx="12191998" cy="17556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64A3B6-C81F-4F0D-B38C-0F6195E4BC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158" y="4633006"/>
            <a:ext cx="1381170" cy="8652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842B4C-314F-4503-B4C8-4133DB09DCC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590" y="4736260"/>
            <a:ext cx="1937631" cy="75848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15AE1BF-671C-475E-9DAD-4D6DA974A841}"/>
              </a:ext>
            </a:extLst>
          </p:cNvPr>
          <p:cNvSpPr txBox="1"/>
          <p:nvPr userDrawn="1"/>
        </p:nvSpPr>
        <p:spPr>
          <a:xfrm>
            <a:off x="4810931" y="5615318"/>
            <a:ext cx="2828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Artwork by Rohan Srinivasan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CF5872A-8640-4969-B66C-45A7425D8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1221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7273ADF-FC12-4DA9-9540-A29F99A43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9807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99E3926-4298-4868-B473-0638C4D84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2156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2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919D6-641F-491A-A327-15ED2E1BC9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0360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8629" y="1662778"/>
            <a:ext cx="816554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098" y="1662778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9097" y="3678477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815F8FD-B6C1-4494-84E1-A3158E757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9645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92159" y="166277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2158" y="370253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C6ACCE2-7FB4-4276-99C4-3C61AA5B92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561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5143"/>
            <a:ext cx="10705077" cy="9845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5671" y="1702858"/>
            <a:ext cx="9198501" cy="35856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7828" y="1740576"/>
            <a:ext cx="909946" cy="8574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47828" y="2761862"/>
            <a:ext cx="909946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47828" y="3783149"/>
            <a:ext cx="909946" cy="857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582826A-1B8B-441B-83CE-C2E07B36E2A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40357" y="4791569"/>
            <a:ext cx="917417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8EEB7F1-F2D1-4731-A416-584D85E62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5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97302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897301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4E7E93C-8056-4760-9777-F7AAF0A553F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900696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ACC41DB-137D-4AE8-9AD7-D196BD95CF1B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00695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F6E4704-D22D-4DE4-BFC2-E56AF0E838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2357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6E39-B15D-4701-A149-CDA59ED214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894" y="1123626"/>
            <a:ext cx="4599992" cy="3009835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F902B66-A9C9-4783-A26C-F88674CD1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895" y="4208107"/>
            <a:ext cx="4599991" cy="1549514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809311-F93A-427D-A6B8-D0F7E8A61071}"/>
              </a:ext>
            </a:extLst>
          </p:cNvPr>
          <p:cNvSpPr/>
          <p:nvPr userDrawn="1"/>
        </p:nvSpPr>
        <p:spPr>
          <a:xfrm>
            <a:off x="0" y="6090834"/>
            <a:ext cx="6005593" cy="767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CF33E6-AB02-4510-AA06-EA7BBCB4A6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208" y="0"/>
            <a:ext cx="6943792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C93CB6-4193-4B22-BAFA-28AC49C302F9}"/>
              </a:ext>
            </a:extLst>
          </p:cNvPr>
          <p:cNvSpPr txBox="1"/>
          <p:nvPr userDrawn="1"/>
        </p:nvSpPr>
        <p:spPr>
          <a:xfrm>
            <a:off x="1005423" y="6358495"/>
            <a:ext cx="3316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/>
              <a:t>Color Galaxy </a:t>
            </a:r>
            <a:r>
              <a:rPr lang="en-US" sz="1600"/>
              <a:t>by Rohan Srinivasan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573AE7E-BFC4-4650-BEE2-ABD14F615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64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6.jpe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9.jpeg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097" y="1543287"/>
            <a:ext cx="10714703" cy="4406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905E2E-CD67-45F9-AE02-4257D20D53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unched Tape 3">
            <a:extLst>
              <a:ext uri="{FF2B5EF4-FFF2-40B4-BE49-F238E27FC236}">
                <a16:creationId xmlns:a16="http://schemas.microsoft.com/office/drawing/2014/main" id="{1292BB3F-4788-41D7-A42A-AEBF66FC940D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flowChartPunchedTap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Wave 4">
            <a:extLst>
              <a:ext uri="{FF2B5EF4-FFF2-40B4-BE49-F238E27FC236}">
                <a16:creationId xmlns:a16="http://schemas.microsoft.com/office/drawing/2014/main" id="{DFF75FD3-6E53-4531-BA9A-C2C949F86ACC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wav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53DBC5-5250-44A6-A119-E9213E10A0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blipFill dpi="0" rotWithShape="1">
            <a:blip r:embed="rId11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13DD4D-5219-44FC-9470-A69EB1B49F88}"/>
              </a:ext>
            </a:extLst>
          </p:cNvPr>
          <p:cNvSpPr/>
          <p:nvPr userDrawn="1"/>
        </p:nvSpPr>
        <p:spPr>
          <a:xfrm>
            <a:off x="1339441" y="6328761"/>
            <a:ext cx="9513117" cy="400110"/>
          </a:xfrm>
          <a:prstGeom prst="rect">
            <a:avLst/>
          </a:prstGeom>
          <a:effectLst>
            <a:outerShdw blurRad="50800" dist="38100" dir="2700000" algn="tl" rotWithShape="0">
              <a:prstClr val="black"/>
            </a:outerShdw>
          </a:effectLst>
        </p:spPr>
        <p:txBody>
          <a:bodyPr wrap="none">
            <a:spAutoFit/>
          </a:bodyPr>
          <a:lstStyle/>
          <a:p>
            <a:r>
              <a:rPr lang="en-US"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Voices of Change Transition Forum | June 21-24, 2021 | www.cctsForum.com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0B499C8-F8C3-46C2-B202-9E0E757ED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317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3" r:id="rId3"/>
    <p:sldLayoutId id="2147483695" r:id="rId4"/>
    <p:sldLayoutId id="2147483698" r:id="rId5"/>
    <p:sldLayoutId id="2147483699" r:id="rId6"/>
    <p:sldLayoutId id="2147483700" r:id="rId7"/>
    <p:sldLayoutId id="2147483701" r:id="rId8"/>
    <p:sldLayoutId id="2147483703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365760" algn="l" defTabSz="914400" rtl="0" eaLnBrk="1" latinLnBrk="0" hangingPunct="1">
        <a:lnSpc>
          <a:spcPct val="10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097" y="1543287"/>
            <a:ext cx="10714703" cy="4406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905E2E-CD67-45F9-AE02-4257D20D53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unched Tape 3">
            <a:extLst>
              <a:ext uri="{FF2B5EF4-FFF2-40B4-BE49-F238E27FC236}">
                <a16:creationId xmlns:a16="http://schemas.microsoft.com/office/drawing/2014/main" id="{1292BB3F-4788-41D7-A42A-AEBF66FC940D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flowChartPunchedTape">
            <a:avLst/>
          </a:prstGeom>
          <a:solidFill>
            <a:srgbClr val="BDF1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Wave 4">
            <a:extLst>
              <a:ext uri="{FF2B5EF4-FFF2-40B4-BE49-F238E27FC236}">
                <a16:creationId xmlns:a16="http://schemas.microsoft.com/office/drawing/2014/main" id="{DFF75FD3-6E53-4531-BA9A-C2C949F86ACC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wave">
            <a:avLst/>
          </a:prstGeom>
          <a:solidFill>
            <a:srgbClr val="DB5B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53DBC5-5250-44A6-A119-E9213E10A0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blipFill dpi="0" rotWithShape="1">
            <a:blip r:embed="rId11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30D725-AA01-4A29-A11F-7896505CC754}"/>
              </a:ext>
            </a:extLst>
          </p:cNvPr>
          <p:cNvSpPr/>
          <p:nvPr userDrawn="1"/>
        </p:nvSpPr>
        <p:spPr>
          <a:xfrm>
            <a:off x="1339441" y="6276945"/>
            <a:ext cx="9513117" cy="400110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r>
              <a:rPr lang="en-US" sz="2000" b="1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Voices of Change Transition Forum | June 21-24, 2021 | www.cctsForum.com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A76E3F3-F727-428D-8857-C57E3C91BB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68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06" r:id="rId2"/>
    <p:sldLayoutId id="2147483708" r:id="rId3"/>
    <p:sldLayoutId id="2147483710" r:id="rId4"/>
    <p:sldLayoutId id="2147483713" r:id="rId5"/>
    <p:sldLayoutId id="2147483714" r:id="rId6"/>
    <p:sldLayoutId id="2147483715" r:id="rId7"/>
    <p:sldLayoutId id="2147483716" r:id="rId8"/>
    <p:sldLayoutId id="2147483718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365760" algn="l" defTabSz="914400" rtl="0" eaLnBrk="1" latinLnBrk="0" hangingPunct="1">
        <a:lnSpc>
          <a:spcPct val="10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097" y="1543287"/>
            <a:ext cx="10714703" cy="4406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905E2E-CD67-45F9-AE02-4257D20D53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unched Tape 3">
            <a:extLst>
              <a:ext uri="{FF2B5EF4-FFF2-40B4-BE49-F238E27FC236}">
                <a16:creationId xmlns:a16="http://schemas.microsoft.com/office/drawing/2014/main" id="{1292BB3F-4788-41D7-A42A-AEBF66FC940D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flowChartPunchedTape">
            <a:avLst/>
          </a:prstGeom>
          <a:solidFill>
            <a:srgbClr val="8DF3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Wave 4">
            <a:extLst>
              <a:ext uri="{FF2B5EF4-FFF2-40B4-BE49-F238E27FC236}">
                <a16:creationId xmlns:a16="http://schemas.microsoft.com/office/drawing/2014/main" id="{DFF75FD3-6E53-4531-BA9A-C2C949F86ACC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wave">
            <a:avLst/>
          </a:prstGeom>
          <a:solidFill>
            <a:srgbClr val="428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53DBC5-5250-44A6-A119-E9213E10A0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blipFill dpi="0" rotWithShape="1">
            <a:blip r:embed="rId11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6DC4AB-A6BD-4C04-92D1-DA4F67E4CB52}"/>
              </a:ext>
            </a:extLst>
          </p:cNvPr>
          <p:cNvSpPr/>
          <p:nvPr userDrawn="1"/>
        </p:nvSpPr>
        <p:spPr>
          <a:xfrm>
            <a:off x="1339441" y="6315098"/>
            <a:ext cx="9513117" cy="400110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Voices of Change Transition Forum | June 21-24, 2021 | www.cctsForum.com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0173CA4-A716-4E75-8FF1-2A53B6A6F4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9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22" r:id="rId2"/>
    <p:sldLayoutId id="2147483725" r:id="rId3"/>
    <p:sldLayoutId id="2147483727" r:id="rId4"/>
    <p:sldLayoutId id="2147483730" r:id="rId5"/>
    <p:sldLayoutId id="2147483731" r:id="rId6"/>
    <p:sldLayoutId id="2147483732" r:id="rId7"/>
    <p:sldLayoutId id="2147483733" r:id="rId8"/>
    <p:sldLayoutId id="2147483735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365760" algn="l" defTabSz="914400" rtl="0" eaLnBrk="1" latinLnBrk="0" hangingPunct="1">
        <a:lnSpc>
          <a:spcPct val="10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A35B4CA-FBCE-47D0-BD9D-A5AEF965B8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/>
              <a:t>Transition Takes a Team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EBC5194-3A0F-4DFF-BD88-09C09B40FC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Moving from High School to College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2D3F95-7A25-4CD4-970B-7688CF086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746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086BD-C746-4BE6-8703-6AD9EA6D6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70121-54CD-4C3E-B0A8-DBC86BD01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By the end of this panel presentation, attendees will be able to:</a:t>
            </a:r>
          </a:p>
          <a:p>
            <a:pPr lvl="0"/>
            <a:r>
              <a:rPr lang="en-US"/>
              <a:t>Identify at least three differences between K-12 and Higher Ed</a:t>
            </a:r>
          </a:p>
          <a:p>
            <a:pPr lvl="0"/>
            <a:r>
              <a:rPr lang="en-US"/>
              <a:t>Name three considerations when choosing a post-high school pathway</a:t>
            </a:r>
          </a:p>
          <a:p>
            <a:pPr lvl="0"/>
            <a:r>
              <a:rPr lang="en-US"/>
              <a:t>List three actions that will help a new student through the transition process</a:t>
            </a:r>
          </a:p>
          <a:p>
            <a:pPr lvl="0"/>
            <a:r>
              <a:rPr lang="en-US"/>
              <a:t>List common barriers new students may experience in the college setting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3A8DD-5E04-4156-9955-A9AFDB3101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06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2F77E-B880-4E0E-8F91-0D5FCADA1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 fontScale="90000"/>
          </a:bodyPr>
          <a:lstStyle/>
          <a:p>
            <a:r>
              <a:rPr lang="en-US"/>
              <a:t>Differences Between High School and College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767A23-B09A-4FCD-BC24-35EFDD47E6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9893" y="6365078"/>
            <a:ext cx="430160" cy="363793"/>
          </a:xfrm>
        </p:spPr>
        <p:txBody>
          <a:bodyPr/>
          <a:lstStyle/>
          <a:p>
            <a:fld id="{50ADEE99-5B15-4B10-A3EB-5286E787B43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152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3A8DD-5E04-4156-9955-A9AFDB3101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4589" y="6269357"/>
            <a:ext cx="430160" cy="363793"/>
          </a:xfrm>
        </p:spPr>
        <p:txBody>
          <a:bodyPr/>
          <a:lstStyle/>
          <a:p>
            <a:fld id="{50ADEE99-5B15-4B10-A3EB-5286E787B43D}" type="slidenum">
              <a:rPr lang="en-US" smtClean="0"/>
              <a:t>4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7FD25CE-822F-43FE-ACE5-DF5156E6A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427" y="423614"/>
            <a:ext cx="10714703" cy="536136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QUESTION: What are some of the differences I can expect when I leave high school and begin attending college or university?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You may not receive the same accommodations in college that you received in high school </a:t>
            </a:r>
          </a:p>
          <a:p>
            <a:r>
              <a:rPr lang="en-US" dirty="0"/>
              <a:t>There will be a shift from others taking care of students’ needs to student articulating their disability and driving the accommodation process </a:t>
            </a:r>
          </a:p>
          <a:p>
            <a:r>
              <a:rPr lang="en-US" dirty="0"/>
              <a:t>Accommodations and processes will vary from college to college, but the interactive process is central to our work </a:t>
            </a:r>
          </a:p>
        </p:txBody>
      </p:sp>
    </p:spTree>
    <p:extLst>
      <p:ext uri="{BB962C8B-B14F-4D97-AF65-F5344CB8AC3E}">
        <p14:creationId xmlns:p14="http://schemas.microsoft.com/office/powerpoint/2010/main" val="3258325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2F77E-B880-4E0E-8F91-0D5FCADA1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7" y="1524843"/>
            <a:ext cx="5253134" cy="2813892"/>
          </a:xfrm>
        </p:spPr>
        <p:txBody>
          <a:bodyPr>
            <a:normAutofit fontScale="90000"/>
          </a:bodyPr>
          <a:lstStyle/>
          <a:p>
            <a:r>
              <a:rPr lang="en-US"/>
              <a:t>How to Choose the Best Institutional Fit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767A23-B09A-4FCD-BC24-35EFDD47E6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676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3A8DD-5E04-4156-9955-A9AFDB3101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4589" y="6269357"/>
            <a:ext cx="430160" cy="363793"/>
          </a:xfrm>
        </p:spPr>
        <p:txBody>
          <a:bodyPr/>
          <a:lstStyle/>
          <a:p>
            <a:fld id="{50ADEE99-5B15-4B10-A3EB-5286E787B43D}" type="slidenum">
              <a:rPr lang="en-US" smtClean="0"/>
              <a:t>6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7FD25CE-822F-43FE-ACE5-DF5156E6A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427" y="423614"/>
            <a:ext cx="10714703" cy="53613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QUESTION: What should students consider when they are making their post-high school plan?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Academic and Independence Readiness</a:t>
            </a:r>
          </a:p>
          <a:p>
            <a:r>
              <a:rPr lang="en-US"/>
              <a:t>Career Goals and Cost/Benefit Analysis</a:t>
            </a:r>
          </a:p>
          <a:p>
            <a:r>
              <a:rPr lang="en-US"/>
              <a:t>Location/Setting</a:t>
            </a:r>
          </a:p>
          <a:p>
            <a:r>
              <a:rPr lang="en-US"/>
              <a:t>Residential/Commuter</a:t>
            </a:r>
          </a:p>
          <a:p>
            <a:r>
              <a:rPr lang="en-US"/>
              <a:t>Institutional Size</a:t>
            </a:r>
          </a:p>
          <a:p>
            <a:r>
              <a:rPr lang="en-US"/>
              <a:t>Programs and Co-curricular Offerings</a:t>
            </a:r>
          </a:p>
        </p:txBody>
      </p:sp>
    </p:spTree>
    <p:extLst>
      <p:ext uri="{BB962C8B-B14F-4D97-AF65-F5344CB8AC3E}">
        <p14:creationId xmlns:p14="http://schemas.microsoft.com/office/powerpoint/2010/main" val="4233934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2F77E-B880-4E0E-8F91-0D5FCADA1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Traits of a Successful College Student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767A23-B09A-4FCD-BC24-35EFDD47E6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6568" y="6333256"/>
            <a:ext cx="430160" cy="363793"/>
          </a:xfrm>
        </p:spPr>
        <p:txBody>
          <a:bodyPr/>
          <a:lstStyle/>
          <a:p>
            <a:fld id="{50ADEE99-5B15-4B10-A3EB-5286E787B43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57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3A8DD-5E04-4156-9955-A9AFDB3101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4589" y="6269357"/>
            <a:ext cx="430160" cy="363793"/>
          </a:xfrm>
        </p:spPr>
        <p:txBody>
          <a:bodyPr/>
          <a:lstStyle/>
          <a:p>
            <a:fld id="{50ADEE99-5B15-4B10-A3EB-5286E787B43D}" type="slidenum">
              <a:rPr lang="en-US" smtClean="0"/>
              <a:t>8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7FD25CE-822F-43FE-ACE5-DF5156E6A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427" y="423614"/>
            <a:ext cx="10714703" cy="5361366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QUESTION: What are some of the traits and behaviors successful students possess and practice?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Motivation</a:t>
            </a:r>
          </a:p>
          <a:p>
            <a:r>
              <a:rPr lang="en-US"/>
              <a:t>Preparation</a:t>
            </a:r>
          </a:p>
          <a:p>
            <a:r>
              <a:rPr lang="en-US"/>
              <a:t>Self-Advocacy</a:t>
            </a:r>
          </a:p>
          <a:p>
            <a:r>
              <a:rPr lang="en-US"/>
              <a:t>Curiosity</a:t>
            </a:r>
          </a:p>
          <a:p>
            <a:r>
              <a:rPr lang="en-US"/>
              <a:t>Growth Mindset</a:t>
            </a:r>
          </a:p>
          <a:p>
            <a:r>
              <a:rPr lang="en-US"/>
              <a:t>Resilience</a:t>
            </a:r>
          </a:p>
        </p:txBody>
      </p:sp>
    </p:spTree>
    <p:extLst>
      <p:ext uri="{BB962C8B-B14F-4D97-AF65-F5344CB8AC3E}">
        <p14:creationId xmlns:p14="http://schemas.microsoft.com/office/powerpoint/2010/main" val="1846735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2F77E-B880-4E0E-8F91-0D5FCADA1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 fontScale="90000"/>
          </a:bodyPr>
          <a:lstStyle/>
          <a:p>
            <a:r>
              <a:rPr lang="en-US"/>
              <a:t>Typical Barriers Experienced by New College Students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767A23-B09A-4FCD-BC24-35EFDD47E6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9893" y="6365078"/>
            <a:ext cx="430160" cy="363793"/>
          </a:xfrm>
        </p:spPr>
        <p:txBody>
          <a:bodyPr/>
          <a:lstStyle/>
          <a:p>
            <a:fld id="{50ADEE99-5B15-4B10-A3EB-5286E787B43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54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70121-54CD-4C3E-B0A8-DBC86BD01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105" y="759515"/>
            <a:ext cx="10714703" cy="49414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/>
              <a:t>What are some of the common barriers or difficulties a new student with disabilities might be challenged by when they begin college?</a:t>
            </a:r>
          </a:p>
          <a:p>
            <a:r>
              <a:rPr lang="en-US"/>
              <a:t>All students face barriers when they start college: money, bureaucracy, systems, new language</a:t>
            </a:r>
          </a:p>
          <a:p>
            <a:pPr lvl="1"/>
            <a:r>
              <a:rPr lang="en-US"/>
              <a:t>Resources: Disability Services, </a:t>
            </a:r>
          </a:p>
          <a:p>
            <a:r>
              <a:rPr lang="en-US"/>
              <a:t>SWDs experience unique barriers: ableism, inaccessible campuses, inaccessible documents, old ways of thinking</a:t>
            </a:r>
          </a:p>
          <a:p>
            <a:pPr lvl="1"/>
            <a:r>
              <a:rPr lang="en-US"/>
              <a:t>Resources: Disability Services, Diversity Office</a:t>
            </a:r>
          </a:p>
          <a:p>
            <a:r>
              <a:rPr lang="en-US"/>
              <a:t>Internal barriers: negative self-talk, impostership, fixed mindset</a:t>
            </a:r>
          </a:p>
          <a:p>
            <a:pPr lvl="1"/>
            <a:r>
              <a:rPr lang="en-US"/>
              <a:t>Counseling Services, Student Union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3A8DD-5E04-4156-9955-A9AFDB3101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4589" y="6345557"/>
            <a:ext cx="430160" cy="363793"/>
          </a:xfrm>
        </p:spPr>
        <p:txBody>
          <a:bodyPr/>
          <a:lstStyle/>
          <a:p>
            <a:fld id="{50ADEE99-5B15-4B10-A3EB-5286E787B43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47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0A840-2112-4337-A24D-68C56C4C2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7A03C-F2CA-41BC-8FFC-58897BEEA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Give your post-high school plan intentional thought and research all options</a:t>
            </a:r>
          </a:p>
          <a:p>
            <a:r>
              <a:rPr lang="en-US"/>
              <a:t>If you use accommodations, make sure you connect with Disability Services and ask your questions!</a:t>
            </a:r>
          </a:p>
          <a:p>
            <a:r>
              <a:rPr lang="en-US"/>
              <a:t>Make sure accommodations are requested early and every quarter</a:t>
            </a:r>
          </a:p>
          <a:p>
            <a:r>
              <a:rPr lang="en-US"/>
              <a:t>Be your own advocate – and stay curious about your accommodation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267C6-2232-49B6-A903-BB02CFF90D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67930"/>
      </p:ext>
    </p:extLst>
  </p:cSld>
  <p:clrMapOvr>
    <a:masterClrMapping/>
  </p:clrMapOvr>
</p:sld>
</file>

<file path=ppt/theme/theme1.xml><?xml version="1.0" encoding="utf-8"?>
<a:theme xmlns:a="http://schemas.openxmlformats.org/drawingml/2006/main" name="Ro's Tree of Joy Theme">
  <a:themeElements>
    <a:clrScheme name="SU Colors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282"/>
      </a:accent1>
      <a:accent2>
        <a:srgbClr val="088099"/>
      </a:accent2>
      <a:accent3>
        <a:srgbClr val="124A12"/>
      </a:accent3>
      <a:accent4>
        <a:srgbClr val="AA0000"/>
      </a:accent4>
      <a:accent5>
        <a:srgbClr val="FDB913"/>
      </a:accent5>
      <a:accent6>
        <a:srgbClr val="EF413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0262806-5328-4899-BC8A-6282C5C83E89}" vid="{47F5C2C6-0DEA-45AF-B0EC-81CACD8272F5}"/>
    </a:ext>
  </a:extLst>
</a:theme>
</file>

<file path=ppt/theme/theme2.xml><?xml version="1.0" encoding="utf-8"?>
<a:theme xmlns:a="http://schemas.openxmlformats.org/drawingml/2006/main" name="Morning Cuppa! Theme">
  <a:themeElements>
    <a:clrScheme name="SU Colors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282"/>
      </a:accent1>
      <a:accent2>
        <a:srgbClr val="088099"/>
      </a:accent2>
      <a:accent3>
        <a:srgbClr val="124A12"/>
      </a:accent3>
      <a:accent4>
        <a:srgbClr val="AA0000"/>
      </a:accent4>
      <a:accent5>
        <a:srgbClr val="FDB913"/>
      </a:accent5>
      <a:accent6>
        <a:srgbClr val="EF413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0262806-5328-4899-BC8A-6282C5C83E89}" vid="{47F5C2C6-0DEA-45AF-B0EC-81CACD8272F5}"/>
    </a:ext>
  </a:extLst>
</a:theme>
</file>

<file path=ppt/theme/theme3.xml><?xml version="1.0" encoding="utf-8"?>
<a:theme xmlns:a="http://schemas.openxmlformats.org/drawingml/2006/main" name="Color Galaxy Theme">
  <a:themeElements>
    <a:clrScheme name="SU Colors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282"/>
      </a:accent1>
      <a:accent2>
        <a:srgbClr val="088099"/>
      </a:accent2>
      <a:accent3>
        <a:srgbClr val="124A12"/>
      </a:accent3>
      <a:accent4>
        <a:srgbClr val="AA0000"/>
      </a:accent4>
      <a:accent5>
        <a:srgbClr val="FDB913"/>
      </a:accent5>
      <a:accent6>
        <a:srgbClr val="EF413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0262806-5328-4899-BC8A-6282C5C83E89}" vid="{47F5C2C6-0DEA-45AF-B0EC-81CACD8272F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DB21A84C6B484893257A8170204B83" ma:contentTypeVersion="12" ma:contentTypeDescription="Create a new document." ma:contentTypeScope="" ma:versionID="29c46ceae8b0e48a05135e32e8006307">
  <xsd:schema xmlns:xsd="http://www.w3.org/2001/XMLSchema" xmlns:xs="http://www.w3.org/2001/XMLSchema" xmlns:p="http://schemas.microsoft.com/office/2006/metadata/properties" xmlns:ns2="87fb58b4-b3f2-43d8-b023-353a89983adc" xmlns:ns3="712ad1b7-b308-4ea1-86b4-fa66dfe61ac3" targetNamespace="http://schemas.microsoft.com/office/2006/metadata/properties" ma:root="true" ma:fieldsID="f618c746dcadcad69df572c36f0932db" ns2:_="" ns3:_="">
    <xsd:import namespace="87fb58b4-b3f2-43d8-b023-353a89983adc"/>
    <xsd:import namespace="712ad1b7-b308-4ea1-86b4-fa66dfe61a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fb58b4-b3f2-43d8-b023-353a89983a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2ad1b7-b308-4ea1-86b4-fa66dfe61ac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D616318-56DA-43C7-A264-A7B821A73D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C14008-06E5-4026-81B5-6AFE5FB1C6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fb58b4-b3f2-43d8-b023-353a89983adc"/>
    <ds:schemaRef ds:uri="712ad1b7-b308-4ea1-86b4-fa66dfe61a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8E1DB83-D4FC-441C-998B-07B6CDFC8CD2}">
  <ds:schemaRefs>
    <ds:schemaRef ds:uri="http://schemas.microsoft.com/office/2006/documentManagement/types"/>
    <ds:schemaRef ds:uri="712ad1b7-b308-4ea1-86b4-fa66dfe61ac3"/>
    <ds:schemaRef ds:uri="87fb58b4-b3f2-43d8-b023-353a89983adc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ccts_ppt_forum_template_test_20210414</Template>
  <TotalTime>0</TotalTime>
  <Words>487</Words>
  <Application>Microsoft Office PowerPoint</Application>
  <PresentationFormat>Widescreen</PresentationFormat>
  <Paragraphs>70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Courier New</vt:lpstr>
      <vt:lpstr>Rockwell</vt:lpstr>
      <vt:lpstr>Ro's Tree of Joy Theme</vt:lpstr>
      <vt:lpstr>Morning Cuppa! Theme</vt:lpstr>
      <vt:lpstr>Color Galaxy Theme</vt:lpstr>
      <vt:lpstr>Transition Takes a Team</vt:lpstr>
      <vt:lpstr>Learning Objectives</vt:lpstr>
      <vt:lpstr>Differences Between High School and College</vt:lpstr>
      <vt:lpstr>PowerPoint Presentation</vt:lpstr>
      <vt:lpstr>How to Choose the Best Institutional Fit </vt:lpstr>
      <vt:lpstr>PowerPoint Presentation</vt:lpstr>
      <vt:lpstr>Traits of a Successful College Student</vt:lpstr>
      <vt:lpstr>PowerPoint Presentation</vt:lpstr>
      <vt:lpstr>Typical Barriers Experienced by New College Students</vt:lpstr>
      <vt:lpstr>PowerPoint Presentation</vt:lpstr>
      <vt:lpstr>Takeaways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Smith, Benjamin</dc:creator>
  <cp:lastModifiedBy>Jay Shepherd</cp:lastModifiedBy>
  <cp:revision>1</cp:revision>
  <dcterms:created xsi:type="dcterms:W3CDTF">2021-04-16T19:31:14Z</dcterms:created>
  <dcterms:modified xsi:type="dcterms:W3CDTF">2021-06-08T21:08:33Z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0x010100FEDB21A84C6B484893257A8170204B83</vt:lpwstr>
  </property>
</Properties>
</file>