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hG8kBj4U/x60/mY1j0zne3bjx4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96CA2F4-938B-4FC0-A079-6D1817133E6D}">
  <a:tblStyle styleId="{D96CA2F4-938B-4FC0-A079-6D1817133E6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2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;n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" name="Google Shape;5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dcffbcd561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121" name="Google Shape;121;gdcffbcd56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dcffbcd561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dcffbcd561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129" name="Google Shape;129;gdcffbcd56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dcffbcd56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dcffbcd561_0_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136" name="Google Shape;136;gdcffbcd561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dcffbcd561_0_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dcffbcd561_0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159" name="Google Shape;159;gdcffbcd561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dcffbcd561_0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dcffbcd561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167" name="Google Shape;167;gdcffbcd561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dcffbcd561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dcffbcd561_0_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175" name="Google Shape;175;gdcffbcd561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dcffbcd561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dcffbcd561_0_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sp>
        <p:nvSpPr>
          <p:cNvPr id="182" name="Google Shape;182;gdcffbcd561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dcffbcd561_0_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dcffbcd561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sp>
        <p:nvSpPr>
          <p:cNvPr id="190" name="Google Shape;190;gdcffbcd561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dcffbcd561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dcffbcd561_0_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sp>
        <p:nvSpPr>
          <p:cNvPr id="198" name="Google Shape;198;gdcffbcd56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dcffbcd561_0_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dcffbcd561_2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sp>
        <p:nvSpPr>
          <p:cNvPr id="206" name="Google Shape;206;gdcffbcd561_2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dcffbcd561_2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dcffbcd561_0_1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  <p:sp>
        <p:nvSpPr>
          <p:cNvPr id="214" name="Google Shape;214;gdcffbcd561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dcffbcd561_0_1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dcffbcd561_2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dcffbcd561_2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gdcffbcd561_2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dcffbcd561_2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dcffbcd561_2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gdcffbcd561_2_2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dcffbcd561_0_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  <p:sp>
        <p:nvSpPr>
          <p:cNvPr id="248" name="Google Shape;248;gdcffbcd561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dcffbcd561_0_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dcffbcd561_0_8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sp>
        <p:nvSpPr>
          <p:cNvPr id="256" name="Google Shape;256;gdcffbcd561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dcffbcd561_0_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df563c5b9b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  <p:sp>
        <p:nvSpPr>
          <p:cNvPr id="264" name="Google Shape;264;gdf563c5b9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df563c5b9b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dcffbcd561_0_9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  <p:sp>
        <p:nvSpPr>
          <p:cNvPr id="272" name="Google Shape;272;gdcffbcd561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dcffbcd561_0_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dcffbcd561_0_1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gdcffbcd561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dcffbcd561_0_1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  <p:sp>
        <p:nvSpPr>
          <p:cNvPr id="287" name="Google Shape;287;gdcffbcd561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dcffbcd561_0_1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636540" y="2245054"/>
            <a:ext cx="10918920" cy="1242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ckwell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648587" y="3577183"/>
            <a:ext cx="10918919" cy="600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8" name="Google Shape;18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3048"/>
            <a:ext cx="12191998" cy="1755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6158" y="4633006"/>
            <a:ext cx="1381170" cy="865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64590" y="4736260"/>
            <a:ext cx="1937631" cy="75848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/>
          <p:nvPr/>
        </p:nvSpPr>
        <p:spPr>
          <a:xfrm>
            <a:off x="4810931" y="5615318"/>
            <a:ext cx="282801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Artwork by Rohan Srinivasan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363894" y="1123626"/>
            <a:ext cx="4599992" cy="300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Rockwel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363895" y="4208107"/>
            <a:ext cx="4599991" cy="1549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9"/>
          <p:cNvSpPr/>
          <p:nvPr/>
        </p:nvSpPr>
        <p:spPr>
          <a:xfrm>
            <a:off x="0" y="6090834"/>
            <a:ext cx="6005593" cy="76716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48208" y="0"/>
            <a:ext cx="694379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/>
          <p:nvPr/>
        </p:nvSpPr>
        <p:spPr>
          <a:xfrm>
            <a:off x="1005423" y="6358495"/>
            <a:ext cx="331693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Color Galaxy 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Rohan Srinivasan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0"/>
          <p:cNvSpPr txBox="1"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406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−"/>
              <a:defRPr/>
            </a:lvl2pPr>
            <a:lvl3pPr marL="1371600" lvl="2" indent="-406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/>
              <a:buChar char="o"/>
              <a:defRPr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_blue">
  <p:cSld name="Title and Content_blu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406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−"/>
              <a:defRPr/>
            </a:lvl2pPr>
            <a:lvl3pPr marL="1371600" lvl="2" indent="-406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/>
              <a:buChar char="o"/>
              <a:defRPr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"/>
          <p:cNvSpPr txBox="1"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1"/>
          </p:nvPr>
        </p:nvSpPr>
        <p:spPr>
          <a:xfrm>
            <a:off x="828574" y="1662778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2"/>
          </p:nvPr>
        </p:nvSpPr>
        <p:spPr>
          <a:xfrm>
            <a:off x="6162574" y="1662778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>
  <p:cSld name="Three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 txBox="1"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1"/>
          </p:nvPr>
        </p:nvSpPr>
        <p:spPr>
          <a:xfrm>
            <a:off x="3178629" y="1662778"/>
            <a:ext cx="816554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2"/>
          </p:nvPr>
        </p:nvSpPr>
        <p:spPr>
          <a:xfrm>
            <a:off x="639098" y="1662778"/>
            <a:ext cx="2223845" cy="1922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3"/>
          </p:nvPr>
        </p:nvSpPr>
        <p:spPr>
          <a:xfrm>
            <a:off x="639097" y="3678477"/>
            <a:ext cx="2223845" cy="1922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ntent">
  <p:cSld name="Four Conte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body" idx="1"/>
          </p:nvPr>
        </p:nvSpPr>
        <p:spPr>
          <a:xfrm>
            <a:off x="828574" y="1662778"/>
            <a:ext cx="5181600" cy="1922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body" idx="2"/>
          </p:nvPr>
        </p:nvSpPr>
        <p:spPr>
          <a:xfrm>
            <a:off x="828574" y="3702538"/>
            <a:ext cx="5181600" cy="1922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body" idx="3"/>
          </p:nvPr>
        </p:nvSpPr>
        <p:spPr>
          <a:xfrm>
            <a:off x="6292159" y="1662778"/>
            <a:ext cx="5052015" cy="1922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body" idx="4"/>
          </p:nvPr>
        </p:nvSpPr>
        <p:spPr>
          <a:xfrm>
            <a:off x="6292158" y="3702538"/>
            <a:ext cx="5052015" cy="1922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ve Content">
  <p:cSld name="Five Conten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>
            <a:spLocks noGrp="1"/>
          </p:cNvSpPr>
          <p:nvPr>
            <p:ph type="title"/>
          </p:nvPr>
        </p:nvSpPr>
        <p:spPr>
          <a:xfrm>
            <a:off x="639097" y="505143"/>
            <a:ext cx="10705077" cy="98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body" idx="1"/>
          </p:nvPr>
        </p:nvSpPr>
        <p:spPr>
          <a:xfrm>
            <a:off x="2145671" y="1702858"/>
            <a:ext cx="9198501" cy="3585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2"/>
          </p:nvPr>
        </p:nvSpPr>
        <p:spPr>
          <a:xfrm>
            <a:off x="847828" y="1740576"/>
            <a:ext cx="909946" cy="857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3"/>
          </p:nvPr>
        </p:nvSpPr>
        <p:spPr>
          <a:xfrm>
            <a:off x="847828" y="2761862"/>
            <a:ext cx="909946" cy="857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4"/>
          </p:nvPr>
        </p:nvSpPr>
        <p:spPr>
          <a:xfrm>
            <a:off x="847828" y="3783149"/>
            <a:ext cx="909946" cy="857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body" idx="5"/>
          </p:nvPr>
        </p:nvSpPr>
        <p:spPr>
          <a:xfrm>
            <a:off x="840357" y="4791569"/>
            <a:ext cx="917417" cy="857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ntent">
  <p:cSld name="Six Conten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828574" y="1662778"/>
            <a:ext cx="2612373" cy="1922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body" idx="2"/>
          </p:nvPr>
        </p:nvSpPr>
        <p:spPr>
          <a:xfrm>
            <a:off x="828574" y="3702538"/>
            <a:ext cx="2612373" cy="1922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3"/>
          </p:nvPr>
        </p:nvSpPr>
        <p:spPr>
          <a:xfrm>
            <a:off x="3897302" y="1670927"/>
            <a:ext cx="2547041" cy="1922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body" idx="4"/>
          </p:nvPr>
        </p:nvSpPr>
        <p:spPr>
          <a:xfrm>
            <a:off x="3897301" y="3710687"/>
            <a:ext cx="2547041" cy="1922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5"/>
          </p:nvPr>
        </p:nvSpPr>
        <p:spPr>
          <a:xfrm>
            <a:off x="6900696" y="1670927"/>
            <a:ext cx="2547041" cy="1922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body" idx="6"/>
          </p:nvPr>
        </p:nvSpPr>
        <p:spPr>
          <a:xfrm>
            <a:off x="6900695" y="3710687"/>
            <a:ext cx="2547041" cy="1922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7"/>
          <p:cNvSpPr txBox="1"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ckwell"/>
              <a:buNone/>
              <a:defRPr sz="36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−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/>
              <a:buChar char="o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−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7"/>
          <p:cNvSpPr/>
          <p:nvPr/>
        </p:nvSpPr>
        <p:spPr>
          <a:xfrm>
            <a:off x="0" y="6199632"/>
            <a:ext cx="12192000" cy="658368"/>
          </a:xfrm>
          <a:prstGeom prst="rect">
            <a:avLst/>
          </a:prstGeom>
          <a:solidFill>
            <a:srgbClr val="79E2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7"/>
          <p:cNvSpPr/>
          <p:nvPr/>
        </p:nvSpPr>
        <p:spPr>
          <a:xfrm>
            <a:off x="0" y="6096000"/>
            <a:ext cx="12192000" cy="762000"/>
          </a:xfrm>
          <a:prstGeom prst="flowChartPunchedTape">
            <a:avLst/>
          </a:prstGeom>
          <a:solidFill>
            <a:srgbClr val="8DF3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7"/>
          <p:cNvSpPr/>
          <p:nvPr/>
        </p:nvSpPr>
        <p:spPr>
          <a:xfrm>
            <a:off x="0" y="6096000"/>
            <a:ext cx="12192000" cy="7620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428FC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7"/>
          <p:cNvSpPr/>
          <p:nvPr/>
        </p:nvSpPr>
        <p:spPr>
          <a:xfrm>
            <a:off x="0" y="6199632"/>
            <a:ext cx="12192000" cy="658368"/>
          </a:xfrm>
          <a:prstGeom prst="rect">
            <a:avLst/>
          </a:prstGeom>
          <a:blipFill rotWithShape="1">
            <a:blip r:embed="rId11">
              <a:alphaModFix amt="85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7"/>
          <p:cNvSpPr/>
          <p:nvPr/>
        </p:nvSpPr>
        <p:spPr>
          <a:xfrm>
            <a:off x="1339441" y="6315098"/>
            <a:ext cx="9513117" cy="40011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Voices of Change Transition Forum | June 21-24, 2021 | www.cctsForum.com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600" b="1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600" b="1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600" b="1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600" b="1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600" b="1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600" b="1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600" b="1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600" b="1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600" b="1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shs.wa.gov/dvr/pre-employment-transition-services-pre-et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jp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5AzH355KkNo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harrind@dshs.wa.gov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bmmclay@nwesd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"/>
          <p:cNvSpPr txBox="1">
            <a:spLocks noGrp="1"/>
          </p:cNvSpPr>
          <p:nvPr>
            <p:ph type="ctrTitle"/>
          </p:nvPr>
        </p:nvSpPr>
        <p:spPr>
          <a:xfrm>
            <a:off x="636590" y="2136979"/>
            <a:ext cx="10918800" cy="12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0"/>
              <a:buFont typeface="Rockwell"/>
              <a:buNone/>
            </a:pPr>
            <a:r>
              <a:rPr lang="en-US" sz="3820"/>
              <a:t>Pre Employment Transition Services Partnerships: A Look into Programming with DVR and ESD 189 Schools </a:t>
            </a:r>
            <a:endParaRPr sz="3820"/>
          </a:p>
        </p:txBody>
      </p:sp>
      <p:sp>
        <p:nvSpPr>
          <p:cNvPr id="78" name="Google Shape;78;p1"/>
          <p:cNvSpPr txBox="1">
            <a:spLocks noGrp="1"/>
          </p:cNvSpPr>
          <p:nvPr>
            <p:ph type="subTitle" idx="1"/>
          </p:nvPr>
        </p:nvSpPr>
        <p:spPr>
          <a:xfrm>
            <a:off x="636590" y="3379872"/>
            <a:ext cx="109188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</a:pPr>
            <a:r>
              <a:rPr lang="en-US" sz="2200">
                <a:solidFill>
                  <a:schemeClr val="dk2"/>
                </a:solidFill>
              </a:rPr>
              <a:t>Presented by: </a:t>
            </a:r>
            <a:endParaRPr sz="22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</a:pPr>
            <a:r>
              <a:rPr lang="en-US" sz="2200">
                <a:solidFill>
                  <a:schemeClr val="dk2"/>
                </a:solidFill>
              </a:rPr>
              <a:t>Nick Harris, DVR Regional Transition Consultant</a:t>
            </a:r>
            <a:endParaRPr sz="22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</a:pPr>
            <a:r>
              <a:rPr lang="en-US" sz="2200">
                <a:solidFill>
                  <a:schemeClr val="dk2"/>
                </a:solidFill>
              </a:rPr>
              <a:t>Brian McClay, ESD 189 Program Specialist II</a:t>
            </a:r>
            <a:endParaRPr sz="22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79" name="Google Shape;79;p1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 txBox="1">
            <a:spLocks noGrp="1"/>
          </p:cNvSpPr>
          <p:nvPr>
            <p:ph type="title"/>
          </p:nvPr>
        </p:nvSpPr>
        <p:spPr>
          <a:xfrm>
            <a:off x="363894" y="1123626"/>
            <a:ext cx="4599992" cy="300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ckwell"/>
              <a:buNone/>
            </a:pPr>
            <a:r>
              <a:rPr lang="en-US"/>
              <a:t>Cohort Model of Service Delivery </a:t>
            </a:r>
            <a:endParaRPr/>
          </a:p>
        </p:txBody>
      </p:sp>
      <p:sp>
        <p:nvSpPr>
          <p:cNvPr id="85" name="Google Shape;85;p2"/>
          <p:cNvSpPr txBox="1">
            <a:spLocks noGrp="1"/>
          </p:cNvSpPr>
          <p:nvPr>
            <p:ph type="sldNum" idx="12"/>
          </p:nvPr>
        </p:nvSpPr>
        <p:spPr>
          <a:xfrm>
            <a:off x="11666568" y="6333256"/>
            <a:ext cx="430160" cy="36379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"/>
          <p:cNvSpPr txBox="1"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ckwell"/>
              <a:buNone/>
            </a:pPr>
            <a:r>
              <a:rPr lang="en-US"/>
              <a:t>Cohort Model of Service Delivery (continued)</a:t>
            </a:r>
            <a:endParaRPr/>
          </a:p>
        </p:txBody>
      </p:sp>
      <p:sp>
        <p:nvSpPr>
          <p:cNvPr id="91" name="Google Shape;91;p3"/>
          <p:cNvSpPr txBox="1"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3657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Students were grouped based upon their school; </a:t>
            </a:r>
            <a:endParaRPr/>
          </a:p>
          <a:p>
            <a:pPr marL="36576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365760" lvl="0" indent="-3657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Students would need to be appropriate for groups; </a:t>
            </a:r>
            <a:endParaRPr/>
          </a:p>
          <a:p>
            <a:pPr marL="36576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365760" lvl="0" indent="-3657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Students varied in ages and grade levels </a:t>
            </a:r>
            <a:endParaRPr/>
          </a:p>
          <a:p>
            <a:pPr marL="36576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365760" lvl="0" indent="-3657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Schools included 35 public, tribal, or alternative within Educational Service District 189</a:t>
            </a:r>
            <a:endParaRPr/>
          </a:p>
        </p:txBody>
      </p:sp>
      <p:sp>
        <p:nvSpPr>
          <p:cNvPr id="92" name="Google Shape;92;p3"/>
          <p:cNvSpPr txBox="1">
            <a:spLocks noGrp="1"/>
          </p:cNvSpPr>
          <p:nvPr>
            <p:ph type="sldNum" idx="12"/>
          </p:nvPr>
        </p:nvSpPr>
        <p:spPr>
          <a:xfrm>
            <a:off x="11644589" y="6345557"/>
            <a:ext cx="430160" cy="36379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"/>
          <p:cNvSpPr txBox="1"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ckwell"/>
              <a:buNone/>
            </a:pPr>
            <a:r>
              <a:rPr lang="en-US" dirty="0"/>
              <a:t>Number of Students served </a:t>
            </a:r>
            <a:endParaRPr dirty="0"/>
          </a:p>
        </p:txBody>
      </p:sp>
      <p:grpSp>
        <p:nvGrpSpPr>
          <p:cNvPr id="99" name="Google Shape;99;p4" descr="bar graph of number of students servie January through April"/>
          <p:cNvGrpSpPr/>
          <p:nvPr/>
        </p:nvGrpSpPr>
        <p:grpSpPr>
          <a:xfrm>
            <a:off x="2473025" y="1299200"/>
            <a:ext cx="7046874" cy="4601175"/>
            <a:chOff x="2473025" y="1299200"/>
            <a:chExt cx="7046874" cy="4601175"/>
          </a:xfrm>
        </p:grpSpPr>
        <p:pic>
          <p:nvPicPr>
            <p:cNvPr id="100" name="Google Shape;100;p4" title="Chart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473025" y="1299200"/>
              <a:ext cx="7046874" cy="4357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4"/>
            <p:cNvSpPr txBox="1"/>
            <p:nvPr/>
          </p:nvSpPr>
          <p:spPr>
            <a:xfrm>
              <a:off x="3496225" y="5500175"/>
              <a:ext cx="659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0000FF"/>
                  </a:solidFill>
                </a:rPr>
                <a:t>331</a:t>
              </a:r>
              <a:endParaRPr>
                <a:solidFill>
                  <a:srgbClr val="0000FF"/>
                </a:solidFill>
              </a:endParaRPr>
            </a:p>
          </p:txBody>
        </p:sp>
        <p:sp>
          <p:nvSpPr>
            <p:cNvPr id="102" name="Google Shape;102;p4"/>
            <p:cNvSpPr txBox="1"/>
            <p:nvPr/>
          </p:nvSpPr>
          <p:spPr>
            <a:xfrm>
              <a:off x="4631338" y="5500175"/>
              <a:ext cx="659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0000FF"/>
                  </a:solidFill>
                </a:rPr>
                <a:t>308</a:t>
              </a:r>
              <a:endParaRPr>
                <a:solidFill>
                  <a:srgbClr val="0000FF"/>
                </a:solidFill>
              </a:endParaRPr>
            </a:p>
          </p:txBody>
        </p:sp>
        <p:sp>
          <p:nvSpPr>
            <p:cNvPr id="103" name="Google Shape;103;p4"/>
            <p:cNvSpPr txBox="1"/>
            <p:nvPr/>
          </p:nvSpPr>
          <p:spPr>
            <a:xfrm>
              <a:off x="5800250" y="5500175"/>
              <a:ext cx="659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0000FF"/>
                  </a:solidFill>
                </a:rPr>
                <a:t>425</a:t>
              </a:r>
              <a:endParaRPr>
                <a:solidFill>
                  <a:srgbClr val="0000FF"/>
                </a:solidFill>
              </a:endParaRPr>
            </a:p>
          </p:txBody>
        </p:sp>
        <p:sp>
          <p:nvSpPr>
            <p:cNvPr id="104" name="Google Shape;104;p4"/>
            <p:cNvSpPr txBox="1"/>
            <p:nvPr/>
          </p:nvSpPr>
          <p:spPr>
            <a:xfrm>
              <a:off x="6969150" y="5500175"/>
              <a:ext cx="659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0000FF"/>
                  </a:solidFill>
                </a:rPr>
                <a:t>437</a:t>
              </a:r>
              <a:endParaRPr>
                <a:solidFill>
                  <a:srgbClr val="0000FF"/>
                </a:solidFill>
              </a:endParaRPr>
            </a:p>
          </p:txBody>
        </p:sp>
      </p:grpSp>
      <p:sp>
        <p:nvSpPr>
          <p:cNvPr id="98" name="Google Shape;98;p4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>
            <a:spLocks noGrp="1"/>
          </p:cNvSpPr>
          <p:nvPr>
            <p:ph type="title"/>
          </p:nvPr>
        </p:nvSpPr>
        <p:spPr>
          <a:xfrm>
            <a:off x="363894" y="1123626"/>
            <a:ext cx="4599992" cy="300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Rockwell"/>
              <a:buNone/>
            </a:pPr>
            <a:r>
              <a:rPr lang="en-US"/>
              <a:t>Pandemic Plus:</a:t>
            </a:r>
            <a:endParaRPr/>
          </a:p>
        </p:txBody>
      </p:sp>
      <p:sp>
        <p:nvSpPr>
          <p:cNvPr id="110" name="Google Shape;110;p6"/>
          <p:cNvSpPr txBox="1">
            <a:spLocks noGrp="1"/>
          </p:cNvSpPr>
          <p:nvPr>
            <p:ph type="body" idx="1"/>
          </p:nvPr>
        </p:nvSpPr>
        <p:spPr>
          <a:xfrm>
            <a:off x="363895" y="4208107"/>
            <a:ext cx="4599991" cy="1549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Increase in frequency and guest speakers </a:t>
            </a:r>
            <a:endParaRPr/>
          </a:p>
        </p:txBody>
      </p:sp>
      <p:sp>
        <p:nvSpPr>
          <p:cNvPr id="111" name="Google Shape;111;p6"/>
          <p:cNvSpPr txBox="1">
            <a:spLocks noGrp="1"/>
          </p:cNvSpPr>
          <p:nvPr>
            <p:ph type="sldNum" idx="12"/>
          </p:nvPr>
        </p:nvSpPr>
        <p:spPr>
          <a:xfrm>
            <a:off x="11666568" y="6333256"/>
            <a:ext cx="430160" cy="36379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ckwell"/>
              <a:buNone/>
            </a:pPr>
            <a:r>
              <a:rPr lang="en-US"/>
              <a:t>Pandemic Plus: Increased frequency with schools</a:t>
            </a:r>
            <a:endParaRPr/>
          </a:p>
        </p:txBody>
      </p:sp>
      <p:sp>
        <p:nvSpPr>
          <p:cNvPr id="117" name="Google Shape;117;p5"/>
          <p:cNvSpPr txBox="1"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5760" lvl="0" indent="-18795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-The Pandemic brought about many challenges, but also opportunities: </a:t>
            </a:r>
            <a:endParaRPr/>
          </a:p>
          <a:p>
            <a:pPr marL="365760" lvl="0" indent="-18795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1778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-Digital service delivery became the main mode of services, which included platforms such as Zoom, Microsoft Teams, Skype, or Google Meets </a:t>
            </a:r>
            <a:endParaRPr/>
          </a:p>
          <a:p>
            <a:pPr marL="1778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1778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-Digital service delivery led to no travel being necessary, which allowed for an increase in frequency in workshops at the schools from once a month to twice a month</a:t>
            </a:r>
            <a:endParaRPr/>
          </a:p>
        </p:txBody>
      </p:sp>
      <p:sp>
        <p:nvSpPr>
          <p:cNvPr id="118" name="Google Shape;118;p5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dcffbcd561_0_7"/>
          <p:cNvSpPr txBox="1">
            <a:spLocks noGrp="1"/>
          </p:cNvSpPr>
          <p:nvPr>
            <p:ph type="title"/>
          </p:nvPr>
        </p:nvSpPr>
        <p:spPr>
          <a:xfrm>
            <a:off x="639097" y="503853"/>
            <a:ext cx="10714800" cy="95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Pandemic Plus: Increased guest speakers </a:t>
            </a:r>
            <a:endParaRPr/>
          </a:p>
        </p:txBody>
      </p:sp>
      <p:sp>
        <p:nvSpPr>
          <p:cNvPr id="125" name="Google Shape;125;gdcffbcd561_0_7"/>
          <p:cNvSpPr txBox="1">
            <a:spLocks noGrp="1"/>
          </p:cNvSpPr>
          <p:nvPr>
            <p:ph type="body" idx="1"/>
          </p:nvPr>
        </p:nvSpPr>
        <p:spPr>
          <a:xfrm>
            <a:off x="639097" y="1543287"/>
            <a:ext cx="10714800" cy="4406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-Using a digital service delivery model also increased the likelihood of guest speakers joining virtually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-This led to guest speakers joining monthly to talk about a topic or their business with students, which is a work-based learning activity informational interview</a:t>
            </a:r>
            <a:endParaRPr dirty="0"/>
          </a:p>
        </p:txBody>
      </p:sp>
      <p:sp>
        <p:nvSpPr>
          <p:cNvPr id="126" name="Google Shape;126;gdcffbcd561_0_7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8900" cy="36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dcffbcd561_0_0"/>
          <p:cNvSpPr txBox="1">
            <a:spLocks noGrp="1"/>
          </p:cNvSpPr>
          <p:nvPr>
            <p:ph type="title"/>
          </p:nvPr>
        </p:nvSpPr>
        <p:spPr>
          <a:xfrm>
            <a:off x="363894" y="1123626"/>
            <a:ext cx="4599900" cy="3009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Career Clusters &amp; Soft Skills </a:t>
            </a:r>
            <a:endParaRPr/>
          </a:p>
        </p:txBody>
      </p:sp>
      <p:sp>
        <p:nvSpPr>
          <p:cNvPr id="133" name="Google Shape;133;gdcffbcd561_0_0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8900" cy="36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dcffbcd561_0_28"/>
          <p:cNvSpPr txBox="1">
            <a:spLocks noGrp="1"/>
          </p:cNvSpPr>
          <p:nvPr>
            <p:ph type="title"/>
          </p:nvPr>
        </p:nvSpPr>
        <p:spPr>
          <a:xfrm>
            <a:off x="639097" y="503853"/>
            <a:ext cx="10714800" cy="95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Washington Career Bridge: 16 career clusters  </a:t>
            </a:r>
            <a:endParaRPr/>
          </a:p>
        </p:txBody>
      </p:sp>
      <p:pic>
        <p:nvPicPr>
          <p:cNvPr id="141" name="Google Shape;141;gdcffbcd561_0_28" descr="Agriculture, Food and Natural Resources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9015" y="1604043"/>
            <a:ext cx="2095500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dcffbcd561_0_28" descr="Arts, audio/video technology and communications 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9015" y="2561718"/>
            <a:ext cx="20955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dcffbcd561_0_28" descr="Education and training 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3778" y="3452718"/>
            <a:ext cx="2085975" cy="7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gdcffbcd561_0_28" descr="Government and public administration 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8065" y="4353243"/>
            <a:ext cx="205740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dcffbcd561_0_28" descr="Hospitality and Tourism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83940" y="1623093"/>
            <a:ext cx="2028825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dcffbcd561_0_28" descr="information technology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41078" y="2523618"/>
            <a:ext cx="2114550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dcffbcd561_0_28" descr="manufacturing 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07728" y="3471768"/>
            <a:ext cx="2105025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dcffbcd561_0_28" descr="Science Technology engineering and mathematics 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83928" y="4410393"/>
            <a:ext cx="2152650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dcffbcd561_0_28" descr="Architecture and Construction 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682178" y="1608805"/>
            <a:ext cx="20669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dcffbcd561_0_28" descr="Business management and administration 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82203" y="2542655"/>
            <a:ext cx="2028825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dcffbcd561_0_28" descr="Finance 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610728" y="3490818"/>
            <a:ext cx="2085975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gdcffbcd561_0_28" descr="Health science 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625053" y="4429443"/>
            <a:ext cx="2105025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dcffbcd561_0_28" descr="Human Services 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018528" y="1604043"/>
            <a:ext cx="2085975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gdcffbcd561_0_28" descr="Law Public Safety Corrections and Security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028065" y="2566480"/>
            <a:ext cx="2066925" cy="7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dcffbcd561_0_28" descr="Marketing sales and service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032828" y="3471768"/>
            <a:ext cx="2057400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dcffbcd561_0_28" descr="Transportation distribution and logistics 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023303" y="4453243"/>
            <a:ext cx="2076450" cy="771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dcffbcd561_0_28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8900" cy="36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dcffbcd561_0_42"/>
          <p:cNvSpPr txBox="1">
            <a:spLocks noGrp="1"/>
          </p:cNvSpPr>
          <p:nvPr>
            <p:ph type="title"/>
          </p:nvPr>
        </p:nvSpPr>
        <p:spPr>
          <a:xfrm>
            <a:off x="639097" y="503853"/>
            <a:ext cx="10714800" cy="95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DVR Soft Skills Curriculum: 9 topics   </a:t>
            </a:r>
            <a:endParaRPr/>
          </a:p>
        </p:txBody>
      </p:sp>
      <p:sp>
        <p:nvSpPr>
          <p:cNvPr id="163" name="Google Shape;163;gdcffbcd561_0_42"/>
          <p:cNvSpPr txBox="1">
            <a:spLocks noGrp="1"/>
          </p:cNvSpPr>
          <p:nvPr>
            <p:ph type="body" idx="1"/>
          </p:nvPr>
        </p:nvSpPr>
        <p:spPr>
          <a:xfrm>
            <a:off x="639097" y="1543287"/>
            <a:ext cx="10714800" cy="4406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- Appropriate Groom &amp; Dress</a:t>
            </a:r>
            <a:br>
              <a:rPr lang="en-US" dirty="0"/>
            </a:br>
            <a:r>
              <a:rPr lang="en-US" dirty="0"/>
              <a:t>- Attendance &amp; Punctuality </a:t>
            </a:r>
            <a:br>
              <a:rPr lang="en-US" dirty="0"/>
            </a:br>
            <a:r>
              <a:rPr lang="en-US" dirty="0"/>
              <a:t>- Interpersonal Skills </a:t>
            </a:r>
            <a:br>
              <a:rPr lang="en-US" dirty="0"/>
            </a:br>
            <a:r>
              <a:rPr lang="en-US" dirty="0"/>
              <a:t>- Following Directions &amp; Instructions </a:t>
            </a:r>
            <a:br>
              <a:rPr lang="en-US" dirty="0"/>
            </a:br>
            <a:r>
              <a:rPr lang="en-US" dirty="0"/>
              <a:t>- Accepting Supervision </a:t>
            </a:r>
            <a:br>
              <a:rPr lang="en-US" dirty="0"/>
            </a:br>
            <a:r>
              <a:rPr lang="en-US" dirty="0"/>
              <a:t>- Positive Work Attitude &amp; Habits</a:t>
            </a:r>
            <a:br>
              <a:rPr lang="en-US" dirty="0"/>
            </a:br>
            <a:r>
              <a:rPr lang="en-US" dirty="0"/>
              <a:t>- Ethics &amp; Integrity </a:t>
            </a:r>
            <a:br>
              <a:rPr lang="en-US" dirty="0"/>
            </a:br>
            <a:r>
              <a:rPr lang="en-US" dirty="0"/>
              <a:t>- Communication </a:t>
            </a:r>
            <a:br>
              <a:rPr lang="en-US" dirty="0"/>
            </a:br>
            <a:r>
              <a:rPr lang="en-US" dirty="0"/>
              <a:t>- Problem Solving &amp; Flexibility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 u="sng" dirty="0">
                <a:solidFill>
                  <a:schemeClr val="hlink"/>
                </a:solidFill>
                <a:hlinkClick r:id="rId3"/>
              </a:rPr>
              <a:t>https://www.dshs.wa.gov/dvr/pre-employment-transition-services-pre-ets</a:t>
            </a:r>
            <a:endParaRPr sz="26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4" name="Google Shape;164;gdcffbcd561_0_42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8900" cy="36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dcffbcd561_0_14"/>
          <p:cNvSpPr txBox="1">
            <a:spLocks noGrp="1"/>
          </p:cNvSpPr>
          <p:nvPr>
            <p:ph type="title"/>
          </p:nvPr>
        </p:nvSpPr>
        <p:spPr>
          <a:xfrm>
            <a:off x="639097" y="503853"/>
            <a:ext cx="10714800" cy="95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Washington Career Bridge &amp; Soft Skill Pairings </a:t>
            </a:r>
            <a:endParaRPr/>
          </a:p>
        </p:txBody>
      </p:sp>
      <p:graphicFrame>
        <p:nvGraphicFramePr>
          <p:cNvPr id="172" name="Google Shape;172;gdcffbcd561_0_14"/>
          <p:cNvGraphicFramePr/>
          <p:nvPr/>
        </p:nvGraphicFramePr>
        <p:xfrm>
          <a:off x="952500" y="1455450"/>
          <a:ext cx="10287000" cy="4510860"/>
        </p:xfrm>
        <a:graphic>
          <a:graphicData uri="http://schemas.openxmlformats.org/drawingml/2006/table">
            <a:tbl>
              <a:tblPr>
                <a:noFill/>
                <a:tableStyleId>{D96CA2F4-938B-4FC0-A079-6D1817133E6D}</a:tableStyleId>
              </a:tblPr>
              <a:tblGrid>
                <a:gridCol w="514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9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</a:rPr>
                        <a:t>Agriculture, Food, &amp; Natural Resources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</a:rPr>
                        <a:t>Ethics &amp; Integrity 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</a:rPr>
                        <a:t>Architecture &amp; Construction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</a:rPr>
                        <a:t>Attendance &amp; Punctuality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</a:rPr>
                        <a:t>Arts, Audio/Video Technology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</a:rPr>
                        <a:t>Communications &amp; Interpersonal Skills 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</a:rPr>
                        <a:t>Education &amp; Training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</a:rPr>
                        <a:t>Flexibility 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</a:rPr>
                        <a:t>Finance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</a:rPr>
                        <a:t>Appropriate Groom &amp; Dress 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</a:rPr>
                        <a:t>Manufacturing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800" dirty="0">
                          <a:solidFill>
                            <a:schemeClr val="dk1"/>
                          </a:solidFill>
                        </a:rPr>
                        <a:t>Communication 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1" name="Google Shape;171;gdcffbcd561_0_14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8900" cy="36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dcffbcd561_0_49"/>
          <p:cNvSpPr txBox="1">
            <a:spLocks noGrp="1"/>
          </p:cNvSpPr>
          <p:nvPr>
            <p:ph type="title"/>
          </p:nvPr>
        </p:nvSpPr>
        <p:spPr>
          <a:xfrm>
            <a:off x="363894" y="1123626"/>
            <a:ext cx="4599900" cy="3009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Regional Relevancy</a:t>
            </a:r>
            <a:endParaRPr/>
          </a:p>
        </p:txBody>
      </p:sp>
      <p:sp>
        <p:nvSpPr>
          <p:cNvPr id="179" name="Google Shape;179;gdcffbcd561_0_49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8900" cy="36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dcffbcd561_0_56"/>
          <p:cNvSpPr txBox="1">
            <a:spLocks noGrp="1"/>
          </p:cNvSpPr>
          <p:nvPr>
            <p:ph type="title"/>
          </p:nvPr>
        </p:nvSpPr>
        <p:spPr>
          <a:xfrm>
            <a:off x="639097" y="503853"/>
            <a:ext cx="10714800" cy="95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Business and Schools</a:t>
            </a:r>
            <a:endParaRPr/>
          </a:p>
        </p:txBody>
      </p:sp>
      <p:sp>
        <p:nvSpPr>
          <p:cNvPr id="186" name="Google Shape;186;gdcffbcd561_0_56"/>
          <p:cNvSpPr txBox="1">
            <a:spLocks noGrp="1"/>
          </p:cNvSpPr>
          <p:nvPr>
            <p:ph type="body" idx="1"/>
          </p:nvPr>
        </p:nvSpPr>
        <p:spPr>
          <a:xfrm>
            <a:off x="639097" y="1543287"/>
            <a:ext cx="10714800" cy="4406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indent="-457200"/>
            <a:r>
              <a:rPr lang="en-US" dirty="0"/>
              <a:t>Schools are paired geographically to where they live within the region.</a:t>
            </a:r>
            <a:endParaRPr dirty="0"/>
          </a:p>
          <a:p>
            <a:pPr indent="-457200"/>
            <a:endParaRPr dirty="0"/>
          </a:p>
          <a:p>
            <a:pPr indent="-457200"/>
            <a:r>
              <a:rPr lang="en-US" dirty="0"/>
              <a:t>Reaching out to companies within the region to build partnerships.</a:t>
            </a:r>
            <a:endParaRPr dirty="0"/>
          </a:p>
          <a:p>
            <a:pPr indent="-457200"/>
            <a:endParaRPr dirty="0"/>
          </a:p>
          <a:p>
            <a:pPr indent="-457200"/>
            <a:r>
              <a:rPr lang="en-US" dirty="0"/>
              <a:t>Businesses are within the area of a student’s community   </a:t>
            </a:r>
            <a:endParaRPr dirty="0"/>
          </a:p>
        </p:txBody>
      </p:sp>
      <p:sp>
        <p:nvSpPr>
          <p:cNvPr id="187" name="Google Shape;187;gdcffbcd561_0_56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8900" cy="36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dcffbcd561_0_21"/>
          <p:cNvSpPr txBox="1">
            <a:spLocks noGrp="1"/>
          </p:cNvSpPr>
          <p:nvPr>
            <p:ph type="title"/>
          </p:nvPr>
        </p:nvSpPr>
        <p:spPr>
          <a:xfrm>
            <a:off x="363894" y="1123626"/>
            <a:ext cx="4599900" cy="3009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Collaboration &amp; Coordination:</a:t>
            </a:r>
            <a:endParaRPr/>
          </a:p>
        </p:txBody>
      </p:sp>
      <p:sp>
        <p:nvSpPr>
          <p:cNvPr id="194" name="Google Shape;194;gdcffbcd561_0_21"/>
          <p:cNvSpPr txBox="1">
            <a:spLocks noGrp="1"/>
          </p:cNvSpPr>
          <p:nvPr>
            <p:ph type="body" idx="1"/>
          </p:nvPr>
        </p:nvSpPr>
        <p:spPr>
          <a:xfrm>
            <a:off x="363895" y="4208107"/>
            <a:ext cx="4599900" cy="1549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Using a team approach </a:t>
            </a:r>
            <a:endParaRPr/>
          </a:p>
        </p:txBody>
      </p:sp>
      <p:sp>
        <p:nvSpPr>
          <p:cNvPr id="195" name="Google Shape;195;gdcffbcd561_0_21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8900" cy="36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dcffbcd561_0_35"/>
          <p:cNvSpPr txBox="1">
            <a:spLocks noGrp="1"/>
          </p:cNvSpPr>
          <p:nvPr>
            <p:ph type="title"/>
          </p:nvPr>
        </p:nvSpPr>
        <p:spPr>
          <a:xfrm>
            <a:off x="639097" y="503853"/>
            <a:ext cx="10714800" cy="95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Collaboration &amp; Coordination: Schools </a:t>
            </a:r>
            <a:endParaRPr sz="3200"/>
          </a:p>
        </p:txBody>
      </p:sp>
      <p:sp>
        <p:nvSpPr>
          <p:cNvPr id="202" name="Google Shape;202;gdcffbcd561_0_35"/>
          <p:cNvSpPr txBox="1">
            <a:spLocks noGrp="1"/>
          </p:cNvSpPr>
          <p:nvPr>
            <p:ph type="body" idx="1"/>
          </p:nvPr>
        </p:nvSpPr>
        <p:spPr>
          <a:xfrm>
            <a:off x="639097" y="1543287"/>
            <a:ext cx="10714800" cy="4406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1371600" lvl="2" indent="-406400" algn="l" rtl="0">
              <a:spcBef>
                <a:spcPts val="500"/>
              </a:spcBef>
              <a:spcAft>
                <a:spcPts val="0"/>
              </a:spcAft>
              <a:buSzPts val="2800"/>
              <a:buChar char="o"/>
            </a:pPr>
            <a:r>
              <a:rPr lang="en-US" dirty="0"/>
              <a:t>Special Education Director</a:t>
            </a:r>
            <a:endParaRPr dirty="0"/>
          </a:p>
          <a:p>
            <a:pPr marL="1371600" lvl="2" indent="-406400" algn="l" rtl="0">
              <a:spcBef>
                <a:spcPts val="0"/>
              </a:spcBef>
              <a:spcAft>
                <a:spcPts val="0"/>
              </a:spcAft>
              <a:buSzPts val="2800"/>
              <a:buChar char="o"/>
            </a:pPr>
            <a:r>
              <a:rPr lang="en-US" dirty="0"/>
              <a:t>School Administration</a:t>
            </a:r>
            <a:endParaRPr dirty="0"/>
          </a:p>
          <a:p>
            <a:pPr marL="1371600" lvl="2" indent="-406400" algn="l" rtl="0">
              <a:spcBef>
                <a:spcPts val="0"/>
              </a:spcBef>
              <a:spcAft>
                <a:spcPts val="0"/>
              </a:spcAft>
              <a:buSzPts val="2800"/>
              <a:buChar char="o"/>
            </a:pPr>
            <a:r>
              <a:rPr lang="en-US" dirty="0"/>
              <a:t>Teacher</a:t>
            </a:r>
            <a:endParaRPr dirty="0"/>
          </a:p>
          <a:p>
            <a:pPr marL="1371600" lvl="2" indent="-406400" algn="l" rtl="0">
              <a:spcBef>
                <a:spcPts val="0"/>
              </a:spcBef>
              <a:spcAft>
                <a:spcPts val="0"/>
              </a:spcAft>
              <a:buSzPts val="2800"/>
              <a:buChar char="o"/>
            </a:pPr>
            <a:r>
              <a:rPr lang="en-US" dirty="0"/>
              <a:t>Superintendent</a:t>
            </a:r>
            <a:endParaRPr dirty="0"/>
          </a:p>
          <a:p>
            <a:pPr marL="1371600" lvl="2" indent="-406400" algn="l" rtl="0">
              <a:spcBef>
                <a:spcPts val="0"/>
              </a:spcBef>
              <a:spcAft>
                <a:spcPts val="0"/>
              </a:spcAft>
              <a:buSzPts val="2800"/>
              <a:buChar char="o"/>
            </a:pPr>
            <a:r>
              <a:rPr lang="en-US" dirty="0"/>
              <a:t>School Counselor</a:t>
            </a:r>
            <a:endParaRPr dirty="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 dirty="0"/>
          </a:p>
        </p:txBody>
      </p:sp>
      <p:sp>
        <p:nvSpPr>
          <p:cNvPr id="203" name="Google Shape;203;gdcffbcd561_0_35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8900" cy="36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dcffbcd561_2_12"/>
          <p:cNvSpPr txBox="1">
            <a:spLocks noGrp="1"/>
          </p:cNvSpPr>
          <p:nvPr>
            <p:ph type="title"/>
          </p:nvPr>
        </p:nvSpPr>
        <p:spPr>
          <a:xfrm>
            <a:off x="639097" y="503853"/>
            <a:ext cx="10714800" cy="95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Collaboration &amp; Coordination: Schools </a:t>
            </a:r>
            <a:endParaRPr sz="3200"/>
          </a:p>
        </p:txBody>
      </p:sp>
      <p:sp>
        <p:nvSpPr>
          <p:cNvPr id="210" name="Google Shape;210;gdcffbcd561_2_12"/>
          <p:cNvSpPr txBox="1">
            <a:spLocks noGrp="1"/>
          </p:cNvSpPr>
          <p:nvPr>
            <p:ph type="body" idx="1"/>
          </p:nvPr>
        </p:nvSpPr>
        <p:spPr>
          <a:xfrm>
            <a:off x="639097" y="1425006"/>
            <a:ext cx="10714800" cy="4406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0800" lvl="0" indent="0" algn="l" rtl="0"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 dirty="0"/>
              <a:t>Multiple Engagement Strategies</a:t>
            </a:r>
            <a:endParaRPr dirty="0"/>
          </a:p>
          <a:p>
            <a:pPr lvl="1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-US" dirty="0"/>
              <a:t>Calls</a:t>
            </a:r>
            <a:endParaRPr dirty="0"/>
          </a:p>
          <a:p>
            <a:pPr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-US" dirty="0"/>
              <a:t>Emails</a:t>
            </a:r>
            <a:endParaRPr dirty="0"/>
          </a:p>
          <a:p>
            <a:pPr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-US" dirty="0"/>
              <a:t>Meetings to introduce topic</a:t>
            </a:r>
            <a:endParaRPr dirty="0"/>
          </a:p>
          <a:p>
            <a:pPr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-US" dirty="0"/>
              <a:t>Collaborating with other agencies</a:t>
            </a:r>
            <a:endParaRPr dirty="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 dirty="0"/>
          </a:p>
        </p:txBody>
      </p:sp>
      <p:sp>
        <p:nvSpPr>
          <p:cNvPr id="211" name="Google Shape;211;gdcffbcd561_2_12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8900" cy="36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dcffbcd561_0_118"/>
          <p:cNvSpPr txBox="1">
            <a:spLocks noGrp="1"/>
          </p:cNvSpPr>
          <p:nvPr>
            <p:ph type="title"/>
          </p:nvPr>
        </p:nvSpPr>
        <p:spPr>
          <a:xfrm>
            <a:off x="549747" y="503853"/>
            <a:ext cx="10714800" cy="95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 typeface="Arial"/>
              <a:buNone/>
            </a:pPr>
            <a:r>
              <a:rPr lang="en-US"/>
              <a:t>Collaboration &amp; Coordination: Businesses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gdcffbcd561_0_118"/>
          <p:cNvSpPr txBox="1">
            <a:spLocks noGrp="1"/>
          </p:cNvSpPr>
          <p:nvPr>
            <p:ph type="body" idx="1"/>
          </p:nvPr>
        </p:nvSpPr>
        <p:spPr>
          <a:xfrm>
            <a:off x="639000" y="1107900"/>
            <a:ext cx="10714800" cy="464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Networking through chambers</a:t>
            </a:r>
            <a:endParaRPr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Using Referrals</a:t>
            </a:r>
            <a:endParaRPr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Cold Calling with a script</a:t>
            </a:r>
            <a:endParaRPr dirty="0"/>
          </a:p>
          <a:p>
            <a:pPr marL="914400" lvl="1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−"/>
            </a:pPr>
            <a:r>
              <a:rPr lang="en-US" dirty="0"/>
              <a:t>Informational Interview	</a:t>
            </a:r>
            <a:endParaRPr dirty="0"/>
          </a:p>
          <a:p>
            <a:pPr marL="914400" lvl="1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−"/>
            </a:pPr>
            <a:r>
              <a:rPr lang="en-US" dirty="0"/>
              <a:t>Asking for Manager to speak with students to discuss lending their knowledge </a:t>
            </a:r>
            <a:endParaRPr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Building and maintaining of relationships </a:t>
            </a:r>
            <a:endParaRPr dirty="0"/>
          </a:p>
          <a:p>
            <a:pPr marL="914400" lvl="1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−"/>
            </a:pPr>
            <a:r>
              <a:rPr lang="en-US" dirty="0"/>
              <a:t>Job Site tours </a:t>
            </a:r>
            <a:endParaRPr dirty="0"/>
          </a:p>
          <a:p>
            <a:pPr marL="914400" lvl="1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−"/>
            </a:pPr>
            <a:r>
              <a:rPr lang="en-US" dirty="0"/>
              <a:t>Eventually Work-based Learning</a:t>
            </a:r>
            <a:endParaRPr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Success breeds success</a:t>
            </a:r>
            <a:endParaRPr dirty="0"/>
          </a:p>
        </p:txBody>
      </p:sp>
      <p:sp>
        <p:nvSpPr>
          <p:cNvPr id="219" name="Google Shape;219;gdcffbcd561_0_118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8900" cy="36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gdcffbcd561_2_19" descr="Skagit County Plumbing &amp; HVAC | CPI Plumbing &amp; Heati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9200" y="363004"/>
            <a:ext cx="1738006" cy="124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dcffbcd561_2_19" descr="About the WCC - Washington State Department of Ecolog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9499" y="724360"/>
            <a:ext cx="3229411" cy="1026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dcffbcd561_2_19" descr="NWLETT | Northwest Laborers - Employers Training Trust Fun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20948" y="2344907"/>
            <a:ext cx="3028307" cy="112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gdcffbcd561_2_19" descr="Dakota Creek Industrie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3743" y="1750688"/>
            <a:ext cx="1738006" cy="1026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dcffbcd561_2_19" descr="Bellair Airporter Shuttle - Airporter.com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45172" y="3927642"/>
            <a:ext cx="2379858" cy="637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gdcffbcd561_2_19" descr="Armed Forces Day – May 19 | Government Book Talk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63743" y="2907539"/>
            <a:ext cx="1783537" cy="1173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gdcffbcd561_2_19" descr="Washington Energy Services - Lynnwood, WA 9803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29200" y="4844755"/>
            <a:ext cx="2568482" cy="671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gdcffbcd561_2_19" descr="Lowe's – Logos Download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594320" y="4844755"/>
            <a:ext cx="2239771" cy="12478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gdcffbcd561_2_2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557" y="574150"/>
            <a:ext cx="5534025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gdcffbcd561_2_2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40477" y="2944569"/>
            <a:ext cx="3043021" cy="1095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gdcffbcd561_2_2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6275" y="3041270"/>
            <a:ext cx="3162000" cy="10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gdcffbcd561_2_2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04738" y="4230088"/>
            <a:ext cx="17145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gdcffbcd561_2_25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40025" y="4333282"/>
            <a:ext cx="17145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dcffbcd561_2_25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52496" y="1418353"/>
            <a:ext cx="2089557" cy="12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gdcffbcd561_2_25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40477" y="13080"/>
            <a:ext cx="2616200" cy="186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gdcffbcd561_2_259" descr="Barron Heating offers paid apprenticeships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510355" y="1402633"/>
            <a:ext cx="3173143" cy="12478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dcffbcd561_0_76"/>
          <p:cNvSpPr txBox="1">
            <a:spLocks noGrp="1"/>
          </p:cNvSpPr>
          <p:nvPr>
            <p:ph type="title"/>
          </p:nvPr>
        </p:nvSpPr>
        <p:spPr>
          <a:xfrm>
            <a:off x="363894" y="1123626"/>
            <a:ext cx="4599900" cy="3009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Virtual Job Site Tour:</a:t>
            </a:r>
            <a:endParaRPr/>
          </a:p>
        </p:txBody>
      </p:sp>
      <p:sp>
        <p:nvSpPr>
          <p:cNvPr id="252" name="Google Shape;252;gdcffbcd561_0_76"/>
          <p:cNvSpPr txBox="1">
            <a:spLocks noGrp="1"/>
          </p:cNvSpPr>
          <p:nvPr>
            <p:ph type="body" idx="1"/>
          </p:nvPr>
        </p:nvSpPr>
        <p:spPr>
          <a:xfrm>
            <a:off x="363895" y="4208107"/>
            <a:ext cx="4599900" cy="1549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Nichols Brothers Boat Builders &amp; Everett Ship Repair</a:t>
            </a:r>
            <a:endParaRPr/>
          </a:p>
        </p:txBody>
      </p:sp>
      <p:sp>
        <p:nvSpPr>
          <p:cNvPr id="253" name="Google Shape;253;gdcffbcd561_0_76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8900" cy="36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dcffbcd561_0_83"/>
          <p:cNvSpPr txBox="1">
            <a:spLocks noGrp="1"/>
          </p:cNvSpPr>
          <p:nvPr>
            <p:ph type="title"/>
          </p:nvPr>
        </p:nvSpPr>
        <p:spPr>
          <a:xfrm>
            <a:off x="639097" y="503853"/>
            <a:ext cx="10714800" cy="95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On Site Virtual Tour 	</a:t>
            </a:r>
            <a:endParaRPr/>
          </a:p>
        </p:txBody>
      </p:sp>
      <p:sp>
        <p:nvSpPr>
          <p:cNvPr id="260" name="Google Shape;260;gdcffbcd561_0_83"/>
          <p:cNvSpPr txBox="1">
            <a:spLocks noGrp="1"/>
          </p:cNvSpPr>
          <p:nvPr>
            <p:ph type="body" idx="1"/>
          </p:nvPr>
        </p:nvSpPr>
        <p:spPr>
          <a:xfrm>
            <a:off x="639097" y="1543287"/>
            <a:ext cx="10714800" cy="4406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Brian toured Nichols Brothers Boat Builders and Everett Ship Repair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He was allowed to record both the tours and interviews with employees from both companies. He was able to compile the footage and create a virtual tour highlighting the benefits of apprenticeships and careers in the trades. 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br>
              <a:rPr lang="en-US"/>
            </a:br>
            <a:endParaRPr/>
          </a:p>
        </p:txBody>
      </p:sp>
      <p:sp>
        <p:nvSpPr>
          <p:cNvPr id="261" name="Google Shape;261;gdcffbcd561_0_83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8900" cy="36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df563c5b9b_1_0"/>
          <p:cNvSpPr txBox="1">
            <a:spLocks noGrp="1"/>
          </p:cNvSpPr>
          <p:nvPr>
            <p:ph type="title"/>
          </p:nvPr>
        </p:nvSpPr>
        <p:spPr>
          <a:xfrm>
            <a:off x="639097" y="503853"/>
            <a:ext cx="10714800" cy="95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On Site Virtual Tour (cont.) 	</a:t>
            </a:r>
            <a:endParaRPr/>
          </a:p>
        </p:txBody>
      </p:sp>
      <p:sp>
        <p:nvSpPr>
          <p:cNvPr id="268" name="Google Shape;268;gdf563c5b9b_1_0"/>
          <p:cNvSpPr txBox="1">
            <a:spLocks noGrp="1"/>
          </p:cNvSpPr>
          <p:nvPr>
            <p:ph type="body" idx="1"/>
          </p:nvPr>
        </p:nvSpPr>
        <p:spPr>
          <a:xfrm>
            <a:off x="639097" y="1543287"/>
            <a:ext cx="10714800" cy="4406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Virtual work-based learning activities included information about the following positions: welder, forklift operator, electricians, painters, apprenticeship coordinator, safety officer, project managers, logistics manager, administrative support staff.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Representatives from Nichols Brothers and Everett Ship Repair were in attendance during the presentation for questions as well as discussions about next steps</a:t>
            </a:r>
            <a:endParaRPr dirty="0"/>
          </a:p>
        </p:txBody>
      </p:sp>
      <p:sp>
        <p:nvSpPr>
          <p:cNvPr id="269" name="Google Shape;269;gdf563c5b9b_1_0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8900" cy="36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dcffbcd561_0_90"/>
          <p:cNvSpPr txBox="1">
            <a:spLocks noGrp="1"/>
          </p:cNvSpPr>
          <p:nvPr>
            <p:ph type="title"/>
          </p:nvPr>
        </p:nvSpPr>
        <p:spPr>
          <a:xfrm>
            <a:off x="639097" y="503853"/>
            <a:ext cx="10714800" cy="95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Sample of the Virtual Job site tour</a:t>
            </a:r>
            <a:endParaRPr/>
          </a:p>
        </p:txBody>
      </p:sp>
      <p:pic>
        <p:nvPicPr>
          <p:cNvPr id="277" name="Google Shape;277;gdcffbcd561_0_90" title="Virtual tour and Interviews with Nichols Brothers Boat Builders and Everett Ship Repair.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65891" y="1455453"/>
            <a:ext cx="5202850" cy="39021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4431500" y="5476223"/>
            <a:ext cx="42552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https://youtu.be/5AzH355KkNo</a:t>
            </a:r>
          </a:p>
        </p:txBody>
      </p:sp>
      <p:sp>
        <p:nvSpPr>
          <p:cNvPr id="278" name="Google Shape;278;gdcffbcd561_0_90"/>
          <p:cNvSpPr txBox="1"/>
          <p:nvPr/>
        </p:nvSpPr>
        <p:spPr>
          <a:xfrm>
            <a:off x="5243000" y="5784000"/>
            <a:ext cx="114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7:02 - 7:42</a:t>
            </a:r>
            <a:endParaRPr/>
          </a:p>
        </p:txBody>
      </p:sp>
      <p:sp>
        <p:nvSpPr>
          <p:cNvPr id="276" name="Google Shape;276;gdcffbcd561_0_90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8900" cy="36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dcffbcd561_0_104"/>
          <p:cNvSpPr txBox="1">
            <a:spLocks noGrp="1"/>
          </p:cNvSpPr>
          <p:nvPr>
            <p:ph type="title"/>
          </p:nvPr>
        </p:nvSpPr>
        <p:spPr>
          <a:xfrm>
            <a:off x="363894" y="1123626"/>
            <a:ext cx="4599900" cy="30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Rockwell"/>
              <a:buNone/>
            </a:pPr>
            <a:r>
              <a:rPr lang="en-US"/>
              <a:t>Thank you!  </a:t>
            </a:r>
            <a:endParaRPr/>
          </a:p>
        </p:txBody>
      </p:sp>
      <p:sp>
        <p:nvSpPr>
          <p:cNvPr id="284" name="Google Shape;284;gdcffbcd561_0_104"/>
          <p:cNvSpPr txBox="1">
            <a:spLocks noGrp="1"/>
          </p:cNvSpPr>
          <p:nvPr>
            <p:ph type="sldNum" idx="12"/>
          </p:nvPr>
        </p:nvSpPr>
        <p:spPr>
          <a:xfrm>
            <a:off x="11666568" y="6333256"/>
            <a:ext cx="430200" cy="3639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dk1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dcffbcd561_0_110"/>
          <p:cNvSpPr txBox="1">
            <a:spLocks noGrp="1"/>
          </p:cNvSpPr>
          <p:nvPr>
            <p:ph type="title"/>
          </p:nvPr>
        </p:nvSpPr>
        <p:spPr>
          <a:xfrm>
            <a:off x="639097" y="503853"/>
            <a:ext cx="10714800" cy="95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Contact Information </a:t>
            </a:r>
            <a:endParaRPr/>
          </a:p>
        </p:txBody>
      </p:sp>
      <p:sp>
        <p:nvSpPr>
          <p:cNvPr id="291" name="Google Shape;291;gdcffbcd561_0_110"/>
          <p:cNvSpPr txBox="1">
            <a:spLocks noGrp="1"/>
          </p:cNvSpPr>
          <p:nvPr>
            <p:ph type="body" idx="1"/>
          </p:nvPr>
        </p:nvSpPr>
        <p:spPr>
          <a:xfrm>
            <a:off x="639097" y="1543287"/>
            <a:ext cx="10714800" cy="4406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en-US" sz="3200" dirty="0"/>
              <a:t>Nick Harris, DVR Regional Transition Consultant</a:t>
            </a:r>
            <a:endParaRPr sz="3200" dirty="0"/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en-US" sz="3200" dirty="0">
                <a:hlinkClick r:id="rId3"/>
              </a:rPr>
              <a:t>harrind@dshs.wa.gov</a:t>
            </a:r>
            <a:endParaRPr lang="en-US" sz="3200" dirty="0"/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3200" dirty="0"/>
              <a:t>(360) 429-3078</a:t>
            </a:r>
            <a:endParaRPr sz="3200" dirty="0"/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endParaRPr sz="3200" dirty="0"/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en-US" sz="3200" dirty="0"/>
              <a:t>Brian McClay, ESD 189 Program Specialist II</a:t>
            </a:r>
            <a:endParaRPr sz="3200" dirty="0"/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en-US" sz="3200" dirty="0">
                <a:hlinkClick r:id="rId4"/>
              </a:rPr>
              <a:t>bmmclay@nwesd</a:t>
            </a:r>
            <a:r>
              <a:rPr lang="en-US" sz="3200">
                <a:hlinkClick r:id="rId4"/>
              </a:rPr>
              <a:t>.org</a:t>
            </a:r>
            <a:endParaRPr lang="en-US" sz="3200"/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en-US" sz="3200"/>
              <a:t>(</a:t>
            </a:r>
            <a:r>
              <a:rPr lang="en-US" sz="3200" dirty="0"/>
              <a:t>209) 531-3652</a:t>
            </a:r>
            <a:endParaRPr sz="32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2" name="Google Shape;292;gdcffbcd561_0_110"/>
          <p:cNvSpPr txBox="1">
            <a:spLocks noGrp="1"/>
          </p:cNvSpPr>
          <p:nvPr>
            <p:ph type="sldNum" idx="12"/>
          </p:nvPr>
        </p:nvSpPr>
        <p:spPr>
          <a:xfrm>
            <a:off x="11353800" y="6354147"/>
            <a:ext cx="558900" cy="36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lor Galaxy Theme">
  <a:themeElements>
    <a:clrScheme name="SU Colors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282"/>
      </a:accent1>
      <a:accent2>
        <a:srgbClr val="088099"/>
      </a:accent2>
      <a:accent3>
        <a:srgbClr val="124A12"/>
      </a:accent3>
      <a:accent4>
        <a:srgbClr val="AA0000"/>
      </a:accent4>
      <a:accent5>
        <a:srgbClr val="FDB913"/>
      </a:accent5>
      <a:accent6>
        <a:srgbClr val="EF413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DB21A84C6B484893257A8170204B83" ma:contentTypeVersion="12" ma:contentTypeDescription="Create a new document." ma:contentTypeScope="" ma:versionID="29c46ceae8b0e48a05135e32e8006307">
  <xsd:schema xmlns:xsd="http://www.w3.org/2001/XMLSchema" xmlns:xs="http://www.w3.org/2001/XMLSchema" xmlns:p="http://schemas.microsoft.com/office/2006/metadata/properties" xmlns:ns2="87fb58b4-b3f2-43d8-b023-353a89983adc" xmlns:ns3="712ad1b7-b308-4ea1-86b4-fa66dfe61ac3" targetNamespace="http://schemas.microsoft.com/office/2006/metadata/properties" ma:root="true" ma:fieldsID="f618c746dcadcad69df572c36f0932db" ns2:_="" ns3:_="">
    <xsd:import namespace="87fb58b4-b3f2-43d8-b023-353a89983adc"/>
    <xsd:import namespace="712ad1b7-b308-4ea1-86b4-fa66dfe61a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fb58b4-b3f2-43d8-b023-353a89983a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2ad1b7-b308-4ea1-86b4-fa66dfe61ac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F5C5048-688D-4EC9-A6BE-65E72BD6C771}"/>
</file>

<file path=customXml/itemProps2.xml><?xml version="1.0" encoding="utf-8"?>
<ds:datastoreItem xmlns:ds="http://schemas.openxmlformats.org/officeDocument/2006/customXml" ds:itemID="{DA91D8B7-0E51-4E6D-80A2-843EF19591E0}"/>
</file>

<file path=customXml/itemProps3.xml><?xml version="1.0" encoding="utf-8"?>
<ds:datastoreItem xmlns:ds="http://schemas.openxmlformats.org/officeDocument/2006/customXml" ds:itemID="{291D099B-D4D2-473D-8EB2-AEA6E7A222DC}"/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703</Words>
  <Application>Microsoft Office PowerPoint</Application>
  <PresentationFormat>Widescreen</PresentationFormat>
  <Paragraphs>143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Courier New</vt:lpstr>
      <vt:lpstr>Rockwell</vt:lpstr>
      <vt:lpstr>Color Galaxy Theme</vt:lpstr>
      <vt:lpstr>Pre Employment Transition Services Partnerships: A Look into Programming with DVR and ESD 189 Schools </vt:lpstr>
      <vt:lpstr>Cohort Model of Service Delivery </vt:lpstr>
      <vt:lpstr>Cohort Model of Service Delivery (continued)</vt:lpstr>
      <vt:lpstr>Number of Students served </vt:lpstr>
      <vt:lpstr>Pandemic Plus:</vt:lpstr>
      <vt:lpstr>Pandemic Plus: Increased frequency with schools</vt:lpstr>
      <vt:lpstr>Pandemic Plus: Increased guest speakers </vt:lpstr>
      <vt:lpstr>Career Clusters &amp; Soft Skills </vt:lpstr>
      <vt:lpstr>Washington Career Bridge: 16 career clusters  </vt:lpstr>
      <vt:lpstr>DVR Soft Skills Curriculum: 9 topics   </vt:lpstr>
      <vt:lpstr>Washington Career Bridge &amp; Soft Skill Pairings </vt:lpstr>
      <vt:lpstr>Regional Relevancy</vt:lpstr>
      <vt:lpstr>Business and Schools</vt:lpstr>
      <vt:lpstr>Collaboration &amp; Coordination:</vt:lpstr>
      <vt:lpstr>Collaboration &amp; Coordination: Schools </vt:lpstr>
      <vt:lpstr>Collaboration &amp; Coordination: Schools </vt:lpstr>
      <vt:lpstr>Collaboration &amp; Coordination: Businesses </vt:lpstr>
      <vt:lpstr>PowerPoint Presentation</vt:lpstr>
      <vt:lpstr>PowerPoint Presentation</vt:lpstr>
      <vt:lpstr>Virtual Job Site Tour:</vt:lpstr>
      <vt:lpstr>On Site Virtual Tour  </vt:lpstr>
      <vt:lpstr>On Site Virtual Tour (cont.)  </vt:lpstr>
      <vt:lpstr>A Sample of the Virtual Job site tour</vt:lpstr>
      <vt:lpstr>Thank you!  </vt:lpstr>
      <vt:lpstr>Contact Information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 Employment Transition Services Partnerships: A Look into Programming with DVR and ESD 189 Schools </dc:title>
  <dc:creator>Smith, Benjamin</dc:creator>
  <cp:lastModifiedBy>Hirschmann, Kristin</cp:lastModifiedBy>
  <cp:revision>3</cp:revision>
  <dcterms:created xsi:type="dcterms:W3CDTF">2021-04-16T19:31:14Z</dcterms:created>
  <dcterms:modified xsi:type="dcterms:W3CDTF">2021-06-10T22:27:56Z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0x010100FEDB21A84C6B484893257A8170204B83</vt:lpwstr>
  </property>
</Properties>
</file>