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7010400" cy="9296400"/>
  <p:embeddedFontLst>
    <p:embeddedFont>
      <p:font typeface="Montserrat"/>
      <p:regular r:id="rId24"/>
      <p:bold r:id="rId25"/>
      <p:italic r:id="rId26"/>
      <p:boldItalic r:id="rId27"/>
    </p:embeddedFont>
    <p:embeddedFont>
      <p:font typeface="Montserrat Medium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2" roundtripDataSignature="AMtx7mhbgZC+M7Np/2cvqVDBs+9j9J6p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Montserrat-italic.fntdata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1" Type="http://schemas.openxmlformats.org/officeDocument/2006/relationships/slide" Target="slides/slide15.xml"/><Relationship Id="rId3" Type="http://schemas.openxmlformats.org/officeDocument/2006/relationships/presProps" Target="presProps.xml"/><Relationship Id="rId34" Type="http://schemas.openxmlformats.org/officeDocument/2006/relationships/customXml" Target="../customXml/item2.xml"/><Relationship Id="rId25" Type="http://schemas.openxmlformats.org/officeDocument/2006/relationships/font" Target="fonts/Montserrat-bold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ustomXml" Target="../customXml/item1.xml"/><Relationship Id="rId20" Type="http://schemas.openxmlformats.org/officeDocument/2006/relationships/slide" Target="slides/slide14.xml"/><Relationship Id="rId2" Type="http://schemas.openxmlformats.org/officeDocument/2006/relationships/viewProps" Target="viewProps.xml"/><Relationship Id="rId29" Type="http://schemas.openxmlformats.org/officeDocument/2006/relationships/font" Target="fonts/MontserratMedium-bold.fntdata"/><Relationship Id="rId16" Type="http://schemas.openxmlformats.org/officeDocument/2006/relationships/slide" Target="slides/slide10.xml"/><Relationship Id="rId24" Type="http://schemas.openxmlformats.org/officeDocument/2006/relationships/font" Target="fonts/Montserrat-regular.fntdata"/><Relationship Id="rId1" Type="http://schemas.openxmlformats.org/officeDocument/2006/relationships/theme" Target="theme/theme3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23" Type="http://schemas.openxmlformats.org/officeDocument/2006/relationships/slide" Target="slides/slide17.xml"/><Relationship Id="rId28" Type="http://schemas.openxmlformats.org/officeDocument/2006/relationships/font" Target="fonts/MontserratMedium-regular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1" Type="http://schemas.openxmlformats.org/officeDocument/2006/relationships/font" Target="fonts/MontserratMedium-bold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7" Type="http://schemas.openxmlformats.org/officeDocument/2006/relationships/font" Target="fonts/Montserrat-boldItalic.fntdata"/><Relationship Id="rId30" Type="http://schemas.openxmlformats.org/officeDocument/2006/relationships/font" Target="fonts/MontserratMedium-italic.fntdata"/><Relationship Id="rId14" Type="http://schemas.openxmlformats.org/officeDocument/2006/relationships/slide" Target="slides/slide8.xml"/><Relationship Id="rId35" Type="http://schemas.openxmlformats.org/officeDocument/2006/relationships/customXml" Target="../customXml/item3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9" y="1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1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" name="Google Shape;73;p1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d7706e093_0_0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bd7706e093_0_0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gbd7706e093_0_0:notes"/>
          <p:cNvSpPr txBox="1"/>
          <p:nvPr>
            <p:ph idx="12" type="sldNum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51a2497c5_0_0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c51a2497c5_0_0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c51a2497c5_0_0:notes"/>
          <p:cNvSpPr txBox="1"/>
          <p:nvPr>
            <p:ph idx="12" type="sldNum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51a2497c5_0_6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c51a2497c5_0_6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51a2497c5_0_11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c51a2497c5_0_11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51a2497c5_0_19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c51a2497c5_0_19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 txBox="1"/>
          <p:nvPr>
            <p:ph idx="12" type="sldNum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d7706e093_0_35:notes"/>
          <p:cNvSpPr/>
          <p:nvPr>
            <p:ph idx="2" type="sldImg"/>
          </p:nvPr>
        </p:nvSpPr>
        <p:spPr>
          <a:xfrm>
            <a:off x="1181100" y="696913"/>
            <a:ext cx="46482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bd7706e093_0_35:notes"/>
          <p:cNvSpPr txBox="1"/>
          <p:nvPr>
            <p:ph idx="1" type="body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gbd7706e093_0_35:notes"/>
          <p:cNvSpPr txBox="1"/>
          <p:nvPr>
            <p:ph idx="12" type="sldNum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Developed a nationally recognized sustainable funding model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Share monograph</a:t>
            </a:r>
            <a:endParaRPr/>
          </a:p>
        </p:txBody>
      </p:sp>
      <p:sp>
        <p:nvSpPr>
          <p:cNvPr id="155" name="Google Shape;155;p14:notes"/>
          <p:cNvSpPr txBox="1"/>
          <p:nvPr>
            <p:ph idx="12" type="sldNum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2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Developed a nationally recognized sustainable funding model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Share monograph</a:t>
            </a:r>
            <a:endParaRPr/>
          </a:p>
        </p:txBody>
      </p:sp>
      <p:sp>
        <p:nvSpPr>
          <p:cNvPr id="163" name="Google Shape;163;p12:notes"/>
          <p:cNvSpPr txBox="1"/>
          <p:nvPr>
            <p:ph idx="12" type="sldNum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50" spcFirstLastPara="1" rIns="93150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50" spcFirstLastPara="1" rIns="93150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7"/>
          <p:cNvSpPr txBox="1"/>
          <p:nvPr>
            <p:ph type="ctrTitle"/>
          </p:nvPr>
        </p:nvSpPr>
        <p:spPr>
          <a:xfrm>
            <a:off x="931595" y="3759733"/>
            <a:ext cx="7343124" cy="1572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4B7A"/>
              </a:buClr>
              <a:buSzPts val="3300"/>
              <a:buFont typeface="Arial"/>
              <a:buNone/>
              <a:defRPr b="0" i="0" sz="3300" u="none" cap="none" strike="noStrike">
                <a:solidFill>
                  <a:srgbClr val="154B7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" type="subTitle"/>
          </p:nvPr>
        </p:nvSpPr>
        <p:spPr>
          <a:xfrm>
            <a:off x="931596" y="5330527"/>
            <a:ext cx="7343123" cy="5099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345"/>
              </a:spcBef>
              <a:spcAft>
                <a:spcPts val="0"/>
              </a:spcAft>
              <a:buClr>
                <a:srgbClr val="154B7A"/>
              </a:buClr>
              <a:buSzPts val="1725"/>
              <a:buFont typeface="Arial"/>
              <a:buNone/>
              <a:defRPr b="0" i="0" sz="1725" u="none" cap="none" strike="noStrike">
                <a:solidFill>
                  <a:srgbClr val="154B7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2119700" y="274638"/>
            <a:ext cx="67973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985542" y="1701757"/>
            <a:ext cx="3273461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38CD5"/>
              </a:buClr>
              <a:buSzPts val="2400"/>
              <a:buFont typeface="Arial"/>
              <a:buNone/>
              <a:defRPr b="0" i="0" sz="2400">
                <a:solidFill>
                  <a:srgbClr val="538CD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" name="Google Shape;19;p19"/>
          <p:cNvSpPr txBox="1"/>
          <p:nvPr>
            <p:ph idx="2" type="body"/>
          </p:nvPr>
        </p:nvSpPr>
        <p:spPr>
          <a:xfrm>
            <a:off x="1985542" y="2452147"/>
            <a:ext cx="327346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0" name="Google Shape;20;p19"/>
          <p:cNvSpPr txBox="1"/>
          <p:nvPr>
            <p:ph idx="3" type="body"/>
          </p:nvPr>
        </p:nvSpPr>
        <p:spPr>
          <a:xfrm>
            <a:off x="5580982" y="1678221"/>
            <a:ext cx="320190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38CD5"/>
              </a:buClr>
              <a:buSzPts val="2400"/>
              <a:buFont typeface="Arial"/>
              <a:buNone/>
              <a:defRPr b="1" sz="2400">
                <a:solidFill>
                  <a:srgbClr val="538CD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1" name="Google Shape;21;p19"/>
          <p:cNvSpPr txBox="1"/>
          <p:nvPr>
            <p:ph idx="4" type="body"/>
          </p:nvPr>
        </p:nvSpPr>
        <p:spPr>
          <a:xfrm>
            <a:off x="5580982" y="2452147"/>
            <a:ext cx="320190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ontserrat"/>
              <a:buNone/>
              <a:defRPr sz="26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ontserrat"/>
              <a:buNone/>
              <a:defRPr sz="26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ctrTitle"/>
          </p:nvPr>
        </p:nvSpPr>
        <p:spPr>
          <a:xfrm>
            <a:off x="2218083" y="457852"/>
            <a:ext cx="636553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subTitle"/>
          </p:nvPr>
        </p:nvSpPr>
        <p:spPr>
          <a:xfrm>
            <a:off x="2051335" y="5970211"/>
            <a:ext cx="6731556" cy="6038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Montserrat Medium"/>
              <a:buNone/>
              <a:defRPr sz="2800">
                <a:solidFill>
                  <a:srgbClr val="8888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1"/>
          <p:cNvSpPr/>
          <p:nvPr>
            <p:ph idx="2" type="pic"/>
          </p:nvPr>
        </p:nvSpPr>
        <p:spPr>
          <a:xfrm>
            <a:off x="2217738" y="2065338"/>
            <a:ext cx="6365875" cy="3595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b="1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2119700" y="274638"/>
            <a:ext cx="67973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2119699" y="1600200"/>
            <a:ext cx="6797349" cy="5090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type="title"/>
          </p:nvPr>
        </p:nvSpPr>
        <p:spPr>
          <a:xfrm>
            <a:off x="2119700" y="274638"/>
            <a:ext cx="67973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46D50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2119699" y="1600200"/>
            <a:ext cx="6797349" cy="5090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b="1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16.jpg"/><Relationship Id="rId5" Type="http://schemas.openxmlformats.org/officeDocument/2006/relationships/image" Target="../media/image19.jpg"/><Relationship Id="rId6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hieve logo&#10;learning based on you" id="45" name="Google Shape;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5378" y="3973246"/>
            <a:ext cx="2755557" cy="114546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>
            <p:ph idx="1" type="subTitle"/>
          </p:nvPr>
        </p:nvSpPr>
        <p:spPr>
          <a:xfrm>
            <a:off x="931596" y="5330527"/>
            <a:ext cx="7343123" cy="5099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4B7A"/>
              </a:buClr>
              <a:buSzPts val="1725"/>
              <a:buNone/>
            </a:pPr>
            <a:r>
              <a:t/>
            </a:r>
            <a:endParaRPr/>
          </a:p>
        </p:txBody>
      </p:sp>
      <p:sp>
        <p:nvSpPr>
          <p:cNvPr id="47" name="Google Shape;47;p1"/>
          <p:cNvSpPr txBox="1"/>
          <p:nvPr>
            <p:ph type="ctrTitle"/>
          </p:nvPr>
        </p:nvSpPr>
        <p:spPr>
          <a:xfrm>
            <a:off x="931595" y="3759733"/>
            <a:ext cx="7343124" cy="1572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Achieve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 txBox="1"/>
          <p:nvPr>
            <p:ph idx="2" type="body"/>
          </p:nvPr>
        </p:nvSpPr>
        <p:spPr>
          <a:xfrm>
            <a:off x="1875225" y="1806550"/>
            <a:ext cx="34353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1775" lvl="0" marL="23177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Calibri"/>
              <a:buNone/>
            </a:pPr>
            <a:r>
              <a:rPr b="0" lang="en-US" sz="2240">
                <a:latin typeface="Calibri"/>
                <a:ea typeface="Calibri"/>
                <a:cs typeface="Calibri"/>
                <a:sym typeface="Calibri"/>
              </a:rPr>
              <a:t>   Achieve is a community college certificate program for students with intellectual disabilities that includes credit and non-credit classes, intensive advising, involvement in campus life, participation in community based internships, and assistance with job placement. 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hoto of 3 students speaking on a panel" id="53" name="Google Shape;53;p2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149" y="2348800"/>
            <a:ext cx="3201900" cy="24015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achieve logo&#10;learning based on you" id="54" name="Google Shape;5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22127" y="6146775"/>
            <a:ext cx="1752600" cy="72854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"/>
          <p:cNvSpPr txBox="1"/>
          <p:nvPr>
            <p:ph type="title"/>
          </p:nvPr>
        </p:nvSpPr>
        <p:spPr>
          <a:xfrm>
            <a:off x="2119700" y="274638"/>
            <a:ext cx="67973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800"/>
              <a:buFont typeface="Arial"/>
              <a:buNone/>
            </a:pPr>
            <a:r>
              <a:rPr lang="en-US" sz="4800"/>
              <a:t>What is Achieve?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>
            <p:ph type="title"/>
          </p:nvPr>
        </p:nvSpPr>
        <p:spPr>
          <a:xfrm>
            <a:off x="762000" y="3264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Two Certificate Options</a:t>
            </a:r>
            <a:endParaRPr/>
          </a:p>
        </p:txBody>
      </p:sp>
      <p:sp>
        <p:nvSpPr>
          <p:cNvPr id="61" name="Google Shape;61;p3"/>
          <p:cNvSpPr txBox="1"/>
          <p:nvPr>
            <p:ph idx="1" type="body"/>
          </p:nvPr>
        </p:nvSpPr>
        <p:spPr>
          <a:xfrm>
            <a:off x="2133600" y="1219200"/>
            <a:ext cx="6248400" cy="4504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ontserrat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AutoNum type="arabicPeriod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Fast-track to Employment Certificate</a:t>
            </a:r>
            <a:endParaRPr/>
          </a:p>
          <a:p>
            <a:pPr indent="-514350" lvl="1" marL="12573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i="1" lang="en-US">
                <a:latin typeface="Calibri"/>
                <a:ea typeface="Calibri"/>
                <a:cs typeface="Calibri"/>
                <a:sym typeface="Calibri"/>
              </a:rPr>
              <a:t>Can be completed in one year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AutoNum type="arabicPeriod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Comprehensive Transition Certificate</a:t>
            </a:r>
            <a:endParaRPr/>
          </a:p>
          <a:p>
            <a:pPr indent="-514350" lvl="1" marL="12573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i="1" lang="en-US">
                <a:latin typeface="Calibri"/>
                <a:ea typeface="Calibri"/>
                <a:cs typeface="Calibri"/>
                <a:sym typeface="Calibri"/>
              </a:rPr>
              <a:t>Can be completed in two years</a:t>
            </a:r>
            <a:endParaRPr/>
          </a:p>
          <a:p>
            <a:pPr indent="-349250" lvl="0" marL="5143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hoto of  Achieve students at Highline graduation" id="62" name="Google Shape;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9043" y="4267200"/>
            <a:ext cx="3086100" cy="20574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No photo description available." id="63" name="Google Shape;63;p3"/>
          <p:cNvPicPr preferRelativeResize="0"/>
          <p:nvPr/>
        </p:nvPicPr>
        <p:blipFill rotWithShape="1">
          <a:blip r:embed="rId4">
            <a:alphaModFix/>
          </a:blip>
          <a:srcRect b="0" l="7021" r="0" t="0"/>
          <a:stretch/>
        </p:blipFill>
        <p:spPr>
          <a:xfrm>
            <a:off x="5486399" y="4258400"/>
            <a:ext cx="3418503" cy="20662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hieve logo with words learning based on you" id="68" name="Google Shape;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2800" y="6078266"/>
            <a:ext cx="18257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/>
          <p:nvPr>
            <p:ph idx="4294967295" type="body"/>
          </p:nvPr>
        </p:nvSpPr>
        <p:spPr>
          <a:xfrm>
            <a:off x="2209800" y="1524000"/>
            <a:ext cx="6778752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b="0" lang="en-US" sz="2720">
                <a:latin typeface="Calibri"/>
                <a:ea typeface="Calibri"/>
                <a:cs typeface="Calibri"/>
                <a:sym typeface="Calibri"/>
              </a:rPr>
              <a:t>Over 261 students served since 2010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28448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</a:pPr>
            <a:r>
              <a:t/>
            </a:r>
            <a:endParaRPr b="0" sz="272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b="0" lang="en-US" sz="2720">
                <a:latin typeface="Calibri"/>
                <a:ea typeface="Calibri"/>
                <a:cs typeface="Calibri"/>
                <a:sym typeface="Calibri"/>
              </a:rPr>
              <a:t>Completion rate of 92%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28448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</a:pPr>
            <a:r>
              <a:t/>
            </a:r>
            <a:endParaRPr b="0" sz="272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b="0" lang="en-US" sz="2720">
                <a:latin typeface="Calibri"/>
                <a:ea typeface="Calibri"/>
                <a:cs typeface="Calibri"/>
                <a:sym typeface="Calibri"/>
              </a:rPr>
              <a:t>Up to 25% of Achieve students continue education beyond Achieve</a:t>
            </a:r>
            <a:endParaRPr b="0" sz="2720">
              <a:latin typeface="Calibri"/>
              <a:ea typeface="Calibri"/>
              <a:cs typeface="Calibri"/>
              <a:sym typeface="Calibri"/>
            </a:endParaRPr>
          </a:p>
          <a:p>
            <a:pPr indent="-28448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</a:pPr>
            <a:r>
              <a:t/>
            </a:r>
            <a:endParaRPr b="0" sz="272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b="0" lang="en-US" sz="2720">
                <a:latin typeface="Calibri"/>
                <a:ea typeface="Calibri"/>
                <a:cs typeface="Calibri"/>
                <a:sym typeface="Calibri"/>
              </a:rPr>
              <a:t>During 2018-19, 20 students participated in paid internships earning a total of $13,785.63, an average of $689.28 per student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Montserrat"/>
              <a:buNone/>
            </a:pPr>
            <a:r>
              <a:rPr lang="en-US" sz="2720"/>
              <a:t> 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Montserrat"/>
              <a:buNone/>
            </a:pPr>
            <a:r>
              <a:t/>
            </a:r>
            <a:endParaRPr sz="272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Montserrat"/>
              <a:buNone/>
            </a:pPr>
            <a:r>
              <a:t/>
            </a:r>
            <a:endParaRPr sz="272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Montserrat"/>
              <a:buNone/>
            </a:pPr>
            <a:r>
              <a:t/>
            </a:r>
            <a:endParaRPr sz="272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1"/>
          <p:cNvSpPr txBox="1"/>
          <p:nvPr>
            <p:ph idx="4294967295" type="title"/>
          </p:nvPr>
        </p:nvSpPr>
        <p:spPr>
          <a:xfrm>
            <a:off x="-304800" y="533400"/>
            <a:ext cx="769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800"/>
              <a:buFont typeface="Arial"/>
              <a:buNone/>
            </a:pPr>
            <a:r>
              <a:rPr lang="en-US" sz="4800"/>
              <a:t>Outcomes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hoto of 4 students" id="75" name="Google Shape;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901442">
            <a:off x="6638716" y="647990"/>
            <a:ext cx="2286000" cy="17145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sp>
        <p:nvSpPr>
          <p:cNvPr id="76" name="Google Shape;76;p13"/>
          <p:cNvSpPr txBox="1"/>
          <p:nvPr>
            <p:ph idx="4294967295" type="body"/>
          </p:nvPr>
        </p:nvSpPr>
        <p:spPr>
          <a:xfrm>
            <a:off x="5791200" y="2286001"/>
            <a:ext cx="3352800" cy="406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lang="en-US" sz="2300">
                <a:latin typeface="Calibri"/>
                <a:ea typeface="Calibri"/>
                <a:cs typeface="Calibri"/>
                <a:sym typeface="Calibri"/>
              </a:rPr>
              <a:t>Be willing to follow program timelines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196850" lvl="0" marL="34290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t/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lang="en-US" sz="2300">
                <a:latin typeface="Calibri"/>
                <a:ea typeface="Calibri"/>
                <a:cs typeface="Calibri"/>
                <a:sym typeface="Calibri"/>
              </a:rPr>
              <a:t>Have an intellectual  or developmental disability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196850" lvl="0" marL="34290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t/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lang="en-US" sz="2300">
                <a:latin typeface="Calibri"/>
                <a:ea typeface="Calibri"/>
                <a:cs typeface="Calibri"/>
                <a:sym typeface="Calibri"/>
              </a:rPr>
              <a:t>Be interested in obtaining an Achieve Certificate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>
            <p:ph idx="4294967295" type="body"/>
          </p:nvPr>
        </p:nvSpPr>
        <p:spPr>
          <a:xfrm>
            <a:off x="2009503" y="1920875"/>
            <a:ext cx="3490498" cy="443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"/>
              <a:buFont typeface="Calibri"/>
              <a:buNone/>
            </a:pPr>
            <a:r>
              <a:rPr b="1" lang="en-US" sz="2090">
                <a:latin typeface="Calibri"/>
                <a:ea typeface="Calibri"/>
                <a:cs typeface="Calibri"/>
                <a:sym typeface="Calibri"/>
              </a:rPr>
              <a:t>To be eligible for Achieve, students must: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Montserrat"/>
              <a:buNone/>
            </a:pPr>
            <a:r>
              <a:t/>
            </a:r>
            <a:endParaRPr b="0" sz="2090">
              <a:latin typeface="Calibri"/>
              <a:ea typeface="Calibri"/>
              <a:cs typeface="Calibri"/>
              <a:sym typeface="Calibri"/>
            </a:endParaRPr>
          </a:p>
          <a:p>
            <a:pPr indent="-571500" lvl="0" marL="57150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Arial"/>
              <a:buChar char="•"/>
            </a:pPr>
            <a:r>
              <a:rPr b="0" lang="en-US" sz="2090">
                <a:latin typeface="Calibri"/>
                <a:ea typeface="Calibri"/>
                <a:cs typeface="Calibri"/>
                <a:sym typeface="Calibri"/>
              </a:rPr>
              <a:t>Want a job and a community college experience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438785" lvl="0" marL="57150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Arial"/>
              <a:buNone/>
            </a:pPr>
            <a:r>
              <a:t/>
            </a:r>
            <a:endParaRPr b="0" sz="2090">
              <a:latin typeface="Calibri"/>
              <a:ea typeface="Calibri"/>
              <a:cs typeface="Calibri"/>
              <a:sym typeface="Calibri"/>
            </a:endParaRPr>
          </a:p>
          <a:p>
            <a:pPr indent="-571500" lvl="0" marL="57150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Arial"/>
              <a:buChar char="•"/>
            </a:pPr>
            <a:r>
              <a:rPr b="0" lang="en-US" sz="2090">
                <a:latin typeface="Calibri"/>
                <a:ea typeface="Calibri"/>
                <a:cs typeface="Calibri"/>
                <a:sym typeface="Calibri"/>
              </a:rPr>
              <a:t>Be at least 18 years of age (can be enrolled in k-12) 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438785" lvl="0" marL="57150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Arial"/>
              <a:buNone/>
            </a:pPr>
            <a:r>
              <a:t/>
            </a:r>
            <a:endParaRPr b="0" sz="2090">
              <a:latin typeface="Calibri"/>
              <a:ea typeface="Calibri"/>
              <a:cs typeface="Calibri"/>
              <a:sym typeface="Calibri"/>
            </a:endParaRPr>
          </a:p>
          <a:p>
            <a:pPr indent="-571500" lvl="0" marL="571500" rtl="0" algn="l">
              <a:lnSpc>
                <a:spcPct val="80000"/>
              </a:lnSpc>
              <a:spcBef>
                <a:spcPts val="418"/>
              </a:spcBef>
              <a:spcAft>
                <a:spcPts val="0"/>
              </a:spcAft>
              <a:buClr>
                <a:schemeClr val="dk1"/>
              </a:buClr>
              <a:buSzPts val="2090"/>
              <a:buFont typeface="Arial"/>
              <a:buChar char="•"/>
            </a:pPr>
            <a:r>
              <a:rPr b="0" lang="en-US" sz="2090">
                <a:latin typeface="Calibri"/>
                <a:ea typeface="Calibri"/>
                <a:cs typeface="Calibri"/>
                <a:sym typeface="Calibri"/>
              </a:rPr>
              <a:t>Be eligible and willing to apply for Division of Vocational Rehabilitation (DVR) services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ts val="1760"/>
              <a:buFont typeface="Montserrat"/>
              <a:buNone/>
            </a:pPr>
            <a:r>
              <a:t/>
            </a:r>
            <a:endParaRPr sz="176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3"/>
          <p:cNvSpPr txBox="1"/>
          <p:nvPr>
            <p:ph idx="4294967295" type="title"/>
          </p:nvPr>
        </p:nvSpPr>
        <p:spPr>
          <a:xfrm>
            <a:off x="503350" y="514962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400"/>
              <a:buFont typeface="Arial"/>
              <a:buNone/>
            </a:pPr>
            <a:r>
              <a:rPr lang="en-US" sz="4400"/>
              <a:t>         Program Eligibility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heive logo with words learning based on you" id="83" name="Google Shape;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9896" y="5908390"/>
            <a:ext cx="18257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"/>
          <p:cNvSpPr txBox="1"/>
          <p:nvPr>
            <p:ph idx="1" type="subTitle"/>
          </p:nvPr>
        </p:nvSpPr>
        <p:spPr>
          <a:xfrm>
            <a:off x="1933531" y="6121687"/>
            <a:ext cx="6731556" cy="500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125"/>
              <a:buFont typeface="Calibri"/>
              <a:buNone/>
            </a:pPr>
            <a:r>
              <a:rPr lang="en-US" sz="3125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Achieve Model</a:t>
            </a:r>
            <a:endParaRPr/>
          </a:p>
        </p:txBody>
      </p:sp>
      <p:sp>
        <p:nvSpPr>
          <p:cNvPr descr="Campus, bulleted list,  Student Clubs, Leadership, Social events, recreation" id="85" name="Google Shape;85;p4"/>
          <p:cNvSpPr txBox="1"/>
          <p:nvPr/>
        </p:nvSpPr>
        <p:spPr>
          <a:xfrm>
            <a:off x="2784165" y="815485"/>
            <a:ext cx="2220686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Campus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 Clubs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Social events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Recreation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5025" y="120875"/>
            <a:ext cx="6159569" cy="578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d7706e093_0_0"/>
          <p:cNvSpPr txBox="1"/>
          <p:nvPr>
            <p:ph type="title"/>
          </p:nvPr>
        </p:nvSpPr>
        <p:spPr>
          <a:xfrm>
            <a:off x="2079525" y="1848450"/>
            <a:ext cx="6797400" cy="26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4200"/>
              <a:t>Student in the Spotlight</a:t>
            </a:r>
            <a:endParaRPr b="1" sz="4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51a2497c5_0_0"/>
          <p:cNvSpPr txBox="1"/>
          <p:nvPr>
            <p:ph type="title"/>
          </p:nvPr>
        </p:nvSpPr>
        <p:spPr>
          <a:xfrm>
            <a:off x="2119700" y="274638"/>
            <a:ext cx="6797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My Journey</a:t>
            </a:r>
            <a:endParaRPr/>
          </a:p>
        </p:txBody>
      </p:sp>
      <p:pic>
        <p:nvPicPr>
          <p:cNvPr id="99" name="Google Shape;99;gc51a2497c5_0_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2662" y="1676400"/>
            <a:ext cx="6542400" cy="43434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51a2497c5_0_6"/>
          <p:cNvSpPr txBox="1"/>
          <p:nvPr>
            <p:ph type="title"/>
          </p:nvPr>
        </p:nvSpPr>
        <p:spPr>
          <a:xfrm>
            <a:off x="2119700" y="274638"/>
            <a:ext cx="6797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Classroom Inclusion</a:t>
            </a:r>
            <a:endParaRPr/>
          </a:p>
        </p:txBody>
      </p:sp>
      <p:sp>
        <p:nvSpPr>
          <p:cNvPr id="105" name="Google Shape;105;gc51a2497c5_0_6"/>
          <p:cNvSpPr txBox="1"/>
          <p:nvPr>
            <p:ph idx="2" type="body"/>
          </p:nvPr>
        </p:nvSpPr>
        <p:spPr>
          <a:xfrm>
            <a:off x="2057400" y="1417650"/>
            <a:ext cx="6859800" cy="4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1775" lvl="0" marL="2317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/>
              <a:t>At Highline, I took the following classes: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Community Responsibility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Diverse Perspectives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Leadership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Nutrition 101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Biology 100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Career Preparation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Intro to Health Professions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/>
              <a:t>Math 098 – Intermediate Algebra</a:t>
            </a:r>
            <a:endParaRPr/>
          </a:p>
          <a:p>
            <a:pPr indent="-330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/>
          </a:p>
          <a:p>
            <a:pPr indent="-231775" lvl="0" marL="231775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1"/>
          </a:p>
          <a:p>
            <a:pPr indent="-231775" lvl="0" marL="231775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51a2497c5_0_11"/>
          <p:cNvSpPr txBox="1"/>
          <p:nvPr>
            <p:ph type="title"/>
          </p:nvPr>
        </p:nvSpPr>
        <p:spPr>
          <a:xfrm>
            <a:off x="2119700" y="274638"/>
            <a:ext cx="6797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Campus Inclusion</a:t>
            </a:r>
            <a:endParaRPr/>
          </a:p>
        </p:txBody>
      </p:sp>
      <p:sp>
        <p:nvSpPr>
          <p:cNvPr id="111" name="Google Shape;111;gc51a2497c5_0_11"/>
          <p:cNvSpPr txBox="1"/>
          <p:nvPr>
            <p:ph idx="2" type="body"/>
          </p:nvPr>
        </p:nvSpPr>
        <p:spPr>
          <a:xfrm>
            <a:off x="2119700" y="1417638"/>
            <a:ext cx="6819300" cy="47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</a:pPr>
            <a:r>
              <a:rPr lang="en-US" sz="2000"/>
              <a:t>I have been a part of several campus activities. They were: </a:t>
            </a:r>
            <a:endParaRPr/>
          </a:p>
          <a:p>
            <a:pPr indent="-4572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Student Led Clubs 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Cooking Club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Center for Leadership and Service</a:t>
            </a:r>
            <a:endParaRPr/>
          </a:p>
          <a:p>
            <a:pPr indent="-4572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/>
              <a:t>Conference</a:t>
            </a:r>
            <a:endParaRPr/>
          </a:p>
          <a:p>
            <a:pPr indent="-457200" lvl="1" marL="681037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State of the Art Conference in Nevada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</a:pPr>
            <a:r>
              <a:t/>
            </a:r>
            <a:endParaRPr sz="2000"/>
          </a:p>
          <a:p>
            <a:pPr indent="-231775" lvl="0" marL="231775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/>
          </a:p>
        </p:txBody>
      </p:sp>
      <p:pic>
        <p:nvPicPr>
          <p:cNvPr descr="Image may contain: 11 people, people smiling" id="112" name="Google Shape;112;gc51a2497c5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3527" y="4259262"/>
            <a:ext cx="3149600" cy="23622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13" name="Google Shape;113;gc51a2497c5_0_11"/>
          <p:cNvPicPr preferRelativeResize="0"/>
          <p:nvPr/>
        </p:nvPicPr>
        <p:blipFill rotWithShape="1">
          <a:blip r:embed="rId4">
            <a:alphaModFix/>
          </a:blip>
          <a:srcRect b="-468" l="17767" r="7827" t="69466"/>
          <a:stretch/>
        </p:blipFill>
        <p:spPr>
          <a:xfrm>
            <a:off x="2188950" y="4487850"/>
            <a:ext cx="3429001" cy="190499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51a2497c5_0_19"/>
          <p:cNvSpPr txBox="1"/>
          <p:nvPr>
            <p:ph type="title"/>
          </p:nvPr>
        </p:nvSpPr>
        <p:spPr>
          <a:xfrm>
            <a:off x="2119700" y="274638"/>
            <a:ext cx="6797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Career Inclusion</a:t>
            </a:r>
            <a:endParaRPr/>
          </a:p>
        </p:txBody>
      </p:sp>
      <p:sp>
        <p:nvSpPr>
          <p:cNvPr id="119" name="Google Shape;119;gc51a2497c5_0_19"/>
          <p:cNvSpPr txBox="1"/>
          <p:nvPr>
            <p:ph idx="2" type="body"/>
          </p:nvPr>
        </p:nvSpPr>
        <p:spPr>
          <a:xfrm>
            <a:off x="2209800" y="1417638"/>
            <a:ext cx="6015600" cy="4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/>
              <a:t>During my time at Highline College, I was involved in the following career activities: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lang="en-US">
                <a:latin typeface="Montserrat"/>
                <a:ea typeface="Montserrat"/>
                <a:cs typeface="Montserrat"/>
                <a:sym typeface="Montserrat"/>
              </a:rPr>
              <a:t>Career Exploration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lang="en-US">
                <a:latin typeface="Montserrat"/>
                <a:ea typeface="Montserrat"/>
                <a:cs typeface="Montserrat"/>
                <a:sym typeface="Montserrat"/>
              </a:rPr>
              <a:t>Job Fairs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lang="en-US">
                <a:latin typeface="Montserrat"/>
                <a:ea typeface="Montserrat"/>
                <a:cs typeface="Montserrat"/>
                <a:sym typeface="Montserrat"/>
              </a:rPr>
              <a:t>Internships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lang="en-US">
                <a:latin typeface="Montserrat"/>
                <a:ea typeface="Montserrat"/>
                <a:cs typeface="Montserrat"/>
                <a:sym typeface="Montserrat"/>
              </a:rPr>
              <a:t>Starbuck Site Visit</a:t>
            </a:r>
            <a:endParaRPr b="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</a:pPr>
            <a:r>
              <a:t/>
            </a:r>
            <a:endParaRPr sz="20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20" name="Google Shape;120;gc51a2497c5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1498" y="3255962"/>
            <a:ext cx="2495550" cy="33274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21" name="Google Shape;121;gc51a2497c5_0_19"/>
          <p:cNvPicPr preferRelativeResize="0"/>
          <p:nvPr/>
        </p:nvPicPr>
        <p:blipFill rotWithShape="1">
          <a:blip r:embed="rId4">
            <a:alphaModFix/>
          </a:blip>
          <a:srcRect b="0" l="23506" r="0" t="18166"/>
          <a:stretch/>
        </p:blipFill>
        <p:spPr>
          <a:xfrm>
            <a:off x="3200400" y="4546904"/>
            <a:ext cx="2856152" cy="203645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udent working in the highline college garden" id="127" name="Google Shape;12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0" y="227899"/>
            <a:ext cx="2571750" cy="34290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28" name="Google Shape;128;p9"/>
          <p:cNvSpPr txBox="1"/>
          <p:nvPr/>
        </p:nvSpPr>
        <p:spPr>
          <a:xfrm>
            <a:off x="1828800" y="400947"/>
            <a:ext cx="1688784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Andy,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Highline College Urban Agriculture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9"/>
          <p:cNvSpPr txBox="1"/>
          <p:nvPr/>
        </p:nvSpPr>
        <p:spPr>
          <a:xfrm>
            <a:off x="2895600" y="6241340"/>
            <a:ext cx="3951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Clare, Vision Source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9"/>
          <p:cNvSpPr txBox="1"/>
          <p:nvPr/>
        </p:nvSpPr>
        <p:spPr>
          <a:xfrm>
            <a:off x="6172200" y="139336"/>
            <a:ext cx="29718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Internships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9"/>
          <p:cNvSpPr txBox="1"/>
          <p:nvPr/>
        </p:nvSpPr>
        <p:spPr>
          <a:xfrm>
            <a:off x="6265639" y="4175778"/>
            <a:ext cx="3411761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Aubrey,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Kent Valley Ice Centre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tudent working at their internship, Aubrey at Kent Valley Ice Centre " id="132" name="Google Shape;13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5332" y="1333142"/>
            <a:ext cx="2765664" cy="368755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Student working at their internship, Clare at Vision Source" id="133" name="Google Shape;13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62200" y="3829947"/>
            <a:ext cx="2819400" cy="24384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udent sitting on a wall in front of Microsoft where he works" id="138" name="Google Shape;138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99" r="299" t="0"/>
          <a:stretch/>
        </p:blipFill>
        <p:spPr>
          <a:xfrm>
            <a:off x="2464287" y="3212784"/>
            <a:ext cx="6365875" cy="3595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udent working at Jimmy John's" id="139" name="Google Shape;13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6582" y="207280"/>
            <a:ext cx="2495550" cy="332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udent holding one fist in the air, celebrating his job at City of Seattle" id="140" name="Google Shape;14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3555" y="207280"/>
            <a:ext cx="2557108" cy="454596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0"/>
          <p:cNvSpPr/>
          <p:nvPr/>
        </p:nvSpPr>
        <p:spPr>
          <a:xfrm>
            <a:off x="4267201" y="5921329"/>
            <a:ext cx="39504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Compass Group at Microsoft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4530622" y="2843452"/>
            <a:ext cx="14355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Jimmy John’s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/>
          <p:nvPr/>
        </p:nvSpPr>
        <p:spPr>
          <a:xfrm>
            <a:off x="1394638" y="4267200"/>
            <a:ext cx="23518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City of Seattle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tudent holding up business card working at Fred Meyer" id="144" name="Google Shape;14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3903" y="475076"/>
            <a:ext cx="2502380" cy="33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0"/>
          <p:cNvSpPr/>
          <p:nvPr/>
        </p:nvSpPr>
        <p:spPr>
          <a:xfrm>
            <a:off x="7162800" y="3417612"/>
            <a:ext cx="12802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Fred Meyer</a:t>
            </a:r>
            <a:endParaRPr b="1" i="0" sz="1400" u="none" cap="none" strike="noStrike">
              <a:solidFill>
                <a:srgbClr val="F4F0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d7706e093_0_35"/>
          <p:cNvSpPr txBox="1"/>
          <p:nvPr>
            <p:ph type="title"/>
          </p:nvPr>
        </p:nvSpPr>
        <p:spPr>
          <a:xfrm>
            <a:off x="2173300" y="2538313"/>
            <a:ext cx="6797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4500"/>
              <a:t>Next Steps</a:t>
            </a:r>
            <a:endParaRPr b="1" sz="4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hieve logo with words, learning based on you" id="157" name="Google Shape;1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2800" y="6099048"/>
            <a:ext cx="18257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4"/>
          <p:cNvSpPr txBox="1"/>
          <p:nvPr>
            <p:ph idx="4294967295" type="body"/>
          </p:nvPr>
        </p:nvSpPr>
        <p:spPr>
          <a:xfrm>
            <a:off x="1981200" y="1651145"/>
            <a:ext cx="68580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All applications and district referral form submitted online</a:t>
            </a:r>
            <a:endParaRPr/>
          </a:p>
          <a:p>
            <a:pPr indent="-457200" lvl="1" marL="12001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achieve.highline.edu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District Referral Form due March 15th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Student Application due March 31</a:t>
            </a:r>
            <a:r>
              <a:rPr baseline="30000" lang="en-US" sz="2800">
                <a:latin typeface="Calibri"/>
                <a:ea typeface="Calibri"/>
                <a:cs typeface="Calibri"/>
                <a:sym typeface="Calibri"/>
              </a:rPr>
              <a:t>st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12001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Submit supporting documents</a:t>
            </a:r>
            <a:endParaRPr/>
          </a:p>
          <a:p>
            <a:pPr indent="-457200" lvl="2" marL="1600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Documentation of Disability</a:t>
            </a:r>
            <a:endParaRPr/>
          </a:p>
          <a:p>
            <a:pPr indent="-457200" lvl="2" marL="1600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Proof of Guardianship, if applicable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t/>
            </a:r>
            <a:endParaRPr/>
          </a:p>
          <a:p>
            <a:pPr indent="-107950" lvl="1" marL="7429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9" name="Google Shape;159;p14"/>
          <p:cNvSpPr txBox="1"/>
          <p:nvPr>
            <p:ph idx="4294967295" type="title"/>
          </p:nvPr>
        </p:nvSpPr>
        <p:spPr>
          <a:xfrm>
            <a:off x="2209800" y="363425"/>
            <a:ext cx="662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800"/>
              <a:buFont typeface="Arial"/>
              <a:buNone/>
            </a:pPr>
            <a:r>
              <a:rPr b="1" lang="en-US" sz="4800"/>
              <a:t>Application Deadline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hieve logo with words, learning based on you" id="165" name="Google Shape;1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2800" y="6099048"/>
            <a:ext cx="18257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2"/>
          <p:cNvSpPr txBox="1"/>
          <p:nvPr>
            <p:ph idx="4294967295" type="body"/>
          </p:nvPr>
        </p:nvSpPr>
        <p:spPr>
          <a:xfrm>
            <a:off x="2133600" y="1312675"/>
            <a:ext cx="6921000" cy="47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27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●"/>
            </a:pPr>
            <a:r>
              <a:rPr b="0" lang="en-US" sz="2900">
                <a:latin typeface="Calibri"/>
                <a:ea typeface="Calibri"/>
                <a:cs typeface="Calibri"/>
                <a:sym typeface="Calibri"/>
              </a:rPr>
              <a:t>Private Pay</a:t>
            </a:r>
            <a:endParaRPr b="0"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2900">
              <a:latin typeface="Calibri"/>
              <a:ea typeface="Calibri"/>
              <a:cs typeface="Calibri"/>
              <a:sym typeface="Calibri"/>
            </a:endParaRPr>
          </a:p>
          <a:p>
            <a:pPr indent="-41275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900"/>
              <a:buFont typeface="Calibri"/>
              <a:buChar char="●"/>
            </a:pPr>
            <a:r>
              <a:rPr b="0" lang="en-US" sz="2900">
                <a:latin typeface="Calibri"/>
                <a:ea typeface="Calibri"/>
                <a:cs typeface="Calibri"/>
                <a:sym typeface="Calibri"/>
              </a:rPr>
              <a:t>Local School Districts (for dually-enrolled students)</a:t>
            </a:r>
            <a:endParaRPr b="0"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2900">
              <a:latin typeface="Calibri"/>
              <a:ea typeface="Calibri"/>
              <a:cs typeface="Calibri"/>
              <a:sym typeface="Calibri"/>
            </a:endParaRPr>
          </a:p>
          <a:p>
            <a:pPr indent="-41275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900"/>
              <a:buFont typeface="Calibri"/>
              <a:buChar char="●"/>
            </a:pPr>
            <a:r>
              <a:rPr b="0" lang="en-US" sz="2900">
                <a:latin typeface="Calibri"/>
                <a:ea typeface="Calibri"/>
                <a:cs typeface="Calibri"/>
                <a:sym typeface="Calibri"/>
              </a:rPr>
              <a:t>Division of Vocational Rehabilitation</a:t>
            </a:r>
            <a:endParaRPr b="0"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2900">
              <a:latin typeface="Calibri"/>
              <a:ea typeface="Calibri"/>
              <a:cs typeface="Calibri"/>
              <a:sym typeface="Calibri"/>
            </a:endParaRPr>
          </a:p>
          <a:p>
            <a:pPr indent="-412750" lvl="0" marL="4572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900"/>
              <a:buFont typeface="Calibri"/>
              <a:buChar char="●"/>
            </a:pPr>
            <a:r>
              <a:rPr b="0" lang="en-US" sz="2900">
                <a:latin typeface="Calibri"/>
                <a:ea typeface="Calibri"/>
                <a:cs typeface="Calibri"/>
                <a:sym typeface="Calibri"/>
              </a:rPr>
              <a:t>Financial Aid – Comprehensive Transition and Postsecondary (CTP) program specific</a:t>
            </a:r>
            <a:endParaRPr b="0" sz="2900">
              <a:latin typeface="Calibri"/>
              <a:ea typeface="Calibri"/>
              <a:cs typeface="Calibri"/>
              <a:sym typeface="Calibri"/>
            </a:endParaRPr>
          </a:p>
          <a:p>
            <a:pPr indent="-4127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○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Submit FAFSA application</a:t>
            </a:r>
            <a:endParaRPr b="0"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t/>
            </a:r>
            <a:endParaRPr/>
          </a:p>
          <a:p>
            <a:pPr indent="-1079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7" name="Google Shape;167;p12"/>
          <p:cNvSpPr txBox="1"/>
          <p:nvPr>
            <p:ph idx="4294967295" type="title"/>
          </p:nvPr>
        </p:nvSpPr>
        <p:spPr>
          <a:xfrm>
            <a:off x="1137350" y="298525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800"/>
              <a:buFont typeface="Arial"/>
              <a:buNone/>
            </a:pPr>
            <a:r>
              <a:rPr b="1" lang="en-US" sz="4800"/>
              <a:t>Funding College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k question 1" id="172" name="Google Shape;172;p15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9950" y="4747825"/>
            <a:ext cx="2252100" cy="17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5"/>
          <p:cNvSpPr txBox="1"/>
          <p:nvPr/>
        </p:nvSpPr>
        <p:spPr>
          <a:xfrm>
            <a:off x="2438400" y="1524000"/>
            <a:ext cx="6629400" cy="27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Erica He – Program Manager of Achieve and Future Launch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Highline College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cap="none" strike="noStrike">
                <a:latin typeface="Calibri"/>
                <a:ea typeface="Calibri"/>
                <a:cs typeface="Calibri"/>
                <a:sym typeface="Calibri"/>
              </a:rPr>
              <a:t>ehe@highline.edu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**We also have translated materials! Please let me know in the chat what language you want and your email.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Website: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https://achieve.highline.edu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email: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achieve@highline.edu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5"/>
          <p:cNvSpPr txBox="1"/>
          <p:nvPr>
            <p:ph idx="4294967295" type="title"/>
          </p:nvPr>
        </p:nvSpPr>
        <p:spPr>
          <a:xfrm>
            <a:off x="2286000" y="228600"/>
            <a:ext cx="434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D50F"/>
              </a:buClr>
              <a:buSzPts val="4000"/>
              <a:buFont typeface="Arial"/>
              <a:buNone/>
            </a:pPr>
            <a:r>
              <a:rPr lang="en-US"/>
              <a:t>Contact Info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C_A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C_B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521318-BE7C-48F6-8D25-EF3F36F4D7E9}"/>
</file>

<file path=customXml/itemProps2.xml><?xml version="1.0" encoding="utf-8"?>
<ds:datastoreItem xmlns:ds="http://schemas.openxmlformats.org/officeDocument/2006/customXml" ds:itemID="{6DAD9554-BEEA-4D80-8E03-7A7E2F71BD38}"/>
</file>

<file path=customXml/itemProps3.xml><?xml version="1.0" encoding="utf-8"?>
<ds:datastoreItem xmlns:ds="http://schemas.openxmlformats.org/officeDocument/2006/customXml" ds:itemID="{9F8DDD00-3D64-4593-A281-761D23BF2CFC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Sandler</dc:creator>
  <dcterms:created xsi:type="dcterms:W3CDTF">2010-10-19T16:46:14Z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