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3.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4.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3.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87" r:id="rId5"/>
  </p:sldMasterIdLst>
  <p:notesMasterIdLst>
    <p:notesMasterId r:id="rId29"/>
  </p:notesMasterIdLst>
  <p:sldIdLst>
    <p:sldId id="387" r:id="rId6"/>
    <p:sldId id="1762" r:id="rId7"/>
    <p:sldId id="363" r:id="rId8"/>
    <p:sldId id="1791" r:id="rId9"/>
    <p:sldId id="1781" r:id="rId10"/>
    <p:sldId id="1792" r:id="rId11"/>
    <p:sldId id="827" r:id="rId12"/>
    <p:sldId id="2076136256" r:id="rId13"/>
    <p:sldId id="1793" r:id="rId14"/>
    <p:sldId id="812" r:id="rId15"/>
    <p:sldId id="807" r:id="rId16"/>
    <p:sldId id="2076136257" r:id="rId17"/>
    <p:sldId id="1787" r:id="rId18"/>
    <p:sldId id="2076136255" r:id="rId19"/>
    <p:sldId id="265" r:id="rId20"/>
    <p:sldId id="1794" r:id="rId21"/>
    <p:sldId id="1784" r:id="rId22"/>
    <p:sldId id="1774" r:id="rId23"/>
    <p:sldId id="1802" r:id="rId24"/>
    <p:sldId id="2076136252" r:id="rId25"/>
    <p:sldId id="2076136258" r:id="rId26"/>
    <p:sldId id="276" r:id="rId27"/>
    <p:sldId id="207613625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tko, Shelby M (DSHS/WSRC)" initials="SSM(" lastIdx="1" clrIdx="0">
    <p:extLst>
      <p:ext uri="{19B8F6BF-5375-455C-9EA6-DF929625EA0E}">
        <p15:presenceInfo xmlns:p15="http://schemas.microsoft.com/office/powerpoint/2012/main" userId="S-1-5-21-2431200171-2229045319-550352214-579308" providerId="AD"/>
      </p:ext>
    </p:extLst>
  </p:cmAuthor>
  <p:cmAuthor id="2" name="Tania May" initials="TM" lastIdx="14" clrIdx="1">
    <p:extLst>
      <p:ext uri="{19B8F6BF-5375-455C-9EA6-DF929625EA0E}">
        <p15:presenceInfo xmlns:p15="http://schemas.microsoft.com/office/powerpoint/2012/main" userId="S::Tania.May@k12.wa.us::0d101a85-beba-4273-9cac-136cc5e1fa5f" providerId="AD"/>
      </p:ext>
    </p:extLst>
  </p:cmAuthor>
  <p:cmAuthor id="3" name="Glenna Gallo" initials="GG" lastIdx="5" clrIdx="2">
    <p:extLst>
      <p:ext uri="{19B8F6BF-5375-455C-9EA6-DF929625EA0E}">
        <p15:presenceInfo xmlns:p15="http://schemas.microsoft.com/office/powerpoint/2012/main" userId="S::glenna.gallo@k12.wa.us::d3e3d099-5033-4fe7-9518-caf830ceee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D71"/>
    <a:srgbClr val="46929D"/>
    <a:srgbClr val="68829E"/>
    <a:srgbClr val="5E9286"/>
    <a:srgbClr val="FFFFFF"/>
    <a:srgbClr val="40403D"/>
    <a:srgbClr val="70AD47"/>
    <a:srgbClr val="9BBB59"/>
    <a:srgbClr val="3E5F27"/>
    <a:srgbClr val="456A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0A0F4F-88E9-4DE5-AF4E-A0199CF310EC}" v="5534" dt="2021-06-07T21:19:45.250"/>
    <p1510:client id="{A5EAD137-A788-4208-8706-90A290A7A60A}" v="3" dt="2021-06-07T15:30:17.471"/>
    <p1510:client id="{E86CB628-8B26-B482-AFCB-BEC43927E957}" v="64" dt="2021-06-07T15:29:48.2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5" autoAdjust="0"/>
    <p:restoredTop sz="78121" autoAdjust="0"/>
  </p:normalViewPr>
  <p:slideViewPr>
    <p:cSldViewPr snapToGrid="0">
      <p:cViewPr varScale="1">
        <p:scale>
          <a:sx n="53" d="100"/>
          <a:sy n="53" d="100"/>
        </p:scale>
        <p:origin x="90" y="27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rschmann, Kristin" userId="e738f435-8df1-4a15-97c9-00b7e9ab0ad3" providerId="ADAL" clId="{9ACAB1C8-5A77-47B6-AADD-14EAC9876C22}"/>
    <pc:docChg chg="custSel">
      <pc:chgData name="Hirschmann, Kristin" userId="e738f435-8df1-4a15-97c9-00b7e9ab0ad3" providerId="ADAL" clId="{9ACAB1C8-5A77-47B6-AADD-14EAC9876C22}" dt="2021-06-08T15:23:07.669" v="1" actId="1592"/>
      <pc:docMkLst>
        <pc:docMk/>
      </pc:docMkLst>
      <pc:sldChg chg="delCm">
        <pc:chgData name="Hirschmann, Kristin" userId="e738f435-8df1-4a15-97c9-00b7e9ab0ad3" providerId="ADAL" clId="{9ACAB1C8-5A77-47B6-AADD-14EAC9876C22}" dt="2021-06-08T15:22:53.785" v="0" actId="1592"/>
        <pc:sldMkLst>
          <pc:docMk/>
          <pc:sldMk cId="4017206640" sldId="1762"/>
        </pc:sldMkLst>
      </pc:sldChg>
      <pc:sldChg chg="delCm">
        <pc:chgData name="Hirschmann, Kristin" userId="e738f435-8df1-4a15-97c9-00b7e9ab0ad3" providerId="ADAL" clId="{9ACAB1C8-5A77-47B6-AADD-14EAC9876C22}" dt="2021-06-08T15:23:07.669" v="1" actId="1592"/>
        <pc:sldMkLst>
          <pc:docMk/>
          <pc:sldMk cId="3801856566" sldId="2076136252"/>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681883087635523E-2"/>
          <c:y val="2.7672955974842768E-2"/>
          <c:w val="0.94162441414291109"/>
          <c:h val="0.56408814935868867"/>
        </c:manualLayout>
      </c:layout>
      <c:barChart>
        <c:barDir val="col"/>
        <c:grouping val="clustered"/>
        <c:varyColors val="0"/>
        <c:ser>
          <c:idx val="0"/>
          <c:order val="0"/>
          <c:tx>
            <c:strRef>
              <c:f>'Child Count by Dis Cat 2020'!$A$23</c:f>
              <c:strCache>
                <c:ptCount val="1"/>
                <c:pt idx="0">
                  <c:v>K-12 Students with Disabilities: 137,052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2060"/>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'Child Count by Dis Cat 2020'!$B$22:$O$22</c:f>
              <c:strCache>
                <c:ptCount val="14"/>
                <c:pt idx="0">
                  <c:v>Autism</c:v>
                </c:pt>
                <c:pt idx="1">
                  <c:v>Communication Disorders</c:v>
                </c:pt>
                <c:pt idx="2">
                  <c:v>Deaf-Blindness</c:v>
                </c:pt>
                <c:pt idx="3">
                  <c:v>Deafness</c:v>
                </c:pt>
                <c:pt idx="4">
                  <c:v>Developmental Delays</c:v>
                </c:pt>
                <c:pt idx="5">
                  <c:v>Emotional/Behavioral Disability</c:v>
                </c:pt>
                <c:pt idx="6">
                  <c:v>Health Impairment</c:v>
                </c:pt>
                <c:pt idx="7">
                  <c:v>Hearing Impairment</c:v>
                </c:pt>
                <c:pt idx="8">
                  <c:v>Intellectual Disability</c:v>
                </c:pt>
                <c:pt idx="9">
                  <c:v>Multiple Disabilities</c:v>
                </c:pt>
                <c:pt idx="10">
                  <c:v>Orthopedic Impairment</c:v>
                </c:pt>
                <c:pt idx="11">
                  <c:v>Specific Learning Disability</c:v>
                </c:pt>
                <c:pt idx="12">
                  <c:v>Traumatic Brain Injury</c:v>
                </c:pt>
                <c:pt idx="13">
                  <c:v>Visual Impairment</c:v>
                </c:pt>
              </c:strCache>
            </c:strRef>
          </c:cat>
          <c:val>
            <c:numRef>
              <c:f>'Child Count by Dis Cat 2020'!$B$23:$O$23</c:f>
              <c:numCache>
                <c:formatCode>0.0%</c:formatCode>
                <c:ptCount val="14"/>
                <c:pt idx="0">
                  <c:v>0.11898403525669089</c:v>
                </c:pt>
                <c:pt idx="1">
                  <c:v>0.14328867874967166</c:v>
                </c:pt>
                <c:pt idx="2">
                  <c:v>1.3863351136794794E-4</c:v>
                </c:pt>
                <c:pt idx="3">
                  <c:v>1.8679041531681406E-3</c:v>
                </c:pt>
                <c:pt idx="4">
                  <c:v>8.9017307299419202E-2</c:v>
                </c:pt>
                <c:pt idx="5">
                  <c:v>4.0211014797303213E-2</c:v>
                </c:pt>
                <c:pt idx="6">
                  <c:v>0.20131774800805532</c:v>
                </c:pt>
                <c:pt idx="7">
                  <c:v>5.7642354726673084E-3</c:v>
                </c:pt>
                <c:pt idx="8">
                  <c:v>3.4818900855149867E-2</c:v>
                </c:pt>
                <c:pt idx="9">
                  <c:v>2.2538890348189008E-2</c:v>
                </c:pt>
                <c:pt idx="10">
                  <c:v>2.7142982225724544E-3</c:v>
                </c:pt>
                <c:pt idx="11">
                  <c:v>0.33389516387940343</c:v>
                </c:pt>
                <c:pt idx="12">
                  <c:v>2.3421766920584887E-3</c:v>
                </c:pt>
                <c:pt idx="13">
                  <c:v>3.101012754283046E-3</c:v>
                </c:pt>
              </c:numCache>
            </c:numRef>
          </c:val>
          <c:extLst>
            <c:ext xmlns:c16="http://schemas.microsoft.com/office/drawing/2014/chart" uri="{C3380CC4-5D6E-409C-BE32-E72D297353CC}">
              <c16:uniqueId val="{00000000-0F3B-4B7E-9A05-5570419CC49F}"/>
            </c:ext>
          </c:extLst>
        </c:ser>
        <c:ser>
          <c:idx val="1"/>
          <c:order val="1"/>
          <c:tx>
            <c:strRef>
              <c:f>'Child Count by Dis Cat 2020'!$A$24</c:f>
              <c:strCache>
                <c:ptCount val="1"/>
                <c:pt idx="0">
                  <c:v>Students ages 15-21 with Disabilities: 35,464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D9860D"/>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'Child Count by Dis Cat 2020'!$B$22:$O$22</c:f>
              <c:strCache>
                <c:ptCount val="14"/>
                <c:pt idx="0">
                  <c:v>Autism</c:v>
                </c:pt>
                <c:pt idx="1">
                  <c:v>Communication Disorders</c:v>
                </c:pt>
                <c:pt idx="2">
                  <c:v>Deaf-Blindness</c:v>
                </c:pt>
                <c:pt idx="3">
                  <c:v>Deafness</c:v>
                </c:pt>
                <c:pt idx="4">
                  <c:v>Developmental Delays</c:v>
                </c:pt>
                <c:pt idx="5">
                  <c:v>Emotional/Behavioral Disability</c:v>
                </c:pt>
                <c:pt idx="6">
                  <c:v>Health Impairment</c:v>
                </c:pt>
                <c:pt idx="7">
                  <c:v>Hearing Impairment</c:v>
                </c:pt>
                <c:pt idx="8">
                  <c:v>Intellectual Disability</c:v>
                </c:pt>
                <c:pt idx="9">
                  <c:v>Multiple Disabilities</c:v>
                </c:pt>
                <c:pt idx="10">
                  <c:v>Orthopedic Impairment</c:v>
                </c:pt>
                <c:pt idx="11">
                  <c:v>Specific Learning Disability</c:v>
                </c:pt>
                <c:pt idx="12">
                  <c:v>Traumatic Brain Injury</c:v>
                </c:pt>
                <c:pt idx="13">
                  <c:v>Visual Impairment</c:v>
                </c:pt>
              </c:strCache>
            </c:strRef>
          </c:cat>
          <c:val>
            <c:numRef>
              <c:f>'Child Count by Dis Cat 2020'!$B$24:$O$24</c:f>
              <c:numCache>
                <c:formatCode>0.0%</c:formatCode>
                <c:ptCount val="14"/>
                <c:pt idx="0">
                  <c:v>0.13224678547259192</c:v>
                </c:pt>
                <c:pt idx="1">
                  <c:v>1.1420031581321904E-2</c:v>
                </c:pt>
                <c:pt idx="2">
                  <c:v>1.9738326189939093E-4</c:v>
                </c:pt>
                <c:pt idx="3">
                  <c:v>2.3967967516354614E-3</c:v>
                </c:pt>
                <c:pt idx="5">
                  <c:v>4.7005413940897814E-2</c:v>
                </c:pt>
                <c:pt idx="6">
                  <c:v>0.26621362508459284</c:v>
                </c:pt>
                <c:pt idx="7">
                  <c:v>6.006090683510038E-3</c:v>
                </c:pt>
                <c:pt idx="8">
                  <c:v>6.0991427926911798E-2</c:v>
                </c:pt>
                <c:pt idx="9">
                  <c:v>3.9561245206406498E-2</c:v>
                </c:pt>
                <c:pt idx="10">
                  <c:v>2.4531919693210015E-3</c:v>
                </c:pt>
                <c:pt idx="11">
                  <c:v>0.42428942025716221</c:v>
                </c:pt>
                <c:pt idx="12">
                  <c:v>3.7502819760884278E-3</c:v>
                </c:pt>
                <c:pt idx="13">
                  <c:v>3.4683058876607263E-3</c:v>
                </c:pt>
              </c:numCache>
            </c:numRef>
          </c:val>
          <c:extLst>
            <c:ext xmlns:c16="http://schemas.microsoft.com/office/drawing/2014/chart" uri="{C3380CC4-5D6E-409C-BE32-E72D297353CC}">
              <c16:uniqueId val="{00000001-0F3B-4B7E-9A05-5570419CC49F}"/>
            </c:ext>
          </c:extLst>
        </c:ser>
        <c:dLbls>
          <c:showLegendKey val="0"/>
          <c:showVal val="0"/>
          <c:showCatName val="0"/>
          <c:showSerName val="0"/>
          <c:showPercent val="0"/>
          <c:showBubbleSize val="0"/>
        </c:dLbls>
        <c:gapWidth val="26"/>
        <c:axId val="1618140272"/>
        <c:axId val="1414097472"/>
      </c:barChart>
      <c:catAx>
        <c:axId val="161814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crossAx val="1414097472"/>
        <c:crosses val="autoZero"/>
        <c:auto val="1"/>
        <c:lblAlgn val="ctr"/>
        <c:lblOffset val="100"/>
        <c:noMultiLvlLbl val="0"/>
      </c:catAx>
      <c:valAx>
        <c:axId val="1414097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crossAx val="1618140272"/>
        <c:crosses val="autoZero"/>
        <c:crossBetween val="between"/>
      </c:valAx>
      <c:spPr>
        <a:noFill/>
        <a:ln>
          <a:noFill/>
        </a:ln>
        <a:effectLst/>
      </c:spPr>
    </c:plotArea>
    <c:legend>
      <c:legendPos val="b"/>
      <c:layout>
        <c:manualLayout>
          <c:xMode val="edge"/>
          <c:yMode val="edge"/>
          <c:x val="0.10337284023168725"/>
          <c:y val="2.6791858564849204E-2"/>
          <c:w val="0.47505124048915004"/>
          <c:h val="0.12792512256722627"/>
        </c:manualLayout>
      </c:layout>
      <c:overlay val="0"/>
      <c:spPr>
        <a:noFill/>
        <a:ln>
          <a:noFill/>
        </a:ln>
        <a:effectLst/>
      </c:spPr>
      <c:txPr>
        <a:bodyPr rot="0" spcFirstLastPara="1" vertOverflow="ellipsis" vert="horz" wrap="square" anchor="ctr" anchorCtr="1"/>
        <a:lstStyle/>
        <a:p>
          <a:pPr>
            <a:defRPr sz="1600" b="0"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[2020 PK-12 LRE Data Platform_tm.xlsb]K-12 LRE by Grade!PivotTable2</c:name>
    <c:fmtId val="7"/>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5"/>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5"/>
          </a:solidFill>
          <a:ln>
            <a:noFill/>
          </a:ln>
          <a:effectLst/>
        </c:spP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4.5607181139891026E-2"/>
          <c:y val="4.221578146913707E-2"/>
          <c:w val="0.75975458567727217"/>
          <c:h val="0.81695295571483484"/>
        </c:manualLayout>
      </c:layout>
      <c:barChart>
        <c:barDir val="col"/>
        <c:grouping val="percentStacked"/>
        <c:varyColors val="0"/>
        <c:ser>
          <c:idx val="0"/>
          <c:order val="0"/>
          <c:tx>
            <c:strRef>
              <c:f>'K-12 LRE by Grade'!$B$10:$B$11</c:f>
              <c:strCache>
                <c:ptCount val="1"/>
                <c:pt idx="0">
                  <c:v>80% - 100% Regular Class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'K-12 LRE by Grade'!$A$12:$A$25</c:f>
              <c:multiLvlStrCache>
                <c:ptCount val="13"/>
                <c:lvl>
                  <c:pt idx="0">
                    <c:v>K</c:v>
                  </c:pt>
                  <c:pt idx="1">
                    <c:v>1</c:v>
                  </c:pt>
                  <c:pt idx="2">
                    <c:v>2</c:v>
                  </c:pt>
                  <c:pt idx="3">
                    <c:v>3</c:v>
                  </c:pt>
                  <c:pt idx="4">
                    <c:v>4</c:v>
                  </c:pt>
                  <c:pt idx="5">
                    <c:v>5</c:v>
                  </c:pt>
                  <c:pt idx="6">
                    <c:v>6</c:v>
                  </c:pt>
                  <c:pt idx="7">
                    <c:v>7</c:v>
                  </c:pt>
                  <c:pt idx="8">
                    <c:v>8</c:v>
                  </c:pt>
                  <c:pt idx="9">
                    <c:v>9</c:v>
                  </c:pt>
                  <c:pt idx="10">
                    <c:v>10</c:v>
                  </c:pt>
                  <c:pt idx="11">
                    <c:v>11</c:v>
                  </c:pt>
                  <c:pt idx="12">
                    <c:v>12</c:v>
                  </c:pt>
                </c:lvl>
                <c:lvl>
                  <c:pt idx="0">
                    <c:v>2020-21</c:v>
                  </c:pt>
                </c:lvl>
              </c:multiLvlStrCache>
            </c:multiLvlStrRef>
          </c:cat>
          <c:val>
            <c:numRef>
              <c:f>'K-12 LRE by Grade'!$B$12:$B$25</c:f>
              <c:numCache>
                <c:formatCode>0.0%</c:formatCode>
                <c:ptCount val="13"/>
                <c:pt idx="0">
                  <c:v>0.74069095308509203</c:v>
                </c:pt>
                <c:pt idx="1">
                  <c:v>0.74514588859416442</c:v>
                </c:pt>
                <c:pt idx="2">
                  <c:v>0.70104842735896156</c:v>
                </c:pt>
                <c:pt idx="3">
                  <c:v>0.66213300816058529</c:v>
                </c:pt>
                <c:pt idx="4">
                  <c:v>0.65361761621810555</c:v>
                </c:pt>
                <c:pt idx="5">
                  <c:v>0.64254840940525593</c:v>
                </c:pt>
                <c:pt idx="6">
                  <c:v>0.58000869187309867</c:v>
                </c:pt>
                <c:pt idx="7">
                  <c:v>0.54264111130648851</c:v>
                </c:pt>
                <c:pt idx="8">
                  <c:v>0.54477945781515613</c:v>
                </c:pt>
                <c:pt idx="9">
                  <c:v>0.53971291866028703</c:v>
                </c:pt>
                <c:pt idx="10">
                  <c:v>0.51372861122164748</c:v>
                </c:pt>
                <c:pt idx="11">
                  <c:v>0.53282668355499263</c:v>
                </c:pt>
                <c:pt idx="12">
                  <c:v>0.47321142123837023</c:v>
                </c:pt>
              </c:numCache>
            </c:numRef>
          </c:val>
          <c:extLst>
            <c:ext xmlns:c16="http://schemas.microsoft.com/office/drawing/2014/chart" uri="{C3380CC4-5D6E-409C-BE32-E72D297353CC}">
              <c16:uniqueId val="{00000000-7972-415D-8413-0F724DA69580}"/>
            </c:ext>
          </c:extLst>
        </c:ser>
        <c:ser>
          <c:idx val="1"/>
          <c:order val="1"/>
          <c:tx>
            <c:strRef>
              <c:f>'K-12 LRE by Grade'!$C$10:$C$11</c:f>
              <c:strCache>
                <c:ptCount val="1"/>
                <c:pt idx="0">
                  <c:v>40% - 79% Regular Class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'K-12 LRE by Grade'!$A$12:$A$25</c:f>
              <c:multiLvlStrCache>
                <c:ptCount val="13"/>
                <c:lvl>
                  <c:pt idx="0">
                    <c:v>K</c:v>
                  </c:pt>
                  <c:pt idx="1">
                    <c:v>1</c:v>
                  </c:pt>
                  <c:pt idx="2">
                    <c:v>2</c:v>
                  </c:pt>
                  <c:pt idx="3">
                    <c:v>3</c:v>
                  </c:pt>
                  <c:pt idx="4">
                    <c:v>4</c:v>
                  </c:pt>
                  <c:pt idx="5">
                    <c:v>5</c:v>
                  </c:pt>
                  <c:pt idx="6">
                    <c:v>6</c:v>
                  </c:pt>
                  <c:pt idx="7">
                    <c:v>7</c:v>
                  </c:pt>
                  <c:pt idx="8">
                    <c:v>8</c:v>
                  </c:pt>
                  <c:pt idx="9">
                    <c:v>9</c:v>
                  </c:pt>
                  <c:pt idx="10">
                    <c:v>10</c:v>
                  </c:pt>
                  <c:pt idx="11">
                    <c:v>11</c:v>
                  </c:pt>
                  <c:pt idx="12">
                    <c:v>12</c:v>
                  </c:pt>
                </c:lvl>
                <c:lvl>
                  <c:pt idx="0">
                    <c:v>2020-21</c:v>
                  </c:pt>
                </c:lvl>
              </c:multiLvlStrCache>
            </c:multiLvlStrRef>
          </c:cat>
          <c:val>
            <c:numRef>
              <c:f>'K-12 LRE by Grade'!$C$12:$C$25</c:f>
              <c:numCache>
                <c:formatCode>0.0%</c:formatCode>
                <c:ptCount val="13"/>
                <c:pt idx="0">
                  <c:v>8.8183895684903882E-2</c:v>
                </c:pt>
                <c:pt idx="1">
                  <c:v>9.8355437665782489E-2</c:v>
                </c:pt>
                <c:pt idx="2">
                  <c:v>0.14628057913130305</c:v>
                </c:pt>
                <c:pt idx="3">
                  <c:v>0.19003845793077573</c:v>
                </c:pt>
                <c:pt idx="4">
                  <c:v>0.21207619713386927</c:v>
                </c:pt>
                <c:pt idx="5">
                  <c:v>0.22674619640387275</c:v>
                </c:pt>
                <c:pt idx="6">
                  <c:v>0.2916992611907866</c:v>
                </c:pt>
                <c:pt idx="7">
                  <c:v>0.34235976789168276</c:v>
                </c:pt>
                <c:pt idx="8">
                  <c:v>0.33551042319048047</c:v>
                </c:pt>
                <c:pt idx="9">
                  <c:v>0.35444976076555024</c:v>
                </c:pt>
                <c:pt idx="10">
                  <c:v>0.38768404297652209</c:v>
                </c:pt>
                <c:pt idx="11">
                  <c:v>0.36214903947646188</c:v>
                </c:pt>
                <c:pt idx="12">
                  <c:v>0.30678537054860444</c:v>
                </c:pt>
              </c:numCache>
            </c:numRef>
          </c:val>
          <c:extLst>
            <c:ext xmlns:c16="http://schemas.microsoft.com/office/drawing/2014/chart" uri="{C3380CC4-5D6E-409C-BE32-E72D297353CC}">
              <c16:uniqueId val="{00000001-7972-415D-8413-0F724DA69580}"/>
            </c:ext>
          </c:extLst>
        </c:ser>
        <c:ser>
          <c:idx val="2"/>
          <c:order val="2"/>
          <c:tx>
            <c:strRef>
              <c:f>'K-12 LRE by Grade'!$D$10:$D$11</c:f>
              <c:strCache>
                <c:ptCount val="1"/>
                <c:pt idx="0">
                  <c:v>0% - 39% Regular Class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'K-12 LRE by Grade'!$A$12:$A$25</c:f>
              <c:multiLvlStrCache>
                <c:ptCount val="13"/>
                <c:lvl>
                  <c:pt idx="0">
                    <c:v>K</c:v>
                  </c:pt>
                  <c:pt idx="1">
                    <c:v>1</c:v>
                  </c:pt>
                  <c:pt idx="2">
                    <c:v>2</c:v>
                  </c:pt>
                  <c:pt idx="3">
                    <c:v>3</c:v>
                  </c:pt>
                  <c:pt idx="4">
                    <c:v>4</c:v>
                  </c:pt>
                  <c:pt idx="5">
                    <c:v>5</c:v>
                  </c:pt>
                  <c:pt idx="6">
                    <c:v>6</c:v>
                  </c:pt>
                  <c:pt idx="7">
                    <c:v>7</c:v>
                  </c:pt>
                  <c:pt idx="8">
                    <c:v>8</c:v>
                  </c:pt>
                  <c:pt idx="9">
                    <c:v>9</c:v>
                  </c:pt>
                  <c:pt idx="10">
                    <c:v>10</c:v>
                  </c:pt>
                  <c:pt idx="11">
                    <c:v>11</c:v>
                  </c:pt>
                  <c:pt idx="12">
                    <c:v>12</c:v>
                  </c:pt>
                </c:lvl>
                <c:lvl>
                  <c:pt idx="0">
                    <c:v>2020-21</c:v>
                  </c:pt>
                </c:lvl>
              </c:multiLvlStrCache>
            </c:multiLvlStrRef>
          </c:cat>
          <c:val>
            <c:numRef>
              <c:f>'K-12 LRE by Grade'!$D$12:$D$25</c:f>
              <c:numCache>
                <c:formatCode>0.0%</c:formatCode>
                <c:ptCount val="13"/>
                <c:pt idx="0">
                  <c:v>0.15432181744858181</c:v>
                </c:pt>
                <c:pt idx="1">
                  <c:v>0.14047745358090186</c:v>
                </c:pt>
                <c:pt idx="2">
                  <c:v>0.13899151273090365</c:v>
                </c:pt>
                <c:pt idx="3">
                  <c:v>0.13357095957227277</c:v>
                </c:pt>
                <c:pt idx="4">
                  <c:v>0.120674589304439</c:v>
                </c:pt>
                <c:pt idx="5">
                  <c:v>0.11436721991701244</c:v>
                </c:pt>
                <c:pt idx="6">
                  <c:v>0.11551499348109517</c:v>
                </c:pt>
                <c:pt idx="7">
                  <c:v>0.1017232284156849</c:v>
                </c:pt>
                <c:pt idx="8">
                  <c:v>0.10458978258924577</c:v>
                </c:pt>
                <c:pt idx="9">
                  <c:v>8.9377990430622015E-2</c:v>
                </c:pt>
                <c:pt idx="10">
                  <c:v>8.6947871070433738E-2</c:v>
                </c:pt>
                <c:pt idx="11">
                  <c:v>8.8980367321089299E-2</c:v>
                </c:pt>
                <c:pt idx="12">
                  <c:v>0.18880333654154635</c:v>
                </c:pt>
              </c:numCache>
            </c:numRef>
          </c:val>
          <c:extLst>
            <c:ext xmlns:c16="http://schemas.microsoft.com/office/drawing/2014/chart" uri="{C3380CC4-5D6E-409C-BE32-E72D297353CC}">
              <c16:uniqueId val="{00000002-7972-415D-8413-0F724DA69580}"/>
            </c:ext>
          </c:extLst>
        </c:ser>
        <c:ser>
          <c:idx val="3"/>
          <c:order val="3"/>
          <c:tx>
            <c:strRef>
              <c:f>'K-12 LRE by Grade'!$E$10:$E$11</c:f>
              <c:strCache>
                <c:ptCount val="1"/>
                <c:pt idx="0">
                  <c:v>All Other Placements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'K-12 LRE by Grade'!$A$12:$A$25</c:f>
              <c:multiLvlStrCache>
                <c:ptCount val="13"/>
                <c:lvl>
                  <c:pt idx="0">
                    <c:v>K</c:v>
                  </c:pt>
                  <c:pt idx="1">
                    <c:v>1</c:v>
                  </c:pt>
                  <c:pt idx="2">
                    <c:v>2</c:v>
                  </c:pt>
                  <c:pt idx="3">
                    <c:v>3</c:v>
                  </c:pt>
                  <c:pt idx="4">
                    <c:v>4</c:v>
                  </c:pt>
                  <c:pt idx="5">
                    <c:v>5</c:v>
                  </c:pt>
                  <c:pt idx="6">
                    <c:v>6</c:v>
                  </c:pt>
                  <c:pt idx="7">
                    <c:v>7</c:v>
                  </c:pt>
                  <c:pt idx="8">
                    <c:v>8</c:v>
                  </c:pt>
                  <c:pt idx="9">
                    <c:v>9</c:v>
                  </c:pt>
                  <c:pt idx="10">
                    <c:v>10</c:v>
                  </c:pt>
                  <c:pt idx="11">
                    <c:v>11</c:v>
                  </c:pt>
                  <c:pt idx="12">
                    <c:v>12</c:v>
                  </c:pt>
                </c:lvl>
                <c:lvl>
                  <c:pt idx="0">
                    <c:v>2020-21</c:v>
                  </c:pt>
                </c:lvl>
              </c:multiLvlStrCache>
            </c:multiLvlStrRef>
          </c:cat>
          <c:val>
            <c:numRef>
              <c:f>'K-12 LRE by Grade'!$E$12:$E$25</c:f>
              <c:numCache>
                <c:formatCode>0.0%</c:formatCode>
                <c:ptCount val="13"/>
                <c:pt idx="0">
                  <c:v>1.6803333781422233E-2</c:v>
                </c:pt>
                <c:pt idx="1">
                  <c:v>1.6021220159151195E-2</c:v>
                </c:pt>
                <c:pt idx="2">
                  <c:v>1.3679480778831752E-2</c:v>
                </c:pt>
                <c:pt idx="3">
                  <c:v>1.4257574336366194E-2</c:v>
                </c:pt>
                <c:pt idx="4">
                  <c:v>1.3631597343586158E-2</c:v>
                </c:pt>
                <c:pt idx="5">
                  <c:v>1.6338174273858922E-2</c:v>
                </c:pt>
                <c:pt idx="6">
                  <c:v>1.2777053455019557E-2</c:v>
                </c:pt>
                <c:pt idx="7">
                  <c:v>1.3275892386143837E-2</c:v>
                </c:pt>
                <c:pt idx="8">
                  <c:v>1.5120336405117653E-2</c:v>
                </c:pt>
                <c:pt idx="9">
                  <c:v>1.645933014354067E-2</c:v>
                </c:pt>
                <c:pt idx="10">
                  <c:v>1.1639474731396737E-2</c:v>
                </c:pt>
                <c:pt idx="11">
                  <c:v>1.6043909647456195E-2</c:v>
                </c:pt>
                <c:pt idx="12">
                  <c:v>3.1199871671478988E-2</c:v>
                </c:pt>
              </c:numCache>
            </c:numRef>
          </c:val>
          <c:extLst>
            <c:ext xmlns:c16="http://schemas.microsoft.com/office/drawing/2014/chart" uri="{C3380CC4-5D6E-409C-BE32-E72D297353CC}">
              <c16:uniqueId val="{00000003-7972-415D-8413-0F724DA69580}"/>
            </c:ext>
          </c:extLst>
        </c:ser>
        <c:dLbls>
          <c:showLegendKey val="0"/>
          <c:showVal val="0"/>
          <c:showCatName val="0"/>
          <c:showSerName val="0"/>
          <c:showPercent val="0"/>
          <c:showBubbleSize val="0"/>
        </c:dLbls>
        <c:gapWidth val="39"/>
        <c:overlap val="100"/>
        <c:axId val="1086165200"/>
        <c:axId val="1119267360"/>
      </c:barChart>
      <c:catAx>
        <c:axId val="108616520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119267360"/>
        <c:crosses val="autoZero"/>
        <c:auto val="0"/>
        <c:lblAlgn val="ctr"/>
        <c:lblOffset val="100"/>
        <c:noMultiLvlLbl val="0"/>
      </c:catAx>
      <c:valAx>
        <c:axId val="1119267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086165200"/>
        <c:crosses val="autoZero"/>
        <c:crossBetween val="between"/>
      </c:valAx>
      <c:spPr>
        <a:noFill/>
        <a:ln>
          <a:noFill/>
        </a:ln>
        <a:effectLst/>
      </c:spPr>
    </c:plotArea>
    <c:legend>
      <c:legendPos val="r"/>
      <c:layout>
        <c:manualLayout>
          <c:xMode val="edge"/>
          <c:yMode val="edge"/>
          <c:x val="0.80548998172943231"/>
          <c:y val="0.34823647023324816"/>
          <c:w val="0.17444732366637933"/>
          <c:h val="0.20885347677651067"/>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rgbClr val="40403D"/>
                </a:solidFill>
                <a:latin typeface="Segoe UI" panose="020B0502040204020203" pitchFamily="34" charset="0"/>
                <a:ea typeface="+mn-ea"/>
                <a:cs typeface="Segoe UI" panose="020B0502040204020203" pitchFamily="34" charset="0"/>
              </a:defRPr>
            </a:pPr>
            <a:r>
              <a:rPr lang="en-US" sz="2400" b="1">
                <a:solidFill>
                  <a:srgbClr val="40403D"/>
                </a:solidFill>
                <a:latin typeface="Segoe UI" panose="020B0502040204020203" pitchFamily="34" charset="0"/>
                <a:cs typeface="Segoe UI" panose="020B0502040204020203" pitchFamily="34" charset="0"/>
              </a:rPr>
              <a:t>Students with Disabilities</a:t>
            </a:r>
          </a:p>
        </c:rich>
      </c:tx>
      <c:layout>
        <c:manualLayout>
          <c:xMode val="edge"/>
          <c:yMode val="edge"/>
          <c:x val="0.22361087731166468"/>
          <c:y val="6.7968745818851761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rgbClr val="40403D"/>
              </a:solidFill>
              <a:latin typeface="Segoe UI" panose="020B0502040204020203" pitchFamily="34" charset="0"/>
              <a:ea typeface="+mn-ea"/>
              <a:cs typeface="Segoe UI" panose="020B0502040204020203" pitchFamily="34" charset="0"/>
            </a:defRPr>
          </a:pPr>
          <a:endParaRPr lang="en-US"/>
        </a:p>
      </c:txPr>
    </c:title>
    <c:autoTitleDeleted val="0"/>
    <c:plotArea>
      <c:layout/>
      <c:pieChart>
        <c:varyColors val="1"/>
        <c:ser>
          <c:idx val="0"/>
          <c:order val="0"/>
          <c:tx>
            <c:strRef>
              <c:f>Sheet1!$B$1</c:f>
              <c:strCache>
                <c:ptCount val="1"/>
                <c:pt idx="0">
                  <c:v>Class of 2020 Graduation Pathways, Students with Disabilities</c:v>
                </c:pt>
              </c:strCache>
            </c:strRef>
          </c:tx>
          <c:dPt>
            <c:idx val="0"/>
            <c:bubble3D val="0"/>
            <c:spPr>
              <a:solidFill>
                <a:srgbClr val="8064A2"/>
              </a:solidFill>
              <a:ln w="19050">
                <a:solidFill>
                  <a:schemeClr val="lt1"/>
                </a:solidFill>
              </a:ln>
              <a:effectLst/>
            </c:spPr>
            <c:extLst>
              <c:ext xmlns:c16="http://schemas.microsoft.com/office/drawing/2014/chart" uri="{C3380CC4-5D6E-409C-BE32-E72D297353CC}">
                <c16:uniqueId val="{00000001-20FD-436B-93D0-1CF7A9AC59D9}"/>
              </c:ext>
            </c:extLst>
          </c:dPt>
          <c:dPt>
            <c:idx val="1"/>
            <c:bubble3D val="0"/>
            <c:spPr>
              <a:solidFill>
                <a:srgbClr val="C0504D"/>
              </a:solidFill>
              <a:ln w="19050">
                <a:solidFill>
                  <a:schemeClr val="lt1"/>
                </a:solidFill>
              </a:ln>
              <a:effectLst/>
            </c:spPr>
            <c:extLst>
              <c:ext xmlns:c16="http://schemas.microsoft.com/office/drawing/2014/chart" uri="{C3380CC4-5D6E-409C-BE32-E72D297353CC}">
                <c16:uniqueId val="{00000002-20FD-436B-93D0-1CF7A9AC59D9}"/>
              </c:ext>
            </c:extLst>
          </c:dPt>
          <c:dPt>
            <c:idx val="2"/>
            <c:bubble3D val="0"/>
            <c:spPr>
              <a:solidFill>
                <a:srgbClr val="F7923F"/>
              </a:solidFill>
              <a:ln w="19050">
                <a:solidFill>
                  <a:schemeClr val="lt1"/>
                </a:solidFill>
              </a:ln>
              <a:effectLst/>
            </c:spPr>
            <c:extLst>
              <c:ext xmlns:c16="http://schemas.microsoft.com/office/drawing/2014/chart" uri="{C3380CC4-5D6E-409C-BE32-E72D297353CC}">
                <c16:uniqueId val="{00000003-20FD-436B-93D0-1CF7A9AC59D9}"/>
              </c:ext>
            </c:extLst>
          </c:dPt>
          <c:dPt>
            <c:idx val="3"/>
            <c:bubble3D val="0"/>
            <c:spPr>
              <a:solidFill>
                <a:srgbClr val="9BBB59"/>
              </a:solidFill>
              <a:ln w="19050">
                <a:solidFill>
                  <a:schemeClr val="lt1"/>
                </a:solidFill>
              </a:ln>
              <a:effectLst/>
            </c:spPr>
            <c:extLst>
              <c:ext xmlns:c16="http://schemas.microsoft.com/office/drawing/2014/chart" uri="{C3380CC4-5D6E-409C-BE32-E72D297353CC}">
                <c16:uniqueId val="{00000004-20FD-436B-93D0-1CF7A9AC59D9}"/>
              </c:ext>
            </c:extLst>
          </c:dPt>
          <c:dPt>
            <c:idx val="4"/>
            <c:bubble3D val="0"/>
            <c:spPr>
              <a:solidFill>
                <a:srgbClr val="4BACC6"/>
              </a:solidFill>
              <a:ln w="19050">
                <a:solidFill>
                  <a:schemeClr val="lt1"/>
                </a:solidFill>
              </a:ln>
              <a:effectLst/>
            </c:spPr>
            <c:extLst>
              <c:ext xmlns:c16="http://schemas.microsoft.com/office/drawing/2014/chart" uri="{C3380CC4-5D6E-409C-BE32-E72D297353CC}">
                <c16:uniqueId val="{00000005-20FD-436B-93D0-1CF7A9AC59D9}"/>
              </c:ext>
            </c:extLst>
          </c:dPt>
          <c:dLbls>
            <c:dLbl>
              <c:idx val="0"/>
              <c:layout>
                <c:manualLayout>
                  <c:x val="-0.16304372792561769"/>
                  <c:y val="0.18617143293728883"/>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FFFF"/>
                      </a:solidFill>
                      <a:latin typeface="Segoe UI" panose="020B0502040204020203" pitchFamily="34" charset="0"/>
                      <a:ea typeface="+mn-ea"/>
                      <a:cs typeface="Segoe UI" panose="020B0502040204020203" pitchFamily="34" charset="0"/>
                    </a:defRPr>
                  </a:pPr>
                  <a:endParaRPr lang="en-US"/>
                </a:p>
              </c:txPr>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20FD-436B-93D0-1CF7A9AC59D9}"/>
                </c:ext>
              </c:extLst>
            </c:dLbl>
            <c:dLbl>
              <c:idx val="1"/>
              <c:layout>
                <c:manualLayout>
                  <c:x val="0"/>
                  <c:y val="-0.14082522509687345"/>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14921875000000001"/>
                      <c:h val="0.14179686627725971"/>
                    </c:manualLayout>
                  </c15:layout>
                </c:ext>
                <c:ext xmlns:c16="http://schemas.microsoft.com/office/drawing/2014/chart" uri="{C3380CC4-5D6E-409C-BE32-E72D297353CC}">
                  <c16:uniqueId val="{00000002-20FD-436B-93D0-1CF7A9AC59D9}"/>
                </c:ext>
              </c:extLst>
            </c:dLbl>
            <c:dLbl>
              <c:idx val="2"/>
              <c:layout>
                <c:manualLayout>
                  <c:x val="-0.21738261738261738"/>
                  <c:y val="-5.5913013292752625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20FD-436B-93D0-1CF7A9AC59D9}"/>
                </c:ext>
              </c:extLst>
            </c:dLbl>
            <c:dLbl>
              <c:idx val="3"/>
              <c:layout>
                <c:manualLayout>
                  <c:x val="-9.001604694518088E-2"/>
                  <c:y val="-0.16037505165015684"/>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3318681318681314"/>
                      <c:h val="0.15665624036317419"/>
                    </c:manualLayout>
                  </c15:layout>
                </c:ext>
                <c:ext xmlns:c16="http://schemas.microsoft.com/office/drawing/2014/chart" uri="{C3380CC4-5D6E-409C-BE32-E72D297353CC}">
                  <c16:uniqueId val="{00000004-20FD-436B-93D0-1CF7A9AC59D9}"/>
                </c:ext>
              </c:extLst>
            </c:dLbl>
            <c:dLbl>
              <c:idx val="4"/>
              <c:layout>
                <c:manualLayout>
                  <c:x val="0.22474692421259843"/>
                  <c:y val="3.9455275624060308E-2"/>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20FD-436B-93D0-1CF7A9AC59D9}"/>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State Assessment</c:v>
                </c:pt>
                <c:pt idx="1">
                  <c:v>ASVAB Pathway</c:v>
                </c:pt>
                <c:pt idx="2">
                  <c:v>CTE Pathway</c:v>
                </c:pt>
                <c:pt idx="3">
                  <c:v>CIA/Alternate Pathway</c:v>
                </c:pt>
                <c:pt idx="4">
                  <c:v>No Pathway</c:v>
                </c:pt>
              </c:strCache>
            </c:strRef>
          </c:cat>
          <c:val>
            <c:numRef>
              <c:f>Sheet1!$B$2:$B$6</c:f>
              <c:numCache>
                <c:formatCode>0.0%</c:formatCode>
                <c:ptCount val="5"/>
                <c:pt idx="0">
                  <c:v>0.22600000000000001</c:v>
                </c:pt>
                <c:pt idx="1">
                  <c:v>1.4999999999999999E-2</c:v>
                </c:pt>
                <c:pt idx="2">
                  <c:v>0.109</c:v>
                </c:pt>
                <c:pt idx="3">
                  <c:v>0.26900000000000002</c:v>
                </c:pt>
                <c:pt idx="4">
                  <c:v>0.41499999999999998</c:v>
                </c:pt>
              </c:numCache>
            </c:numRef>
          </c:val>
          <c:extLst>
            <c:ext xmlns:c16="http://schemas.microsoft.com/office/drawing/2014/chart" uri="{C3380CC4-5D6E-409C-BE32-E72D297353CC}">
              <c16:uniqueId val="{00000000-20FD-436B-93D0-1CF7A9AC59D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rgbClr val="40403D"/>
                </a:solidFill>
                <a:latin typeface="Segoe UI" panose="020B0502040204020203" pitchFamily="34" charset="0"/>
                <a:ea typeface="+mn-ea"/>
                <a:cs typeface="Segoe UI" panose="020B0502040204020203" pitchFamily="34" charset="0"/>
              </a:defRPr>
            </a:pPr>
            <a:r>
              <a:rPr lang="en-US" sz="2400" b="1">
                <a:solidFill>
                  <a:srgbClr val="40403D"/>
                </a:solidFill>
                <a:latin typeface="Segoe UI" panose="020B0502040204020203" pitchFamily="34" charset="0"/>
                <a:cs typeface="Segoe UI" panose="020B0502040204020203" pitchFamily="34" charset="0"/>
              </a:rPr>
              <a:t>All Students</a:t>
            </a:r>
          </a:p>
        </c:rich>
      </c:tx>
      <c:layout>
        <c:manualLayout>
          <c:xMode val="edge"/>
          <c:yMode val="edge"/>
          <c:x val="0.36519510061242344"/>
          <c:y val="5.6249996539739389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rgbClr val="40403D"/>
              </a:solidFill>
              <a:latin typeface="Segoe UI" panose="020B0502040204020203" pitchFamily="34" charset="0"/>
              <a:ea typeface="+mn-ea"/>
              <a:cs typeface="Segoe UI" panose="020B0502040204020203" pitchFamily="34" charset="0"/>
            </a:defRPr>
          </a:pPr>
          <a:endParaRPr lang="en-US"/>
        </a:p>
      </c:txPr>
    </c:title>
    <c:autoTitleDeleted val="0"/>
    <c:plotArea>
      <c:layout/>
      <c:pieChart>
        <c:varyColors val="1"/>
        <c:ser>
          <c:idx val="0"/>
          <c:order val="0"/>
          <c:tx>
            <c:strRef>
              <c:f>Sheet1!$B$1</c:f>
              <c:strCache>
                <c:ptCount val="1"/>
                <c:pt idx="0">
                  <c:v>Class of 2020 Graduation Pathways, All Students</c:v>
                </c:pt>
              </c:strCache>
            </c:strRef>
          </c:tx>
          <c:dPt>
            <c:idx val="0"/>
            <c:bubble3D val="0"/>
            <c:spPr>
              <a:solidFill>
                <a:srgbClr val="8064A2"/>
              </a:solidFill>
              <a:ln w="19050">
                <a:solidFill>
                  <a:schemeClr val="lt1"/>
                </a:solidFill>
              </a:ln>
              <a:effectLst/>
            </c:spPr>
            <c:extLst>
              <c:ext xmlns:c16="http://schemas.microsoft.com/office/drawing/2014/chart" uri="{C3380CC4-5D6E-409C-BE32-E72D297353CC}">
                <c16:uniqueId val="{00000001-3D05-49C7-8211-B4E110BEAE0D}"/>
              </c:ext>
            </c:extLst>
          </c:dPt>
          <c:dPt>
            <c:idx val="1"/>
            <c:bubble3D val="0"/>
            <c:spPr>
              <a:solidFill>
                <a:srgbClr val="C0504D"/>
              </a:solidFill>
              <a:ln w="19050">
                <a:solidFill>
                  <a:schemeClr val="lt1"/>
                </a:solidFill>
              </a:ln>
              <a:effectLst/>
            </c:spPr>
            <c:extLst>
              <c:ext xmlns:c16="http://schemas.microsoft.com/office/drawing/2014/chart" uri="{C3380CC4-5D6E-409C-BE32-E72D297353CC}">
                <c16:uniqueId val="{00000004-3D05-49C7-8211-B4E110BEAE0D}"/>
              </c:ext>
            </c:extLst>
          </c:dPt>
          <c:dPt>
            <c:idx val="2"/>
            <c:bubble3D val="0"/>
            <c:spPr>
              <a:solidFill>
                <a:srgbClr val="F7923F"/>
              </a:solidFill>
              <a:ln w="19050">
                <a:solidFill>
                  <a:schemeClr val="lt1"/>
                </a:solidFill>
              </a:ln>
              <a:effectLst/>
            </c:spPr>
            <c:extLst>
              <c:ext xmlns:c16="http://schemas.microsoft.com/office/drawing/2014/chart" uri="{C3380CC4-5D6E-409C-BE32-E72D297353CC}">
                <c16:uniqueId val="{00000005-3D05-49C7-8211-B4E110BEAE0D}"/>
              </c:ext>
            </c:extLst>
          </c:dPt>
          <c:dPt>
            <c:idx val="3"/>
            <c:bubble3D val="0"/>
            <c:spPr>
              <a:solidFill>
                <a:srgbClr val="9BBB59"/>
              </a:solidFill>
              <a:ln w="19050">
                <a:solidFill>
                  <a:schemeClr val="lt1"/>
                </a:solidFill>
              </a:ln>
              <a:effectLst/>
            </c:spPr>
            <c:extLst>
              <c:ext xmlns:c16="http://schemas.microsoft.com/office/drawing/2014/chart" uri="{C3380CC4-5D6E-409C-BE32-E72D297353CC}">
                <c16:uniqueId val="{00000002-3D05-49C7-8211-B4E110BEAE0D}"/>
              </c:ext>
            </c:extLst>
          </c:dPt>
          <c:dPt>
            <c:idx val="4"/>
            <c:bubble3D val="0"/>
            <c:spPr>
              <a:solidFill>
                <a:srgbClr val="4BACC6"/>
              </a:solidFill>
              <a:ln w="19050">
                <a:solidFill>
                  <a:schemeClr val="lt1"/>
                </a:solidFill>
              </a:ln>
              <a:effectLst/>
            </c:spPr>
            <c:extLst>
              <c:ext xmlns:c16="http://schemas.microsoft.com/office/drawing/2014/chart" uri="{C3380CC4-5D6E-409C-BE32-E72D297353CC}">
                <c16:uniqueId val="{00000003-3D05-49C7-8211-B4E110BEAE0D}"/>
              </c:ext>
            </c:extLst>
          </c:dPt>
          <c:dLbls>
            <c:dLbl>
              <c:idx val="0"/>
              <c:layout>
                <c:manualLayout>
                  <c:x val="-0.24140624999999999"/>
                  <c:y val="-0.13803357910718633"/>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FFFFFF"/>
                      </a:solidFill>
                      <a:latin typeface="Segoe UI" panose="020B0502040204020203" pitchFamily="34" charset="0"/>
                      <a:ea typeface="+mn-ea"/>
                      <a:cs typeface="Segoe UI" panose="020B0502040204020203" pitchFamily="34" charset="0"/>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1835937499999999"/>
                      <c:h val="0.17578123918668559"/>
                    </c:manualLayout>
                  </c15:layout>
                </c:ext>
                <c:ext xmlns:c16="http://schemas.microsoft.com/office/drawing/2014/chart" uri="{C3380CC4-5D6E-409C-BE32-E72D297353CC}">
                  <c16:uniqueId val="{00000001-3D05-49C7-8211-B4E110BEAE0D}"/>
                </c:ext>
              </c:extLst>
            </c:dLbl>
            <c:dLbl>
              <c:idx val="1"/>
              <c:layout>
                <c:manualLayout>
                  <c:x val="-2.18248031496063E-2"/>
                  <c:y val="-1.4304071462594029E-2"/>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3D05-49C7-8211-B4E110BEAE0D}"/>
                </c:ext>
              </c:extLst>
            </c:dLbl>
            <c:dLbl>
              <c:idx val="2"/>
              <c:layout>
                <c:manualLayout>
                  <c:x val="0.18974730242053073"/>
                  <c:y val="-8.0936326221928756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18000495771361913"/>
                      <c:h val="0.14207811625995839"/>
                    </c:manualLayout>
                  </c15:layout>
                </c:ext>
                <c:ext xmlns:c16="http://schemas.microsoft.com/office/drawing/2014/chart" uri="{C3380CC4-5D6E-409C-BE32-E72D297353CC}">
                  <c16:uniqueId val="{00000005-3D05-49C7-8211-B4E110BEAE0D}"/>
                </c:ext>
              </c:extLst>
            </c:dLbl>
            <c:dLbl>
              <c:idx val="3"/>
              <c:layout>
                <c:manualLayout>
                  <c:x val="-1.40625E-2"/>
                  <c:y val="2.1906863809863199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18007812500000001"/>
                      <c:h val="0.14238280374121531"/>
                    </c:manualLayout>
                  </c15:layout>
                </c:ext>
                <c:ext xmlns:c16="http://schemas.microsoft.com/office/drawing/2014/chart" uri="{C3380CC4-5D6E-409C-BE32-E72D297353CC}">
                  <c16:uniqueId val="{00000002-3D05-49C7-8211-B4E110BEAE0D}"/>
                </c:ext>
              </c:extLst>
            </c:dLbl>
            <c:dLbl>
              <c:idx val="4"/>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D05-49C7-8211-B4E110BEAE0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40403D"/>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State Assessment</c:v>
                </c:pt>
                <c:pt idx="1">
                  <c:v>ASVAB Pathway</c:v>
                </c:pt>
                <c:pt idx="2">
                  <c:v>CTE Pathway</c:v>
                </c:pt>
                <c:pt idx="3">
                  <c:v>CIA/Alternate Pathway</c:v>
                </c:pt>
                <c:pt idx="4">
                  <c:v>No Pathway</c:v>
                </c:pt>
              </c:strCache>
            </c:strRef>
          </c:cat>
          <c:val>
            <c:numRef>
              <c:f>Sheet1!$B$2:$B$6</c:f>
              <c:numCache>
                <c:formatCode>0.0%</c:formatCode>
                <c:ptCount val="5"/>
                <c:pt idx="0">
                  <c:v>0.66500000000000004</c:v>
                </c:pt>
                <c:pt idx="1">
                  <c:v>2.9000000000000001E-2</c:v>
                </c:pt>
                <c:pt idx="2">
                  <c:v>9.8000000000000004E-2</c:v>
                </c:pt>
                <c:pt idx="3">
                  <c:v>3.4000000000000002E-2</c:v>
                </c:pt>
                <c:pt idx="4">
                  <c:v>0.25600000000000001</c:v>
                </c:pt>
              </c:numCache>
            </c:numRef>
          </c:val>
          <c:extLst>
            <c:ext xmlns:c16="http://schemas.microsoft.com/office/drawing/2014/chart" uri="{C3380CC4-5D6E-409C-BE32-E72D297353CC}">
              <c16:uniqueId val="{00000000-3D05-49C7-8211-B4E110BEAE0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059347414974769E-2"/>
          <c:y val="0.10393371432350364"/>
          <c:w val="0.92796798352313914"/>
          <c:h val="0.78148840588495716"/>
        </c:manualLayout>
      </c:layout>
      <c:barChart>
        <c:barDir val="col"/>
        <c:grouping val="clustered"/>
        <c:varyColors val="0"/>
        <c:ser>
          <c:idx val="0"/>
          <c:order val="0"/>
          <c:tx>
            <c:strRef>
              <c:f>Sheet1!$B$1</c:f>
              <c:strCache>
                <c:ptCount val="1"/>
                <c:pt idx="0">
                  <c:v>ELA</c:v>
                </c:pt>
              </c:strCache>
            </c:strRef>
          </c:tx>
          <c:spPr>
            <a:solidFill>
              <a:srgbClr val="70AD47"/>
            </a:solidFill>
            <a:ln>
              <a:noFill/>
            </a:ln>
            <a:effectLst/>
          </c:spPr>
          <c:invertIfNegative val="0"/>
          <c:dPt>
            <c:idx val="0"/>
            <c:invertIfNegative val="0"/>
            <c:bubble3D val="0"/>
            <c:spPr>
              <a:solidFill>
                <a:srgbClr val="70AD47"/>
              </a:solidFill>
              <a:ln>
                <a:noFill/>
              </a:ln>
              <a:effectLst/>
            </c:spPr>
            <c:extLst>
              <c:ext xmlns:c16="http://schemas.microsoft.com/office/drawing/2014/chart" uri="{C3380CC4-5D6E-409C-BE32-E72D297353CC}">
                <c16:uniqueId val="{00000004-D641-4334-A4FB-FEF46C60568E}"/>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0.00%</c:formatCode>
                <c:ptCount val="5"/>
                <c:pt idx="0">
                  <c:v>0.47910000000000003</c:v>
                </c:pt>
                <c:pt idx="1">
                  <c:v>0.314</c:v>
                </c:pt>
                <c:pt idx="2">
                  <c:v>0.4884</c:v>
                </c:pt>
                <c:pt idx="3">
                  <c:v>0.51780000000000004</c:v>
                </c:pt>
                <c:pt idx="4">
                  <c:v>0.49930000000000002</c:v>
                </c:pt>
              </c:numCache>
            </c:numRef>
          </c:val>
          <c:extLst>
            <c:ext xmlns:c16="http://schemas.microsoft.com/office/drawing/2014/chart" uri="{C3380CC4-5D6E-409C-BE32-E72D297353CC}">
              <c16:uniqueId val="{00000000-D641-4334-A4FB-FEF46C60568E}"/>
            </c:ext>
          </c:extLst>
        </c:ser>
        <c:ser>
          <c:idx val="1"/>
          <c:order val="1"/>
          <c:tx>
            <c:strRef>
              <c:f>Sheet1!$C$1</c:f>
              <c:strCache>
                <c:ptCount val="1"/>
                <c:pt idx="0">
                  <c:v>Math</c:v>
                </c:pt>
              </c:strCache>
            </c:strRef>
          </c:tx>
          <c:spPr>
            <a:solidFill>
              <a:srgbClr val="3E5F27"/>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0.00%</c:formatCode>
                <c:ptCount val="5"/>
                <c:pt idx="0">
                  <c:v>0.57640000000000002</c:v>
                </c:pt>
                <c:pt idx="1">
                  <c:v>0.55679999999999996</c:v>
                </c:pt>
                <c:pt idx="2">
                  <c:v>0.51980000000000004</c:v>
                </c:pt>
                <c:pt idx="3">
                  <c:v>0.5232</c:v>
                </c:pt>
                <c:pt idx="4">
                  <c:v>0.62090000000000001</c:v>
                </c:pt>
              </c:numCache>
            </c:numRef>
          </c:val>
          <c:extLst>
            <c:ext xmlns:c16="http://schemas.microsoft.com/office/drawing/2014/chart" uri="{C3380CC4-5D6E-409C-BE32-E72D297353CC}">
              <c16:uniqueId val="{00000001-D641-4334-A4FB-FEF46C60568E}"/>
            </c:ext>
          </c:extLst>
        </c:ser>
        <c:dLbls>
          <c:showLegendKey val="0"/>
          <c:showVal val="0"/>
          <c:showCatName val="0"/>
          <c:showSerName val="0"/>
          <c:showPercent val="0"/>
          <c:showBubbleSize val="0"/>
        </c:dLbls>
        <c:gapWidth val="125"/>
        <c:axId val="1905784480"/>
        <c:axId val="1558894160"/>
      </c:barChart>
      <c:catAx>
        <c:axId val="1905784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crossAx val="1558894160"/>
        <c:crosses val="autoZero"/>
        <c:auto val="1"/>
        <c:lblAlgn val="ctr"/>
        <c:lblOffset val="100"/>
        <c:noMultiLvlLbl val="0"/>
      </c:catAx>
      <c:valAx>
        <c:axId val="1558894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crossAx val="1905784480"/>
        <c:crosses val="autoZero"/>
        <c:crossBetween val="between"/>
      </c:valAx>
      <c:spPr>
        <a:noFill/>
        <a:ln>
          <a:noFill/>
        </a:ln>
        <a:effectLst/>
      </c:spPr>
    </c:plotArea>
    <c:legend>
      <c:legendPos val="b"/>
      <c:layout>
        <c:manualLayout>
          <c:xMode val="edge"/>
          <c:yMode val="edge"/>
          <c:x val="0.58302707468700088"/>
          <c:y val="0.11816504736659372"/>
          <c:w val="0.17311193922786311"/>
          <c:h val="9.4292541299959023E-2"/>
        </c:manualLayout>
      </c:layout>
      <c:overlay val="1"/>
      <c:spPr>
        <a:noFill/>
        <a:ln>
          <a:noFill/>
        </a:ln>
        <a:effectLst/>
      </c:spPr>
      <c:txPr>
        <a:bodyPr rot="0" spcFirstLastPara="1" vertOverflow="ellipsis" vert="horz" wrap="square" anchor="ctr" anchorCtr="1"/>
        <a:lstStyle/>
        <a:p>
          <a:pPr>
            <a:defRPr sz="20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b="1">
          <a:solidFill>
            <a:srgbClr val="40403D"/>
          </a:solidFill>
          <a:latin typeface="Segoe UI" panose="020B0502040204020203" pitchFamily="34" charset="0"/>
          <a:cs typeface="Segoe UI" panose="020B0502040204020203"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207734914313477E-2"/>
          <c:y val="3.3212207974041286E-2"/>
          <c:w val="0.65098144691481896"/>
          <c:h val="0.84881999473786895"/>
        </c:manualLayout>
      </c:layout>
      <c:barChart>
        <c:barDir val="col"/>
        <c:grouping val="stacked"/>
        <c:varyColors val="0"/>
        <c:ser>
          <c:idx val="0"/>
          <c:order val="0"/>
          <c:tx>
            <c:strRef>
              <c:f>Sheet1!$B$1</c:f>
              <c:strCache>
                <c:ptCount val="1"/>
                <c:pt idx="0">
                  <c:v>Higher Education</c:v>
                </c:pt>
              </c:strCache>
            </c:strRef>
          </c:tx>
          <c:spPr>
            <a:solidFill>
              <a:srgbClr val="47C3D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2014-15</c:v>
                </c:pt>
                <c:pt idx="1">
                  <c:v>2015-16</c:v>
                </c:pt>
                <c:pt idx="2">
                  <c:v>2016-17</c:v>
                </c:pt>
                <c:pt idx="3">
                  <c:v>2017-18</c:v>
                </c:pt>
                <c:pt idx="4">
                  <c:v>2018-19</c:v>
                </c:pt>
              </c:strCache>
            </c:strRef>
          </c:cat>
          <c:val>
            <c:numRef>
              <c:f>Sheet1!$B$2:$B$6</c:f>
              <c:numCache>
                <c:formatCode>0.0%</c:formatCode>
                <c:ptCount val="5"/>
                <c:pt idx="0">
                  <c:v>0.221</c:v>
                </c:pt>
                <c:pt idx="1">
                  <c:v>0.218</c:v>
                </c:pt>
                <c:pt idx="2">
                  <c:v>0.21299999999999999</c:v>
                </c:pt>
                <c:pt idx="3">
                  <c:v>0.20499999999999999</c:v>
                </c:pt>
                <c:pt idx="4">
                  <c:v>0.19</c:v>
                </c:pt>
              </c:numCache>
            </c:numRef>
          </c:val>
          <c:extLst>
            <c:ext xmlns:c16="http://schemas.microsoft.com/office/drawing/2014/chart" uri="{C3380CC4-5D6E-409C-BE32-E72D297353CC}">
              <c16:uniqueId val="{00000000-C293-42DC-8078-AF6521FFE6BB}"/>
            </c:ext>
          </c:extLst>
        </c:ser>
        <c:ser>
          <c:idx val="1"/>
          <c:order val="1"/>
          <c:tx>
            <c:strRef>
              <c:f>Sheet1!$C$1</c:f>
              <c:strCache>
                <c:ptCount val="1"/>
                <c:pt idx="0">
                  <c:v>Competitive Employment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FFFF"/>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2014-15</c:v>
                </c:pt>
                <c:pt idx="1">
                  <c:v>2015-16</c:v>
                </c:pt>
                <c:pt idx="2">
                  <c:v>2016-17</c:v>
                </c:pt>
                <c:pt idx="3">
                  <c:v>2017-18</c:v>
                </c:pt>
                <c:pt idx="4">
                  <c:v>2018-19</c:v>
                </c:pt>
              </c:strCache>
            </c:strRef>
          </c:cat>
          <c:val>
            <c:numRef>
              <c:f>Sheet1!$C$2:$C$6</c:f>
              <c:numCache>
                <c:formatCode>0.0%</c:formatCode>
                <c:ptCount val="5"/>
                <c:pt idx="0">
                  <c:v>0.33400000000000002</c:v>
                </c:pt>
                <c:pt idx="1">
                  <c:v>0.35299999999999998</c:v>
                </c:pt>
                <c:pt idx="2">
                  <c:v>0.34799999999999998</c:v>
                </c:pt>
                <c:pt idx="3">
                  <c:v>0.36199999999999999</c:v>
                </c:pt>
                <c:pt idx="4">
                  <c:v>0.33200000000000002</c:v>
                </c:pt>
              </c:numCache>
            </c:numRef>
          </c:val>
          <c:extLst>
            <c:ext xmlns:c16="http://schemas.microsoft.com/office/drawing/2014/chart" uri="{C3380CC4-5D6E-409C-BE32-E72D297353CC}">
              <c16:uniqueId val="{00000001-C293-42DC-8078-AF6521FFE6BB}"/>
            </c:ext>
          </c:extLst>
        </c:ser>
        <c:ser>
          <c:idx val="2"/>
          <c:order val="2"/>
          <c:tx>
            <c:strRef>
              <c:f>Sheet1!$D$1</c:f>
              <c:strCache>
                <c:ptCount val="1"/>
                <c:pt idx="0">
                  <c:v>Other Education</c:v>
                </c:pt>
              </c:strCache>
            </c:strRef>
          </c:tx>
          <c:spPr>
            <a:solidFill>
              <a:srgbClr val="70AD4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2014-15</c:v>
                </c:pt>
                <c:pt idx="1">
                  <c:v>2015-16</c:v>
                </c:pt>
                <c:pt idx="2">
                  <c:v>2016-17</c:v>
                </c:pt>
                <c:pt idx="3">
                  <c:v>2017-18</c:v>
                </c:pt>
                <c:pt idx="4">
                  <c:v>2018-19</c:v>
                </c:pt>
              </c:strCache>
            </c:strRef>
          </c:cat>
          <c:val>
            <c:numRef>
              <c:f>Sheet1!$D$2:$D$6</c:f>
              <c:numCache>
                <c:formatCode>0.0%</c:formatCode>
                <c:ptCount val="5"/>
                <c:pt idx="0">
                  <c:v>3.3000000000000002E-2</c:v>
                </c:pt>
                <c:pt idx="1">
                  <c:v>2.9000000000000001E-2</c:v>
                </c:pt>
                <c:pt idx="2">
                  <c:v>3.1E-2</c:v>
                </c:pt>
                <c:pt idx="3">
                  <c:v>0.04</c:v>
                </c:pt>
                <c:pt idx="4">
                  <c:v>4.2999999999999997E-2</c:v>
                </c:pt>
              </c:numCache>
            </c:numRef>
          </c:val>
          <c:extLst>
            <c:ext xmlns:c16="http://schemas.microsoft.com/office/drawing/2014/chart" uri="{C3380CC4-5D6E-409C-BE32-E72D297353CC}">
              <c16:uniqueId val="{00000002-C293-42DC-8078-AF6521FFE6BB}"/>
            </c:ext>
          </c:extLst>
        </c:ser>
        <c:ser>
          <c:idx val="3"/>
          <c:order val="3"/>
          <c:tx>
            <c:strRef>
              <c:f>Sheet1!$E$1</c:f>
              <c:strCache>
                <c:ptCount val="1"/>
                <c:pt idx="0">
                  <c:v>Other Employment</c:v>
                </c:pt>
              </c:strCache>
            </c:strRef>
          </c:tx>
          <c:spPr>
            <a:solidFill>
              <a:srgbClr val="004C9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FFFF"/>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2014-15</c:v>
                </c:pt>
                <c:pt idx="1">
                  <c:v>2015-16</c:v>
                </c:pt>
                <c:pt idx="2">
                  <c:v>2016-17</c:v>
                </c:pt>
                <c:pt idx="3">
                  <c:v>2017-18</c:v>
                </c:pt>
                <c:pt idx="4">
                  <c:v>2018-19</c:v>
                </c:pt>
              </c:strCache>
            </c:strRef>
          </c:cat>
          <c:val>
            <c:numRef>
              <c:f>Sheet1!$E$2:$E$6</c:f>
              <c:numCache>
                <c:formatCode>0.0%</c:formatCode>
                <c:ptCount val="5"/>
                <c:pt idx="0">
                  <c:v>0.11600000000000001</c:v>
                </c:pt>
                <c:pt idx="1">
                  <c:v>0.122</c:v>
                </c:pt>
                <c:pt idx="2">
                  <c:v>0.13100000000000001</c:v>
                </c:pt>
                <c:pt idx="3">
                  <c:v>0.14000000000000001</c:v>
                </c:pt>
                <c:pt idx="4">
                  <c:v>0.14799999999999999</c:v>
                </c:pt>
              </c:numCache>
            </c:numRef>
          </c:val>
          <c:extLst>
            <c:ext xmlns:c16="http://schemas.microsoft.com/office/drawing/2014/chart" uri="{C3380CC4-5D6E-409C-BE32-E72D297353CC}">
              <c16:uniqueId val="{00000004-C293-42DC-8078-AF6521FFE6BB}"/>
            </c:ext>
          </c:extLst>
        </c:ser>
        <c:ser>
          <c:idx val="4"/>
          <c:order val="4"/>
          <c:tx>
            <c:strRef>
              <c:f>Sheet1!$F$1</c:f>
              <c:strCache>
                <c:ptCount val="1"/>
                <c:pt idx="0">
                  <c:v>No Engagement</c:v>
                </c:pt>
              </c:strCache>
            </c:strRef>
          </c:tx>
          <c:spPr>
            <a:solidFill>
              <a:srgbClr val="FDB91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2014-15</c:v>
                </c:pt>
                <c:pt idx="1">
                  <c:v>2015-16</c:v>
                </c:pt>
                <c:pt idx="2">
                  <c:v>2016-17</c:v>
                </c:pt>
                <c:pt idx="3">
                  <c:v>2017-18</c:v>
                </c:pt>
                <c:pt idx="4">
                  <c:v>2018-19</c:v>
                </c:pt>
              </c:strCache>
            </c:strRef>
          </c:cat>
          <c:val>
            <c:numRef>
              <c:f>Sheet1!$F$2:$F$6</c:f>
              <c:numCache>
                <c:formatCode>0.0%</c:formatCode>
                <c:ptCount val="5"/>
                <c:pt idx="0">
                  <c:v>0.29499999999999998</c:v>
                </c:pt>
                <c:pt idx="1">
                  <c:v>0.27800000000000002</c:v>
                </c:pt>
                <c:pt idx="2">
                  <c:v>0.27800000000000002</c:v>
                </c:pt>
                <c:pt idx="3">
                  <c:v>0.253</c:v>
                </c:pt>
                <c:pt idx="4">
                  <c:v>0.27900000000000003</c:v>
                </c:pt>
              </c:numCache>
            </c:numRef>
          </c:val>
          <c:extLst>
            <c:ext xmlns:c16="http://schemas.microsoft.com/office/drawing/2014/chart" uri="{C3380CC4-5D6E-409C-BE32-E72D297353CC}">
              <c16:uniqueId val="{00000005-C293-42DC-8078-AF6521FFE6BB}"/>
            </c:ext>
          </c:extLst>
        </c:ser>
        <c:dLbls>
          <c:showLegendKey val="0"/>
          <c:showVal val="0"/>
          <c:showCatName val="0"/>
          <c:showSerName val="0"/>
          <c:showPercent val="0"/>
          <c:showBubbleSize val="0"/>
        </c:dLbls>
        <c:gapWidth val="75"/>
        <c:overlap val="100"/>
        <c:axId val="346260368"/>
        <c:axId val="704085840"/>
      </c:barChart>
      <c:catAx>
        <c:axId val="34626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crossAx val="704085840"/>
        <c:crosses val="autoZero"/>
        <c:auto val="1"/>
        <c:lblAlgn val="ctr"/>
        <c:lblOffset val="100"/>
        <c:noMultiLvlLbl val="0"/>
      </c:catAx>
      <c:valAx>
        <c:axId val="70408584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crossAx val="34626036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825040470115565E-2"/>
          <c:y val="3.9925871067552229E-2"/>
          <c:w val="0.72918072965778835"/>
          <c:h val="0.76827219954497472"/>
        </c:manualLayout>
      </c:layout>
      <c:barChart>
        <c:barDir val="col"/>
        <c:grouping val="stacked"/>
        <c:varyColors val="0"/>
        <c:ser>
          <c:idx val="0"/>
          <c:order val="0"/>
          <c:tx>
            <c:strRef>
              <c:f>Sheet1!$B$1</c:f>
              <c:strCache>
                <c:ptCount val="1"/>
                <c:pt idx="0">
                  <c:v>Higher Education</c:v>
                </c:pt>
              </c:strCache>
            </c:strRef>
          </c:tx>
          <c:spPr>
            <a:solidFill>
              <a:srgbClr val="47C3D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American Indian/ Alaska Native</c:v>
                </c:pt>
                <c:pt idx="1">
                  <c:v>Asian</c:v>
                </c:pt>
                <c:pt idx="2">
                  <c:v>Black/African American</c:v>
                </c:pt>
                <c:pt idx="3">
                  <c:v>Hispanic/Latino</c:v>
                </c:pt>
                <c:pt idx="4">
                  <c:v>White</c:v>
                </c:pt>
                <c:pt idx="5">
                  <c:v>Native Hawaiian/ Pacific Islander</c:v>
                </c:pt>
                <c:pt idx="6">
                  <c:v>Two or More Races</c:v>
                </c:pt>
              </c:strCache>
            </c:strRef>
          </c:cat>
          <c:val>
            <c:numRef>
              <c:f>Sheet1!$B$2:$B$8</c:f>
              <c:numCache>
                <c:formatCode>0.0%</c:formatCode>
                <c:ptCount val="7"/>
                <c:pt idx="0">
                  <c:v>0.10199999999999999</c:v>
                </c:pt>
                <c:pt idx="1">
                  <c:v>0.434</c:v>
                </c:pt>
                <c:pt idx="2">
                  <c:v>0.23799999999999999</c:v>
                </c:pt>
                <c:pt idx="3">
                  <c:v>0.17100000000000001</c:v>
                </c:pt>
                <c:pt idx="4">
                  <c:v>0.192</c:v>
                </c:pt>
                <c:pt idx="5">
                  <c:v>0.19</c:v>
                </c:pt>
                <c:pt idx="6">
                  <c:v>0.20300000000000001</c:v>
                </c:pt>
              </c:numCache>
            </c:numRef>
          </c:val>
          <c:extLst>
            <c:ext xmlns:c16="http://schemas.microsoft.com/office/drawing/2014/chart" uri="{C3380CC4-5D6E-409C-BE32-E72D297353CC}">
              <c16:uniqueId val="{00000000-1228-4A5B-9BF1-E88F29A9B59C}"/>
            </c:ext>
          </c:extLst>
        </c:ser>
        <c:ser>
          <c:idx val="1"/>
          <c:order val="1"/>
          <c:tx>
            <c:strRef>
              <c:f>Sheet1!$C$1</c:f>
              <c:strCache>
                <c:ptCount val="1"/>
                <c:pt idx="0">
                  <c:v>Competitive Employment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FFFF"/>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American Indian/ Alaska Native</c:v>
                </c:pt>
                <c:pt idx="1">
                  <c:v>Asian</c:v>
                </c:pt>
                <c:pt idx="2">
                  <c:v>Black/African American</c:v>
                </c:pt>
                <c:pt idx="3">
                  <c:v>Hispanic/Latino</c:v>
                </c:pt>
                <c:pt idx="4">
                  <c:v>White</c:v>
                </c:pt>
                <c:pt idx="5">
                  <c:v>Native Hawaiian/ Pacific Islander</c:v>
                </c:pt>
                <c:pt idx="6">
                  <c:v>Two or More Races</c:v>
                </c:pt>
              </c:strCache>
            </c:strRef>
          </c:cat>
          <c:val>
            <c:numRef>
              <c:f>Sheet1!$C$2:$C$8</c:f>
              <c:numCache>
                <c:formatCode>0.0%</c:formatCode>
                <c:ptCount val="7"/>
                <c:pt idx="0">
                  <c:v>0.34699999999999998</c:v>
                </c:pt>
                <c:pt idx="1">
                  <c:v>0.16200000000000001</c:v>
                </c:pt>
                <c:pt idx="2">
                  <c:v>0.28000000000000003</c:v>
                </c:pt>
                <c:pt idx="3">
                  <c:v>0.374</c:v>
                </c:pt>
                <c:pt idx="4">
                  <c:v>0.33600000000000002</c:v>
                </c:pt>
                <c:pt idx="5">
                  <c:v>0.27600000000000002</c:v>
                </c:pt>
                <c:pt idx="6">
                  <c:v>0.30599999999999999</c:v>
                </c:pt>
              </c:numCache>
            </c:numRef>
          </c:val>
          <c:extLst>
            <c:ext xmlns:c16="http://schemas.microsoft.com/office/drawing/2014/chart" uri="{C3380CC4-5D6E-409C-BE32-E72D297353CC}">
              <c16:uniqueId val="{00000001-1228-4A5B-9BF1-E88F29A9B59C}"/>
            </c:ext>
          </c:extLst>
        </c:ser>
        <c:ser>
          <c:idx val="2"/>
          <c:order val="2"/>
          <c:tx>
            <c:strRef>
              <c:f>Sheet1!$D$1</c:f>
              <c:strCache>
                <c:ptCount val="1"/>
                <c:pt idx="0">
                  <c:v>Other Education</c:v>
                </c:pt>
              </c:strCache>
            </c:strRef>
          </c:tx>
          <c:spPr>
            <a:solidFill>
              <a:srgbClr val="70AD47"/>
            </a:solidFill>
            <a:ln>
              <a:noFill/>
            </a:ln>
            <a:effectLst/>
          </c:spPr>
          <c:invertIfNegative val="0"/>
          <c:dLbls>
            <c:dLbl>
              <c:idx val="5"/>
              <c:delete val="1"/>
              <c:extLst>
                <c:ext xmlns:c15="http://schemas.microsoft.com/office/drawing/2012/chart" uri="{CE6537A1-D6FC-4f65-9D91-7224C49458BB}"/>
                <c:ext xmlns:c16="http://schemas.microsoft.com/office/drawing/2014/chart" uri="{C3380CC4-5D6E-409C-BE32-E72D297353CC}">
                  <c16:uniqueId val="{00000007-1228-4A5B-9BF1-E88F29A9B59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American Indian/ Alaska Native</c:v>
                </c:pt>
                <c:pt idx="1">
                  <c:v>Asian</c:v>
                </c:pt>
                <c:pt idx="2">
                  <c:v>Black/African American</c:v>
                </c:pt>
                <c:pt idx="3">
                  <c:v>Hispanic/Latino</c:v>
                </c:pt>
                <c:pt idx="4">
                  <c:v>White</c:v>
                </c:pt>
                <c:pt idx="5">
                  <c:v>Native Hawaiian/ Pacific Islander</c:v>
                </c:pt>
                <c:pt idx="6">
                  <c:v>Two or More Races</c:v>
                </c:pt>
              </c:strCache>
            </c:strRef>
          </c:cat>
          <c:val>
            <c:numRef>
              <c:f>Sheet1!$D$2:$D$8</c:f>
              <c:numCache>
                <c:formatCode>0.0%</c:formatCode>
                <c:ptCount val="7"/>
                <c:pt idx="0">
                  <c:v>4.8000000000000001E-2</c:v>
                </c:pt>
                <c:pt idx="1">
                  <c:v>0.03</c:v>
                </c:pt>
                <c:pt idx="2">
                  <c:v>4.9000000000000002E-2</c:v>
                </c:pt>
                <c:pt idx="3">
                  <c:v>0.03</c:v>
                </c:pt>
                <c:pt idx="4">
                  <c:v>4.9000000000000002E-2</c:v>
                </c:pt>
                <c:pt idx="5">
                  <c:v>0</c:v>
                </c:pt>
                <c:pt idx="6">
                  <c:v>4.4999999999999998E-2</c:v>
                </c:pt>
              </c:numCache>
            </c:numRef>
          </c:val>
          <c:extLst>
            <c:ext xmlns:c16="http://schemas.microsoft.com/office/drawing/2014/chart" uri="{C3380CC4-5D6E-409C-BE32-E72D297353CC}">
              <c16:uniqueId val="{00000002-1228-4A5B-9BF1-E88F29A9B59C}"/>
            </c:ext>
          </c:extLst>
        </c:ser>
        <c:ser>
          <c:idx val="3"/>
          <c:order val="3"/>
          <c:tx>
            <c:strRef>
              <c:f>Sheet1!$E$1</c:f>
              <c:strCache>
                <c:ptCount val="1"/>
                <c:pt idx="0">
                  <c:v>Other Employment</c:v>
                </c:pt>
              </c:strCache>
            </c:strRef>
          </c:tx>
          <c:spPr>
            <a:solidFill>
              <a:srgbClr val="004C9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FFFF"/>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American Indian/ Alaska Native</c:v>
                </c:pt>
                <c:pt idx="1">
                  <c:v>Asian</c:v>
                </c:pt>
                <c:pt idx="2">
                  <c:v>Black/African American</c:v>
                </c:pt>
                <c:pt idx="3">
                  <c:v>Hispanic/Latino</c:v>
                </c:pt>
                <c:pt idx="4">
                  <c:v>White</c:v>
                </c:pt>
                <c:pt idx="5">
                  <c:v>Native Hawaiian/ Pacific Islander</c:v>
                </c:pt>
                <c:pt idx="6">
                  <c:v>Two or More Races</c:v>
                </c:pt>
              </c:strCache>
            </c:strRef>
          </c:cat>
          <c:val>
            <c:numRef>
              <c:f>Sheet1!$E$2:$E$8</c:f>
              <c:numCache>
                <c:formatCode>0.0%</c:formatCode>
                <c:ptCount val="7"/>
                <c:pt idx="0">
                  <c:v>0.129</c:v>
                </c:pt>
                <c:pt idx="1">
                  <c:v>0.11600000000000001</c:v>
                </c:pt>
                <c:pt idx="2">
                  <c:v>0.16700000000000001</c:v>
                </c:pt>
                <c:pt idx="3">
                  <c:v>0.14000000000000001</c:v>
                </c:pt>
                <c:pt idx="4">
                  <c:v>0.14899999999999999</c:v>
                </c:pt>
                <c:pt idx="5">
                  <c:v>0.224</c:v>
                </c:pt>
                <c:pt idx="6">
                  <c:v>0.16500000000000001</c:v>
                </c:pt>
              </c:numCache>
            </c:numRef>
          </c:val>
          <c:extLst>
            <c:ext xmlns:c16="http://schemas.microsoft.com/office/drawing/2014/chart" uri="{C3380CC4-5D6E-409C-BE32-E72D297353CC}">
              <c16:uniqueId val="{00000004-1228-4A5B-9BF1-E88F29A9B59C}"/>
            </c:ext>
          </c:extLst>
        </c:ser>
        <c:ser>
          <c:idx val="4"/>
          <c:order val="4"/>
          <c:tx>
            <c:strRef>
              <c:f>Sheet1!$F$1</c:f>
              <c:strCache>
                <c:ptCount val="1"/>
                <c:pt idx="0">
                  <c:v>No Engagement</c:v>
                </c:pt>
              </c:strCache>
            </c:strRef>
          </c:tx>
          <c:spPr>
            <a:solidFill>
              <a:srgbClr val="FDB91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American Indian/ Alaska Native</c:v>
                </c:pt>
                <c:pt idx="1">
                  <c:v>Asian</c:v>
                </c:pt>
                <c:pt idx="2">
                  <c:v>Black/African American</c:v>
                </c:pt>
                <c:pt idx="3">
                  <c:v>Hispanic/Latino</c:v>
                </c:pt>
                <c:pt idx="4">
                  <c:v>White</c:v>
                </c:pt>
                <c:pt idx="5">
                  <c:v>Native Hawaiian/ Pacific Islander</c:v>
                </c:pt>
                <c:pt idx="6">
                  <c:v>Two or More Races</c:v>
                </c:pt>
              </c:strCache>
            </c:strRef>
          </c:cat>
          <c:val>
            <c:numRef>
              <c:f>Sheet1!$F$2:$F$8</c:f>
              <c:numCache>
                <c:formatCode>0.0%</c:formatCode>
                <c:ptCount val="7"/>
                <c:pt idx="0">
                  <c:v>0.374</c:v>
                </c:pt>
                <c:pt idx="1">
                  <c:v>0.25800000000000001</c:v>
                </c:pt>
                <c:pt idx="2">
                  <c:v>0.26600000000000001</c:v>
                </c:pt>
                <c:pt idx="3">
                  <c:v>0.28499999999999998</c:v>
                </c:pt>
                <c:pt idx="4">
                  <c:v>0.27500000000000002</c:v>
                </c:pt>
                <c:pt idx="5">
                  <c:v>0.31</c:v>
                </c:pt>
                <c:pt idx="6">
                  <c:v>0.28000000000000003</c:v>
                </c:pt>
              </c:numCache>
            </c:numRef>
          </c:val>
          <c:extLst>
            <c:ext xmlns:c16="http://schemas.microsoft.com/office/drawing/2014/chart" uri="{C3380CC4-5D6E-409C-BE32-E72D297353CC}">
              <c16:uniqueId val="{00000005-1228-4A5B-9BF1-E88F29A9B59C}"/>
            </c:ext>
          </c:extLst>
        </c:ser>
        <c:dLbls>
          <c:showLegendKey val="0"/>
          <c:showVal val="0"/>
          <c:showCatName val="0"/>
          <c:showSerName val="0"/>
          <c:showPercent val="0"/>
          <c:showBubbleSize val="0"/>
        </c:dLbls>
        <c:gapWidth val="80"/>
        <c:overlap val="100"/>
        <c:axId val="930986320"/>
        <c:axId val="704005136"/>
      </c:barChart>
      <c:catAx>
        <c:axId val="93098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crossAx val="704005136"/>
        <c:crosses val="autoZero"/>
        <c:auto val="1"/>
        <c:lblAlgn val="ctr"/>
        <c:lblOffset val="100"/>
        <c:noMultiLvlLbl val="0"/>
      </c:catAx>
      <c:valAx>
        <c:axId val="70400513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crossAx val="930986320"/>
        <c:crosses val="autoZero"/>
        <c:crossBetween val="between"/>
      </c:valAx>
      <c:spPr>
        <a:noFill/>
        <a:ln>
          <a:noFill/>
        </a:ln>
        <a:effectLst/>
      </c:spPr>
    </c:plotArea>
    <c:legend>
      <c:legendPos val="r"/>
      <c:layout>
        <c:manualLayout>
          <c:xMode val="edge"/>
          <c:yMode val="edge"/>
          <c:x val="0.78498449644442991"/>
          <c:y val="0.3225367263399454"/>
          <c:w val="0.21393321604290977"/>
          <c:h val="0.35879744395153351"/>
        </c:manualLayout>
      </c:layout>
      <c:overlay val="0"/>
      <c:spPr>
        <a:noFill/>
        <a:ln>
          <a:noFill/>
        </a:ln>
        <a:effectLst/>
      </c:spPr>
      <c:txPr>
        <a:bodyPr rot="0" spcFirstLastPara="1" vertOverflow="ellipsis" vert="horz" wrap="square" anchor="ctr" anchorCtr="1"/>
        <a:lstStyle/>
        <a:p>
          <a:pPr>
            <a:defRPr sz="14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160038419110654"/>
          <c:y val="2.8426490966398953E-2"/>
          <c:w val="0.81511459165430411"/>
          <c:h val="0.56742023170114986"/>
        </c:manualLayout>
      </c:layout>
      <c:barChart>
        <c:barDir val="col"/>
        <c:grouping val="percentStacked"/>
        <c:varyColors val="0"/>
        <c:ser>
          <c:idx val="0"/>
          <c:order val="0"/>
          <c:tx>
            <c:strRef>
              <c:f>'Exit Status data'!$U$12</c:f>
              <c:strCache>
                <c:ptCount val="1"/>
                <c:pt idx="0">
                  <c:v>Higher Education</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'Exit Status data'!$V$11:$W$11</c:f>
              <c:strCache>
                <c:ptCount val="2"/>
                <c:pt idx="0">
                  <c:v>21 years old (n=724)</c:v>
                </c:pt>
                <c:pt idx="1">
                  <c:v>Younger than 21 years old (n=5357)</c:v>
                </c:pt>
              </c:strCache>
            </c:strRef>
          </c:cat>
          <c:val>
            <c:numRef>
              <c:f>'Exit Status data'!$V$12:$W$12</c:f>
              <c:numCache>
                <c:formatCode>0.0%</c:formatCode>
                <c:ptCount val="2"/>
                <c:pt idx="0">
                  <c:v>6.7000000000000004E-2</c:v>
                </c:pt>
                <c:pt idx="1">
                  <c:v>0.20699999999999999</c:v>
                </c:pt>
              </c:numCache>
            </c:numRef>
          </c:val>
          <c:extLst>
            <c:ext xmlns:c16="http://schemas.microsoft.com/office/drawing/2014/chart" uri="{C3380CC4-5D6E-409C-BE32-E72D297353CC}">
              <c16:uniqueId val="{00000000-3F8A-4D1A-8497-E21B192991BB}"/>
            </c:ext>
          </c:extLst>
        </c:ser>
        <c:ser>
          <c:idx val="1"/>
          <c:order val="1"/>
          <c:tx>
            <c:strRef>
              <c:f>'Exit Status data'!$U$13</c:f>
              <c:strCache>
                <c:ptCount val="1"/>
                <c:pt idx="0">
                  <c:v>Competitive Employment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FFFF"/>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'Exit Status data'!$V$11:$W$11</c:f>
              <c:strCache>
                <c:ptCount val="2"/>
                <c:pt idx="0">
                  <c:v>21 years old (n=724)</c:v>
                </c:pt>
                <c:pt idx="1">
                  <c:v>Younger than 21 years old (n=5357)</c:v>
                </c:pt>
              </c:strCache>
            </c:strRef>
          </c:cat>
          <c:val>
            <c:numRef>
              <c:f>'Exit Status data'!$V$13:$W$13</c:f>
              <c:numCache>
                <c:formatCode>0.0%</c:formatCode>
                <c:ptCount val="2"/>
                <c:pt idx="0">
                  <c:v>0.13300000000000001</c:v>
                </c:pt>
                <c:pt idx="1">
                  <c:v>0.35299999999999998</c:v>
                </c:pt>
              </c:numCache>
            </c:numRef>
          </c:val>
          <c:extLst>
            <c:ext xmlns:c16="http://schemas.microsoft.com/office/drawing/2014/chart" uri="{C3380CC4-5D6E-409C-BE32-E72D297353CC}">
              <c16:uniqueId val="{00000001-3F8A-4D1A-8497-E21B192991BB}"/>
            </c:ext>
          </c:extLst>
        </c:ser>
        <c:ser>
          <c:idx val="2"/>
          <c:order val="2"/>
          <c:tx>
            <c:strRef>
              <c:f>'Exit Status data'!$U$14</c:f>
              <c:strCache>
                <c:ptCount val="1"/>
                <c:pt idx="0">
                  <c:v>Other Education / Training</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ysClr val="windowText" lastClr="000000"/>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'Exit Status data'!$V$11:$W$11</c:f>
              <c:strCache>
                <c:ptCount val="2"/>
                <c:pt idx="0">
                  <c:v>21 years old (n=724)</c:v>
                </c:pt>
                <c:pt idx="1">
                  <c:v>Younger than 21 years old (n=5357)</c:v>
                </c:pt>
              </c:strCache>
            </c:strRef>
          </c:cat>
          <c:val>
            <c:numRef>
              <c:f>'Exit Status data'!$V$14:$W$14</c:f>
              <c:numCache>
                <c:formatCode>0.0%</c:formatCode>
                <c:ptCount val="2"/>
                <c:pt idx="0">
                  <c:v>7.0000000000000007E-2</c:v>
                </c:pt>
                <c:pt idx="1">
                  <c:v>0.04</c:v>
                </c:pt>
              </c:numCache>
            </c:numRef>
          </c:val>
          <c:extLst>
            <c:ext xmlns:c16="http://schemas.microsoft.com/office/drawing/2014/chart" uri="{C3380CC4-5D6E-409C-BE32-E72D297353CC}">
              <c16:uniqueId val="{00000002-3F8A-4D1A-8497-E21B192991BB}"/>
            </c:ext>
          </c:extLst>
        </c:ser>
        <c:ser>
          <c:idx val="3"/>
          <c:order val="3"/>
          <c:tx>
            <c:strRef>
              <c:f>'Exit Status data'!$U$15</c:f>
              <c:strCache>
                <c:ptCount val="1"/>
                <c:pt idx="0">
                  <c:v>Other Employment</c:v>
                </c:pt>
              </c:strCache>
            </c:strRef>
          </c:tx>
          <c:spPr>
            <a:solidFill>
              <a:srgbClr val="004C9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FFFF"/>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'Exit Status data'!$V$11:$W$11</c:f>
              <c:strCache>
                <c:ptCount val="2"/>
                <c:pt idx="0">
                  <c:v>21 years old (n=724)</c:v>
                </c:pt>
                <c:pt idx="1">
                  <c:v>Younger than 21 years old (n=5357)</c:v>
                </c:pt>
              </c:strCache>
            </c:strRef>
          </c:cat>
          <c:val>
            <c:numRef>
              <c:f>'Exit Status data'!$V$15:$W$15</c:f>
              <c:numCache>
                <c:formatCode>0.0%</c:formatCode>
                <c:ptCount val="2"/>
                <c:pt idx="0">
                  <c:v>0.21879999999999999</c:v>
                </c:pt>
                <c:pt idx="1">
                  <c:v>0.14099999999999999</c:v>
                </c:pt>
              </c:numCache>
            </c:numRef>
          </c:val>
          <c:extLst>
            <c:ext xmlns:c16="http://schemas.microsoft.com/office/drawing/2014/chart" uri="{C3380CC4-5D6E-409C-BE32-E72D297353CC}">
              <c16:uniqueId val="{00000003-3F8A-4D1A-8497-E21B192991BB}"/>
            </c:ext>
          </c:extLst>
        </c:ser>
        <c:ser>
          <c:idx val="4"/>
          <c:order val="4"/>
          <c:tx>
            <c:strRef>
              <c:f>'Exit Status data'!$U$16</c:f>
              <c:strCache>
                <c:ptCount val="1"/>
                <c:pt idx="0">
                  <c:v>Not Engaged</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Segoe UI" panose="020B0502040204020203" pitchFamily="34" charset="0"/>
                    <a:ea typeface="+mn-ea"/>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'Exit Status data'!$V$11:$W$11</c:f>
              <c:strCache>
                <c:ptCount val="2"/>
                <c:pt idx="0">
                  <c:v>21 years old (n=724)</c:v>
                </c:pt>
                <c:pt idx="1">
                  <c:v>Younger than 21 years old (n=5357)</c:v>
                </c:pt>
              </c:strCache>
            </c:strRef>
          </c:cat>
          <c:val>
            <c:numRef>
              <c:f>'Exit Status data'!$V$16:$W$16</c:f>
              <c:numCache>
                <c:formatCode>0.0%</c:formatCode>
                <c:ptCount val="2"/>
                <c:pt idx="0">
                  <c:v>0.5111</c:v>
                </c:pt>
                <c:pt idx="1">
                  <c:v>0.25800000000000001</c:v>
                </c:pt>
              </c:numCache>
            </c:numRef>
          </c:val>
          <c:extLst>
            <c:ext xmlns:c16="http://schemas.microsoft.com/office/drawing/2014/chart" uri="{C3380CC4-5D6E-409C-BE32-E72D297353CC}">
              <c16:uniqueId val="{00000004-3F8A-4D1A-8497-E21B192991BB}"/>
            </c:ext>
          </c:extLst>
        </c:ser>
        <c:dLbls>
          <c:showLegendKey val="0"/>
          <c:showVal val="0"/>
          <c:showCatName val="0"/>
          <c:showSerName val="0"/>
          <c:showPercent val="0"/>
          <c:showBubbleSize val="0"/>
        </c:dLbls>
        <c:gapWidth val="150"/>
        <c:overlap val="100"/>
        <c:axId val="649312848"/>
        <c:axId val="649313408"/>
      </c:barChart>
      <c:catAx>
        <c:axId val="649312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Segoe UI" panose="020B0502040204020203" pitchFamily="34" charset="0"/>
                <a:ea typeface="+mn-ea"/>
                <a:cs typeface="Segoe UI" panose="020B0502040204020203" pitchFamily="34" charset="0"/>
              </a:defRPr>
            </a:pPr>
            <a:endParaRPr lang="en-US"/>
          </a:p>
        </c:txPr>
        <c:crossAx val="649313408"/>
        <c:crosses val="autoZero"/>
        <c:auto val="0"/>
        <c:lblAlgn val="ctr"/>
        <c:lblOffset val="100"/>
        <c:noMultiLvlLbl val="0"/>
      </c:catAx>
      <c:valAx>
        <c:axId val="649313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crossAx val="649312848"/>
        <c:crosses val="autoZero"/>
        <c:crossBetween val="between"/>
      </c:valAx>
      <c:dTable>
        <c:showHorzBorder val="1"/>
        <c:showVertBorder val="1"/>
        <c:showOutline val="1"/>
        <c:showKeys val="1"/>
        <c:spPr>
          <a:noFill/>
          <a:ln w="9525" cap="flat" cmpd="sng" algn="ctr">
            <a:solidFill>
              <a:srgbClr val="40403D">
                <a:lumMod val="20000"/>
                <a:lumOff val="80000"/>
              </a:srgbClr>
            </a:solidFill>
            <a:round/>
          </a:ln>
          <a:effectLst/>
        </c:spPr>
        <c:txPr>
          <a:bodyPr rot="0" spcFirstLastPara="1" vertOverflow="ellipsis" vert="horz" wrap="square" anchor="ctr" anchorCtr="1"/>
          <a:lstStyle/>
          <a:p>
            <a:pPr rtl="0">
              <a:defRPr sz="1400" b="1" i="0" u="none" strike="noStrike" kern="1200" baseline="0">
                <a:solidFill>
                  <a:srgbClr val="40403D"/>
                </a:solidFill>
                <a:latin typeface="Segoe UI" panose="020B0502040204020203" pitchFamily="34" charset="0"/>
                <a:ea typeface="+mn-ea"/>
                <a:cs typeface="Segoe UI" panose="020B0502040204020203" pitchFamily="34" charset="0"/>
              </a:defRPr>
            </a:pPr>
            <a:endParaRPr lang="en-US"/>
          </a:p>
        </c:txPr>
      </c:dTable>
      <c:spPr>
        <a:noFill/>
        <a:ln>
          <a:noFill/>
        </a:ln>
        <a:effectLst/>
      </c:spPr>
    </c:plotArea>
    <c:plotVisOnly val="1"/>
    <c:dispBlanksAs val="gap"/>
    <c:showDLblsOverMax val="0"/>
  </c:chart>
  <c:spPr>
    <a:noFill/>
    <a:ln>
      <a:solidFill>
        <a:srgbClr val="40403D">
          <a:lumMod val="20000"/>
          <a:lumOff val="80000"/>
        </a:srgbClr>
      </a:solidFill>
    </a:ln>
    <a:effectLst/>
  </c:spPr>
  <c:txPr>
    <a:bodyPr/>
    <a:lstStyle/>
    <a:p>
      <a:pPr>
        <a:defRPr>
          <a:solidFill>
            <a:sysClr val="windowText" lastClr="000000"/>
          </a:solidFill>
          <a:latin typeface="Segoe UI" panose="020B0502040204020203" pitchFamily="34" charset="0"/>
          <a:cs typeface="Segoe UI" panose="020B0502040204020203"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053B6E-E068-4ACC-865D-809A095E6BFD}" type="doc">
      <dgm:prSet loTypeId="urn:microsoft.com/office/officeart/2005/8/layout/default" loCatId="list" qsTypeId="urn:microsoft.com/office/officeart/2005/8/quickstyle/simple2" qsCatId="simple" csTypeId="urn:microsoft.com/office/officeart/2005/8/colors/accent1_2" csCatId="accent1" phldr="1"/>
      <dgm:spPr/>
      <dgm:t>
        <a:bodyPr/>
        <a:lstStyle/>
        <a:p>
          <a:endParaRPr lang="en-US"/>
        </a:p>
      </dgm:t>
    </dgm:pt>
    <dgm:pt modelId="{5B49794E-416A-4E26-8F14-0930E3932FF8}">
      <dgm:prSet phldrT="[Text]" phldr="0" custT="1"/>
      <dgm:spPr/>
      <dgm:t>
        <a:bodyPr lIns="0" tIns="0" rIns="0" bIns="0"/>
        <a:lstStyle/>
        <a:p>
          <a:pPr algn="ctr" rtl="0"/>
          <a:r>
            <a:rPr lang="en-US" sz="2000">
              <a:latin typeface="Segoe UI" panose="020B0502040204020203" pitchFamily="34" charset="0"/>
              <a:cs typeface="Segoe UI" panose="020B0502040204020203" pitchFamily="34" charset="0"/>
            </a:rPr>
            <a:t>Human intelligence is multi-faceted</a:t>
          </a:r>
        </a:p>
      </dgm:t>
    </dgm:pt>
    <dgm:pt modelId="{CC47CD6C-3DDD-4CF4-AE4A-DC024DBE7E82}" type="parTrans" cxnId="{5374364E-20F0-4EE9-9BD8-E641FC37BCA5}">
      <dgm:prSet/>
      <dgm:spPr/>
      <dgm:t>
        <a:bodyPr/>
        <a:lstStyle/>
        <a:p>
          <a:endParaRPr lang="en-US"/>
        </a:p>
      </dgm:t>
    </dgm:pt>
    <dgm:pt modelId="{1B08597C-42E4-40F2-A457-879C3A26C71C}" type="sibTrans" cxnId="{5374364E-20F0-4EE9-9BD8-E641FC37BCA5}">
      <dgm:prSet/>
      <dgm:spPr/>
      <dgm:t>
        <a:bodyPr/>
        <a:lstStyle/>
        <a:p>
          <a:endParaRPr lang="en-US"/>
        </a:p>
      </dgm:t>
    </dgm:pt>
    <dgm:pt modelId="{49C42D3E-E86E-472C-A455-D967FE2820C4}">
      <dgm:prSet phldrT="[Text]" phldr="0" custT="1"/>
      <dgm:spPr/>
      <dgm:t>
        <a:bodyPr lIns="0" tIns="0" rIns="0" bIns="0"/>
        <a:lstStyle/>
        <a:p>
          <a:pPr algn="ctr" rtl="0"/>
          <a:r>
            <a:rPr lang="en-US" sz="2000">
              <a:latin typeface="Segoe UI" panose="020B0502040204020203" pitchFamily="34" charset="0"/>
              <a:cs typeface="Segoe UI" panose="020B0502040204020203" pitchFamily="34" charset="0"/>
            </a:rPr>
            <a:t>Measuring intelligence is flawed</a:t>
          </a:r>
        </a:p>
      </dgm:t>
    </dgm:pt>
    <dgm:pt modelId="{38367BF7-F353-4E1A-BF52-9B1992E9D8F9}" type="parTrans" cxnId="{D900E7BD-C947-41E8-B791-18E4324347CC}">
      <dgm:prSet/>
      <dgm:spPr/>
      <dgm:t>
        <a:bodyPr/>
        <a:lstStyle/>
        <a:p>
          <a:endParaRPr lang="en-US"/>
        </a:p>
      </dgm:t>
    </dgm:pt>
    <dgm:pt modelId="{46D70630-E4FD-42DD-BC94-94D8A56DE8F3}" type="sibTrans" cxnId="{D900E7BD-C947-41E8-B791-18E4324347CC}">
      <dgm:prSet/>
      <dgm:spPr/>
      <dgm:t>
        <a:bodyPr/>
        <a:lstStyle/>
        <a:p>
          <a:endParaRPr lang="en-US"/>
        </a:p>
      </dgm:t>
    </dgm:pt>
    <dgm:pt modelId="{25C125C8-BA9F-4C88-AB77-ECE147791A39}">
      <dgm:prSet phldr="0"/>
      <dgm:spPr/>
      <dgm:t>
        <a:bodyPr lIns="0" tIns="0" rIns="0" bIns="0"/>
        <a:lstStyle/>
        <a:p>
          <a:pPr algn="ctr" rtl="0"/>
          <a:r>
            <a:rPr lang="en-US">
              <a:latin typeface="Segoe UI" panose="020B0502040204020203" pitchFamily="34" charset="0"/>
              <a:cs typeface="Segoe UI" panose="020B0502040204020203" pitchFamily="34" charset="0"/>
            </a:rPr>
            <a:t>Communication &amp; high-quality instruction are prerequisites for determining capability</a:t>
          </a:r>
        </a:p>
      </dgm:t>
    </dgm:pt>
    <dgm:pt modelId="{19EDB0D9-95C0-447C-A343-42D37D853799}" type="parTrans" cxnId="{4C6818F4-4212-49D6-BD4F-05167F63371F}">
      <dgm:prSet/>
      <dgm:spPr/>
      <dgm:t>
        <a:bodyPr/>
        <a:lstStyle/>
        <a:p>
          <a:endParaRPr lang="en-US"/>
        </a:p>
      </dgm:t>
    </dgm:pt>
    <dgm:pt modelId="{CF42BCDE-8EAA-4AD5-A1E2-3E8BC1D21970}" type="sibTrans" cxnId="{4C6818F4-4212-49D6-BD4F-05167F63371F}">
      <dgm:prSet/>
      <dgm:spPr/>
      <dgm:t>
        <a:bodyPr/>
        <a:lstStyle/>
        <a:p>
          <a:endParaRPr lang="en-US"/>
        </a:p>
      </dgm:t>
    </dgm:pt>
    <dgm:pt modelId="{1189848F-A672-465E-A553-867E2497C619}">
      <dgm:prSet phldr="0" custT="1"/>
      <dgm:spPr/>
      <dgm:t>
        <a:bodyPr lIns="0" tIns="0" rIns="0" bIns="0"/>
        <a:lstStyle/>
        <a:p>
          <a:pPr algn="ctr" rtl="0"/>
          <a:r>
            <a:rPr lang="en-US" sz="2000">
              <a:latin typeface="Segoe UI" panose="020B0502040204020203" pitchFamily="34" charset="0"/>
              <a:cs typeface="Segoe UI" panose="020B0502040204020203" pitchFamily="34" charset="0"/>
            </a:rPr>
            <a:t>Presuming incompetence is harmful</a:t>
          </a:r>
        </a:p>
      </dgm:t>
    </dgm:pt>
    <dgm:pt modelId="{ACD2A930-E3B8-48E4-BCA1-04F101E6E5F3}" type="parTrans" cxnId="{4491EFBB-4045-4C8A-A68D-B199BBDAB190}">
      <dgm:prSet/>
      <dgm:spPr/>
      <dgm:t>
        <a:bodyPr/>
        <a:lstStyle/>
        <a:p>
          <a:endParaRPr lang="en-US"/>
        </a:p>
      </dgm:t>
    </dgm:pt>
    <dgm:pt modelId="{E6E1FD3F-AB8A-406C-83CA-D8152A97AAE1}" type="sibTrans" cxnId="{4491EFBB-4045-4C8A-A68D-B199BBDAB190}">
      <dgm:prSet/>
      <dgm:spPr/>
      <dgm:t>
        <a:bodyPr/>
        <a:lstStyle/>
        <a:p>
          <a:endParaRPr lang="en-US"/>
        </a:p>
      </dgm:t>
    </dgm:pt>
    <dgm:pt modelId="{D7150F6B-1C8D-46D5-890E-59458409663F}">
      <dgm:prSet phldr="0"/>
      <dgm:spPr/>
      <dgm:t>
        <a:bodyPr lIns="0" tIns="0" rIns="0" bIns="0"/>
        <a:lstStyle/>
        <a:p>
          <a:pPr algn="ctr" rtl="0"/>
          <a:r>
            <a:rPr lang="en-US">
              <a:latin typeface="Segoe UI" panose="020B0502040204020203" pitchFamily="34" charset="0"/>
              <a:cs typeface="Segoe UI" panose="020B0502040204020203" pitchFamily="34" charset="0"/>
            </a:rPr>
            <a:t>Even if we are wrong, the consequence is NOT as harmful as the alternative</a:t>
          </a:r>
        </a:p>
      </dgm:t>
    </dgm:pt>
    <dgm:pt modelId="{52D0A9D4-7D3A-40C4-9AA1-2D9018904C40}" type="parTrans" cxnId="{3AD73AB3-31CC-469B-881D-27CCDA48029E}">
      <dgm:prSet/>
      <dgm:spPr/>
      <dgm:t>
        <a:bodyPr/>
        <a:lstStyle/>
        <a:p>
          <a:endParaRPr lang="en-US"/>
        </a:p>
      </dgm:t>
    </dgm:pt>
    <dgm:pt modelId="{D9E1C83F-6BA9-45FE-B007-1F24EEEC292A}" type="sibTrans" cxnId="{3AD73AB3-31CC-469B-881D-27CCDA48029E}">
      <dgm:prSet/>
      <dgm:spPr/>
      <dgm:t>
        <a:bodyPr/>
        <a:lstStyle/>
        <a:p>
          <a:endParaRPr lang="en-US"/>
        </a:p>
      </dgm:t>
    </dgm:pt>
    <dgm:pt modelId="{BD4BB29C-974B-4A4A-89D4-2EC1314C4666}" type="pres">
      <dgm:prSet presAssocID="{5A053B6E-E068-4ACC-865D-809A095E6BFD}" presName="diagram" presStyleCnt="0">
        <dgm:presLayoutVars>
          <dgm:dir/>
          <dgm:resizeHandles val="exact"/>
        </dgm:presLayoutVars>
      </dgm:prSet>
      <dgm:spPr/>
    </dgm:pt>
    <dgm:pt modelId="{6FD5E8DA-F20A-4F17-9FCE-FDA737B09C06}" type="pres">
      <dgm:prSet presAssocID="{5B49794E-416A-4E26-8F14-0930E3932FF8}" presName="node" presStyleLbl="node1" presStyleIdx="0" presStyleCnt="5">
        <dgm:presLayoutVars>
          <dgm:bulletEnabled val="1"/>
        </dgm:presLayoutVars>
      </dgm:prSet>
      <dgm:spPr>
        <a:prstGeom prst="roundRect">
          <a:avLst/>
        </a:prstGeom>
      </dgm:spPr>
    </dgm:pt>
    <dgm:pt modelId="{AB44D900-3732-4A59-BAE5-199B36775A22}" type="pres">
      <dgm:prSet presAssocID="{1B08597C-42E4-40F2-A457-879C3A26C71C}" presName="sibTrans" presStyleCnt="0"/>
      <dgm:spPr/>
    </dgm:pt>
    <dgm:pt modelId="{434FA7EA-7B52-4E9C-9AEA-1348B6FD5075}" type="pres">
      <dgm:prSet presAssocID="{49C42D3E-E86E-472C-A455-D967FE2820C4}" presName="node" presStyleLbl="node1" presStyleIdx="1" presStyleCnt="5">
        <dgm:presLayoutVars>
          <dgm:bulletEnabled val="1"/>
        </dgm:presLayoutVars>
      </dgm:prSet>
      <dgm:spPr>
        <a:prstGeom prst="roundRect">
          <a:avLst/>
        </a:prstGeom>
      </dgm:spPr>
    </dgm:pt>
    <dgm:pt modelId="{58010C68-D324-4082-A6E7-ABCF63D05ACB}" type="pres">
      <dgm:prSet presAssocID="{46D70630-E4FD-42DD-BC94-94D8A56DE8F3}" presName="sibTrans" presStyleCnt="0"/>
      <dgm:spPr/>
    </dgm:pt>
    <dgm:pt modelId="{2E6BD2FA-174D-430D-8197-8F9BE5DAF6B3}" type="pres">
      <dgm:prSet presAssocID="{25C125C8-BA9F-4C88-AB77-ECE147791A39}" presName="node" presStyleLbl="node1" presStyleIdx="2" presStyleCnt="5">
        <dgm:presLayoutVars>
          <dgm:bulletEnabled val="1"/>
        </dgm:presLayoutVars>
      </dgm:prSet>
      <dgm:spPr>
        <a:prstGeom prst="roundRect">
          <a:avLst/>
        </a:prstGeom>
      </dgm:spPr>
    </dgm:pt>
    <dgm:pt modelId="{8DF27824-26A6-4F04-95B4-3878EC37CD46}" type="pres">
      <dgm:prSet presAssocID="{CF42BCDE-8EAA-4AD5-A1E2-3E8BC1D21970}" presName="sibTrans" presStyleCnt="0"/>
      <dgm:spPr/>
    </dgm:pt>
    <dgm:pt modelId="{9BDA92D8-46DF-4875-813F-5055BB7788D2}" type="pres">
      <dgm:prSet presAssocID="{1189848F-A672-465E-A553-867E2497C619}" presName="node" presStyleLbl="node1" presStyleIdx="3" presStyleCnt="5">
        <dgm:presLayoutVars>
          <dgm:bulletEnabled val="1"/>
        </dgm:presLayoutVars>
      </dgm:prSet>
      <dgm:spPr>
        <a:prstGeom prst="roundRect">
          <a:avLst/>
        </a:prstGeom>
      </dgm:spPr>
    </dgm:pt>
    <dgm:pt modelId="{8E2BA361-2979-40BA-809C-8C0A83DA3867}" type="pres">
      <dgm:prSet presAssocID="{E6E1FD3F-AB8A-406C-83CA-D8152A97AAE1}" presName="sibTrans" presStyleCnt="0"/>
      <dgm:spPr/>
    </dgm:pt>
    <dgm:pt modelId="{F108342B-9880-4A44-8B5F-5DD6F9DF5076}" type="pres">
      <dgm:prSet presAssocID="{D7150F6B-1C8D-46D5-890E-59458409663F}" presName="node" presStyleLbl="node1" presStyleIdx="4" presStyleCnt="5" custLinFactNeighborY="-4548">
        <dgm:presLayoutVars>
          <dgm:bulletEnabled val="1"/>
        </dgm:presLayoutVars>
      </dgm:prSet>
      <dgm:spPr>
        <a:prstGeom prst="roundRect">
          <a:avLst/>
        </a:prstGeom>
      </dgm:spPr>
    </dgm:pt>
  </dgm:ptLst>
  <dgm:cxnLst>
    <dgm:cxn modelId="{DD69BE0D-B055-4E41-9700-0D2A30D12B3C}" type="presOf" srcId="{5A053B6E-E068-4ACC-865D-809A095E6BFD}" destId="{BD4BB29C-974B-4A4A-89D4-2EC1314C4666}" srcOrd="0" destOrd="0" presId="urn:microsoft.com/office/officeart/2005/8/layout/default"/>
    <dgm:cxn modelId="{AA352411-3A23-4015-86CD-CCEDE3D0C36E}" type="presOf" srcId="{D7150F6B-1C8D-46D5-890E-59458409663F}" destId="{F108342B-9880-4A44-8B5F-5DD6F9DF5076}" srcOrd="0" destOrd="0" presId="urn:microsoft.com/office/officeart/2005/8/layout/default"/>
    <dgm:cxn modelId="{55D10718-3E9D-474E-94AA-B336590FF8CF}" type="presOf" srcId="{25C125C8-BA9F-4C88-AB77-ECE147791A39}" destId="{2E6BD2FA-174D-430D-8197-8F9BE5DAF6B3}" srcOrd="0" destOrd="0" presId="urn:microsoft.com/office/officeart/2005/8/layout/default"/>
    <dgm:cxn modelId="{5374364E-20F0-4EE9-9BD8-E641FC37BCA5}" srcId="{5A053B6E-E068-4ACC-865D-809A095E6BFD}" destId="{5B49794E-416A-4E26-8F14-0930E3932FF8}" srcOrd="0" destOrd="0" parTransId="{CC47CD6C-3DDD-4CF4-AE4A-DC024DBE7E82}" sibTransId="{1B08597C-42E4-40F2-A457-879C3A26C71C}"/>
    <dgm:cxn modelId="{DB0224AE-D28F-4050-A925-9430649C101A}" type="presOf" srcId="{49C42D3E-E86E-472C-A455-D967FE2820C4}" destId="{434FA7EA-7B52-4E9C-9AEA-1348B6FD5075}" srcOrd="0" destOrd="0" presId="urn:microsoft.com/office/officeart/2005/8/layout/default"/>
    <dgm:cxn modelId="{3AD73AB3-31CC-469B-881D-27CCDA48029E}" srcId="{5A053B6E-E068-4ACC-865D-809A095E6BFD}" destId="{D7150F6B-1C8D-46D5-890E-59458409663F}" srcOrd="4" destOrd="0" parTransId="{52D0A9D4-7D3A-40C4-9AA1-2D9018904C40}" sibTransId="{D9E1C83F-6BA9-45FE-B007-1F24EEEC292A}"/>
    <dgm:cxn modelId="{4491EFBB-4045-4C8A-A68D-B199BBDAB190}" srcId="{5A053B6E-E068-4ACC-865D-809A095E6BFD}" destId="{1189848F-A672-465E-A553-867E2497C619}" srcOrd="3" destOrd="0" parTransId="{ACD2A930-E3B8-48E4-BCA1-04F101E6E5F3}" sibTransId="{E6E1FD3F-AB8A-406C-83CA-D8152A97AAE1}"/>
    <dgm:cxn modelId="{D900E7BD-C947-41E8-B791-18E4324347CC}" srcId="{5A053B6E-E068-4ACC-865D-809A095E6BFD}" destId="{49C42D3E-E86E-472C-A455-D967FE2820C4}" srcOrd="1" destOrd="0" parTransId="{38367BF7-F353-4E1A-BF52-9B1992E9D8F9}" sibTransId="{46D70630-E4FD-42DD-BC94-94D8A56DE8F3}"/>
    <dgm:cxn modelId="{306DCAE2-9AA6-457E-9F41-6790E4C11AC1}" type="presOf" srcId="{1189848F-A672-465E-A553-867E2497C619}" destId="{9BDA92D8-46DF-4875-813F-5055BB7788D2}" srcOrd="0" destOrd="0" presId="urn:microsoft.com/office/officeart/2005/8/layout/default"/>
    <dgm:cxn modelId="{4C6818F4-4212-49D6-BD4F-05167F63371F}" srcId="{5A053B6E-E068-4ACC-865D-809A095E6BFD}" destId="{25C125C8-BA9F-4C88-AB77-ECE147791A39}" srcOrd="2" destOrd="0" parTransId="{19EDB0D9-95C0-447C-A343-42D37D853799}" sibTransId="{CF42BCDE-8EAA-4AD5-A1E2-3E8BC1D21970}"/>
    <dgm:cxn modelId="{409648FB-803D-43F3-84D4-EF19C2EC8754}" type="presOf" srcId="{5B49794E-416A-4E26-8F14-0930E3932FF8}" destId="{6FD5E8DA-F20A-4F17-9FCE-FDA737B09C06}" srcOrd="0" destOrd="0" presId="urn:microsoft.com/office/officeart/2005/8/layout/default"/>
    <dgm:cxn modelId="{238108D8-4FF6-4623-B10F-7AD355F08BBB}" type="presParOf" srcId="{BD4BB29C-974B-4A4A-89D4-2EC1314C4666}" destId="{6FD5E8DA-F20A-4F17-9FCE-FDA737B09C06}" srcOrd="0" destOrd="0" presId="urn:microsoft.com/office/officeart/2005/8/layout/default"/>
    <dgm:cxn modelId="{8AD4533E-B0E9-465C-A63E-22D8277A6DA8}" type="presParOf" srcId="{BD4BB29C-974B-4A4A-89D4-2EC1314C4666}" destId="{AB44D900-3732-4A59-BAE5-199B36775A22}" srcOrd="1" destOrd="0" presId="urn:microsoft.com/office/officeart/2005/8/layout/default"/>
    <dgm:cxn modelId="{C00CBDB1-D70D-4A9D-8C52-4E1B8C7030CA}" type="presParOf" srcId="{BD4BB29C-974B-4A4A-89D4-2EC1314C4666}" destId="{434FA7EA-7B52-4E9C-9AEA-1348B6FD5075}" srcOrd="2" destOrd="0" presId="urn:microsoft.com/office/officeart/2005/8/layout/default"/>
    <dgm:cxn modelId="{4507A53C-BBAA-4660-BBF3-F26952B900D0}" type="presParOf" srcId="{BD4BB29C-974B-4A4A-89D4-2EC1314C4666}" destId="{58010C68-D324-4082-A6E7-ABCF63D05ACB}" srcOrd="3" destOrd="0" presId="urn:microsoft.com/office/officeart/2005/8/layout/default"/>
    <dgm:cxn modelId="{FA8183B8-04D3-449B-A277-83F24A0B1A8D}" type="presParOf" srcId="{BD4BB29C-974B-4A4A-89D4-2EC1314C4666}" destId="{2E6BD2FA-174D-430D-8197-8F9BE5DAF6B3}" srcOrd="4" destOrd="0" presId="urn:microsoft.com/office/officeart/2005/8/layout/default"/>
    <dgm:cxn modelId="{CDFA6D1A-B1C7-47B5-9804-E05FEEE82219}" type="presParOf" srcId="{BD4BB29C-974B-4A4A-89D4-2EC1314C4666}" destId="{8DF27824-26A6-4F04-95B4-3878EC37CD46}" srcOrd="5" destOrd="0" presId="urn:microsoft.com/office/officeart/2005/8/layout/default"/>
    <dgm:cxn modelId="{123CA8E9-15BA-41EB-8740-32F19BED98F3}" type="presParOf" srcId="{BD4BB29C-974B-4A4A-89D4-2EC1314C4666}" destId="{9BDA92D8-46DF-4875-813F-5055BB7788D2}" srcOrd="6" destOrd="0" presId="urn:microsoft.com/office/officeart/2005/8/layout/default"/>
    <dgm:cxn modelId="{318CCE37-C958-45DB-AE3B-5DB0EA97FD22}" type="presParOf" srcId="{BD4BB29C-974B-4A4A-89D4-2EC1314C4666}" destId="{8E2BA361-2979-40BA-809C-8C0A83DA3867}" srcOrd="7" destOrd="0" presId="urn:microsoft.com/office/officeart/2005/8/layout/default"/>
    <dgm:cxn modelId="{8477F156-7DAC-416C-83BD-D1C92A4FB389}" type="presParOf" srcId="{BD4BB29C-974B-4A4A-89D4-2EC1314C4666}" destId="{F108342B-9880-4A44-8B5F-5DD6F9DF5076}"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D5E8DA-F20A-4F17-9FCE-FDA737B09C06}">
      <dsp:nvSpPr>
        <dsp:cNvPr id="0" name=""/>
        <dsp:cNvSpPr/>
      </dsp:nvSpPr>
      <dsp:spPr>
        <a:xfrm>
          <a:off x="206911" y="327"/>
          <a:ext cx="2578566" cy="154713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Segoe UI" panose="020B0502040204020203" pitchFamily="34" charset="0"/>
              <a:cs typeface="Segoe UI" panose="020B0502040204020203" pitchFamily="34" charset="0"/>
            </a:rPr>
            <a:t>Human intelligence is multi-faceted</a:t>
          </a:r>
        </a:p>
      </dsp:txBody>
      <dsp:txXfrm>
        <a:off x="282436" y="75852"/>
        <a:ext cx="2427516" cy="1396089"/>
      </dsp:txXfrm>
    </dsp:sp>
    <dsp:sp modelId="{434FA7EA-7B52-4E9C-9AEA-1348B6FD5075}">
      <dsp:nvSpPr>
        <dsp:cNvPr id="0" name=""/>
        <dsp:cNvSpPr/>
      </dsp:nvSpPr>
      <dsp:spPr>
        <a:xfrm>
          <a:off x="3043334" y="327"/>
          <a:ext cx="2578566" cy="154713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Segoe UI" panose="020B0502040204020203" pitchFamily="34" charset="0"/>
              <a:cs typeface="Segoe UI" panose="020B0502040204020203" pitchFamily="34" charset="0"/>
            </a:rPr>
            <a:t>Measuring intelligence is flawed</a:t>
          </a:r>
        </a:p>
      </dsp:txBody>
      <dsp:txXfrm>
        <a:off x="3118859" y="75852"/>
        <a:ext cx="2427516" cy="1396089"/>
      </dsp:txXfrm>
    </dsp:sp>
    <dsp:sp modelId="{2E6BD2FA-174D-430D-8197-8F9BE5DAF6B3}">
      <dsp:nvSpPr>
        <dsp:cNvPr id="0" name=""/>
        <dsp:cNvSpPr/>
      </dsp:nvSpPr>
      <dsp:spPr>
        <a:xfrm>
          <a:off x="206911" y="1805323"/>
          <a:ext cx="2578566" cy="154713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rtl="0">
            <a:lnSpc>
              <a:spcPct val="90000"/>
            </a:lnSpc>
            <a:spcBef>
              <a:spcPct val="0"/>
            </a:spcBef>
            <a:spcAft>
              <a:spcPct val="35000"/>
            </a:spcAft>
            <a:buNone/>
          </a:pPr>
          <a:r>
            <a:rPr lang="en-US" sz="1800" kern="1200">
              <a:latin typeface="Segoe UI" panose="020B0502040204020203" pitchFamily="34" charset="0"/>
              <a:cs typeface="Segoe UI" panose="020B0502040204020203" pitchFamily="34" charset="0"/>
            </a:rPr>
            <a:t>Communication &amp; high-quality instruction are prerequisites for determining capability</a:t>
          </a:r>
        </a:p>
      </dsp:txBody>
      <dsp:txXfrm>
        <a:off x="282436" y="1880848"/>
        <a:ext cx="2427516" cy="1396089"/>
      </dsp:txXfrm>
    </dsp:sp>
    <dsp:sp modelId="{9BDA92D8-46DF-4875-813F-5055BB7788D2}">
      <dsp:nvSpPr>
        <dsp:cNvPr id="0" name=""/>
        <dsp:cNvSpPr/>
      </dsp:nvSpPr>
      <dsp:spPr>
        <a:xfrm>
          <a:off x="3043334" y="1805323"/>
          <a:ext cx="2578566" cy="154713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Segoe UI" panose="020B0502040204020203" pitchFamily="34" charset="0"/>
              <a:cs typeface="Segoe UI" panose="020B0502040204020203" pitchFamily="34" charset="0"/>
            </a:rPr>
            <a:t>Presuming incompetence is harmful</a:t>
          </a:r>
        </a:p>
      </dsp:txBody>
      <dsp:txXfrm>
        <a:off x="3118859" y="1880848"/>
        <a:ext cx="2427516" cy="1396089"/>
      </dsp:txXfrm>
    </dsp:sp>
    <dsp:sp modelId="{F108342B-9880-4A44-8B5F-5DD6F9DF5076}">
      <dsp:nvSpPr>
        <dsp:cNvPr id="0" name=""/>
        <dsp:cNvSpPr/>
      </dsp:nvSpPr>
      <dsp:spPr>
        <a:xfrm>
          <a:off x="1625122" y="3539956"/>
          <a:ext cx="2578566" cy="154713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rtl="0">
            <a:lnSpc>
              <a:spcPct val="90000"/>
            </a:lnSpc>
            <a:spcBef>
              <a:spcPct val="0"/>
            </a:spcBef>
            <a:spcAft>
              <a:spcPct val="35000"/>
            </a:spcAft>
            <a:buNone/>
          </a:pPr>
          <a:r>
            <a:rPr lang="en-US" sz="1800" kern="1200">
              <a:latin typeface="Segoe UI" panose="020B0502040204020203" pitchFamily="34" charset="0"/>
              <a:cs typeface="Segoe UI" panose="020B0502040204020203" pitchFamily="34" charset="0"/>
            </a:rPr>
            <a:t>Even if we are wrong, the consequence is NOT as harmful as the alternative</a:t>
          </a:r>
        </a:p>
      </dsp:txBody>
      <dsp:txXfrm>
        <a:off x="1700647" y="3615481"/>
        <a:ext cx="2427516" cy="139608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62F335-6AA8-45CE-9F60-2AC803A40F9F}" type="datetimeFigureOut">
              <a:rPr lang="en-US" smtClean="0"/>
              <a:t>6/8/2021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777C72-C3A3-4D7D-B822-0C109BBB5DAE}" type="slidenum">
              <a:rPr lang="en-US" smtClean="0"/>
              <a:t>‹#›</a:t>
            </a:fld>
            <a:endParaRPr lang="en-US"/>
          </a:p>
        </p:txBody>
      </p:sp>
    </p:spTree>
    <p:extLst>
      <p:ext uri="{BB962C8B-B14F-4D97-AF65-F5344CB8AC3E}">
        <p14:creationId xmlns:p14="http://schemas.microsoft.com/office/powerpoint/2010/main" val="1897902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Learning from Our Past: A Forward View of Special Education Transition Services in Washington</a:t>
            </a:r>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4053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https://www.k12.wa.us/sites/default/files/public/communications/OSPI%20Strategic%20Goals.pdf</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CD1C34-72C1-4C67-AAFF-0B8CE9936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7708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77C72-C3A3-4D7D-B822-0C109BBB5DAE}" type="slidenum">
              <a:rPr lang="en-US" smtClean="0"/>
              <a:t>3</a:t>
            </a:fld>
            <a:endParaRPr lang="en-US"/>
          </a:p>
        </p:txBody>
      </p:sp>
    </p:spTree>
    <p:extLst>
      <p:ext uri="{BB962C8B-B14F-4D97-AF65-F5344CB8AC3E}">
        <p14:creationId xmlns:p14="http://schemas.microsoft.com/office/powerpoint/2010/main" val="3626115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F8777C72-C3A3-4D7D-B822-0C109BBB5DAE}" type="slidenum">
              <a:rPr lang="en-US" smtClean="0"/>
              <a:t>5</a:t>
            </a:fld>
            <a:endParaRPr lang="en-US"/>
          </a:p>
        </p:txBody>
      </p:sp>
    </p:spTree>
    <p:extLst>
      <p:ext uri="{BB962C8B-B14F-4D97-AF65-F5344CB8AC3E}">
        <p14:creationId xmlns:p14="http://schemas.microsoft.com/office/powerpoint/2010/main" val="1307622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77C72-C3A3-4D7D-B822-0C109BBB5DAE}" type="slidenum">
              <a:rPr lang="en-US" smtClean="0"/>
              <a:t>6</a:t>
            </a:fld>
            <a:endParaRPr lang="en-US"/>
          </a:p>
        </p:txBody>
      </p:sp>
    </p:spTree>
    <p:extLst>
      <p:ext uri="{BB962C8B-B14F-4D97-AF65-F5344CB8AC3E}">
        <p14:creationId xmlns:p14="http://schemas.microsoft.com/office/powerpoint/2010/main" val="3913322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2020 Total K-12 enrollment: </a:t>
            </a:r>
            <a:r>
              <a:rPr lang="en-US" sz="1200" b="0" i="0" kern="1200">
                <a:solidFill>
                  <a:schemeClr val="tx1"/>
                </a:solidFill>
                <a:effectLst/>
                <a:latin typeface="+mn-lt"/>
                <a:ea typeface="+mn-ea"/>
                <a:cs typeface="+mn-cs"/>
              </a:rPr>
              <a:t>1,059,618</a:t>
            </a:r>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6517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777C72-C3A3-4D7D-B822-0C109BBB5DAE}" type="slidenum">
              <a:rPr lang="en-US" smtClean="0"/>
              <a:t>8</a:t>
            </a:fld>
            <a:endParaRPr lang="en-US"/>
          </a:p>
        </p:txBody>
      </p:sp>
    </p:spTree>
    <p:extLst>
      <p:ext uri="{BB962C8B-B14F-4D97-AF65-F5344CB8AC3E}">
        <p14:creationId xmlns:p14="http://schemas.microsoft.com/office/powerpoint/2010/main" val="723107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77C72-C3A3-4D7D-B822-0C109BBB5DAE}" type="slidenum">
              <a:rPr lang="en-US" smtClean="0"/>
              <a:t>9</a:t>
            </a:fld>
            <a:endParaRPr lang="en-US"/>
          </a:p>
        </p:txBody>
      </p:sp>
    </p:spTree>
    <p:extLst>
      <p:ext uri="{BB962C8B-B14F-4D97-AF65-F5344CB8AC3E}">
        <p14:creationId xmlns:p14="http://schemas.microsoft.com/office/powerpoint/2010/main" val="3123842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777C72-C3A3-4D7D-B822-0C109BBB5DA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2196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138" indent="-465138">
              <a:lnSpc>
                <a:spcPct val="120000"/>
              </a:lnSpc>
              <a:spcBef>
                <a:spcPts val="0"/>
              </a:spcBef>
              <a:spcAft>
                <a:spcPts val="1800"/>
              </a:spcAft>
              <a:buFont typeface="Wingdings" panose="05000000000000000000" pitchFamily="2" charset="2"/>
              <a:buChar char="Ø"/>
            </a:pPr>
            <a:r>
              <a:rPr lang="en-US" sz="1200" dirty="0"/>
              <a:t>In spring 2020, 25% of safety net submissions included a high school and beyond plan (HSBP) for students over the age of 15.</a:t>
            </a:r>
          </a:p>
          <a:p>
            <a:pPr marL="465138" indent="-465138">
              <a:lnSpc>
                <a:spcPct val="120000"/>
              </a:lnSpc>
              <a:spcBef>
                <a:spcPts val="0"/>
              </a:spcBef>
              <a:spcAft>
                <a:spcPts val="1800"/>
              </a:spcAft>
              <a:buFont typeface="Wingdings" panose="05000000000000000000" pitchFamily="2" charset="2"/>
              <a:buChar char="Ø"/>
            </a:pPr>
            <a:r>
              <a:rPr lang="en-US" sz="1200" dirty="0"/>
              <a:t>Over 50% of students with the most significant cognitive disabilities are not engaged one year after leaving high school.</a:t>
            </a:r>
          </a:p>
          <a:p>
            <a:endParaRPr lang="en-US" dirty="0"/>
          </a:p>
        </p:txBody>
      </p:sp>
      <p:sp>
        <p:nvSpPr>
          <p:cNvPr id="4" name="Slide Number Placeholder 3"/>
          <p:cNvSpPr>
            <a:spLocks noGrp="1"/>
          </p:cNvSpPr>
          <p:nvPr>
            <p:ph type="sldNum" sz="quarter" idx="5"/>
          </p:nvPr>
        </p:nvSpPr>
        <p:spPr/>
        <p:txBody>
          <a:bodyPr/>
          <a:lstStyle/>
          <a:p>
            <a:fld id="{F8777C72-C3A3-4D7D-B822-0C109BBB5DAE}" type="slidenum">
              <a:rPr lang="en-US" smtClean="0"/>
              <a:t>11</a:t>
            </a:fld>
            <a:endParaRPr lang="en-US"/>
          </a:p>
        </p:txBody>
      </p:sp>
    </p:spTree>
    <p:extLst>
      <p:ext uri="{BB962C8B-B14F-4D97-AF65-F5344CB8AC3E}">
        <p14:creationId xmlns:p14="http://schemas.microsoft.com/office/powerpoint/2010/main" val="19775365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777C72-C3A3-4D7D-B822-0C109BBB5DAE}" type="slidenum">
              <a:rPr lang="en-US" smtClean="0"/>
              <a:t>12</a:t>
            </a:fld>
            <a:endParaRPr lang="en-US"/>
          </a:p>
        </p:txBody>
      </p:sp>
    </p:spTree>
    <p:extLst>
      <p:ext uri="{BB962C8B-B14F-4D97-AF65-F5344CB8AC3E}">
        <p14:creationId xmlns:p14="http://schemas.microsoft.com/office/powerpoint/2010/main" val="1912420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77C72-C3A3-4D7D-B822-0C109BBB5DAE}" type="slidenum">
              <a:rPr lang="en-US" smtClean="0"/>
              <a:t>13</a:t>
            </a:fld>
            <a:endParaRPr lang="en-US"/>
          </a:p>
        </p:txBody>
      </p:sp>
    </p:spTree>
    <p:extLst>
      <p:ext uri="{BB962C8B-B14F-4D97-AF65-F5344CB8AC3E}">
        <p14:creationId xmlns:p14="http://schemas.microsoft.com/office/powerpoint/2010/main" val="4009253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77C72-C3A3-4D7D-B822-0C109BBB5DAE}" type="slidenum">
              <a:rPr lang="en-US" smtClean="0"/>
              <a:t>14</a:t>
            </a:fld>
            <a:endParaRPr lang="en-US"/>
          </a:p>
        </p:txBody>
      </p:sp>
    </p:spTree>
    <p:extLst>
      <p:ext uri="{BB962C8B-B14F-4D97-AF65-F5344CB8AC3E}">
        <p14:creationId xmlns:p14="http://schemas.microsoft.com/office/powerpoint/2010/main" val="1902652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777C72-C3A3-4D7D-B822-0C109BBB5DAE}" type="slidenum">
              <a:rPr lang="en-US" smtClean="0"/>
              <a:t>15</a:t>
            </a:fld>
            <a:endParaRPr lang="en-US"/>
          </a:p>
        </p:txBody>
      </p:sp>
    </p:spTree>
    <p:extLst>
      <p:ext uri="{BB962C8B-B14F-4D97-AF65-F5344CB8AC3E}">
        <p14:creationId xmlns:p14="http://schemas.microsoft.com/office/powerpoint/2010/main" val="1407164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a46d8277ba_19_4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ga46d8277ba_19_40:notes"/>
          <p:cNvSpPr txBox="1">
            <a:spLocks noGrp="1"/>
          </p:cNvSpPr>
          <p:nvPr>
            <p:ph type="body" idx="1"/>
          </p:nvPr>
        </p:nvSpPr>
        <p:spPr>
          <a:xfrm>
            <a:off x="701040" y="4473894"/>
            <a:ext cx="5608200" cy="3660600"/>
          </a:xfrm>
          <a:prstGeom prst="rect">
            <a:avLst/>
          </a:prstGeom>
          <a:noFill/>
          <a:ln>
            <a:noFill/>
          </a:ln>
        </p:spPr>
        <p:txBody>
          <a:bodyPr spcFirstLastPara="1" wrap="square" lIns="93175" tIns="46575" rIns="93175" bIns="46575" anchor="t" anchorCtr="0">
            <a:noAutofit/>
          </a:bodyPr>
          <a:lstStyle/>
          <a:p>
            <a:pPr>
              <a:buSzPts val="1400"/>
            </a:pPr>
            <a:endParaRPr lang="en-US" dirty="0">
              <a:cs typeface="Calibri"/>
            </a:endParaRPr>
          </a:p>
        </p:txBody>
      </p:sp>
      <p:sp>
        <p:nvSpPr>
          <p:cNvPr id="468" name="Google Shape;468;ga46d8277ba_19_40:notes"/>
          <p:cNvSpPr txBox="1">
            <a:spLocks noGrp="1"/>
          </p:cNvSpPr>
          <p:nvPr>
            <p:ph type="dt" idx="10"/>
          </p:nvPr>
        </p:nvSpPr>
        <p:spPr>
          <a:xfrm>
            <a:off x="3970938" y="2"/>
            <a:ext cx="3037800" cy="466500"/>
          </a:xfrm>
          <a:prstGeom prst="rect">
            <a:avLst/>
          </a:prstGeom>
          <a:noFill/>
          <a:ln>
            <a:noFill/>
          </a:ln>
        </p:spPr>
        <p:txBody>
          <a:bodyPr spcFirstLastPara="1" wrap="square" lIns="93175" tIns="46575" rIns="93175" bIns="4657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5343370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777C72-C3A3-4D7D-B822-0C109BBB5DAE}" type="slidenum">
              <a:rPr lang="en-US" smtClean="0"/>
              <a:t>18</a:t>
            </a:fld>
            <a:endParaRPr lang="en-US"/>
          </a:p>
        </p:txBody>
      </p:sp>
    </p:spTree>
    <p:extLst>
      <p:ext uri="{BB962C8B-B14F-4D97-AF65-F5344CB8AC3E}">
        <p14:creationId xmlns:p14="http://schemas.microsoft.com/office/powerpoint/2010/main" val="1715107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Segoe UI" panose="020B0502040204020203" pitchFamily="34" charset="0"/>
                <a:ea typeface="Calibri" panose="020F0502020204030204" pitchFamily="34" charset="0"/>
                <a:cs typeface="Raavi" panose="020B0502040204020203" pitchFamily="34" charset="0"/>
              </a:rPr>
              <a:t>Plan – prioritize actions based on research and data (make predictions – if we do ___, then ___ will happen)</a:t>
            </a:r>
          </a:p>
          <a:p>
            <a:r>
              <a:rPr lang="en-US" sz="1200" dirty="0">
                <a:latin typeface="Segoe UI" panose="020B0502040204020203" pitchFamily="34" charset="0"/>
                <a:ea typeface="Calibri" panose="020F0502020204030204" pitchFamily="34" charset="0"/>
                <a:cs typeface="Raavi" panose="020B0502040204020203" pitchFamily="34" charset="0"/>
              </a:rPr>
              <a:t>Do – test changes, gather data</a:t>
            </a:r>
          </a:p>
          <a:p>
            <a:r>
              <a:rPr lang="en-US" sz="1200" dirty="0">
                <a:latin typeface="Segoe UI" panose="020B0502040204020203" pitchFamily="34" charset="0"/>
                <a:ea typeface="Calibri" panose="020F0502020204030204" pitchFamily="34" charset="0"/>
                <a:cs typeface="Raavi" panose="020B0502040204020203" pitchFamily="34" charset="0"/>
              </a:rPr>
              <a:t>Study – ongoing analysis; compare results with predictions</a:t>
            </a:r>
          </a:p>
          <a:p>
            <a:r>
              <a:rPr lang="en-US" sz="1200" dirty="0">
                <a:latin typeface="Segoe UI" panose="020B0502040204020203" pitchFamily="34" charset="0"/>
                <a:ea typeface="Calibri" panose="020F0502020204030204" pitchFamily="34" charset="0"/>
                <a:cs typeface="Raavi" panose="020B0502040204020203" pitchFamily="34" charset="0"/>
              </a:rPr>
              <a:t>Act – adopt, adapt or abandon; consider ways to scale and sustain what is working.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CD1C34-72C1-4C67-AAFF-0B8CE9936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8176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dirty="0">
                <a:cs typeface="Calibri"/>
              </a:rPr>
              <a:t>Transition, like inclusion, are lifelong activities. Each of us, regardless of our areas of focus, has a role to play in supporting students with a successful transition from school to post-school life. As you consider our look back today and toward the future, as you engage in the robust sessions planned for this forum, think about what resonates with you. What will you commit to stopping? What do you want to foster, continue, and protect? And what new actions can you take or start?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81032E-8435-4810-B872-D429860A91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42451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777C72-C3A3-4D7D-B822-0C109BBB5DAE}" type="slidenum">
              <a:rPr lang="en-US" smtClean="0"/>
              <a:t>21</a:t>
            </a:fld>
            <a:endParaRPr lang="en-US"/>
          </a:p>
        </p:txBody>
      </p:sp>
    </p:spTree>
    <p:extLst>
      <p:ext uri="{BB962C8B-B14F-4D97-AF65-F5344CB8AC3E}">
        <p14:creationId xmlns:p14="http://schemas.microsoft.com/office/powerpoint/2010/main" val="36481009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p2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5" name="Google Shape;665;p20:notes"/>
          <p:cNvSpPr txBox="1">
            <a:spLocks noGrp="1"/>
          </p:cNvSpPr>
          <p:nvPr>
            <p:ph type="body" idx="1"/>
          </p:nvPr>
        </p:nvSpPr>
        <p:spPr>
          <a:xfrm>
            <a:off x="701040" y="4473894"/>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666" name="Google Shape;666;p20: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777C72-C3A3-4D7D-B822-0C109BBB5DAE}" type="slidenum">
              <a:rPr lang="en-US" smtClean="0"/>
              <a:t>23</a:t>
            </a:fld>
            <a:endParaRPr lang="en-US"/>
          </a:p>
        </p:txBody>
      </p:sp>
    </p:spTree>
    <p:extLst>
      <p:ext uri="{BB962C8B-B14F-4D97-AF65-F5344CB8AC3E}">
        <p14:creationId xmlns:p14="http://schemas.microsoft.com/office/powerpoint/2010/main" val="18462014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hyperlink" Target="https://creativecommons.org/licenses/by/4.0/" TargetMode="External"/><Relationship Id="rId4" Type="http://schemas.openxmlformats.org/officeDocument/2006/relationships/hyperlink" Target="http://k12.wa.us/" TargetMode="Externa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hyperlink" Target="https://creativecommons.org/licenses/by/4.0/" TargetMode="External"/><Relationship Id="rId4" Type="http://schemas.openxmlformats.org/officeDocument/2006/relationships/hyperlink" Target="http://k12.wa.us/" TargetMode="Externa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hyperlink" Target="https://creativecommons.org/licenses/by/4.0/" TargetMode="External"/><Relationship Id="rId4" Type="http://schemas.openxmlformats.org/officeDocument/2006/relationships/hyperlink" Target="http://k12.wa.us/" TargetMode="External"/></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sp>
        <p:nvSpPr>
          <p:cNvPr id="5" name="Rectangle 4"/>
          <p:cNvSpPr/>
          <p:nvPr userDrawn="1"/>
        </p:nvSpPr>
        <p:spPr>
          <a:xfrm>
            <a:off x="0" y="0"/>
            <a:ext cx="12192000" cy="3564330"/>
          </a:xfrm>
          <a:prstGeom prst="rect">
            <a:avLst/>
          </a:prstGeom>
          <a:solidFill>
            <a:srgbClr val="FFF3CD"/>
          </a:solid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122363"/>
            <a:ext cx="9144000" cy="2387600"/>
          </a:xfrm>
        </p:spPr>
        <p:txBody>
          <a:bodyPr anchor="b"/>
          <a:lstStyle>
            <a:lvl1pPr algn="ctr">
              <a:defRPr sz="6000" baseline="0">
                <a:solidFill>
                  <a:schemeClr val="tx1"/>
                </a:solidFill>
              </a:defRPr>
            </a:lvl1pPr>
          </a:lstStyle>
          <a:p>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094" y="5954026"/>
            <a:ext cx="4136399" cy="692058"/>
          </a:xfrm>
          <a:prstGeom prst="rect">
            <a:avLst/>
          </a:prstGeom>
        </p:spPr>
      </p:pic>
    </p:spTree>
    <p:extLst>
      <p:ext uri="{BB962C8B-B14F-4D97-AF65-F5344CB8AC3E}">
        <p14:creationId xmlns:p14="http://schemas.microsoft.com/office/powerpoint/2010/main" val="697357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ission Vision Values">
    <p:spTree>
      <p:nvGrpSpPr>
        <p:cNvPr id="1" name=""/>
        <p:cNvGrpSpPr/>
        <p:nvPr/>
      </p:nvGrpSpPr>
      <p:grpSpPr>
        <a:xfrm>
          <a:off x="0" y="0"/>
          <a:ext cx="0" cy="0"/>
          <a:chOff x="0" y="0"/>
          <a:chExt cx="0" cy="0"/>
        </a:xfrm>
      </p:grpSpPr>
      <p:pic>
        <p:nvPicPr>
          <p:cNvPr id="2" name="Picture 1" title="Four students gathered on carpet watching a teacher, not shown, who's reading to them."/>
          <p:cNvPicPr>
            <a:picLocks noChangeAspect="1"/>
          </p:cNvPicPr>
          <p:nvPr userDrawn="1"/>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0" y="0"/>
            <a:ext cx="4724400" cy="6858000"/>
          </a:xfrm>
          <a:prstGeom prst="rect">
            <a:avLst/>
          </a:prstGeom>
        </p:spPr>
      </p:pic>
      <p:sp>
        <p:nvSpPr>
          <p:cNvPr id="9" name="TextBox 8"/>
          <p:cNvSpPr txBox="1"/>
          <p:nvPr userDrawn="1"/>
        </p:nvSpPr>
        <p:spPr>
          <a:xfrm>
            <a:off x="666159" y="570625"/>
            <a:ext cx="3875964" cy="584775"/>
          </a:xfrm>
          <a:prstGeom prst="rect">
            <a:avLst/>
          </a:prstGeom>
          <a:noFill/>
        </p:spPr>
        <p:txBody>
          <a:bodyPr wrap="square" rtlCol="0">
            <a:spAutoFit/>
          </a:bodyPr>
          <a:lstStyle/>
          <a:p>
            <a:pPr algn="r"/>
            <a:r>
              <a:rPr lang="en-US" sz="3200" b="1">
                <a:solidFill>
                  <a:srgbClr val="40403D"/>
                </a:solidFill>
                <a:latin typeface="Segoe UI" panose="020B0502040204020203" pitchFamily="34" charset="0"/>
                <a:cs typeface="Segoe UI" panose="020B0502040204020203" pitchFamily="34" charset="0"/>
              </a:rPr>
              <a:t>Vision</a:t>
            </a:r>
          </a:p>
        </p:txBody>
      </p:sp>
      <p:sp>
        <p:nvSpPr>
          <p:cNvPr id="10" name="TextBox 9"/>
          <p:cNvSpPr txBox="1"/>
          <p:nvPr userDrawn="1"/>
        </p:nvSpPr>
        <p:spPr>
          <a:xfrm>
            <a:off x="5047090" y="570625"/>
            <a:ext cx="6878472" cy="646331"/>
          </a:xfrm>
          <a:prstGeom prst="rect">
            <a:avLst/>
          </a:prstGeom>
          <a:noFill/>
        </p:spPr>
        <p:txBody>
          <a:bodyPr wrap="square" rtlCol="0">
            <a:spAutoFit/>
          </a:bodyPr>
          <a:lstStyle/>
          <a:p>
            <a:r>
              <a:rPr lang="en-US" sz="1800" b="0" i="1" kern="1200">
                <a:solidFill>
                  <a:srgbClr val="40403D"/>
                </a:solidFill>
                <a:effectLst/>
                <a:latin typeface="Segoe UI" panose="020B0502040204020203" pitchFamily="34" charset="0"/>
                <a:ea typeface="+mn-ea"/>
                <a:cs typeface="Segoe UI" panose="020B0502040204020203" pitchFamily="34" charset="0"/>
              </a:rPr>
              <a:t>All students prepared for post-secondary pathways, careers, and civic engagement.</a:t>
            </a:r>
          </a:p>
        </p:txBody>
      </p:sp>
      <p:sp>
        <p:nvSpPr>
          <p:cNvPr id="11" name="TextBox 10"/>
          <p:cNvSpPr txBox="1"/>
          <p:nvPr userDrawn="1"/>
        </p:nvSpPr>
        <p:spPr>
          <a:xfrm>
            <a:off x="666159" y="1794751"/>
            <a:ext cx="3875964" cy="584775"/>
          </a:xfrm>
          <a:prstGeom prst="rect">
            <a:avLst/>
          </a:prstGeom>
          <a:noFill/>
        </p:spPr>
        <p:txBody>
          <a:bodyPr wrap="square" rtlCol="0">
            <a:spAutoFit/>
          </a:bodyPr>
          <a:lstStyle/>
          <a:p>
            <a:pPr algn="r"/>
            <a:r>
              <a:rPr lang="en-US" sz="3200" b="1">
                <a:solidFill>
                  <a:srgbClr val="40403D"/>
                </a:solidFill>
                <a:latin typeface="Segoe UI" panose="020B0502040204020203" pitchFamily="34" charset="0"/>
                <a:cs typeface="Segoe UI" panose="020B0502040204020203" pitchFamily="34" charset="0"/>
              </a:rPr>
              <a:t>Mission</a:t>
            </a:r>
          </a:p>
        </p:txBody>
      </p:sp>
      <p:sp>
        <p:nvSpPr>
          <p:cNvPr id="12" name="TextBox 11"/>
          <p:cNvSpPr txBox="1"/>
          <p:nvPr userDrawn="1"/>
        </p:nvSpPr>
        <p:spPr>
          <a:xfrm>
            <a:off x="5069836" y="1757078"/>
            <a:ext cx="6878472" cy="1477328"/>
          </a:xfrm>
          <a:prstGeom prst="rect">
            <a:avLst/>
          </a:prstGeom>
          <a:noFill/>
        </p:spPr>
        <p:txBody>
          <a:bodyPr wrap="square" rtlCol="0">
            <a:spAutoFit/>
          </a:bodyPr>
          <a:lstStyle/>
          <a:p>
            <a:r>
              <a:rPr lang="en-US" sz="1800" b="0" i="0" kern="1200">
                <a:solidFill>
                  <a:srgbClr val="40403D"/>
                </a:solidFill>
                <a:effectLst/>
                <a:latin typeface="Segoe UI" panose="020B0502040204020203" pitchFamily="34" charset="0"/>
                <a:ea typeface="+mn-ea"/>
                <a:cs typeface="Segoe UI" panose="020B0502040204020203" pitchFamily="34" charset="0"/>
              </a:rPr>
              <a:t>Transform K–12 education to a system that is centered on closing opportunity gaps and is characterized by high expectations for all students and educators. We achieve this by developing equity-based policies and supports that empower educators, families, and communities.</a:t>
            </a:r>
          </a:p>
        </p:txBody>
      </p:sp>
      <p:sp>
        <p:nvSpPr>
          <p:cNvPr id="13" name="TextBox 12"/>
          <p:cNvSpPr txBox="1"/>
          <p:nvPr userDrawn="1"/>
        </p:nvSpPr>
        <p:spPr>
          <a:xfrm>
            <a:off x="666159" y="3859189"/>
            <a:ext cx="3875964" cy="584775"/>
          </a:xfrm>
          <a:prstGeom prst="rect">
            <a:avLst/>
          </a:prstGeom>
          <a:noFill/>
        </p:spPr>
        <p:txBody>
          <a:bodyPr wrap="square" rtlCol="0">
            <a:spAutoFit/>
          </a:bodyPr>
          <a:lstStyle/>
          <a:p>
            <a:pPr algn="r"/>
            <a:r>
              <a:rPr lang="en-US" sz="3200" b="1">
                <a:solidFill>
                  <a:srgbClr val="40403D"/>
                </a:solidFill>
                <a:latin typeface="Segoe UI" panose="020B0502040204020203" pitchFamily="34" charset="0"/>
                <a:cs typeface="Segoe UI" panose="020B0502040204020203" pitchFamily="34" charset="0"/>
              </a:rPr>
              <a:t>Values</a:t>
            </a:r>
          </a:p>
        </p:txBody>
      </p:sp>
      <p:sp>
        <p:nvSpPr>
          <p:cNvPr id="14" name="TextBox 13"/>
          <p:cNvSpPr txBox="1"/>
          <p:nvPr userDrawn="1"/>
        </p:nvSpPr>
        <p:spPr>
          <a:xfrm>
            <a:off x="5069836" y="3849369"/>
            <a:ext cx="6878472" cy="1200329"/>
          </a:xfrm>
          <a:prstGeom prst="rect">
            <a:avLst/>
          </a:prstGeom>
          <a:noFill/>
        </p:spPr>
        <p:txBody>
          <a:bodyPr wrap="square" rtlCol="0">
            <a:spAutoFit/>
          </a:bodyPr>
          <a:lstStyle/>
          <a:p>
            <a:pPr marL="285750" indent="-285750">
              <a:buFont typeface="Arial" panose="020B0604020202020204" pitchFamily="34" charset="0"/>
              <a:buChar char="•"/>
            </a:pPr>
            <a:r>
              <a:rPr lang="en-US" sz="1800" b="0" i="0" kern="1200">
                <a:solidFill>
                  <a:srgbClr val="40403D"/>
                </a:solidFill>
                <a:effectLst/>
                <a:latin typeface="Segoe UI" panose="020B0502040204020203" pitchFamily="34" charset="0"/>
                <a:ea typeface="+mn-ea"/>
                <a:cs typeface="Segoe UI" panose="020B0502040204020203" pitchFamily="34" charset="0"/>
              </a:rPr>
              <a:t>Ensuring Equity</a:t>
            </a:r>
          </a:p>
          <a:p>
            <a:pPr marL="285750" indent="-285750">
              <a:buFont typeface="Arial" panose="020B0604020202020204" pitchFamily="34" charset="0"/>
              <a:buChar char="•"/>
            </a:pPr>
            <a:r>
              <a:rPr lang="en-US" sz="1800" b="0" i="0" kern="1200">
                <a:solidFill>
                  <a:srgbClr val="40403D"/>
                </a:solidFill>
                <a:effectLst/>
                <a:latin typeface="Segoe UI" panose="020B0502040204020203" pitchFamily="34" charset="0"/>
                <a:ea typeface="+mn-ea"/>
                <a:cs typeface="Segoe UI" panose="020B0502040204020203" pitchFamily="34" charset="0"/>
              </a:rPr>
              <a:t>Collaboration and Service</a:t>
            </a:r>
          </a:p>
          <a:p>
            <a:pPr marL="285750" indent="-285750">
              <a:buFont typeface="Arial" panose="020B0604020202020204" pitchFamily="34" charset="0"/>
              <a:buChar char="•"/>
            </a:pPr>
            <a:r>
              <a:rPr lang="en-US" sz="1800" b="0" i="0" kern="1200">
                <a:solidFill>
                  <a:srgbClr val="40403D"/>
                </a:solidFill>
                <a:effectLst/>
                <a:latin typeface="Segoe UI" panose="020B0502040204020203" pitchFamily="34" charset="0"/>
                <a:ea typeface="+mn-ea"/>
                <a:cs typeface="Segoe UI" panose="020B0502040204020203" pitchFamily="34" charset="0"/>
              </a:rPr>
              <a:t>Achieving Excellence through Continuous Improvement</a:t>
            </a:r>
          </a:p>
          <a:p>
            <a:pPr marL="285750" indent="-285750">
              <a:buFont typeface="Arial" panose="020B0604020202020204" pitchFamily="34" charset="0"/>
              <a:buChar char="•"/>
            </a:pPr>
            <a:r>
              <a:rPr lang="en-US" sz="1800" b="0" i="0" kern="1200">
                <a:solidFill>
                  <a:srgbClr val="40403D"/>
                </a:solidFill>
                <a:effectLst/>
                <a:latin typeface="Segoe UI" panose="020B0502040204020203" pitchFamily="34" charset="0"/>
                <a:ea typeface="+mn-ea"/>
                <a:cs typeface="Segoe UI" panose="020B0502040204020203" pitchFamily="34" charset="0"/>
              </a:rPr>
              <a:t>Focus on the Whole Child</a:t>
            </a:r>
          </a:p>
        </p:txBody>
      </p:sp>
      <p:sp>
        <p:nvSpPr>
          <p:cNvPr id="18" name="Date Placeholder 3"/>
          <p:cNvSpPr>
            <a:spLocks noGrp="1"/>
          </p:cNvSpPr>
          <p:nvPr>
            <p:ph type="dt" sz="half" idx="10"/>
          </p:nvPr>
        </p:nvSpPr>
        <p:spPr>
          <a:xfrm>
            <a:off x="9776298" y="6431544"/>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19" name="Slide Number Placeholder 4"/>
          <p:cNvSpPr>
            <a:spLocks noGrp="1"/>
          </p:cNvSpPr>
          <p:nvPr>
            <p:ph type="sldNum" sz="quarter" idx="4"/>
          </p:nvPr>
        </p:nvSpPr>
        <p:spPr>
          <a:xfrm>
            <a:off x="10709328" y="6431544"/>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20" name="Footer Placeholder 5"/>
          <p:cNvSpPr>
            <a:spLocks noGrp="1"/>
          </p:cNvSpPr>
          <p:nvPr>
            <p:ph type="ftr" sz="quarter" idx="3"/>
          </p:nvPr>
        </p:nvSpPr>
        <p:spPr>
          <a:xfrm>
            <a:off x="5750668" y="6431544"/>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pic>
        <p:nvPicPr>
          <p:cNvPr id="21" name="Picture 20" title="OSPI 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84148" y="5502626"/>
            <a:ext cx="5491238" cy="918735"/>
          </a:xfrm>
          <a:prstGeom prst="rect">
            <a:avLst/>
          </a:prstGeom>
        </p:spPr>
      </p:pic>
    </p:spTree>
    <p:extLst>
      <p:ext uri="{BB962C8B-B14F-4D97-AF65-F5344CB8AC3E}">
        <p14:creationId xmlns:p14="http://schemas.microsoft.com/office/powerpoint/2010/main" val="3209238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quity Statement">
    <p:spTree>
      <p:nvGrpSpPr>
        <p:cNvPr id="1" name=""/>
        <p:cNvGrpSpPr/>
        <p:nvPr/>
      </p:nvGrpSpPr>
      <p:grpSpPr>
        <a:xfrm>
          <a:off x="0" y="0"/>
          <a:ext cx="0" cy="0"/>
          <a:chOff x="0" y="0"/>
          <a:chExt cx="0" cy="0"/>
        </a:xfrm>
      </p:grpSpPr>
      <p:pic>
        <p:nvPicPr>
          <p:cNvPr id="2" name="Picture 1" title="Four students gathered on carpet watching a teacher, not shown, who's reading to them."/>
          <p:cNvPicPr>
            <a:picLocks noChangeAspect="1"/>
          </p:cNvPicPr>
          <p:nvPr userDrawn="1"/>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0" y="0"/>
            <a:ext cx="4724400" cy="6858000"/>
          </a:xfrm>
          <a:prstGeom prst="rect">
            <a:avLst/>
          </a:prstGeom>
        </p:spPr>
      </p:pic>
      <p:sp>
        <p:nvSpPr>
          <p:cNvPr id="7" name="Date Placeholder 3"/>
          <p:cNvSpPr>
            <a:spLocks noGrp="1"/>
          </p:cNvSpPr>
          <p:nvPr>
            <p:ph type="dt" sz="half" idx="10"/>
          </p:nvPr>
        </p:nvSpPr>
        <p:spPr>
          <a:xfrm>
            <a:off x="9776298" y="6431544"/>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13" name="Slide Number Placeholder 4"/>
          <p:cNvSpPr>
            <a:spLocks noGrp="1"/>
          </p:cNvSpPr>
          <p:nvPr>
            <p:ph type="sldNum" sz="quarter" idx="4"/>
          </p:nvPr>
        </p:nvSpPr>
        <p:spPr>
          <a:xfrm>
            <a:off x="10709328" y="6431544"/>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14" name="Footer Placeholder 5"/>
          <p:cNvSpPr>
            <a:spLocks noGrp="1"/>
          </p:cNvSpPr>
          <p:nvPr>
            <p:ph type="ftr" sz="quarter" idx="3"/>
          </p:nvPr>
        </p:nvSpPr>
        <p:spPr>
          <a:xfrm>
            <a:off x="5750668" y="6431544"/>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pic>
        <p:nvPicPr>
          <p:cNvPr id="8" name="Picture 7" title="OSPI 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84148" y="5502626"/>
            <a:ext cx="5491238" cy="918735"/>
          </a:xfrm>
          <a:prstGeom prst="rect">
            <a:avLst/>
          </a:prstGeom>
        </p:spPr>
      </p:pic>
      <p:sp>
        <p:nvSpPr>
          <p:cNvPr id="9" name="TextBox 8"/>
          <p:cNvSpPr txBox="1"/>
          <p:nvPr userDrawn="1"/>
        </p:nvSpPr>
        <p:spPr>
          <a:xfrm>
            <a:off x="506104" y="637678"/>
            <a:ext cx="3875964" cy="584775"/>
          </a:xfrm>
          <a:prstGeom prst="rect">
            <a:avLst/>
          </a:prstGeom>
          <a:noFill/>
        </p:spPr>
        <p:txBody>
          <a:bodyPr wrap="square" rtlCol="0">
            <a:spAutoFit/>
          </a:bodyPr>
          <a:lstStyle/>
          <a:p>
            <a:pPr algn="r"/>
            <a:r>
              <a:rPr lang="en-US" sz="3200" b="1">
                <a:solidFill>
                  <a:srgbClr val="40403D"/>
                </a:solidFill>
                <a:latin typeface="Segoe UI" panose="020B0502040204020203" pitchFamily="34" charset="0"/>
                <a:cs typeface="Segoe UI" panose="020B0502040204020203" pitchFamily="34" charset="0"/>
              </a:rPr>
              <a:t>Equity Statement</a:t>
            </a:r>
          </a:p>
        </p:txBody>
      </p:sp>
      <p:sp>
        <p:nvSpPr>
          <p:cNvPr id="10" name="TextBox 9"/>
          <p:cNvSpPr txBox="1"/>
          <p:nvPr userDrawn="1"/>
        </p:nvSpPr>
        <p:spPr>
          <a:xfrm>
            <a:off x="5072417" y="637678"/>
            <a:ext cx="6878472" cy="4755148"/>
          </a:xfrm>
          <a:prstGeom prst="rect">
            <a:avLst/>
          </a:prstGeom>
          <a:noFill/>
        </p:spPr>
        <p:txBody>
          <a:bodyPr wrap="square" rtlCol="0">
            <a:spAutoFit/>
          </a:bodyPr>
          <a:lstStyle/>
          <a:p>
            <a:pPr>
              <a:spcAft>
                <a:spcPts val="600"/>
              </a:spcAft>
            </a:pPr>
            <a:r>
              <a:rPr lang="en-US" sz="1800" b="0" i="0" kern="1200">
                <a:solidFill>
                  <a:srgbClr val="40403D"/>
                </a:solidFill>
                <a:effectLst/>
                <a:latin typeface="Segoe UI" panose="020B0502040204020203" pitchFamily="34" charset="0"/>
                <a:ea typeface="+mn-ea"/>
                <a:cs typeface="Segoe UI" panose="020B0502040204020203" pitchFamily="34" charset="0"/>
              </a:rPr>
              <a:t>Each student, family, and community possesses strengths and cultural knowledge that benefits their peers, educators, and schools.</a:t>
            </a:r>
          </a:p>
          <a:p>
            <a:pPr>
              <a:spcAft>
                <a:spcPts val="600"/>
              </a:spcAft>
            </a:pPr>
            <a:r>
              <a:rPr lang="en-US" sz="1800" b="0" i="0" kern="1200">
                <a:solidFill>
                  <a:srgbClr val="40403D"/>
                </a:solidFill>
                <a:effectLst/>
                <a:latin typeface="Segoe UI" panose="020B0502040204020203" pitchFamily="34" charset="0"/>
                <a:ea typeface="+mn-ea"/>
                <a:cs typeface="Segoe UI" panose="020B0502040204020203" pitchFamily="34" charset="0"/>
              </a:rPr>
              <a:t>Ensuring educational equity:</a:t>
            </a:r>
          </a:p>
          <a:p>
            <a:pPr marL="285750" indent="-285750">
              <a:spcAft>
                <a:spcPts val="600"/>
              </a:spcAft>
              <a:buFont typeface="Arial" panose="020B0604020202020204" pitchFamily="34" charset="0"/>
              <a:buChar char="•"/>
            </a:pPr>
            <a:r>
              <a:rPr lang="en-US" sz="1800" b="0" i="0" kern="1200">
                <a:solidFill>
                  <a:srgbClr val="40403D"/>
                </a:solidFill>
                <a:effectLst/>
                <a:latin typeface="Segoe UI" panose="020B0502040204020203" pitchFamily="34" charset="0"/>
                <a:ea typeface="+mn-ea"/>
                <a:cs typeface="Segoe UI" panose="020B0502040204020203" pitchFamily="34" charset="0"/>
              </a:rPr>
              <a:t>Goes beyond equality; it requires education leaders to examine the ways current policies and practices result in disparate outcomes for our students of color, students living in poverty, students receiving special education and English Learner services, students who identify as LGBTQ+, and highly mobile student populations.</a:t>
            </a:r>
          </a:p>
          <a:p>
            <a:pPr marL="285750" indent="-285750">
              <a:spcAft>
                <a:spcPts val="600"/>
              </a:spcAft>
              <a:buFont typeface="Arial" panose="020B0604020202020204" pitchFamily="34" charset="0"/>
              <a:buChar char="•"/>
            </a:pPr>
            <a:r>
              <a:rPr lang="en-US" sz="1800" b="0" i="0" kern="1200">
                <a:solidFill>
                  <a:srgbClr val="40403D"/>
                </a:solidFill>
                <a:effectLst/>
                <a:latin typeface="Segoe UI" panose="020B0502040204020203" pitchFamily="34" charset="0"/>
                <a:ea typeface="+mn-ea"/>
                <a:cs typeface="Segoe UI" panose="020B0502040204020203" pitchFamily="34" charset="0"/>
              </a:rPr>
              <a:t>Requires education leaders to develop an understanding of historical contexts; engage students, families, and community representatives as partners in decision-making; and actively dismantle systemic barriers, replacing them with policies and practices that ensure all students have access to the instruction and support they need to succeed in our schools.</a:t>
            </a:r>
          </a:p>
        </p:txBody>
      </p:sp>
    </p:spTree>
    <p:extLst>
      <p:ext uri="{BB962C8B-B14F-4D97-AF65-F5344CB8AC3E}">
        <p14:creationId xmlns:p14="http://schemas.microsoft.com/office/powerpoint/2010/main" val="4163320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 1">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sp>
        <p:nvSpPr>
          <p:cNvPr id="2" name="Title 1"/>
          <p:cNvSpPr>
            <a:spLocks noGrp="1"/>
          </p:cNvSpPr>
          <p:nvPr>
            <p:ph type="title"/>
          </p:nvPr>
        </p:nvSpPr>
        <p:spPr>
          <a:xfrm>
            <a:off x="803031" y="4462341"/>
            <a:ext cx="10515600" cy="1325563"/>
          </a:xfrm>
        </p:spPr>
        <p:txBody>
          <a:bodyPr/>
          <a:lstStyle>
            <a:lvl1pPr>
              <a:defRPr baseline="0"/>
            </a:lvl1pPr>
          </a:lstStyle>
          <a:p>
            <a:endParaRPr lang="en-US"/>
          </a:p>
        </p:txBody>
      </p:sp>
      <p:pic>
        <p:nvPicPr>
          <p:cNvPr id="4" name="Picture 3" title="Two students in a classroom look at an experiment, not shown."/>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0" y="0"/>
            <a:ext cx="12192000" cy="3914775"/>
          </a:xfrm>
          <a:prstGeom prst="rect">
            <a:avLst/>
          </a:prstGeom>
        </p:spPr>
      </p:pic>
    </p:spTree>
    <p:extLst>
      <p:ext uri="{BB962C8B-B14F-4D97-AF65-F5344CB8AC3E}">
        <p14:creationId xmlns:p14="http://schemas.microsoft.com/office/powerpoint/2010/main" val="856471803"/>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Slide 1">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sp>
        <p:nvSpPr>
          <p:cNvPr id="2" name="Title 1"/>
          <p:cNvSpPr>
            <a:spLocks noGrp="1"/>
          </p:cNvSpPr>
          <p:nvPr>
            <p:ph type="title"/>
          </p:nvPr>
        </p:nvSpPr>
        <p:spPr>
          <a:xfrm>
            <a:off x="803031" y="4462341"/>
            <a:ext cx="10515600" cy="1325563"/>
          </a:xfrm>
        </p:spPr>
        <p:txBody>
          <a:bodyPr/>
          <a:lstStyle>
            <a:lvl1pPr>
              <a:defRPr baseline="0"/>
            </a:lvl1pPr>
          </a:lstStyle>
          <a:p>
            <a:endParaRPr lang="en-US"/>
          </a:p>
        </p:txBody>
      </p:sp>
      <p:pic>
        <p:nvPicPr>
          <p:cNvPr id="4" name="Picture 3" title="Male Teacher works with two students"/>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0" y="0"/>
            <a:ext cx="12192000" cy="3914775"/>
          </a:xfrm>
          <a:prstGeom prst="rect">
            <a:avLst/>
          </a:prstGeom>
        </p:spPr>
      </p:pic>
    </p:spTree>
    <p:extLst>
      <p:ext uri="{BB962C8B-B14F-4D97-AF65-F5344CB8AC3E}">
        <p14:creationId xmlns:p14="http://schemas.microsoft.com/office/powerpoint/2010/main" val="3937684608"/>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Slide 2">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sp>
        <p:nvSpPr>
          <p:cNvPr id="2" name="Title 1"/>
          <p:cNvSpPr>
            <a:spLocks noGrp="1"/>
          </p:cNvSpPr>
          <p:nvPr>
            <p:ph type="title"/>
          </p:nvPr>
        </p:nvSpPr>
        <p:spPr>
          <a:xfrm>
            <a:off x="803031" y="4462341"/>
            <a:ext cx="10515600" cy="1325563"/>
          </a:xfrm>
        </p:spPr>
        <p:txBody>
          <a:bodyPr/>
          <a:lstStyle>
            <a:lvl1pPr>
              <a:defRPr baseline="0"/>
            </a:lvl1pPr>
          </a:lstStyle>
          <a:p>
            <a:endParaRPr lang="en-US"/>
          </a:p>
        </p:txBody>
      </p:sp>
      <p:pic>
        <p:nvPicPr>
          <p:cNvPr id="3" name="Picture 2" title="Six elementary age students laugh at a teacher, not shown."/>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0" y="0"/>
            <a:ext cx="12192000" cy="3914775"/>
          </a:xfrm>
          <a:prstGeom prst="rect">
            <a:avLst/>
          </a:prstGeom>
        </p:spPr>
      </p:pic>
    </p:spTree>
    <p:extLst>
      <p:ext uri="{BB962C8B-B14F-4D97-AF65-F5344CB8AC3E}">
        <p14:creationId xmlns:p14="http://schemas.microsoft.com/office/powerpoint/2010/main" val="2457757329"/>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Slide 3">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sp>
        <p:nvSpPr>
          <p:cNvPr id="2" name="Title 1"/>
          <p:cNvSpPr>
            <a:spLocks noGrp="1"/>
          </p:cNvSpPr>
          <p:nvPr>
            <p:ph type="title"/>
          </p:nvPr>
        </p:nvSpPr>
        <p:spPr>
          <a:xfrm>
            <a:off x="803031" y="4462341"/>
            <a:ext cx="10515600" cy="1325563"/>
          </a:xfrm>
        </p:spPr>
        <p:txBody>
          <a:bodyPr/>
          <a:lstStyle>
            <a:lvl1pPr>
              <a:defRPr baseline="0"/>
            </a:lvl1pPr>
          </a:lstStyle>
          <a:p>
            <a:endParaRPr lang="en-US"/>
          </a:p>
        </p:txBody>
      </p:sp>
      <p:pic>
        <p:nvPicPr>
          <p:cNvPr id="4" name="Picture 3" title="Eight high school age students throw graduation caps into the air."/>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0" y="0"/>
            <a:ext cx="12192000" cy="3914775"/>
          </a:xfrm>
          <a:prstGeom prst="rect">
            <a:avLst/>
          </a:prstGeom>
        </p:spPr>
      </p:pic>
    </p:spTree>
    <p:extLst>
      <p:ext uri="{BB962C8B-B14F-4D97-AF65-F5344CB8AC3E}">
        <p14:creationId xmlns:p14="http://schemas.microsoft.com/office/powerpoint/2010/main" val="3521421060"/>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Slide 4">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sp>
        <p:nvSpPr>
          <p:cNvPr id="2" name="Title 1"/>
          <p:cNvSpPr>
            <a:spLocks noGrp="1"/>
          </p:cNvSpPr>
          <p:nvPr>
            <p:ph type="title"/>
          </p:nvPr>
        </p:nvSpPr>
        <p:spPr>
          <a:xfrm>
            <a:off x="803031" y="4462341"/>
            <a:ext cx="10515600" cy="1325563"/>
          </a:xfrm>
        </p:spPr>
        <p:txBody>
          <a:bodyPr/>
          <a:lstStyle>
            <a:lvl1pPr>
              <a:defRPr baseline="0"/>
            </a:lvl1pPr>
          </a:lstStyle>
          <a:p>
            <a:endParaRPr lang="en-US"/>
          </a:p>
        </p:txBody>
      </p:sp>
      <p:pic>
        <p:nvPicPr>
          <p:cNvPr id="4" name="Picture 3" title="Four high school boys look at a computer monitor."/>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0" y="0"/>
            <a:ext cx="12192000" cy="3914775"/>
          </a:xfrm>
          <a:prstGeom prst="rect">
            <a:avLst/>
          </a:prstGeom>
        </p:spPr>
      </p:pic>
    </p:spTree>
    <p:extLst>
      <p:ext uri="{BB962C8B-B14F-4D97-AF65-F5344CB8AC3E}">
        <p14:creationId xmlns:p14="http://schemas.microsoft.com/office/powerpoint/2010/main" val="131216996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ection Slide 4">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sp>
        <p:nvSpPr>
          <p:cNvPr id="2" name="Title 1"/>
          <p:cNvSpPr>
            <a:spLocks noGrp="1"/>
          </p:cNvSpPr>
          <p:nvPr>
            <p:ph type="title"/>
          </p:nvPr>
        </p:nvSpPr>
        <p:spPr>
          <a:xfrm>
            <a:off x="803031" y="4462341"/>
            <a:ext cx="10515600" cy="1325563"/>
          </a:xfrm>
        </p:spPr>
        <p:txBody>
          <a:bodyPr/>
          <a:lstStyle>
            <a:lvl1pPr>
              <a:defRPr baseline="0"/>
            </a:lvl1pPr>
          </a:lstStyle>
          <a:p>
            <a:endParaRPr lang="en-US"/>
          </a:p>
        </p:txBody>
      </p:sp>
      <p:pic>
        <p:nvPicPr>
          <p:cNvPr id="6" name="Picture 5" title="Two high school girls look at a robotics project"/>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 y="0"/>
            <a:ext cx="12192000" cy="3914775"/>
          </a:xfrm>
          <a:prstGeom prst="rect">
            <a:avLst/>
          </a:prstGeom>
        </p:spPr>
      </p:pic>
    </p:spTree>
    <p:extLst>
      <p:ext uri="{BB962C8B-B14F-4D97-AF65-F5344CB8AC3E}">
        <p14:creationId xmlns:p14="http://schemas.microsoft.com/office/powerpoint/2010/main" val="416620265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Section Slide 4">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sp>
        <p:nvSpPr>
          <p:cNvPr id="2" name="Title 1"/>
          <p:cNvSpPr>
            <a:spLocks noGrp="1"/>
          </p:cNvSpPr>
          <p:nvPr>
            <p:ph type="title"/>
          </p:nvPr>
        </p:nvSpPr>
        <p:spPr>
          <a:xfrm>
            <a:off x="803031" y="4462341"/>
            <a:ext cx="10515600" cy="1325563"/>
          </a:xfrm>
        </p:spPr>
        <p:txBody>
          <a:bodyPr/>
          <a:lstStyle>
            <a:lvl1pPr>
              <a:defRPr baseline="0"/>
            </a:lvl1pPr>
          </a:lstStyle>
          <a:p>
            <a:endParaRPr lang="en-US"/>
          </a:p>
        </p:txBody>
      </p:sp>
      <p:pic>
        <p:nvPicPr>
          <p:cNvPr id="6" name="Picture 5" title="Teacher works with student at their desk."/>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 y="0"/>
            <a:ext cx="12192000" cy="3914775"/>
          </a:xfrm>
          <a:prstGeom prst="rect">
            <a:avLst/>
          </a:prstGeom>
        </p:spPr>
      </p:pic>
    </p:spTree>
    <p:extLst>
      <p:ext uri="{BB962C8B-B14F-4D97-AF65-F5344CB8AC3E}">
        <p14:creationId xmlns:p14="http://schemas.microsoft.com/office/powerpoint/2010/main" val="1964441917"/>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Section Slide 4">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sp>
        <p:nvSpPr>
          <p:cNvPr id="2" name="Title 1"/>
          <p:cNvSpPr>
            <a:spLocks noGrp="1"/>
          </p:cNvSpPr>
          <p:nvPr>
            <p:ph type="title"/>
          </p:nvPr>
        </p:nvSpPr>
        <p:spPr>
          <a:xfrm>
            <a:off x="803031" y="4462341"/>
            <a:ext cx="10515600" cy="1325563"/>
          </a:xfrm>
        </p:spPr>
        <p:txBody>
          <a:bodyPr/>
          <a:lstStyle>
            <a:lvl1pPr>
              <a:defRPr baseline="0"/>
            </a:lvl1pPr>
          </a:lstStyle>
          <a:p>
            <a:endParaRPr lang="en-US"/>
          </a:p>
        </p:txBody>
      </p:sp>
      <p:pic>
        <p:nvPicPr>
          <p:cNvPr id="3" name="Picture 2" title="Two busses sit in front of the OSPI headquarters building."/>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9909" y="0"/>
            <a:ext cx="12201909" cy="3917957"/>
          </a:xfrm>
          <a:prstGeom prst="rect">
            <a:avLst/>
          </a:prstGeom>
        </p:spPr>
      </p:pic>
    </p:spTree>
    <p:extLst>
      <p:ext uri="{BB962C8B-B14F-4D97-AF65-F5344CB8AC3E}">
        <p14:creationId xmlns:p14="http://schemas.microsoft.com/office/powerpoint/2010/main" val="456676859"/>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Section Slide 4">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sp>
        <p:nvSpPr>
          <p:cNvPr id="2" name="Title 1"/>
          <p:cNvSpPr>
            <a:spLocks noGrp="1"/>
          </p:cNvSpPr>
          <p:nvPr>
            <p:ph type="title"/>
          </p:nvPr>
        </p:nvSpPr>
        <p:spPr>
          <a:xfrm>
            <a:off x="803031" y="4462341"/>
            <a:ext cx="10515600" cy="1325563"/>
          </a:xfrm>
        </p:spPr>
        <p:txBody>
          <a:bodyPr/>
          <a:lstStyle>
            <a:lvl1pPr>
              <a:defRPr baseline="0"/>
            </a:lvl1pPr>
          </a:lstStyle>
          <a:p>
            <a:endParaRPr lang="en-US"/>
          </a:p>
        </p:txBody>
      </p:sp>
      <p:pic>
        <p:nvPicPr>
          <p:cNvPr id="3" name="Picture 2" title="2020 Washington Teacher of the Year Amy Campbell is surprised as she is announced as Teacher of the Year. To her left sits ESD 113 Regional Teacher of the Year Lisa Summers. To her right sits ESD 105 Regional Teacher of the Year Stephanie King."/>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9911" y="0"/>
            <a:ext cx="12201909" cy="3917956"/>
          </a:xfrm>
          <a:prstGeom prst="rect">
            <a:avLst/>
          </a:prstGeom>
        </p:spPr>
      </p:pic>
    </p:spTree>
    <p:extLst>
      <p:ext uri="{BB962C8B-B14F-4D97-AF65-F5344CB8AC3E}">
        <p14:creationId xmlns:p14="http://schemas.microsoft.com/office/powerpoint/2010/main" val="1116282651"/>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Section Slide 4">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sp>
        <p:nvSpPr>
          <p:cNvPr id="2" name="Title 1"/>
          <p:cNvSpPr>
            <a:spLocks noGrp="1"/>
          </p:cNvSpPr>
          <p:nvPr>
            <p:ph type="title"/>
          </p:nvPr>
        </p:nvSpPr>
        <p:spPr>
          <a:xfrm>
            <a:off x="803031" y="4462341"/>
            <a:ext cx="10515600" cy="1325563"/>
          </a:xfrm>
        </p:spPr>
        <p:txBody>
          <a:bodyPr/>
          <a:lstStyle>
            <a:lvl1pPr>
              <a:defRPr baseline="0"/>
            </a:lvl1pPr>
          </a:lstStyle>
          <a:p>
            <a:endParaRPr lang="en-US"/>
          </a:p>
        </p:txBody>
      </p:sp>
      <p:pic>
        <p:nvPicPr>
          <p:cNvPr id="3" name="Picture 2" title="Five middle school aged students look at a demonstration by a teacher, using a brain model."/>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9910" y="0"/>
            <a:ext cx="12201906" cy="3917956"/>
          </a:xfrm>
          <a:prstGeom prst="rect">
            <a:avLst/>
          </a:prstGeom>
        </p:spPr>
      </p:pic>
    </p:spTree>
    <p:extLst>
      <p:ext uri="{BB962C8B-B14F-4D97-AF65-F5344CB8AC3E}">
        <p14:creationId xmlns:p14="http://schemas.microsoft.com/office/powerpoint/2010/main" val="101080057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Section Slide 4">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sp>
        <p:nvSpPr>
          <p:cNvPr id="2" name="Title 1"/>
          <p:cNvSpPr>
            <a:spLocks noGrp="1"/>
          </p:cNvSpPr>
          <p:nvPr>
            <p:ph type="title"/>
          </p:nvPr>
        </p:nvSpPr>
        <p:spPr>
          <a:xfrm>
            <a:off x="803031" y="4462341"/>
            <a:ext cx="10515600" cy="1325563"/>
          </a:xfrm>
        </p:spPr>
        <p:txBody>
          <a:bodyPr/>
          <a:lstStyle>
            <a:lvl1pPr>
              <a:defRPr baseline="0"/>
            </a:lvl1pPr>
          </a:lstStyle>
          <a:p>
            <a:endParaRPr lang="en-US"/>
          </a:p>
        </p:txBody>
      </p:sp>
      <p:pic>
        <p:nvPicPr>
          <p:cNvPr id="3" name="Picture 2" title="Five middle school aged students write on a pencil"/>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9910" y="0"/>
            <a:ext cx="12201906" cy="3917955"/>
          </a:xfrm>
          <a:prstGeom prst="rect">
            <a:avLst/>
          </a:prstGeom>
        </p:spPr>
      </p:pic>
    </p:spTree>
    <p:extLst>
      <p:ext uri="{BB962C8B-B14F-4D97-AF65-F5344CB8AC3E}">
        <p14:creationId xmlns:p14="http://schemas.microsoft.com/office/powerpoint/2010/main" val="2898097170"/>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Section Slide 4">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sp>
        <p:nvSpPr>
          <p:cNvPr id="2" name="Title 1"/>
          <p:cNvSpPr>
            <a:spLocks noGrp="1"/>
          </p:cNvSpPr>
          <p:nvPr>
            <p:ph type="title"/>
          </p:nvPr>
        </p:nvSpPr>
        <p:spPr>
          <a:xfrm>
            <a:off x="803031" y="4462341"/>
            <a:ext cx="10515600" cy="1325563"/>
          </a:xfrm>
        </p:spPr>
        <p:txBody>
          <a:bodyPr/>
          <a:lstStyle>
            <a:lvl1pPr>
              <a:defRPr baseline="0"/>
            </a:lvl1pPr>
          </a:lstStyle>
          <a:p>
            <a:endParaRPr lang="en-US"/>
          </a:p>
        </p:txBody>
      </p:sp>
      <p:pic>
        <p:nvPicPr>
          <p:cNvPr id="3" name="Picture 2" title="A middle school aged boy and girl raise their hands."/>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9909" y="0"/>
            <a:ext cx="12201903" cy="3917955"/>
          </a:xfrm>
          <a:prstGeom prst="rect">
            <a:avLst/>
          </a:prstGeom>
        </p:spPr>
      </p:pic>
    </p:spTree>
    <p:extLst>
      <p:ext uri="{BB962C8B-B14F-4D97-AF65-F5344CB8AC3E}">
        <p14:creationId xmlns:p14="http://schemas.microsoft.com/office/powerpoint/2010/main" val="2267217150"/>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Slide Alt">
    <p:spTree>
      <p:nvGrpSpPr>
        <p:cNvPr id="1" name=""/>
        <p:cNvGrpSpPr/>
        <p:nvPr/>
      </p:nvGrpSpPr>
      <p:grpSpPr>
        <a:xfrm>
          <a:off x="0" y="0"/>
          <a:ext cx="0" cy="0"/>
          <a:chOff x="0" y="0"/>
          <a:chExt cx="0" cy="0"/>
        </a:xfrm>
      </p:grpSpPr>
      <p:sp>
        <p:nvSpPr>
          <p:cNvPr id="10"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11"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12"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sp>
        <p:nvSpPr>
          <p:cNvPr id="6" name="Rectangle 5"/>
          <p:cNvSpPr/>
          <p:nvPr userDrawn="1"/>
        </p:nvSpPr>
        <p:spPr>
          <a:xfrm>
            <a:off x="0" y="0"/>
            <a:ext cx="6110514" cy="6858000"/>
          </a:xfrm>
          <a:prstGeom prst="rect">
            <a:avLst/>
          </a:prstGeom>
          <a:solidFill>
            <a:srgbClr val="404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userDrawn="1"/>
        </p:nvSpPr>
        <p:spPr>
          <a:xfrm>
            <a:off x="638629" y="2873829"/>
            <a:ext cx="4876800" cy="646331"/>
          </a:xfrm>
          <a:prstGeom prst="rect">
            <a:avLst/>
          </a:prstGeom>
          <a:noFill/>
        </p:spPr>
        <p:txBody>
          <a:bodyPr wrap="square" rtlCol="0">
            <a:spAutoFit/>
          </a:bodyPr>
          <a:lstStyle/>
          <a:p>
            <a:r>
              <a:rPr lang="en-US" sz="3600" b="1">
                <a:solidFill>
                  <a:srgbClr val="F7F5EB"/>
                </a:solidFill>
                <a:latin typeface="Segoe UI" panose="020B0502040204020203" pitchFamily="34" charset="0"/>
                <a:cs typeface="Segoe UI" panose="020B0502040204020203" pitchFamily="34" charset="0"/>
              </a:rPr>
              <a:t>Section Title</a:t>
            </a:r>
          </a:p>
        </p:txBody>
      </p:sp>
      <p:pic>
        <p:nvPicPr>
          <p:cNvPr id="8" name="Picture 7"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8629" y="5678455"/>
            <a:ext cx="4864704" cy="813910"/>
          </a:xfrm>
          <a:prstGeom prst="rect">
            <a:avLst/>
          </a:prstGeom>
        </p:spPr>
      </p:pic>
      <p:sp>
        <p:nvSpPr>
          <p:cNvPr id="9" name="Content Placeholder 2"/>
          <p:cNvSpPr txBox="1">
            <a:spLocks/>
          </p:cNvSpPr>
          <p:nvPr userDrawn="1"/>
        </p:nvSpPr>
        <p:spPr>
          <a:xfrm>
            <a:off x="6571343" y="698160"/>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40403D"/>
                </a:solidFill>
                <a:latin typeface="Segoe UI" panose="020B0502040204020203" pitchFamily="34" charset="0"/>
                <a:cs typeface="Segoe UI" panose="020B0502040204020203" pitchFamily="34" charset="0"/>
              </a:rPr>
              <a:t>Edit Master text styles</a:t>
            </a:r>
          </a:p>
          <a:p>
            <a:pPr lvl="1"/>
            <a:r>
              <a:rPr lang="en-US">
                <a:solidFill>
                  <a:srgbClr val="40403D"/>
                </a:solidFill>
                <a:latin typeface="Segoe UI" panose="020B0502040204020203" pitchFamily="34" charset="0"/>
                <a:cs typeface="Segoe UI" panose="020B0502040204020203" pitchFamily="34" charset="0"/>
              </a:rPr>
              <a:t>Second level</a:t>
            </a:r>
          </a:p>
          <a:p>
            <a:pPr lvl="2"/>
            <a:r>
              <a:rPr lang="en-US">
                <a:solidFill>
                  <a:srgbClr val="40403D"/>
                </a:solidFill>
                <a:latin typeface="Segoe UI" panose="020B0502040204020203" pitchFamily="34" charset="0"/>
                <a:cs typeface="Segoe UI" panose="020B0502040204020203" pitchFamily="34" charset="0"/>
              </a:rPr>
              <a:t>Third level</a:t>
            </a:r>
          </a:p>
          <a:p>
            <a:pPr lvl="3"/>
            <a:r>
              <a:rPr lang="en-US">
                <a:solidFill>
                  <a:srgbClr val="40403D"/>
                </a:solidFill>
                <a:latin typeface="Segoe UI" panose="020B0502040204020203" pitchFamily="34" charset="0"/>
                <a:cs typeface="Segoe UI" panose="020B0502040204020203" pitchFamily="34" charset="0"/>
              </a:rPr>
              <a:t>Fourth level</a:t>
            </a:r>
          </a:p>
          <a:p>
            <a:pPr lvl="4"/>
            <a:r>
              <a:rPr lang="en-US">
                <a:solidFill>
                  <a:srgbClr val="40403D"/>
                </a:solidFill>
                <a:latin typeface="Segoe UI" panose="020B0502040204020203" pitchFamily="34" charset="0"/>
                <a:cs typeface="Segoe UI" panose="020B0502040204020203" pitchFamily="34" charset="0"/>
              </a:rPr>
              <a:t>Fifth level</a:t>
            </a:r>
          </a:p>
        </p:txBody>
      </p:sp>
      <p:sp>
        <p:nvSpPr>
          <p:cNvPr id="13" name="Slide Number Placeholder 4">
            <a:extLst>
              <a:ext uri="{FF2B5EF4-FFF2-40B4-BE49-F238E27FC236}">
                <a16:creationId xmlns:a16="http://schemas.microsoft.com/office/drawing/2014/main" id="{CB8EE620-7D08-4AEC-B37D-827CC9250B15}"/>
              </a:ext>
            </a:extLst>
          </p:cNvPr>
          <p:cNvSpPr txBox="1">
            <a:spLocks/>
          </p:cNvSpPr>
          <p:nvPr userDrawn="1"/>
        </p:nvSpPr>
        <p:spPr>
          <a:xfrm>
            <a:off x="11353799" y="6309802"/>
            <a:ext cx="644471" cy="365125"/>
          </a:xfrm>
          <a:prstGeom prst="rect">
            <a:avLst/>
          </a:prstGeom>
        </p:spPr>
        <p:txBody>
          <a:bodyPr vert="horz" lIns="91440" tIns="45720" rIns="91440" bIns="45720" rtlCol="0" anchor="ctr"/>
          <a:lstStyle>
            <a:defPPr>
              <a:defRPr lang="en-US"/>
            </a:defPPr>
            <a:lvl1pPr marL="0" algn="l" defTabSz="914400" rtl="0" eaLnBrk="1" latinLnBrk="0" hangingPunct="1">
              <a:defRPr sz="1600" kern="1200">
                <a:solidFill>
                  <a:srgbClr val="40403D"/>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5248FEF-978F-4B24-93F3-B987601DAD06}" type="slidenum">
              <a:rPr lang="en-US" smtClean="0">
                <a:latin typeface="Segoe UI"/>
              </a:rPr>
              <a:pPr>
                <a:defRPr/>
              </a:pPr>
              <a:t>‹#›</a:t>
            </a:fld>
            <a:endParaRPr lang="en-US">
              <a:latin typeface="Segoe UI"/>
            </a:endParaRPr>
          </a:p>
        </p:txBody>
      </p:sp>
    </p:spTree>
    <p:extLst>
      <p:ext uri="{BB962C8B-B14F-4D97-AF65-F5344CB8AC3E}">
        <p14:creationId xmlns:p14="http://schemas.microsoft.com/office/powerpoint/2010/main" val="3388305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b="1">
                <a:latin typeface="Segoe UI" panose="020B0502040204020203" pitchFamily="34" charset="0"/>
                <a:cs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5" name="Google Shape;25;p3" title="OSPI logo"/>
          <p:cNvPicPr preferRelativeResize="0"/>
          <p:nvPr/>
        </p:nvPicPr>
        <p:blipFill rotWithShape="1">
          <a:blip r:embed="rId2">
            <a:alphaModFix/>
          </a:blip>
          <a:srcRect/>
          <a:stretch/>
        </p:blipFill>
        <p:spPr>
          <a:xfrm>
            <a:off x="219521" y="6252635"/>
            <a:ext cx="2737153" cy="457951"/>
          </a:xfrm>
          <a:prstGeom prst="rect">
            <a:avLst/>
          </a:prstGeom>
          <a:noFill/>
          <a:ln>
            <a:noFill/>
          </a:ln>
        </p:spPr>
      </p:pic>
      <p:sp>
        <p:nvSpPr>
          <p:cNvPr id="27" name="Google Shape;27;p3"/>
          <p:cNvSpPr txBox="1">
            <a:spLocks noGrp="1"/>
          </p:cNvSpPr>
          <p:nvPr>
            <p:ph type="sldNum" idx="12"/>
          </p:nvPr>
        </p:nvSpPr>
        <p:spPr>
          <a:xfrm>
            <a:off x="11321946" y="6308099"/>
            <a:ext cx="644471"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1pPr>
            <a:lvl2pPr marL="0" marR="0" lvl="1"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2pPr>
            <a:lvl3pPr marL="0" marR="0" lvl="2"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3pPr>
            <a:lvl4pPr marL="0" marR="0" lvl="3"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4pPr>
            <a:lvl5pPr marL="0" marR="0" lvl="4"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5pPr>
            <a:lvl6pPr marL="0" marR="0" lvl="5"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6pPr>
            <a:lvl7pPr marL="0" marR="0" lvl="6"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7pPr>
            <a:lvl8pPr marL="0" marR="0" lvl="7"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8pPr>
            <a:lvl9pPr marL="0" marR="0" lvl="8"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9pPr>
          </a:lstStyle>
          <a:p>
            <a:pPr marL="0" lvl="0" indent="0" algn="l" rtl="0">
              <a:spcBef>
                <a:spcPts val="0"/>
              </a:spcBef>
              <a:spcAft>
                <a:spcPts val="0"/>
              </a:spcAft>
              <a:buNone/>
            </a:pPr>
            <a:fld id="{00000000-1234-1234-1234-123412341234}" type="slidenum">
              <a:rPr lang="en"/>
              <a:t>‹#›</a:t>
            </a:fld>
            <a:endParaRPr/>
          </a:p>
        </p:txBody>
      </p:sp>
      <p:sp>
        <p:nvSpPr>
          <p:cNvPr id="29" name="Google Shape;29;p3"/>
          <p:cNvSpPr/>
          <p:nvPr/>
        </p:nvSpPr>
        <p:spPr>
          <a:xfrm>
            <a:off x="63374" y="81481"/>
            <a:ext cx="12050162" cy="6708618"/>
          </a:xfrm>
          <a:prstGeom prst="rect">
            <a:avLst/>
          </a:prstGeom>
          <a:noFill/>
          <a:ln w="28575" cap="flat" cmpd="sng">
            <a:solidFill>
              <a:srgbClr val="FFCF3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 name="Content Placeholder 2">
            <a:extLst>
              <a:ext uri="{FF2B5EF4-FFF2-40B4-BE49-F238E27FC236}">
                <a16:creationId xmlns:a16="http://schemas.microsoft.com/office/drawing/2014/main" id="{CBB2E465-460E-4271-B8AF-9BDAB5F35879}"/>
              </a:ext>
            </a:extLst>
          </p:cNvPr>
          <p:cNvSpPr>
            <a:spLocks noGrp="1"/>
          </p:cNvSpPr>
          <p:nvPr>
            <p:ph idx="1"/>
          </p:nvPr>
        </p:nvSpPr>
        <p:spPr>
          <a:xfrm>
            <a:off x="838200" y="1882775"/>
            <a:ext cx="10515600" cy="3927475"/>
          </a:xfrm>
        </p:spPr>
        <p:txBody>
          <a:bodyPr/>
          <a:lstStyle>
            <a:lvl1pPr>
              <a:defRPr>
                <a:latin typeface="Segoe UI" panose="020B0502040204020203" pitchFamily="34" charset="0"/>
                <a:cs typeface="Segoe UI" panose="020B0502040204020203" pitchFamily="34" charset="0"/>
              </a:defRPr>
            </a:lvl1pPr>
            <a:lvl2pPr>
              <a:defRPr>
                <a:latin typeface="Segoe UI" panose="020B0502040204020203" pitchFamily="34" charset="0"/>
                <a:cs typeface="Segoe UI" panose="020B0502040204020203" pitchFamily="34" charset="0"/>
              </a:defRPr>
            </a:lvl2pPr>
            <a:lvl3pPr>
              <a:defRPr>
                <a:latin typeface="Segoe UI" panose="020B0502040204020203" pitchFamily="34" charset="0"/>
                <a:cs typeface="Segoe UI" panose="020B0502040204020203" pitchFamily="34" charset="0"/>
              </a:defRPr>
            </a:lvl3pPr>
            <a:lvl4pPr>
              <a:defRPr>
                <a:latin typeface="Segoe UI" panose="020B0502040204020203" pitchFamily="34" charset="0"/>
                <a:cs typeface="Segoe UI" panose="020B0502040204020203" pitchFamily="34" charset="0"/>
              </a:defRPr>
            </a:lvl4pPr>
            <a:lvl5pPr>
              <a:defRPr>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74123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2" userDrawn="1">
  <p:cSld name="Title and Content_no logo">
    <p:spTree>
      <p:nvGrpSpPr>
        <p:cNvPr id="1" name="Shape 100"/>
        <p:cNvGrpSpPr/>
        <p:nvPr/>
      </p:nvGrpSpPr>
      <p:grpSpPr>
        <a:xfrm>
          <a:off x="0" y="0"/>
          <a:ext cx="0" cy="0"/>
          <a:chOff x="0" y="0"/>
          <a:chExt cx="0" cy="0"/>
        </a:xfrm>
      </p:grpSpPr>
      <p:sp>
        <p:nvSpPr>
          <p:cNvPr id="101" name="Google Shape;101;p1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dk1"/>
              </a:buClr>
              <a:buSzPts val="1800"/>
              <a:buNone/>
              <a:defRPr b="1">
                <a:latin typeface="Quattrocento Sans"/>
                <a:ea typeface="Quattrocento Sans"/>
                <a:cs typeface="Quattrocento Sans"/>
                <a:sym typeface="Quattrocento Sans"/>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2" name="Google Shape;102;p14"/>
          <p:cNvSpPr txBox="1">
            <a:spLocks noGrp="1"/>
          </p:cNvSpPr>
          <p:nvPr>
            <p:ph type="sldNum" idx="12"/>
          </p:nvPr>
        </p:nvSpPr>
        <p:spPr>
          <a:xfrm>
            <a:off x="11321946" y="6308099"/>
            <a:ext cx="6444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1pPr>
            <a:lvl2pPr marL="0" marR="0" lvl="1"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2pPr>
            <a:lvl3pPr marL="0" marR="0" lvl="2"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3pPr>
            <a:lvl4pPr marL="0" marR="0" lvl="3"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4pPr>
            <a:lvl5pPr marL="0" marR="0" lvl="4"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5pPr>
            <a:lvl6pPr marL="0" marR="0" lvl="5"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6pPr>
            <a:lvl7pPr marL="0" marR="0" lvl="6"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7pPr>
            <a:lvl8pPr marL="0" marR="0" lvl="7"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8pPr>
            <a:lvl9pPr marL="0" marR="0" lvl="8"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9pPr>
          </a:lstStyle>
          <a:p>
            <a:pPr marL="0" lvl="0" indent="0" algn="l" rtl="0">
              <a:spcBef>
                <a:spcPts val="0"/>
              </a:spcBef>
              <a:spcAft>
                <a:spcPts val="0"/>
              </a:spcAft>
              <a:buNone/>
            </a:pPr>
            <a:fld id="{00000000-1234-1234-1234-123412341234}" type="slidenum">
              <a:rPr lang="en-US"/>
              <a:t>‹#›</a:t>
            </a:fld>
            <a:endParaRPr/>
          </a:p>
        </p:txBody>
      </p:sp>
      <p:sp>
        <p:nvSpPr>
          <p:cNvPr id="103" name="Google Shape;103;p14"/>
          <p:cNvSpPr/>
          <p:nvPr/>
        </p:nvSpPr>
        <p:spPr>
          <a:xfrm>
            <a:off x="63374" y="81481"/>
            <a:ext cx="12050100" cy="6708600"/>
          </a:xfrm>
          <a:prstGeom prst="rect">
            <a:avLst/>
          </a:prstGeom>
          <a:noFill/>
          <a:ln w="28575" cap="flat" cmpd="sng">
            <a:solidFill>
              <a:srgbClr val="FFCF3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 name="Content Placeholder 2">
            <a:extLst>
              <a:ext uri="{FF2B5EF4-FFF2-40B4-BE49-F238E27FC236}">
                <a16:creationId xmlns:a16="http://schemas.microsoft.com/office/drawing/2014/main" id="{EAB01FD9-25B7-44E4-9ACB-885E36C72AAD}"/>
              </a:ext>
            </a:extLst>
          </p:cNvPr>
          <p:cNvSpPr>
            <a:spLocks noGrp="1"/>
          </p:cNvSpPr>
          <p:nvPr>
            <p:ph idx="1"/>
          </p:nvPr>
        </p:nvSpPr>
        <p:spPr>
          <a:xfrm>
            <a:off x="838200" y="1825625"/>
            <a:ext cx="10515600" cy="42558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12445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_logo">
    <p:spTree>
      <p:nvGrpSpPr>
        <p:cNvPr id="1" name=""/>
        <p:cNvGrpSpPr/>
        <p:nvPr/>
      </p:nvGrpSpPr>
      <p:grpSpPr>
        <a:xfrm>
          <a:off x="0" y="0"/>
          <a:ext cx="0" cy="0"/>
          <a:chOff x="0" y="0"/>
          <a:chExt cx="0" cy="0"/>
        </a:xfrm>
      </p:grpSpPr>
      <p:pic>
        <p:nvPicPr>
          <p:cNvPr id="5" name="Picture 4"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7"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40403D"/>
              </a:solidFill>
              <a:effectLst/>
              <a:uLnTx/>
              <a:uFillTx/>
              <a:latin typeface="Segoe UI"/>
              <a:ea typeface="+mn-ea"/>
              <a:cs typeface="+mn-cs"/>
            </a:endParaRPr>
          </a:p>
        </p:txBody>
      </p:sp>
      <p:sp>
        <p:nvSpPr>
          <p:cNvPr id="10" name="Google Shape;22;p3">
            <a:extLst>
              <a:ext uri="{FF2B5EF4-FFF2-40B4-BE49-F238E27FC236}">
                <a16:creationId xmlns:a16="http://schemas.microsoft.com/office/drawing/2014/main" id="{9AF693DC-6818-4AA3-A48A-6FB81F32FAC9}"/>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b="1">
                <a:latin typeface="Segoe UI" panose="020B0502040204020203" pitchFamily="34" charset="0"/>
                <a:cs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 name="Content Placeholder 2">
            <a:extLst>
              <a:ext uri="{FF2B5EF4-FFF2-40B4-BE49-F238E27FC236}">
                <a16:creationId xmlns:a16="http://schemas.microsoft.com/office/drawing/2014/main" id="{50980699-2F3D-4840-82FB-B4FACF8AF8AF}"/>
              </a:ext>
            </a:extLst>
          </p:cNvPr>
          <p:cNvSpPr>
            <a:spLocks noGrp="1"/>
          </p:cNvSpPr>
          <p:nvPr>
            <p:ph idx="1"/>
          </p:nvPr>
        </p:nvSpPr>
        <p:spPr>
          <a:xfrm>
            <a:off x="838200" y="1882775"/>
            <a:ext cx="10515600" cy="3927475"/>
          </a:xfrm>
        </p:spPr>
        <p:txBody>
          <a:bodyPr/>
          <a:lstStyle>
            <a:lvl1pPr>
              <a:defRPr>
                <a:latin typeface="Segoe UI" panose="020B0502040204020203" pitchFamily="34" charset="0"/>
                <a:cs typeface="Segoe UI" panose="020B0502040204020203" pitchFamily="34" charset="0"/>
              </a:defRPr>
            </a:lvl1pPr>
            <a:lvl2pPr>
              <a:defRPr>
                <a:latin typeface="Segoe UI" panose="020B0502040204020203" pitchFamily="34" charset="0"/>
                <a:cs typeface="Segoe UI" panose="020B0502040204020203" pitchFamily="34" charset="0"/>
              </a:defRPr>
            </a:lvl2pPr>
            <a:lvl3pPr>
              <a:defRPr>
                <a:latin typeface="Segoe UI" panose="020B0502040204020203" pitchFamily="34" charset="0"/>
                <a:cs typeface="Segoe UI" panose="020B0502040204020203" pitchFamily="34" charset="0"/>
              </a:defRPr>
            </a:lvl3pPr>
            <a:lvl4pPr>
              <a:defRPr>
                <a:latin typeface="Segoe UI" panose="020B0502040204020203" pitchFamily="34" charset="0"/>
                <a:cs typeface="Segoe UI" panose="020B0502040204020203" pitchFamily="34" charset="0"/>
              </a:defRPr>
            </a:lvl4pPr>
            <a:lvl5pPr>
              <a:defRPr>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32911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BLAN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22275"/>
            <a:ext cx="10515600" cy="1325563"/>
          </a:xfrm>
        </p:spPr>
        <p:txBody>
          <a:bodyPr/>
          <a:lstStyle>
            <a:lvl1pPr>
              <a:defRPr b="1" baseline="0">
                <a:latin typeface="Segoe UI" panose="020B0502040204020203" pitchFamily="34" charset="0"/>
                <a:cs typeface="Segoe UI" panose="020B0502040204020203" pitchFamily="34" charset="0"/>
              </a:defRPr>
            </a:lvl1pPr>
          </a:lstStyle>
          <a:p>
            <a:r>
              <a:rPr lang="en-US"/>
              <a:t>Click to edit Master title style but no more than two lines max high</a:t>
            </a:r>
          </a:p>
        </p:txBody>
      </p:sp>
      <p:sp>
        <p:nvSpPr>
          <p:cNvPr id="3" name="Content Placeholder 2"/>
          <p:cNvSpPr>
            <a:spLocks noGrp="1"/>
          </p:cNvSpPr>
          <p:nvPr>
            <p:ph idx="1"/>
          </p:nvPr>
        </p:nvSpPr>
        <p:spPr>
          <a:xfrm>
            <a:off x="838200" y="1882775"/>
            <a:ext cx="10515600" cy="3927475"/>
          </a:xfrm>
        </p:spPr>
        <p:txBody>
          <a:bodyPr/>
          <a:lstStyle>
            <a:lvl1pPr>
              <a:defRPr>
                <a:latin typeface="Segoe UI" panose="020B0502040204020203" pitchFamily="34" charset="0"/>
                <a:cs typeface="Segoe UI" panose="020B0502040204020203" pitchFamily="34" charset="0"/>
              </a:defRPr>
            </a:lvl1pPr>
            <a:lvl2pPr>
              <a:defRPr>
                <a:latin typeface="Segoe UI" panose="020B0502040204020203" pitchFamily="34" charset="0"/>
                <a:cs typeface="Segoe UI" panose="020B0502040204020203" pitchFamily="34" charset="0"/>
              </a:defRPr>
            </a:lvl2pPr>
            <a:lvl3pPr>
              <a:defRPr>
                <a:latin typeface="Segoe UI" panose="020B0502040204020203" pitchFamily="34" charset="0"/>
                <a:cs typeface="Segoe UI" panose="020B0502040204020203" pitchFamily="34" charset="0"/>
              </a:defRPr>
            </a:lvl3pPr>
            <a:lvl4pPr>
              <a:defRPr>
                <a:latin typeface="Segoe UI" panose="020B0502040204020203" pitchFamily="34" charset="0"/>
                <a:cs typeface="Segoe UI" panose="020B0502040204020203" pitchFamily="34" charset="0"/>
              </a:defRPr>
            </a:lvl4pPr>
            <a:lvl5pPr>
              <a:defRPr>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6B578FDC-C6BF-4B17-ACC6-35C0B4C0032C}"/>
              </a:ext>
            </a:extLst>
          </p:cNvPr>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40403D"/>
              </a:solidFill>
              <a:effectLst/>
              <a:uLnTx/>
              <a:uFillTx/>
              <a:latin typeface="Segoe UI"/>
              <a:ea typeface="+mn-ea"/>
              <a:cs typeface="+mn-cs"/>
            </a:endParaRPr>
          </a:p>
        </p:txBody>
      </p:sp>
    </p:spTree>
    <p:extLst>
      <p:ext uri="{BB962C8B-B14F-4D97-AF65-F5344CB8AC3E}">
        <p14:creationId xmlns:p14="http://schemas.microsoft.com/office/powerpoint/2010/main" val="1337781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42558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4" name="Date Placeholder 3"/>
          <p:cNvSpPr>
            <a:spLocks noGrp="1"/>
          </p:cNvSpPr>
          <p:nvPr>
            <p:ph type="dt" sz="half" idx="11"/>
          </p:nvPr>
        </p:nvSpPr>
        <p:spPr>
          <a:xfrm>
            <a:off x="9309783" y="6253532"/>
            <a:ext cx="1531571" cy="365125"/>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January 2020 |</a:t>
            </a:r>
          </a:p>
        </p:txBody>
      </p:sp>
      <p:sp>
        <p:nvSpPr>
          <p:cNvPr id="15"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40403D"/>
              </a:solidFill>
              <a:effectLst/>
              <a:uLnTx/>
              <a:uFillTx/>
              <a:latin typeface="Segoe UI"/>
              <a:ea typeface="+mn-ea"/>
              <a:cs typeface="+mn-cs"/>
            </a:endParaRPr>
          </a:p>
        </p:txBody>
      </p:sp>
      <p:sp>
        <p:nvSpPr>
          <p:cNvPr id="16"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Special Education</a:t>
            </a:r>
          </a:p>
        </p:txBody>
      </p:sp>
    </p:spTree>
    <p:extLst>
      <p:ext uri="{BB962C8B-B14F-4D97-AF65-F5344CB8AC3E}">
        <p14:creationId xmlns:p14="http://schemas.microsoft.com/office/powerpoint/2010/main" val="6811532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1">
  <p:cSld name="Title">
    <p:spTree>
      <p:nvGrpSpPr>
        <p:cNvPr id="1" name="Shape 95"/>
        <p:cNvGrpSpPr/>
        <p:nvPr/>
      </p:nvGrpSpPr>
      <p:grpSpPr>
        <a:xfrm>
          <a:off x="0" y="0"/>
          <a:ext cx="0" cy="0"/>
          <a:chOff x="0" y="0"/>
          <a:chExt cx="0" cy="0"/>
        </a:xfrm>
      </p:grpSpPr>
      <p:sp>
        <p:nvSpPr>
          <p:cNvPr id="96" name="Google Shape;96;p1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dk1"/>
              </a:buClr>
              <a:buSzPts val="1800"/>
              <a:buNone/>
              <a:defRPr b="1">
                <a:latin typeface="Segoe UI" panose="020B0502040204020203" pitchFamily="34" charset="0"/>
                <a:ea typeface="Segoe UI" panose="020B0502040204020203" pitchFamily="34" charset="0"/>
                <a:cs typeface="Segoe UI" panose="020B0502040204020203" pitchFamily="34" charset="0"/>
                <a:sym typeface="Quattrocento Sans"/>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8" name="Google Shape;98;p13"/>
          <p:cNvSpPr txBox="1">
            <a:spLocks noGrp="1"/>
          </p:cNvSpPr>
          <p:nvPr>
            <p:ph type="sldNum" idx="12"/>
          </p:nvPr>
        </p:nvSpPr>
        <p:spPr>
          <a:xfrm>
            <a:off x="11321946" y="6308099"/>
            <a:ext cx="6444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1pPr>
            <a:lvl2pPr marL="0" marR="0" lvl="1"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2pPr>
            <a:lvl3pPr marL="0" marR="0" lvl="2"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3pPr>
            <a:lvl4pPr marL="0" marR="0" lvl="3"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4pPr>
            <a:lvl5pPr marL="0" marR="0" lvl="4"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5pPr>
            <a:lvl6pPr marL="0" marR="0" lvl="5"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6pPr>
            <a:lvl7pPr marL="0" marR="0" lvl="6"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7pPr>
            <a:lvl8pPr marL="0" marR="0" lvl="7"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8pPr>
            <a:lvl9pPr marL="0" marR="0" lvl="8"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994765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1"/>
        <p:cNvGrpSpPr/>
        <p:nvPr/>
      </p:nvGrpSpPr>
      <p:grpSpPr>
        <a:xfrm>
          <a:off x="0" y="0"/>
          <a:ext cx="0" cy="0"/>
          <a:chOff x="0" y="0"/>
          <a:chExt cx="0" cy="0"/>
        </a:xfrm>
      </p:grpSpPr>
      <p:sp>
        <p:nvSpPr>
          <p:cNvPr id="232" name="Google Shape;232;p30"/>
          <p:cNvSpPr txBox="1">
            <a:spLocks noGrp="1"/>
          </p:cNvSpPr>
          <p:nvPr>
            <p:ph type="sldNum" idx="12"/>
          </p:nvPr>
        </p:nvSpPr>
        <p:spPr>
          <a:xfrm>
            <a:off x="11409045" y="6333134"/>
            <a:ext cx="731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Quattrocento Sans"/>
                <a:ea typeface="Quattrocento Sans"/>
                <a:cs typeface="Quattrocento Sans"/>
                <a:sym typeface="Quattrocento Sans"/>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Quattrocento Sans"/>
                <a:ea typeface="Quattrocento Sans"/>
                <a:cs typeface="Quattrocento Sans"/>
                <a:sym typeface="Quattrocento Sans"/>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Quattrocento Sans"/>
                <a:ea typeface="Quattrocento Sans"/>
                <a:cs typeface="Quattrocento Sans"/>
                <a:sym typeface="Quattrocento Sans"/>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Quattrocento Sans"/>
                <a:ea typeface="Quattrocento Sans"/>
                <a:cs typeface="Quattrocento Sans"/>
                <a:sym typeface="Quattrocento Sans"/>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Quattrocento Sans"/>
                <a:ea typeface="Quattrocento Sans"/>
                <a:cs typeface="Quattrocento Sans"/>
                <a:sym typeface="Quattrocento Sans"/>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Quattrocento Sans"/>
                <a:ea typeface="Quattrocento Sans"/>
                <a:cs typeface="Quattrocento Sans"/>
                <a:sym typeface="Quattrocento Sans"/>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Quattrocento Sans"/>
                <a:ea typeface="Quattrocento Sans"/>
                <a:cs typeface="Quattrocento Sans"/>
                <a:sym typeface="Quattrocento Sans"/>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Quattrocento Sans"/>
                <a:ea typeface="Quattrocento Sans"/>
                <a:cs typeface="Quattrocento Sans"/>
                <a:sym typeface="Quattrocento Sans"/>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Quattrocento Sans"/>
                <a:ea typeface="Quattrocento Sans"/>
                <a:cs typeface="Quattrocento Sans"/>
                <a:sym typeface="Quattrocento Sans"/>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2168170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ontact &amp; Creative Commons">
    <p:spTree>
      <p:nvGrpSpPr>
        <p:cNvPr id="1" name=""/>
        <p:cNvGrpSpPr/>
        <p:nvPr/>
      </p:nvGrpSpPr>
      <p:grpSpPr>
        <a:xfrm>
          <a:off x="0" y="0"/>
          <a:ext cx="0" cy="0"/>
          <a:chOff x="0" y="0"/>
          <a:chExt cx="0" cy="0"/>
        </a:xfrm>
      </p:grpSpPr>
      <p:pic>
        <p:nvPicPr>
          <p:cNvPr id="5" name="Picture 4"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pic>
        <p:nvPicPr>
          <p:cNvPr id="8" name="Picture 2" descr="CreativeCommons logo&#10;&#10;http://mirrors.creativecommons.org/presskit/buttons/88x31/png/by.png" title="CC Logo "/>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65041" y="5241583"/>
            <a:ext cx="1124177" cy="39332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2250974" y="5115080"/>
            <a:ext cx="84825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0403D"/>
                </a:solidFill>
                <a:effectLst/>
                <a:uLnTx/>
                <a:uFillTx/>
                <a:latin typeface="Segoe UI"/>
                <a:ea typeface="+mn-ea"/>
                <a:cs typeface="+mn-cs"/>
              </a:rPr>
              <a:t>Except where otherwise noted, this work by the </a:t>
            </a:r>
            <a:r>
              <a:rPr kumimoji="0" lang="en-US" sz="1800" b="0" i="0" u="none" strike="noStrike" kern="1200" cap="none" spc="0" normalizeH="0" baseline="0" noProof="0">
                <a:ln>
                  <a:noFill/>
                </a:ln>
                <a:solidFill>
                  <a:srgbClr val="40403D"/>
                </a:solidFill>
                <a:effectLst/>
                <a:uLnTx/>
                <a:uFillTx/>
                <a:latin typeface="Segoe UI"/>
                <a:ea typeface="+mn-ea"/>
                <a:cs typeface="+mn-cs"/>
                <a:hlinkClick r:id="rId4"/>
              </a:rPr>
              <a:t>Office of Superintendent of Public Instruction </a:t>
            </a:r>
            <a:r>
              <a:rPr kumimoji="0" lang="en-US" sz="1800" b="0" i="0" u="none" strike="noStrike" kern="1200" cap="none" spc="0" normalizeH="0" baseline="0" noProof="0">
                <a:ln>
                  <a:noFill/>
                </a:ln>
                <a:solidFill>
                  <a:srgbClr val="40403D"/>
                </a:solidFill>
                <a:effectLst/>
                <a:uLnTx/>
                <a:uFillTx/>
                <a:latin typeface="Segoe UI"/>
                <a:ea typeface="+mn-ea"/>
                <a:cs typeface="+mn-cs"/>
              </a:rPr>
              <a:t>is licensed under a </a:t>
            </a:r>
            <a:r>
              <a:rPr kumimoji="0" lang="en-US" sz="1800" b="0" i="0" u="none" strike="noStrike" kern="1200" cap="none" spc="0" normalizeH="0" baseline="0" noProof="0">
                <a:ln>
                  <a:noFill/>
                </a:ln>
                <a:solidFill>
                  <a:srgbClr val="40403D"/>
                </a:solidFill>
                <a:effectLst/>
                <a:uLnTx/>
                <a:uFillTx/>
                <a:latin typeface="Segoe UI"/>
                <a:ea typeface="+mn-ea"/>
                <a:cs typeface="+mn-cs"/>
                <a:hlinkClick r:id="rId5"/>
              </a:rPr>
              <a:t>Creative Commons 4.0 International License</a:t>
            </a:r>
            <a:r>
              <a:rPr kumimoji="0" lang="en-US" sz="1800" b="0" i="0" u="none" strike="noStrike" kern="1200" cap="none" spc="0" normalizeH="0" baseline="0" noProof="0">
                <a:ln>
                  <a:noFill/>
                </a:ln>
                <a:solidFill>
                  <a:srgbClr val="40403D"/>
                </a:solidFill>
                <a:effectLst/>
                <a:uLnTx/>
                <a:uFillTx/>
                <a:latin typeface="Segoe UI"/>
                <a:ea typeface="+mn-ea"/>
                <a:cs typeface="+mn-cs"/>
              </a:rPr>
              <a:t>.</a:t>
            </a:r>
          </a:p>
        </p:txBody>
      </p:sp>
      <p:sp>
        <p:nvSpPr>
          <p:cNvPr id="3" name="TextBox 2"/>
          <p:cNvSpPr txBox="1"/>
          <p:nvPr userDrawn="1"/>
        </p:nvSpPr>
        <p:spPr>
          <a:xfrm>
            <a:off x="765041" y="666572"/>
            <a:ext cx="10481093"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40403D"/>
                </a:solidFill>
                <a:effectLst/>
                <a:uLnTx/>
                <a:uFillTx/>
                <a:latin typeface="Segoe UI"/>
                <a:ea typeface="+mn-ea"/>
                <a:cs typeface="+mn-cs"/>
              </a:rPr>
              <a:t>Contact Us!</a:t>
            </a:r>
          </a:p>
        </p:txBody>
      </p:sp>
      <p:sp>
        <p:nvSpPr>
          <p:cNvPr id="6" name="Text Placeholder 5"/>
          <p:cNvSpPr>
            <a:spLocks noGrp="1"/>
          </p:cNvSpPr>
          <p:nvPr>
            <p:ph type="body" sz="quarter" idx="10"/>
          </p:nvPr>
        </p:nvSpPr>
        <p:spPr>
          <a:xfrm>
            <a:off x="765175" y="1624013"/>
            <a:ext cx="10463213" cy="2865437"/>
          </a:xfrm>
        </p:spPr>
        <p:txBody>
          <a:bodyPr/>
          <a:lstStyle/>
          <a:p>
            <a:pPr lvl="0"/>
            <a:r>
              <a:rPr lang="en-US"/>
              <a:t>Edit Master text styles</a:t>
            </a:r>
          </a:p>
        </p:txBody>
      </p:sp>
      <p:sp>
        <p:nvSpPr>
          <p:cNvPr id="16"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January 2020 |</a:t>
            </a:r>
          </a:p>
        </p:txBody>
      </p:sp>
      <p:sp>
        <p:nvSpPr>
          <p:cNvPr id="17"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40403D"/>
              </a:solidFill>
              <a:effectLst/>
              <a:uLnTx/>
              <a:uFillTx/>
              <a:latin typeface="Segoe UI"/>
              <a:ea typeface="+mn-ea"/>
              <a:cs typeface="+mn-cs"/>
            </a:endParaRPr>
          </a:p>
        </p:txBody>
      </p:sp>
      <p:sp>
        <p:nvSpPr>
          <p:cNvPr id="18"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Special Education</a:t>
            </a:r>
          </a:p>
        </p:txBody>
      </p:sp>
    </p:spTree>
    <p:extLst>
      <p:ext uri="{BB962C8B-B14F-4D97-AF65-F5344CB8AC3E}">
        <p14:creationId xmlns:p14="http://schemas.microsoft.com/office/powerpoint/2010/main" val="16667616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nect with OSPI">
    <p:spTree>
      <p:nvGrpSpPr>
        <p:cNvPr id="1" name=""/>
        <p:cNvGrpSpPr/>
        <p:nvPr/>
      </p:nvGrpSpPr>
      <p:grpSpPr>
        <a:xfrm>
          <a:off x="0" y="0"/>
          <a:ext cx="0" cy="0"/>
          <a:chOff x="0" y="0"/>
          <a:chExt cx="0" cy="0"/>
        </a:xfrm>
      </p:grpSpPr>
      <p:sp>
        <p:nvSpPr>
          <p:cNvPr id="24"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r>
              <a:rPr lang="en-US"/>
              <a:t>January 2020 |</a:t>
            </a:r>
          </a:p>
        </p:txBody>
      </p:sp>
      <p:sp>
        <p:nvSpPr>
          <p:cNvPr id="25"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26"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 Special Education</a:t>
            </a:r>
          </a:p>
        </p:txBody>
      </p:sp>
      <p:pic>
        <p:nvPicPr>
          <p:cNvPr id="4" name="Picture 3" title="OSPI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1779" y="833184"/>
            <a:ext cx="7738478" cy="1294719"/>
          </a:xfrm>
          <a:prstGeom prst="rect">
            <a:avLst/>
          </a:prstGeom>
        </p:spPr>
      </p:pic>
      <p:sp>
        <p:nvSpPr>
          <p:cNvPr id="6" name="TextBox 5"/>
          <p:cNvSpPr txBox="1"/>
          <p:nvPr userDrawn="1"/>
        </p:nvSpPr>
        <p:spPr>
          <a:xfrm>
            <a:off x="1837346" y="2290273"/>
            <a:ext cx="8015955" cy="461665"/>
          </a:xfrm>
          <a:prstGeom prst="rect">
            <a:avLst/>
          </a:prstGeom>
          <a:noFill/>
        </p:spPr>
        <p:txBody>
          <a:bodyPr wrap="square" rtlCol="0">
            <a:spAutoFit/>
          </a:bodyPr>
          <a:lstStyle/>
          <a:p>
            <a:pPr algn="ctr"/>
            <a:r>
              <a:rPr lang="en-US" sz="2400" b="0" i="1"/>
              <a:t>Connect with us!</a:t>
            </a:r>
          </a:p>
        </p:txBody>
      </p:sp>
      <p:sp>
        <p:nvSpPr>
          <p:cNvPr id="7" name="Rectangle 6"/>
          <p:cNvSpPr/>
          <p:nvPr userDrawn="1"/>
        </p:nvSpPr>
        <p:spPr>
          <a:xfrm>
            <a:off x="0" y="3247402"/>
            <a:ext cx="12192000" cy="3610598"/>
          </a:xfrm>
          <a:prstGeom prst="rect">
            <a:avLst/>
          </a:prstGeom>
          <a:solidFill>
            <a:srgbClr val="FFF3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title="Facebook Icon"/>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61513" y="3784874"/>
            <a:ext cx="553212" cy="553212"/>
          </a:xfrm>
          <a:prstGeom prst="rect">
            <a:avLst/>
          </a:prstGeom>
        </p:spPr>
      </p:pic>
      <p:pic>
        <p:nvPicPr>
          <p:cNvPr id="13" name="Picture 12" title="Website Ico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14909" y="3815951"/>
            <a:ext cx="553212" cy="539718"/>
          </a:xfrm>
          <a:prstGeom prst="rect">
            <a:avLst/>
          </a:prstGeom>
        </p:spPr>
      </p:pic>
      <p:pic>
        <p:nvPicPr>
          <p:cNvPr id="14" name="Picture 13" title="LinkedIn Icon"/>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461513" y="5580016"/>
            <a:ext cx="553212" cy="553212"/>
          </a:xfrm>
          <a:prstGeom prst="rect">
            <a:avLst/>
          </a:prstGeom>
        </p:spPr>
      </p:pic>
      <p:pic>
        <p:nvPicPr>
          <p:cNvPr id="15" name="Picture 14" title="Medium Icon"/>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14909" y="5629554"/>
            <a:ext cx="553212" cy="553212"/>
          </a:xfrm>
          <a:prstGeom prst="rect">
            <a:avLst/>
          </a:prstGeom>
        </p:spPr>
      </p:pic>
      <p:pic>
        <p:nvPicPr>
          <p:cNvPr id="16" name="Picture 15" title="Twitter Icon"/>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914909" y="4764484"/>
            <a:ext cx="553212" cy="553212"/>
          </a:xfrm>
          <a:prstGeom prst="rect">
            <a:avLst/>
          </a:prstGeom>
        </p:spPr>
      </p:pic>
      <p:pic>
        <p:nvPicPr>
          <p:cNvPr id="17" name="Picture 16" title="YouTube Icon"/>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461513" y="4721316"/>
            <a:ext cx="553212" cy="553212"/>
          </a:xfrm>
          <a:prstGeom prst="rect">
            <a:avLst/>
          </a:prstGeom>
        </p:spPr>
      </p:pic>
      <p:sp>
        <p:nvSpPr>
          <p:cNvPr id="18" name="TextBox 17"/>
          <p:cNvSpPr txBox="1"/>
          <p:nvPr userDrawn="1"/>
        </p:nvSpPr>
        <p:spPr>
          <a:xfrm>
            <a:off x="7181113" y="3863209"/>
            <a:ext cx="3179035" cy="400110"/>
          </a:xfrm>
          <a:prstGeom prst="rect">
            <a:avLst/>
          </a:prstGeom>
          <a:noFill/>
        </p:spPr>
        <p:txBody>
          <a:bodyPr wrap="square" rtlCol="0">
            <a:spAutoFit/>
          </a:bodyPr>
          <a:lstStyle/>
          <a:p>
            <a:r>
              <a:rPr lang="en-US" sz="2000"/>
              <a:t>facebook.com/</a:t>
            </a:r>
            <a:r>
              <a:rPr lang="en-US" sz="2000" err="1"/>
              <a:t>waospi</a:t>
            </a:r>
            <a:endParaRPr lang="en-US" sz="2000"/>
          </a:p>
        </p:txBody>
      </p:sp>
      <p:sp>
        <p:nvSpPr>
          <p:cNvPr id="19" name="TextBox 18"/>
          <p:cNvSpPr txBox="1"/>
          <p:nvPr userDrawn="1"/>
        </p:nvSpPr>
        <p:spPr>
          <a:xfrm>
            <a:off x="2620317" y="4852987"/>
            <a:ext cx="3179035" cy="400110"/>
          </a:xfrm>
          <a:prstGeom prst="rect">
            <a:avLst/>
          </a:prstGeom>
          <a:noFill/>
        </p:spPr>
        <p:txBody>
          <a:bodyPr wrap="square" rtlCol="0">
            <a:spAutoFit/>
          </a:bodyPr>
          <a:lstStyle/>
          <a:p>
            <a:r>
              <a:rPr lang="en-US" sz="2000"/>
              <a:t>twitter.com/</a:t>
            </a:r>
            <a:r>
              <a:rPr lang="en-US" sz="2000" err="1"/>
              <a:t>waospi</a:t>
            </a:r>
            <a:endParaRPr lang="en-US" sz="2000"/>
          </a:p>
        </p:txBody>
      </p:sp>
      <p:sp>
        <p:nvSpPr>
          <p:cNvPr id="20" name="TextBox 19"/>
          <p:cNvSpPr txBox="1"/>
          <p:nvPr userDrawn="1"/>
        </p:nvSpPr>
        <p:spPr>
          <a:xfrm>
            <a:off x="7155817" y="4783765"/>
            <a:ext cx="3179035" cy="400110"/>
          </a:xfrm>
          <a:prstGeom prst="rect">
            <a:avLst/>
          </a:prstGeom>
          <a:noFill/>
        </p:spPr>
        <p:txBody>
          <a:bodyPr wrap="square" rtlCol="0">
            <a:spAutoFit/>
          </a:bodyPr>
          <a:lstStyle/>
          <a:p>
            <a:r>
              <a:rPr lang="en-US" sz="2000"/>
              <a:t>youtube.com/</a:t>
            </a:r>
            <a:r>
              <a:rPr lang="en-US" sz="2000" err="1"/>
              <a:t>waospi</a:t>
            </a:r>
            <a:endParaRPr lang="en-US" sz="2000"/>
          </a:p>
        </p:txBody>
      </p:sp>
      <p:sp>
        <p:nvSpPr>
          <p:cNvPr id="21" name="TextBox 20"/>
          <p:cNvSpPr txBox="1"/>
          <p:nvPr userDrawn="1"/>
        </p:nvSpPr>
        <p:spPr>
          <a:xfrm>
            <a:off x="2609213" y="5706105"/>
            <a:ext cx="3179035" cy="400110"/>
          </a:xfrm>
          <a:prstGeom prst="rect">
            <a:avLst/>
          </a:prstGeom>
          <a:noFill/>
        </p:spPr>
        <p:txBody>
          <a:bodyPr wrap="square" rtlCol="0">
            <a:spAutoFit/>
          </a:bodyPr>
          <a:lstStyle/>
          <a:p>
            <a:r>
              <a:rPr lang="en-US" sz="2000"/>
              <a:t>medium.com/</a:t>
            </a:r>
            <a:r>
              <a:rPr lang="en-US" sz="2000" err="1"/>
              <a:t>waospi</a:t>
            </a:r>
            <a:endParaRPr lang="en-US" sz="2000"/>
          </a:p>
        </p:txBody>
      </p:sp>
      <p:sp>
        <p:nvSpPr>
          <p:cNvPr id="22" name="TextBox 21"/>
          <p:cNvSpPr txBox="1"/>
          <p:nvPr userDrawn="1"/>
        </p:nvSpPr>
        <p:spPr>
          <a:xfrm>
            <a:off x="7155817" y="5660123"/>
            <a:ext cx="3677862" cy="400110"/>
          </a:xfrm>
          <a:prstGeom prst="rect">
            <a:avLst/>
          </a:prstGeom>
          <a:noFill/>
        </p:spPr>
        <p:txBody>
          <a:bodyPr wrap="square" rtlCol="0">
            <a:spAutoFit/>
          </a:bodyPr>
          <a:lstStyle/>
          <a:p>
            <a:r>
              <a:rPr lang="en-US" sz="2000"/>
              <a:t>linkedin.com/company/</a:t>
            </a:r>
            <a:r>
              <a:rPr lang="en-US" sz="2000" err="1"/>
              <a:t>waospi</a:t>
            </a:r>
            <a:endParaRPr lang="en-US" sz="2000"/>
          </a:p>
        </p:txBody>
      </p:sp>
      <p:sp>
        <p:nvSpPr>
          <p:cNvPr id="23" name="TextBox 22"/>
          <p:cNvSpPr txBox="1"/>
          <p:nvPr userDrawn="1"/>
        </p:nvSpPr>
        <p:spPr>
          <a:xfrm>
            <a:off x="2597651" y="3868910"/>
            <a:ext cx="2704755" cy="400110"/>
          </a:xfrm>
          <a:prstGeom prst="rect">
            <a:avLst/>
          </a:prstGeom>
          <a:noFill/>
        </p:spPr>
        <p:txBody>
          <a:bodyPr wrap="square" rtlCol="0">
            <a:spAutoFit/>
          </a:bodyPr>
          <a:lstStyle/>
          <a:p>
            <a:r>
              <a:rPr lang="en-US" sz="2000"/>
              <a:t>k12.wa.us</a:t>
            </a:r>
          </a:p>
        </p:txBody>
      </p:sp>
    </p:spTree>
    <p:extLst>
      <p:ext uri="{BB962C8B-B14F-4D97-AF65-F5344CB8AC3E}">
        <p14:creationId xmlns:p14="http://schemas.microsoft.com/office/powerpoint/2010/main" val="28037242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reativeCommonsNotic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9" name="Date Placeholder 5"/>
          <p:cNvSpPr>
            <a:spLocks noGrp="1"/>
          </p:cNvSpPr>
          <p:nvPr>
            <p:ph type="dt" sz="half" idx="10"/>
          </p:nvPr>
        </p:nvSpPr>
        <p:spPr>
          <a:xfrm>
            <a:off x="4633988" y="6234543"/>
            <a:ext cx="2743200" cy="365125"/>
          </a:xfrm>
          <a:prstGeom prst="rect">
            <a:avLst/>
          </a:prstGeom>
        </p:spPr>
        <p:txBody>
          <a:bodyPr/>
          <a:lstStyle>
            <a:lvl1pPr algn="ctr">
              <a:defRPr/>
            </a:lvl1pPr>
          </a:lstStyle>
          <a:p>
            <a:fld id="{06293F0E-E5A6-4B0A-8C81-4FE16869D8A1}" type="datetime1">
              <a:rPr lang="en-US" smtClean="0"/>
              <a:pPr/>
              <a:t>6/8/2021</a:t>
            </a:fld>
            <a:endParaRPr lang="en-US"/>
          </a:p>
        </p:txBody>
      </p:sp>
      <p:sp>
        <p:nvSpPr>
          <p:cNvPr id="10" name="Slide Number Placeholder 7"/>
          <p:cNvSpPr>
            <a:spLocks noGrp="1"/>
          </p:cNvSpPr>
          <p:nvPr>
            <p:ph type="sldNum" sz="quarter" idx="12"/>
          </p:nvPr>
        </p:nvSpPr>
        <p:spPr>
          <a:xfrm>
            <a:off x="8610600" y="6234543"/>
            <a:ext cx="2743200" cy="365125"/>
          </a:xfrm>
          <a:prstGeom prst="rect">
            <a:avLst/>
          </a:prstGeom>
        </p:spPr>
        <p:txBody>
          <a:bodyPr/>
          <a:lstStyle>
            <a:lvl1pPr algn="r">
              <a:defRPr/>
            </a:lvl1pPr>
          </a:lstStyle>
          <a:p>
            <a:fld id="{37BE888B-438C-4896-AE45-D605BA6EAF48}" type="slidenum">
              <a:rPr lang="en-US" smtClean="0"/>
              <a:pPr/>
              <a:t>‹#›</a:t>
            </a:fld>
            <a:endParaRPr lang="en-US"/>
          </a:p>
        </p:txBody>
      </p:sp>
      <p:pic>
        <p:nvPicPr>
          <p:cNvPr id="8" name="Picture 2" descr="CreativeCommons logo&#10;&#10;http://mirrors.creativecommons.org/presskit/buttons/88x31/png/by.png" title="CC Logo "/>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72707" y="2402615"/>
            <a:ext cx="1124177" cy="39332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2284709" y="2276110"/>
            <a:ext cx="9205823" cy="646331"/>
          </a:xfrm>
          <a:prstGeom prst="rect">
            <a:avLst/>
          </a:prstGeom>
          <a:noFill/>
        </p:spPr>
        <p:txBody>
          <a:bodyPr wrap="square" rtlCol="0">
            <a:spAutoFit/>
          </a:bodyPr>
          <a:lstStyle/>
          <a:p>
            <a:pPr marL="0" indent="0">
              <a:buNone/>
            </a:pPr>
            <a:r>
              <a:rPr lang="en-US"/>
              <a:t>Except where otherwise noted, this work by the </a:t>
            </a:r>
            <a:r>
              <a:rPr lang="en-US">
                <a:hlinkClick r:id="rId4"/>
              </a:rPr>
              <a:t>Office of Superintendent of Public Instruction </a:t>
            </a:r>
            <a:r>
              <a:rPr lang="en-US"/>
              <a:t>is licensed under a </a:t>
            </a:r>
            <a:r>
              <a:rPr lang="en-US">
                <a:hlinkClick r:id="rId5"/>
              </a:rPr>
              <a:t>Creative Commons 4.0 International License</a:t>
            </a:r>
            <a:r>
              <a:rPr lang="en-US"/>
              <a:t>.</a:t>
            </a:r>
          </a:p>
        </p:txBody>
      </p:sp>
      <p:sp>
        <p:nvSpPr>
          <p:cNvPr id="3" name="TextBox 2"/>
          <p:cNvSpPr txBox="1"/>
          <p:nvPr userDrawn="1"/>
        </p:nvSpPr>
        <p:spPr>
          <a:xfrm>
            <a:off x="765041" y="666572"/>
            <a:ext cx="10481093" cy="769441"/>
          </a:xfrm>
          <a:prstGeom prst="rect">
            <a:avLst/>
          </a:prstGeom>
          <a:noFill/>
        </p:spPr>
        <p:txBody>
          <a:bodyPr wrap="square" rtlCol="0">
            <a:spAutoFit/>
          </a:bodyPr>
          <a:lstStyle/>
          <a:p>
            <a:r>
              <a:rPr lang="en-US" sz="4400"/>
              <a:t>Creative Commons</a:t>
            </a:r>
          </a:p>
        </p:txBody>
      </p:sp>
    </p:spTree>
    <p:extLst>
      <p:ext uri="{BB962C8B-B14F-4D97-AF65-F5344CB8AC3E}">
        <p14:creationId xmlns:p14="http://schemas.microsoft.com/office/powerpoint/2010/main" val="23700376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17DBD8C-6895-4CF4-AE33-40D19A72A7CD}" type="datetimeFigureOut">
              <a:rPr lang="en-US" smtClean="0"/>
              <a:t>6/8/2021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4854BA-DBEA-4574-8F99-235E2464BB12}" type="slidenum">
              <a:rPr lang="en-US" smtClean="0"/>
              <a:t>‹#›</a:t>
            </a:fld>
            <a:endParaRPr lang="en-US"/>
          </a:p>
        </p:txBody>
      </p:sp>
    </p:spTree>
    <p:extLst>
      <p:ext uri="{BB962C8B-B14F-4D97-AF65-F5344CB8AC3E}">
        <p14:creationId xmlns:p14="http://schemas.microsoft.com/office/powerpoint/2010/main" val="23452747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Rectangle 4"/>
          <p:cNvSpPr/>
          <p:nvPr userDrawn="1"/>
        </p:nvSpPr>
        <p:spPr>
          <a:xfrm>
            <a:off x="0" y="0"/>
            <a:ext cx="12192000" cy="3564330"/>
          </a:xfrm>
          <a:prstGeom prst="rect">
            <a:avLst/>
          </a:prstGeom>
          <a:solidFill>
            <a:srgbClr val="FFF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122363"/>
            <a:ext cx="9144000" cy="2387600"/>
          </a:xfrm>
        </p:spPr>
        <p:txBody>
          <a:bodyPr anchor="b"/>
          <a:lstStyle>
            <a:lvl1pPr algn="ctr">
              <a:defRPr sz="6000" baseline="0"/>
            </a:lvl1pPr>
          </a:lstStyle>
          <a:p>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Tree>
    <p:extLst>
      <p:ext uri="{BB962C8B-B14F-4D97-AF65-F5344CB8AC3E}">
        <p14:creationId xmlns:p14="http://schemas.microsoft.com/office/powerpoint/2010/main" val="11089382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ission Vision Values">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26488" r="27543"/>
          <a:stretch/>
        </p:blipFill>
        <p:spPr>
          <a:xfrm>
            <a:off x="0" y="0"/>
            <a:ext cx="4728754" cy="6858000"/>
          </a:xfrm>
          <a:prstGeom prst="rect">
            <a:avLst/>
          </a:prstGeom>
        </p:spPr>
      </p:pic>
      <p:sp>
        <p:nvSpPr>
          <p:cNvPr id="7" name="Rectangle 6"/>
          <p:cNvSpPr/>
          <p:nvPr userDrawn="1"/>
        </p:nvSpPr>
        <p:spPr>
          <a:xfrm>
            <a:off x="-2721" y="0"/>
            <a:ext cx="4730569" cy="6858000"/>
          </a:xfrm>
          <a:prstGeom prst="rect">
            <a:avLst/>
          </a:prstGeom>
          <a:solidFill>
            <a:srgbClr val="FBC639">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4148" y="5699184"/>
            <a:ext cx="5491238" cy="918735"/>
          </a:xfrm>
          <a:prstGeom prst="rect">
            <a:avLst/>
          </a:prstGeom>
        </p:spPr>
      </p:pic>
      <p:sp>
        <p:nvSpPr>
          <p:cNvPr id="9" name="TextBox 8"/>
          <p:cNvSpPr txBox="1"/>
          <p:nvPr userDrawn="1"/>
        </p:nvSpPr>
        <p:spPr>
          <a:xfrm>
            <a:off x="477672" y="504967"/>
            <a:ext cx="3875964" cy="584775"/>
          </a:xfrm>
          <a:prstGeom prst="rect">
            <a:avLst/>
          </a:prstGeom>
          <a:noFill/>
        </p:spPr>
        <p:txBody>
          <a:bodyPr wrap="square" rtlCol="0">
            <a:spAutoFit/>
          </a:bodyPr>
          <a:lstStyle/>
          <a:p>
            <a:pPr algn="r"/>
            <a:r>
              <a:rPr lang="en-US" sz="3200" b="1">
                <a:solidFill>
                  <a:schemeClr val="tx1"/>
                </a:solidFill>
                <a:latin typeface="Segoe UI" panose="020B0502040204020203" pitchFamily="34" charset="0"/>
                <a:cs typeface="Segoe UI" panose="020B0502040204020203" pitchFamily="34" charset="0"/>
              </a:rPr>
              <a:t>Vision</a:t>
            </a:r>
          </a:p>
        </p:txBody>
      </p:sp>
      <p:sp>
        <p:nvSpPr>
          <p:cNvPr id="10" name="TextBox 9"/>
          <p:cNvSpPr txBox="1"/>
          <p:nvPr userDrawn="1"/>
        </p:nvSpPr>
        <p:spPr>
          <a:xfrm>
            <a:off x="4967785" y="504967"/>
            <a:ext cx="6878472" cy="646331"/>
          </a:xfrm>
          <a:prstGeom prst="rect">
            <a:avLst/>
          </a:prstGeom>
          <a:noFill/>
        </p:spPr>
        <p:txBody>
          <a:bodyPr wrap="square" rtlCol="0">
            <a:spAutoFit/>
          </a:bodyPr>
          <a:lstStyle/>
          <a:p>
            <a:r>
              <a:rPr lang="en-US" sz="1800" b="0" i="1" kern="1200">
                <a:solidFill>
                  <a:srgbClr val="40403D"/>
                </a:solidFill>
                <a:effectLst/>
                <a:latin typeface="Segoe UI" panose="020B0502040204020203" pitchFamily="34" charset="0"/>
                <a:ea typeface="+mn-ea"/>
                <a:cs typeface="Segoe UI" panose="020B0502040204020203" pitchFamily="34" charset="0"/>
              </a:rPr>
              <a:t>All students prepared for post-secondary pathways, careers, and civic engagement.</a:t>
            </a:r>
          </a:p>
        </p:txBody>
      </p:sp>
      <p:sp>
        <p:nvSpPr>
          <p:cNvPr id="11" name="TextBox 10"/>
          <p:cNvSpPr txBox="1"/>
          <p:nvPr userDrawn="1"/>
        </p:nvSpPr>
        <p:spPr>
          <a:xfrm>
            <a:off x="477672" y="1504061"/>
            <a:ext cx="3875964" cy="584775"/>
          </a:xfrm>
          <a:prstGeom prst="rect">
            <a:avLst/>
          </a:prstGeom>
          <a:noFill/>
        </p:spPr>
        <p:txBody>
          <a:bodyPr wrap="square" rtlCol="0">
            <a:spAutoFit/>
          </a:bodyPr>
          <a:lstStyle/>
          <a:p>
            <a:pPr algn="r"/>
            <a:r>
              <a:rPr lang="en-US" sz="3200" b="1">
                <a:solidFill>
                  <a:srgbClr val="40403D"/>
                </a:solidFill>
                <a:latin typeface="Segoe UI" panose="020B0502040204020203" pitchFamily="34" charset="0"/>
                <a:cs typeface="Segoe UI" panose="020B0502040204020203" pitchFamily="34" charset="0"/>
              </a:rPr>
              <a:t>Mission</a:t>
            </a:r>
          </a:p>
        </p:txBody>
      </p:sp>
      <p:sp>
        <p:nvSpPr>
          <p:cNvPr id="12" name="TextBox 11"/>
          <p:cNvSpPr txBox="1"/>
          <p:nvPr userDrawn="1"/>
        </p:nvSpPr>
        <p:spPr>
          <a:xfrm>
            <a:off x="4967785" y="1504061"/>
            <a:ext cx="6878472" cy="1477328"/>
          </a:xfrm>
          <a:prstGeom prst="rect">
            <a:avLst/>
          </a:prstGeom>
          <a:noFill/>
        </p:spPr>
        <p:txBody>
          <a:bodyPr wrap="square" rtlCol="0">
            <a:spAutoFit/>
          </a:bodyPr>
          <a:lstStyle/>
          <a:p>
            <a:r>
              <a:rPr lang="en-US" sz="1800" b="0" i="0" kern="1200">
                <a:solidFill>
                  <a:srgbClr val="40403D"/>
                </a:solidFill>
                <a:effectLst/>
                <a:latin typeface="Segoe UI" panose="020B0502040204020203" pitchFamily="34" charset="0"/>
                <a:ea typeface="+mn-ea"/>
                <a:cs typeface="Segoe UI" panose="020B0502040204020203" pitchFamily="34" charset="0"/>
              </a:rPr>
              <a:t>Transform K–12 education to a system that is centered on closing opportunity gaps and is characterized by high expectations for all students and educators. We achieve this by developing equity-based policies and supports that empower educators, families, and communities.</a:t>
            </a:r>
          </a:p>
        </p:txBody>
      </p:sp>
      <p:sp>
        <p:nvSpPr>
          <p:cNvPr id="13" name="TextBox 12"/>
          <p:cNvSpPr txBox="1"/>
          <p:nvPr userDrawn="1"/>
        </p:nvSpPr>
        <p:spPr>
          <a:xfrm>
            <a:off x="477672" y="3334152"/>
            <a:ext cx="3875964" cy="584775"/>
          </a:xfrm>
          <a:prstGeom prst="rect">
            <a:avLst/>
          </a:prstGeom>
          <a:noFill/>
        </p:spPr>
        <p:txBody>
          <a:bodyPr wrap="square" rtlCol="0">
            <a:spAutoFit/>
          </a:bodyPr>
          <a:lstStyle/>
          <a:p>
            <a:pPr algn="r"/>
            <a:r>
              <a:rPr lang="en-US" sz="3200" b="1">
                <a:solidFill>
                  <a:srgbClr val="40403D"/>
                </a:solidFill>
                <a:latin typeface="Segoe UI" panose="020B0502040204020203" pitchFamily="34" charset="0"/>
                <a:cs typeface="Segoe UI" panose="020B0502040204020203" pitchFamily="34" charset="0"/>
              </a:rPr>
              <a:t>Values</a:t>
            </a:r>
          </a:p>
        </p:txBody>
      </p:sp>
      <p:sp>
        <p:nvSpPr>
          <p:cNvPr id="14" name="TextBox 13"/>
          <p:cNvSpPr txBox="1"/>
          <p:nvPr userDrawn="1"/>
        </p:nvSpPr>
        <p:spPr>
          <a:xfrm>
            <a:off x="4967785" y="3334152"/>
            <a:ext cx="6878472" cy="1200329"/>
          </a:xfrm>
          <a:prstGeom prst="rect">
            <a:avLst/>
          </a:prstGeom>
          <a:noFill/>
        </p:spPr>
        <p:txBody>
          <a:bodyPr wrap="square" rtlCol="0">
            <a:spAutoFit/>
          </a:bodyPr>
          <a:lstStyle/>
          <a:p>
            <a:pPr marL="285750" indent="-285750">
              <a:buFont typeface="Arial" panose="020B0604020202020204" pitchFamily="34" charset="0"/>
              <a:buChar char="•"/>
            </a:pPr>
            <a:r>
              <a:rPr lang="en-US" sz="1800" b="0" i="0" kern="1200">
                <a:solidFill>
                  <a:srgbClr val="40403D"/>
                </a:solidFill>
                <a:effectLst/>
                <a:latin typeface="Segoe UI" panose="020B0502040204020203" pitchFamily="34" charset="0"/>
                <a:ea typeface="+mn-ea"/>
                <a:cs typeface="Segoe UI" panose="020B0502040204020203" pitchFamily="34" charset="0"/>
              </a:rPr>
              <a:t>Ensuring Equity</a:t>
            </a:r>
          </a:p>
          <a:p>
            <a:pPr marL="285750" indent="-285750">
              <a:buFont typeface="Arial" panose="020B0604020202020204" pitchFamily="34" charset="0"/>
              <a:buChar char="•"/>
            </a:pPr>
            <a:r>
              <a:rPr lang="en-US" sz="1800" b="0" i="0" kern="1200">
                <a:solidFill>
                  <a:srgbClr val="40403D"/>
                </a:solidFill>
                <a:effectLst/>
                <a:latin typeface="Segoe UI" panose="020B0502040204020203" pitchFamily="34" charset="0"/>
                <a:ea typeface="+mn-ea"/>
                <a:cs typeface="Segoe UI" panose="020B0502040204020203" pitchFamily="34" charset="0"/>
              </a:rPr>
              <a:t>Collaboration and Service</a:t>
            </a:r>
          </a:p>
          <a:p>
            <a:pPr marL="285750" indent="-285750">
              <a:buFont typeface="Arial" panose="020B0604020202020204" pitchFamily="34" charset="0"/>
              <a:buChar char="•"/>
            </a:pPr>
            <a:r>
              <a:rPr lang="en-US" sz="1800" b="0" i="0" kern="1200">
                <a:solidFill>
                  <a:srgbClr val="40403D"/>
                </a:solidFill>
                <a:effectLst/>
                <a:latin typeface="Segoe UI" panose="020B0502040204020203" pitchFamily="34" charset="0"/>
                <a:ea typeface="+mn-ea"/>
                <a:cs typeface="Segoe UI" panose="020B0502040204020203" pitchFamily="34" charset="0"/>
              </a:rPr>
              <a:t>Achieving Excellence through Continuous Improvement</a:t>
            </a:r>
          </a:p>
          <a:p>
            <a:pPr marL="285750" indent="-285750">
              <a:buFont typeface="Arial" panose="020B0604020202020204" pitchFamily="34" charset="0"/>
              <a:buChar char="•"/>
            </a:pPr>
            <a:r>
              <a:rPr lang="en-US" sz="1800" b="0" i="0" kern="1200">
                <a:solidFill>
                  <a:srgbClr val="40403D"/>
                </a:solidFill>
                <a:effectLst/>
                <a:latin typeface="Segoe UI" panose="020B0502040204020203" pitchFamily="34" charset="0"/>
                <a:ea typeface="+mn-ea"/>
                <a:cs typeface="Segoe UI" panose="020B0502040204020203" pitchFamily="34" charset="0"/>
              </a:rPr>
              <a:t>Focus on the Whole Child</a:t>
            </a:r>
          </a:p>
        </p:txBody>
      </p:sp>
    </p:spTree>
    <p:extLst>
      <p:ext uri="{BB962C8B-B14F-4D97-AF65-F5344CB8AC3E}">
        <p14:creationId xmlns:p14="http://schemas.microsoft.com/office/powerpoint/2010/main" val="35771141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quity Statement">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26488" r="27543"/>
          <a:stretch/>
        </p:blipFill>
        <p:spPr>
          <a:xfrm>
            <a:off x="0" y="0"/>
            <a:ext cx="4728754" cy="6858000"/>
          </a:xfrm>
          <a:prstGeom prst="rect">
            <a:avLst/>
          </a:prstGeom>
        </p:spPr>
      </p:pic>
      <p:sp>
        <p:nvSpPr>
          <p:cNvPr id="12" name="Rectangle 11"/>
          <p:cNvSpPr/>
          <p:nvPr userDrawn="1"/>
        </p:nvSpPr>
        <p:spPr>
          <a:xfrm>
            <a:off x="-2721" y="0"/>
            <a:ext cx="4730569" cy="6858000"/>
          </a:xfrm>
          <a:prstGeom prst="rect">
            <a:avLst/>
          </a:prstGeom>
          <a:solidFill>
            <a:srgbClr val="CEC09E">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4148" y="5699184"/>
            <a:ext cx="5491238" cy="918735"/>
          </a:xfrm>
          <a:prstGeom prst="rect">
            <a:avLst/>
          </a:prstGeom>
        </p:spPr>
      </p:pic>
      <p:sp>
        <p:nvSpPr>
          <p:cNvPr id="9" name="TextBox 8"/>
          <p:cNvSpPr txBox="1"/>
          <p:nvPr userDrawn="1"/>
        </p:nvSpPr>
        <p:spPr>
          <a:xfrm>
            <a:off x="477672" y="504967"/>
            <a:ext cx="3875964" cy="584775"/>
          </a:xfrm>
          <a:prstGeom prst="rect">
            <a:avLst/>
          </a:prstGeom>
          <a:noFill/>
        </p:spPr>
        <p:txBody>
          <a:bodyPr wrap="square" rtlCol="0">
            <a:spAutoFit/>
          </a:bodyPr>
          <a:lstStyle/>
          <a:p>
            <a:pPr algn="r"/>
            <a:r>
              <a:rPr lang="en-US" sz="3200" b="1">
                <a:solidFill>
                  <a:srgbClr val="40403D"/>
                </a:solidFill>
                <a:latin typeface="Segoe UI" panose="020B0502040204020203" pitchFamily="34" charset="0"/>
                <a:cs typeface="Segoe UI" panose="020B0502040204020203" pitchFamily="34" charset="0"/>
              </a:rPr>
              <a:t>Equity Statement</a:t>
            </a:r>
          </a:p>
        </p:txBody>
      </p:sp>
      <p:sp>
        <p:nvSpPr>
          <p:cNvPr id="10" name="TextBox 9"/>
          <p:cNvSpPr txBox="1"/>
          <p:nvPr userDrawn="1"/>
        </p:nvSpPr>
        <p:spPr>
          <a:xfrm>
            <a:off x="4967785" y="504967"/>
            <a:ext cx="6878472" cy="4755148"/>
          </a:xfrm>
          <a:prstGeom prst="rect">
            <a:avLst/>
          </a:prstGeom>
          <a:noFill/>
        </p:spPr>
        <p:txBody>
          <a:bodyPr wrap="square" rtlCol="0">
            <a:spAutoFit/>
          </a:bodyPr>
          <a:lstStyle/>
          <a:p>
            <a:pPr>
              <a:spcAft>
                <a:spcPts val="600"/>
              </a:spcAft>
            </a:pPr>
            <a:r>
              <a:rPr lang="en-US" sz="1800" b="0" i="0" kern="1200">
                <a:solidFill>
                  <a:srgbClr val="40403D"/>
                </a:solidFill>
                <a:effectLst/>
                <a:latin typeface="Segoe UI" panose="020B0502040204020203" pitchFamily="34" charset="0"/>
                <a:ea typeface="+mn-ea"/>
                <a:cs typeface="Segoe UI" panose="020B0502040204020203" pitchFamily="34" charset="0"/>
              </a:rPr>
              <a:t>Each student, family, and community possesses strengths and cultural knowledge that benefits their peers, educators, and schools.</a:t>
            </a:r>
          </a:p>
          <a:p>
            <a:pPr>
              <a:spcAft>
                <a:spcPts val="600"/>
              </a:spcAft>
            </a:pPr>
            <a:r>
              <a:rPr lang="en-US" sz="1800" b="0" i="0" kern="1200">
                <a:solidFill>
                  <a:srgbClr val="40403D"/>
                </a:solidFill>
                <a:effectLst/>
                <a:latin typeface="Segoe UI" panose="020B0502040204020203" pitchFamily="34" charset="0"/>
                <a:ea typeface="+mn-ea"/>
                <a:cs typeface="Segoe UI" panose="020B0502040204020203" pitchFamily="34" charset="0"/>
              </a:rPr>
              <a:t>Ensuring educational equity:</a:t>
            </a:r>
          </a:p>
          <a:p>
            <a:pPr marL="285750" indent="-285750">
              <a:spcAft>
                <a:spcPts val="600"/>
              </a:spcAft>
              <a:buFont typeface="Arial" panose="020B0604020202020204" pitchFamily="34" charset="0"/>
              <a:buChar char="•"/>
            </a:pPr>
            <a:r>
              <a:rPr lang="en-US" sz="1800" b="0" i="0" kern="1200">
                <a:solidFill>
                  <a:srgbClr val="40403D"/>
                </a:solidFill>
                <a:effectLst/>
                <a:latin typeface="Segoe UI" panose="020B0502040204020203" pitchFamily="34" charset="0"/>
                <a:ea typeface="+mn-ea"/>
                <a:cs typeface="Segoe UI" panose="020B0502040204020203" pitchFamily="34" charset="0"/>
              </a:rPr>
              <a:t>Goes beyond equality; it requires education leaders to examine the ways current policies and practices result in disparate outcomes for our students of color, students living in poverty, students receiving special education and English Learner services, students who identify as LGBTQ+, and highly mobile student populations.</a:t>
            </a:r>
          </a:p>
          <a:p>
            <a:pPr marL="285750" indent="-285750">
              <a:spcAft>
                <a:spcPts val="600"/>
              </a:spcAft>
              <a:buFont typeface="Arial" panose="020B0604020202020204" pitchFamily="34" charset="0"/>
              <a:buChar char="•"/>
            </a:pPr>
            <a:r>
              <a:rPr lang="en-US" sz="1800" b="0" i="0" kern="1200">
                <a:solidFill>
                  <a:srgbClr val="40403D"/>
                </a:solidFill>
                <a:effectLst/>
                <a:latin typeface="Segoe UI" panose="020B0502040204020203" pitchFamily="34" charset="0"/>
                <a:ea typeface="+mn-ea"/>
                <a:cs typeface="Segoe UI" panose="020B0502040204020203" pitchFamily="34" charset="0"/>
              </a:rPr>
              <a:t>Requires education leaders to develop an understanding of historical contexts; engage students, families, and community representatives as partners in decision-making; and actively dismantle systemic barriers, replacing them with policies and practices that ensure all students have access to the instruction and support they need to succeed in our schools.</a:t>
            </a:r>
          </a:p>
        </p:txBody>
      </p:sp>
    </p:spTree>
    <p:extLst>
      <p:ext uri="{BB962C8B-B14F-4D97-AF65-F5344CB8AC3E}">
        <p14:creationId xmlns:p14="http://schemas.microsoft.com/office/powerpoint/2010/main" val="34148418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Slide 1">
    <p:spTree>
      <p:nvGrpSpPr>
        <p:cNvPr id="1" name=""/>
        <p:cNvGrpSpPr/>
        <p:nvPr/>
      </p:nvGrpSpPr>
      <p:grpSpPr>
        <a:xfrm>
          <a:off x="0" y="0"/>
          <a:ext cx="0" cy="0"/>
          <a:chOff x="0" y="0"/>
          <a:chExt cx="0" cy="0"/>
        </a:xfrm>
      </p:grpSpPr>
      <p:sp>
        <p:nvSpPr>
          <p:cNvPr id="2" name="Title 1"/>
          <p:cNvSpPr>
            <a:spLocks noGrp="1"/>
          </p:cNvSpPr>
          <p:nvPr>
            <p:ph type="title"/>
          </p:nvPr>
        </p:nvSpPr>
        <p:spPr>
          <a:xfrm>
            <a:off x="803031" y="4462341"/>
            <a:ext cx="10515600" cy="1325563"/>
          </a:xfrm>
        </p:spPr>
        <p:txBody>
          <a:bodyPr/>
          <a:lstStyle>
            <a:lvl1pPr>
              <a:defRPr baseline="0"/>
            </a:lvl1pPr>
          </a:lstStyle>
          <a:p>
            <a:endParaRPr lang="en-US"/>
          </a:p>
        </p:txBody>
      </p:sp>
      <p:sp>
        <p:nvSpPr>
          <p:cNvPr id="5" name="Picture Placeholder 4"/>
          <p:cNvSpPr>
            <a:spLocks noGrp="1"/>
          </p:cNvSpPr>
          <p:nvPr>
            <p:ph type="pic" sz="quarter" idx="10"/>
          </p:nvPr>
        </p:nvSpPr>
        <p:spPr>
          <a:xfrm>
            <a:off x="0" y="0"/>
            <a:ext cx="12192000" cy="3921125"/>
          </a:xfrm>
        </p:spPr>
        <p:txBody>
          <a:bodyPr/>
          <a:lstStyle>
            <a:lvl1pPr marL="0" indent="0">
              <a:buNone/>
              <a:defRPr/>
            </a:lvl1pPr>
          </a:lstStyle>
          <a:p>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119" t="6339" r="119" b="44733"/>
          <a:stretch/>
        </p:blipFill>
        <p:spPr>
          <a:xfrm>
            <a:off x="0" y="-29029"/>
            <a:ext cx="12192000" cy="3976914"/>
          </a:xfrm>
          <a:prstGeom prst="rect">
            <a:avLst/>
          </a:prstGeom>
        </p:spPr>
      </p:pic>
      <p:sp>
        <p:nvSpPr>
          <p:cNvPr id="6" name="Rectangle 5"/>
          <p:cNvSpPr/>
          <p:nvPr userDrawn="1"/>
        </p:nvSpPr>
        <p:spPr>
          <a:xfrm>
            <a:off x="0" y="-29029"/>
            <a:ext cx="12192000" cy="4005943"/>
          </a:xfrm>
          <a:prstGeom prst="rect">
            <a:avLst/>
          </a:prstGeom>
          <a:solidFill>
            <a:srgbClr val="CEC09E">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6141347"/>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Slide 2">
    <p:spTree>
      <p:nvGrpSpPr>
        <p:cNvPr id="1" name=""/>
        <p:cNvGrpSpPr/>
        <p:nvPr/>
      </p:nvGrpSpPr>
      <p:grpSpPr>
        <a:xfrm>
          <a:off x="0" y="0"/>
          <a:ext cx="0" cy="0"/>
          <a:chOff x="0" y="0"/>
          <a:chExt cx="0" cy="0"/>
        </a:xfrm>
      </p:grpSpPr>
      <p:sp>
        <p:nvSpPr>
          <p:cNvPr id="2" name="Title 1"/>
          <p:cNvSpPr>
            <a:spLocks noGrp="1"/>
          </p:cNvSpPr>
          <p:nvPr>
            <p:ph type="title"/>
          </p:nvPr>
        </p:nvSpPr>
        <p:spPr>
          <a:xfrm>
            <a:off x="803031" y="4462341"/>
            <a:ext cx="10515600" cy="1325563"/>
          </a:xfrm>
        </p:spPr>
        <p:txBody>
          <a:bodyPr/>
          <a:lstStyle>
            <a:lvl1pPr>
              <a:defRPr baseline="0"/>
            </a:lvl1pPr>
          </a:lstStyle>
          <a:p>
            <a:endParaRPr lang="en-US"/>
          </a:p>
        </p:txBody>
      </p:sp>
      <p:sp>
        <p:nvSpPr>
          <p:cNvPr id="5" name="Picture Placeholder 4"/>
          <p:cNvSpPr>
            <a:spLocks noGrp="1"/>
          </p:cNvSpPr>
          <p:nvPr>
            <p:ph type="pic" sz="quarter" idx="10"/>
          </p:nvPr>
        </p:nvSpPr>
        <p:spPr>
          <a:xfrm>
            <a:off x="0" y="0"/>
            <a:ext cx="12192000" cy="3921125"/>
          </a:xfrm>
        </p:spPr>
        <p:txBody>
          <a:bodyPr/>
          <a:lstStyle>
            <a:lvl1pPr marL="0" indent="0">
              <a:buNone/>
              <a:defRPr/>
            </a:lvl1pPr>
          </a:lstStyle>
          <a:p>
            <a:endParaRPr lang="en-US"/>
          </a:p>
        </p:txBody>
      </p:sp>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3553" b="37518"/>
          <a:stretch/>
        </p:blipFill>
        <p:spPr>
          <a:xfrm>
            <a:off x="-35170" y="-55790"/>
            <a:ext cx="12227169" cy="3976915"/>
          </a:xfrm>
          <a:prstGeom prst="rect">
            <a:avLst/>
          </a:prstGeom>
        </p:spPr>
      </p:pic>
      <p:sp>
        <p:nvSpPr>
          <p:cNvPr id="6" name="Rectangle 5"/>
          <p:cNvSpPr/>
          <p:nvPr userDrawn="1"/>
        </p:nvSpPr>
        <p:spPr>
          <a:xfrm>
            <a:off x="-35170" y="-55790"/>
            <a:ext cx="12262339" cy="3976914"/>
          </a:xfrm>
          <a:prstGeom prst="rect">
            <a:avLst/>
          </a:prstGeom>
          <a:solidFill>
            <a:srgbClr val="FBC639">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4109020"/>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Slide 3">
    <p:spTree>
      <p:nvGrpSpPr>
        <p:cNvPr id="1" name=""/>
        <p:cNvGrpSpPr/>
        <p:nvPr/>
      </p:nvGrpSpPr>
      <p:grpSpPr>
        <a:xfrm>
          <a:off x="0" y="0"/>
          <a:ext cx="0" cy="0"/>
          <a:chOff x="0" y="0"/>
          <a:chExt cx="0" cy="0"/>
        </a:xfrm>
      </p:grpSpPr>
      <p:sp>
        <p:nvSpPr>
          <p:cNvPr id="2" name="Title 1"/>
          <p:cNvSpPr>
            <a:spLocks noGrp="1"/>
          </p:cNvSpPr>
          <p:nvPr>
            <p:ph type="title"/>
          </p:nvPr>
        </p:nvSpPr>
        <p:spPr>
          <a:xfrm>
            <a:off x="803031" y="4462341"/>
            <a:ext cx="10515600" cy="1325563"/>
          </a:xfrm>
        </p:spPr>
        <p:txBody>
          <a:bodyPr/>
          <a:lstStyle>
            <a:lvl1pPr>
              <a:defRPr baseline="0"/>
            </a:lvl1pPr>
          </a:lstStyle>
          <a:p>
            <a:endParaRPr lang="en-US"/>
          </a:p>
        </p:txBody>
      </p:sp>
      <p:sp>
        <p:nvSpPr>
          <p:cNvPr id="5" name="Picture Placeholder 4"/>
          <p:cNvSpPr>
            <a:spLocks noGrp="1"/>
          </p:cNvSpPr>
          <p:nvPr>
            <p:ph type="pic" sz="quarter" idx="10"/>
          </p:nvPr>
        </p:nvSpPr>
        <p:spPr>
          <a:xfrm>
            <a:off x="0" y="0"/>
            <a:ext cx="12192000" cy="3921125"/>
          </a:xfrm>
        </p:spPr>
        <p:txBody>
          <a:bodyPr/>
          <a:lstStyle>
            <a:lvl1pPr marL="0" indent="0">
              <a:buNone/>
              <a:defRPr/>
            </a:lvl1pPr>
          </a:lstStyle>
          <a:p>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9727" b="13875"/>
          <a:stretch/>
        </p:blipFill>
        <p:spPr>
          <a:xfrm>
            <a:off x="0" y="0"/>
            <a:ext cx="12192000" cy="3949019"/>
          </a:xfrm>
          <a:prstGeom prst="rect">
            <a:avLst/>
          </a:prstGeom>
        </p:spPr>
      </p:pic>
      <p:sp>
        <p:nvSpPr>
          <p:cNvPr id="6" name="Rectangle 5"/>
          <p:cNvSpPr/>
          <p:nvPr userDrawn="1"/>
        </p:nvSpPr>
        <p:spPr>
          <a:xfrm>
            <a:off x="0" y="-27895"/>
            <a:ext cx="12192000" cy="3976914"/>
          </a:xfrm>
          <a:prstGeom prst="rect">
            <a:avLst/>
          </a:prstGeom>
          <a:solidFill>
            <a:srgbClr val="FBC639">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9678660"/>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Slide 4">
    <p:spTree>
      <p:nvGrpSpPr>
        <p:cNvPr id="1" name=""/>
        <p:cNvGrpSpPr/>
        <p:nvPr/>
      </p:nvGrpSpPr>
      <p:grpSpPr>
        <a:xfrm>
          <a:off x="0" y="0"/>
          <a:ext cx="0" cy="0"/>
          <a:chOff x="0" y="0"/>
          <a:chExt cx="0" cy="0"/>
        </a:xfrm>
      </p:grpSpPr>
      <p:sp>
        <p:nvSpPr>
          <p:cNvPr id="2" name="Title 1"/>
          <p:cNvSpPr>
            <a:spLocks noGrp="1"/>
          </p:cNvSpPr>
          <p:nvPr>
            <p:ph type="title"/>
          </p:nvPr>
        </p:nvSpPr>
        <p:spPr>
          <a:xfrm>
            <a:off x="803031" y="4462341"/>
            <a:ext cx="10515600" cy="1325563"/>
          </a:xfrm>
        </p:spPr>
        <p:txBody>
          <a:bodyPr/>
          <a:lstStyle>
            <a:lvl1pPr>
              <a:defRPr baseline="0"/>
            </a:lvl1pPr>
          </a:lstStyle>
          <a:p>
            <a:endParaRPr lang="en-US"/>
          </a:p>
        </p:txBody>
      </p:sp>
      <p:sp>
        <p:nvSpPr>
          <p:cNvPr id="5" name="Picture Placeholder 4"/>
          <p:cNvSpPr>
            <a:spLocks noGrp="1"/>
          </p:cNvSpPr>
          <p:nvPr>
            <p:ph type="pic" sz="quarter" idx="10"/>
          </p:nvPr>
        </p:nvSpPr>
        <p:spPr>
          <a:xfrm>
            <a:off x="0" y="0"/>
            <a:ext cx="12192000" cy="3921125"/>
          </a:xfrm>
        </p:spPr>
        <p:txBody>
          <a:bodyPr/>
          <a:lstStyle>
            <a:lvl1pPr marL="0" indent="0">
              <a:buNone/>
              <a:defRPr/>
            </a:lvl1pPr>
          </a:lstStyle>
          <a:p>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1" t="28183" r="-283" b="23686"/>
          <a:stretch/>
        </p:blipFill>
        <p:spPr>
          <a:xfrm>
            <a:off x="-1" y="18854"/>
            <a:ext cx="12226565" cy="3912123"/>
          </a:xfrm>
          <a:prstGeom prst="rect">
            <a:avLst/>
          </a:prstGeom>
        </p:spPr>
      </p:pic>
      <p:sp>
        <p:nvSpPr>
          <p:cNvPr id="6" name="Rectangle 5"/>
          <p:cNvSpPr/>
          <p:nvPr userDrawn="1"/>
        </p:nvSpPr>
        <p:spPr>
          <a:xfrm>
            <a:off x="-2" y="0"/>
            <a:ext cx="12226566" cy="3945874"/>
          </a:xfrm>
          <a:prstGeom prst="rect">
            <a:avLst/>
          </a:prstGeom>
          <a:solidFill>
            <a:srgbClr val="FBC639">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6050679"/>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Slide Alt">
    <p:spTree>
      <p:nvGrpSpPr>
        <p:cNvPr id="1" name=""/>
        <p:cNvGrpSpPr/>
        <p:nvPr/>
      </p:nvGrpSpPr>
      <p:grpSpPr>
        <a:xfrm>
          <a:off x="0" y="0"/>
          <a:ext cx="0" cy="0"/>
          <a:chOff x="0" y="0"/>
          <a:chExt cx="0" cy="0"/>
        </a:xfrm>
      </p:grpSpPr>
      <p:sp>
        <p:nvSpPr>
          <p:cNvPr id="6" name="Rectangle 5"/>
          <p:cNvSpPr/>
          <p:nvPr userDrawn="1"/>
        </p:nvSpPr>
        <p:spPr>
          <a:xfrm>
            <a:off x="-188686" y="-203200"/>
            <a:ext cx="6299200" cy="7264400"/>
          </a:xfrm>
          <a:prstGeom prst="rect">
            <a:avLst/>
          </a:prstGeom>
          <a:solidFill>
            <a:srgbClr val="404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userDrawn="1"/>
        </p:nvSpPr>
        <p:spPr>
          <a:xfrm>
            <a:off x="638629" y="2873829"/>
            <a:ext cx="4876800" cy="646331"/>
          </a:xfrm>
          <a:prstGeom prst="rect">
            <a:avLst/>
          </a:prstGeom>
          <a:noFill/>
        </p:spPr>
        <p:txBody>
          <a:bodyPr wrap="square" rtlCol="0">
            <a:spAutoFit/>
          </a:bodyPr>
          <a:lstStyle/>
          <a:p>
            <a:r>
              <a:rPr lang="en-US" sz="3600" b="1">
                <a:solidFill>
                  <a:srgbClr val="F7F5EB"/>
                </a:solidFill>
                <a:latin typeface="Segoe UI" panose="020B0502040204020203" pitchFamily="34" charset="0"/>
                <a:cs typeface="Segoe UI" panose="020B0502040204020203" pitchFamily="34" charset="0"/>
              </a:rPr>
              <a:t>Section Title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8629" y="5678455"/>
            <a:ext cx="4864704" cy="813910"/>
          </a:xfrm>
          <a:prstGeom prst="rect">
            <a:avLst/>
          </a:prstGeom>
        </p:spPr>
      </p:pic>
      <p:sp>
        <p:nvSpPr>
          <p:cNvPr id="9" name="Content Placeholder 2"/>
          <p:cNvSpPr txBox="1">
            <a:spLocks/>
          </p:cNvSpPr>
          <p:nvPr userDrawn="1"/>
        </p:nvSpPr>
        <p:spPr>
          <a:xfrm>
            <a:off x="6571343" y="698160"/>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40403D"/>
                </a:solidFill>
                <a:latin typeface="Segoe UI" panose="020B0502040204020203" pitchFamily="34" charset="0"/>
                <a:cs typeface="Segoe UI" panose="020B0502040204020203" pitchFamily="34" charset="0"/>
              </a:rPr>
              <a:t>Edit Master text styles</a:t>
            </a:r>
          </a:p>
          <a:p>
            <a:pPr lvl="1"/>
            <a:r>
              <a:rPr lang="en-US">
                <a:solidFill>
                  <a:srgbClr val="40403D"/>
                </a:solidFill>
                <a:latin typeface="Segoe UI" panose="020B0502040204020203" pitchFamily="34" charset="0"/>
                <a:cs typeface="Segoe UI" panose="020B0502040204020203" pitchFamily="34" charset="0"/>
              </a:rPr>
              <a:t>Second level</a:t>
            </a:r>
          </a:p>
          <a:p>
            <a:pPr lvl="2"/>
            <a:r>
              <a:rPr lang="en-US">
                <a:solidFill>
                  <a:srgbClr val="40403D"/>
                </a:solidFill>
                <a:latin typeface="Segoe UI" panose="020B0502040204020203" pitchFamily="34" charset="0"/>
                <a:cs typeface="Segoe UI" panose="020B0502040204020203" pitchFamily="34" charset="0"/>
              </a:rPr>
              <a:t>Third level</a:t>
            </a:r>
          </a:p>
          <a:p>
            <a:pPr lvl="3"/>
            <a:r>
              <a:rPr lang="en-US">
                <a:solidFill>
                  <a:srgbClr val="40403D"/>
                </a:solidFill>
                <a:latin typeface="Segoe UI" panose="020B0502040204020203" pitchFamily="34" charset="0"/>
                <a:cs typeface="Segoe UI" panose="020B0502040204020203" pitchFamily="34" charset="0"/>
              </a:rPr>
              <a:t>Fourth level</a:t>
            </a:r>
          </a:p>
          <a:p>
            <a:pPr lvl="4"/>
            <a:r>
              <a:rPr lang="en-US">
                <a:solidFill>
                  <a:srgbClr val="40403D"/>
                </a:solidFill>
                <a:latin typeface="Segoe UI" panose="020B0502040204020203" pitchFamily="34" charset="0"/>
                <a:cs typeface="Segoe UI" panose="020B0502040204020203" pitchFamily="34" charset="0"/>
              </a:rPr>
              <a:t>Fifth level</a:t>
            </a:r>
          </a:p>
        </p:txBody>
      </p:sp>
    </p:spTree>
    <p:extLst>
      <p:ext uri="{BB962C8B-B14F-4D97-AF65-F5344CB8AC3E}">
        <p14:creationId xmlns:p14="http://schemas.microsoft.com/office/powerpoint/2010/main" val="3249949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42558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2" name="Date Placeholder 5"/>
          <p:cNvSpPr>
            <a:spLocks noGrp="1"/>
          </p:cNvSpPr>
          <p:nvPr>
            <p:ph type="dt" sz="half" idx="10"/>
          </p:nvPr>
        </p:nvSpPr>
        <p:spPr>
          <a:xfrm>
            <a:off x="4633988" y="6234543"/>
            <a:ext cx="2743200" cy="365125"/>
          </a:xfrm>
          <a:prstGeom prst="rect">
            <a:avLst/>
          </a:prstGeom>
        </p:spPr>
        <p:txBody>
          <a:bodyPr/>
          <a:lstStyle>
            <a:lvl1pPr algn="ctr">
              <a:defRPr/>
            </a:lvl1pPr>
          </a:lstStyle>
          <a:p>
            <a:endParaRPr lang="en-US"/>
          </a:p>
        </p:txBody>
      </p:sp>
      <p:sp>
        <p:nvSpPr>
          <p:cNvPr id="13" name="Slide Number Placeholder 7"/>
          <p:cNvSpPr>
            <a:spLocks noGrp="1"/>
          </p:cNvSpPr>
          <p:nvPr>
            <p:ph type="sldNum" sz="quarter" idx="12"/>
          </p:nvPr>
        </p:nvSpPr>
        <p:spPr>
          <a:xfrm>
            <a:off x="8610600" y="6234543"/>
            <a:ext cx="2743200" cy="365125"/>
          </a:xfrm>
          <a:prstGeom prst="rect">
            <a:avLst/>
          </a:prstGeom>
        </p:spPr>
        <p:txBody>
          <a:bodyPr/>
          <a:lstStyle/>
          <a:p>
            <a:fld id="{37BE888B-438C-4896-AE45-D605BA6EAF48}" type="slidenum">
              <a:rPr lang="en-US" smtClean="0"/>
              <a:t>‹#›</a:t>
            </a:fld>
            <a:endParaRPr lang="en-US"/>
          </a:p>
        </p:txBody>
      </p:sp>
    </p:spTree>
    <p:extLst>
      <p:ext uri="{BB962C8B-B14F-4D97-AF65-F5344CB8AC3E}">
        <p14:creationId xmlns:p14="http://schemas.microsoft.com/office/powerpoint/2010/main" val="607479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1" name="Date Placeholder 5"/>
          <p:cNvSpPr>
            <a:spLocks noGrp="1"/>
          </p:cNvSpPr>
          <p:nvPr>
            <p:ph type="dt" sz="half" idx="10"/>
          </p:nvPr>
        </p:nvSpPr>
        <p:spPr>
          <a:xfrm>
            <a:off x="4633988" y="6234543"/>
            <a:ext cx="2743200" cy="365125"/>
          </a:xfrm>
          <a:prstGeom prst="rect">
            <a:avLst/>
          </a:prstGeom>
        </p:spPr>
        <p:txBody>
          <a:bodyPr/>
          <a:lstStyle>
            <a:lvl1pPr algn="ctr">
              <a:defRPr/>
            </a:lvl1pPr>
          </a:lstStyle>
          <a:p>
            <a:endParaRPr lang="en-US"/>
          </a:p>
        </p:txBody>
      </p:sp>
      <p:sp>
        <p:nvSpPr>
          <p:cNvPr id="12" name="Slide Number Placeholder 7"/>
          <p:cNvSpPr>
            <a:spLocks noGrp="1"/>
          </p:cNvSpPr>
          <p:nvPr>
            <p:ph type="sldNum" sz="quarter" idx="12"/>
          </p:nvPr>
        </p:nvSpPr>
        <p:spPr>
          <a:xfrm>
            <a:off x="8610600" y="6234543"/>
            <a:ext cx="2743200" cy="365125"/>
          </a:xfrm>
          <a:prstGeom prst="rect">
            <a:avLst/>
          </a:prstGeom>
        </p:spPr>
        <p:txBody>
          <a:bodyPr/>
          <a:lstStyle/>
          <a:p>
            <a:fld id="{37BE888B-438C-4896-AE45-D605BA6EAF48}" type="slidenum">
              <a:rPr lang="en-US" smtClean="0"/>
              <a:t>‹#›</a:t>
            </a:fld>
            <a:endParaRPr lang="en-US"/>
          </a:p>
        </p:txBody>
      </p:sp>
    </p:spTree>
    <p:extLst>
      <p:ext uri="{BB962C8B-B14F-4D97-AF65-F5344CB8AC3E}">
        <p14:creationId xmlns:p14="http://schemas.microsoft.com/office/powerpoint/2010/main" val="15821479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1832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1832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2" name="Date Placeholder 5"/>
          <p:cNvSpPr>
            <a:spLocks noGrp="1"/>
          </p:cNvSpPr>
          <p:nvPr>
            <p:ph type="dt" sz="half" idx="10"/>
          </p:nvPr>
        </p:nvSpPr>
        <p:spPr>
          <a:xfrm>
            <a:off x="4633988" y="6234543"/>
            <a:ext cx="2743200" cy="365125"/>
          </a:xfrm>
          <a:prstGeom prst="rect">
            <a:avLst/>
          </a:prstGeom>
        </p:spPr>
        <p:txBody>
          <a:bodyPr/>
          <a:lstStyle>
            <a:lvl1pPr algn="ctr">
              <a:defRPr/>
            </a:lvl1pPr>
          </a:lstStyle>
          <a:p>
            <a:endParaRPr lang="en-US"/>
          </a:p>
        </p:txBody>
      </p:sp>
      <p:sp>
        <p:nvSpPr>
          <p:cNvPr id="13" name="Slide Number Placeholder 7"/>
          <p:cNvSpPr>
            <a:spLocks noGrp="1"/>
          </p:cNvSpPr>
          <p:nvPr>
            <p:ph type="sldNum" sz="quarter" idx="12"/>
          </p:nvPr>
        </p:nvSpPr>
        <p:spPr>
          <a:xfrm>
            <a:off x="8610600" y="6234543"/>
            <a:ext cx="2743200" cy="365125"/>
          </a:xfrm>
          <a:prstGeom prst="rect">
            <a:avLst/>
          </a:prstGeom>
        </p:spPr>
        <p:txBody>
          <a:bodyPr/>
          <a:lstStyle/>
          <a:p>
            <a:fld id="{37BE888B-438C-4896-AE45-D605BA6EAF48}" type="slidenum">
              <a:rPr lang="en-US" smtClean="0"/>
              <a:t>‹#›</a:t>
            </a:fld>
            <a:endParaRPr lang="en-US"/>
          </a:p>
        </p:txBody>
      </p:sp>
    </p:spTree>
    <p:extLst>
      <p:ext uri="{BB962C8B-B14F-4D97-AF65-F5344CB8AC3E}">
        <p14:creationId xmlns:p14="http://schemas.microsoft.com/office/powerpoint/2010/main" val="668111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5473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5473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4" name="Date Placeholder 5"/>
          <p:cNvSpPr>
            <a:spLocks noGrp="1"/>
          </p:cNvSpPr>
          <p:nvPr>
            <p:ph type="dt" sz="half" idx="10"/>
          </p:nvPr>
        </p:nvSpPr>
        <p:spPr>
          <a:xfrm>
            <a:off x="4633988" y="6234543"/>
            <a:ext cx="2743200" cy="365125"/>
          </a:xfrm>
          <a:prstGeom prst="rect">
            <a:avLst/>
          </a:prstGeom>
        </p:spPr>
        <p:txBody>
          <a:bodyPr/>
          <a:lstStyle>
            <a:lvl1pPr algn="ctr">
              <a:defRPr/>
            </a:lvl1pPr>
          </a:lstStyle>
          <a:p>
            <a:endParaRPr lang="en-US"/>
          </a:p>
        </p:txBody>
      </p:sp>
      <p:sp>
        <p:nvSpPr>
          <p:cNvPr id="15" name="Slide Number Placeholder 7"/>
          <p:cNvSpPr>
            <a:spLocks noGrp="1"/>
          </p:cNvSpPr>
          <p:nvPr>
            <p:ph type="sldNum" sz="quarter" idx="12"/>
          </p:nvPr>
        </p:nvSpPr>
        <p:spPr>
          <a:xfrm>
            <a:off x="8610600" y="6234543"/>
            <a:ext cx="2743200" cy="365125"/>
          </a:xfrm>
          <a:prstGeom prst="rect">
            <a:avLst/>
          </a:prstGeom>
        </p:spPr>
        <p:txBody>
          <a:bodyPr/>
          <a:lstStyle/>
          <a:p>
            <a:fld id="{37BE888B-438C-4896-AE45-D605BA6EAF48}" type="slidenum">
              <a:rPr lang="en-US" smtClean="0"/>
              <a:t>‹#›</a:t>
            </a:fld>
            <a:endParaRPr lang="en-US"/>
          </a:p>
        </p:txBody>
      </p:sp>
    </p:spTree>
    <p:extLst>
      <p:ext uri="{BB962C8B-B14F-4D97-AF65-F5344CB8AC3E}">
        <p14:creationId xmlns:p14="http://schemas.microsoft.com/office/powerpoint/2010/main" val="6821215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0" name="Date Placeholder 5"/>
          <p:cNvSpPr>
            <a:spLocks noGrp="1"/>
          </p:cNvSpPr>
          <p:nvPr>
            <p:ph type="dt" sz="half" idx="10"/>
          </p:nvPr>
        </p:nvSpPr>
        <p:spPr>
          <a:xfrm>
            <a:off x="4633988" y="6234543"/>
            <a:ext cx="2743200" cy="365125"/>
          </a:xfrm>
          <a:prstGeom prst="rect">
            <a:avLst/>
          </a:prstGeom>
        </p:spPr>
        <p:txBody>
          <a:bodyPr/>
          <a:lstStyle>
            <a:lvl1pPr algn="ctr">
              <a:defRPr/>
            </a:lvl1pPr>
          </a:lstStyle>
          <a:p>
            <a:endParaRPr lang="en-US"/>
          </a:p>
        </p:txBody>
      </p:sp>
      <p:sp>
        <p:nvSpPr>
          <p:cNvPr id="11" name="Slide Number Placeholder 7"/>
          <p:cNvSpPr>
            <a:spLocks noGrp="1"/>
          </p:cNvSpPr>
          <p:nvPr>
            <p:ph type="sldNum" sz="quarter" idx="12"/>
          </p:nvPr>
        </p:nvSpPr>
        <p:spPr>
          <a:xfrm>
            <a:off x="8610600" y="6234543"/>
            <a:ext cx="2743200" cy="365125"/>
          </a:xfrm>
          <a:prstGeom prst="rect">
            <a:avLst/>
          </a:prstGeom>
        </p:spPr>
        <p:txBody>
          <a:bodyPr/>
          <a:lstStyle/>
          <a:p>
            <a:pPr algn="r"/>
            <a:fld id="{37BE888B-438C-4896-AE45-D605BA6EAF48}" type="slidenum">
              <a:rPr lang="en-US" smtClean="0"/>
              <a:pPr algn="r"/>
              <a:t>‹#›</a:t>
            </a:fld>
            <a:endParaRPr lang="en-US"/>
          </a:p>
        </p:txBody>
      </p:sp>
    </p:spTree>
    <p:extLst>
      <p:ext uri="{BB962C8B-B14F-4D97-AF65-F5344CB8AC3E}">
        <p14:creationId xmlns:p14="http://schemas.microsoft.com/office/powerpoint/2010/main" val="29593590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9" name="Date Placeholder 5"/>
          <p:cNvSpPr>
            <a:spLocks noGrp="1"/>
          </p:cNvSpPr>
          <p:nvPr>
            <p:ph type="dt" sz="half" idx="10"/>
          </p:nvPr>
        </p:nvSpPr>
        <p:spPr>
          <a:xfrm>
            <a:off x="4633988" y="6234543"/>
            <a:ext cx="2743200" cy="365125"/>
          </a:xfrm>
          <a:prstGeom prst="rect">
            <a:avLst/>
          </a:prstGeom>
        </p:spPr>
        <p:txBody>
          <a:bodyPr/>
          <a:lstStyle>
            <a:lvl1pPr algn="ctr">
              <a:defRPr/>
            </a:lvl1pPr>
          </a:lstStyle>
          <a:p>
            <a:endParaRPr lang="en-US"/>
          </a:p>
        </p:txBody>
      </p:sp>
      <p:sp>
        <p:nvSpPr>
          <p:cNvPr id="10" name="Slide Number Placeholder 7"/>
          <p:cNvSpPr>
            <a:spLocks noGrp="1"/>
          </p:cNvSpPr>
          <p:nvPr>
            <p:ph type="sldNum" sz="quarter" idx="12"/>
          </p:nvPr>
        </p:nvSpPr>
        <p:spPr>
          <a:xfrm>
            <a:off x="8610600" y="6234543"/>
            <a:ext cx="2743200" cy="365125"/>
          </a:xfrm>
          <a:prstGeom prst="rect">
            <a:avLst/>
          </a:prstGeom>
        </p:spPr>
        <p:txBody>
          <a:bodyPr/>
          <a:lstStyle>
            <a:lvl1pPr algn="r">
              <a:defRPr/>
            </a:lvl1pPr>
          </a:lstStyle>
          <a:p>
            <a:fld id="{37BE888B-438C-4896-AE45-D605BA6EAF48}" type="slidenum">
              <a:rPr lang="en-US" smtClean="0"/>
              <a:pPr/>
              <a:t>‹#›</a:t>
            </a:fld>
            <a:endParaRPr lang="en-US"/>
          </a:p>
        </p:txBody>
      </p:sp>
    </p:spTree>
    <p:extLst>
      <p:ext uri="{BB962C8B-B14F-4D97-AF65-F5344CB8AC3E}">
        <p14:creationId xmlns:p14="http://schemas.microsoft.com/office/powerpoint/2010/main" val="32613156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reativeCommonsNotic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9" name="Date Placeholder 5"/>
          <p:cNvSpPr>
            <a:spLocks noGrp="1"/>
          </p:cNvSpPr>
          <p:nvPr>
            <p:ph type="dt" sz="half" idx="10"/>
          </p:nvPr>
        </p:nvSpPr>
        <p:spPr>
          <a:xfrm>
            <a:off x="4633988" y="6234543"/>
            <a:ext cx="2743200" cy="365125"/>
          </a:xfrm>
          <a:prstGeom prst="rect">
            <a:avLst/>
          </a:prstGeom>
        </p:spPr>
        <p:txBody>
          <a:bodyPr/>
          <a:lstStyle>
            <a:lvl1pPr algn="ctr">
              <a:defRPr/>
            </a:lvl1pPr>
          </a:lstStyle>
          <a:p>
            <a:endParaRPr lang="en-US"/>
          </a:p>
        </p:txBody>
      </p:sp>
      <p:sp>
        <p:nvSpPr>
          <p:cNvPr id="10" name="Slide Number Placeholder 7"/>
          <p:cNvSpPr>
            <a:spLocks noGrp="1"/>
          </p:cNvSpPr>
          <p:nvPr>
            <p:ph type="sldNum" sz="quarter" idx="12"/>
          </p:nvPr>
        </p:nvSpPr>
        <p:spPr>
          <a:xfrm>
            <a:off x="8610600" y="6234543"/>
            <a:ext cx="2743200" cy="365125"/>
          </a:xfrm>
          <a:prstGeom prst="rect">
            <a:avLst/>
          </a:prstGeom>
        </p:spPr>
        <p:txBody>
          <a:bodyPr/>
          <a:lstStyle>
            <a:lvl1pPr algn="r">
              <a:defRPr/>
            </a:lvl1pPr>
          </a:lstStyle>
          <a:p>
            <a:fld id="{37BE888B-438C-4896-AE45-D605BA6EAF48}" type="slidenum">
              <a:rPr lang="en-US" smtClean="0"/>
              <a:pPr/>
              <a:t>‹#›</a:t>
            </a:fld>
            <a:endParaRPr lang="en-US"/>
          </a:p>
        </p:txBody>
      </p:sp>
      <p:pic>
        <p:nvPicPr>
          <p:cNvPr id="8" name="Picture 2" descr="CreativeCommons logo&#10;&#10;http://mirrors.creativecommons.org/presskit/buttons/88x31/png/by.png" title="CC Logo "/>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72707" y="2402615"/>
            <a:ext cx="1124177" cy="39332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2284709" y="2276110"/>
            <a:ext cx="9205823" cy="646331"/>
          </a:xfrm>
          <a:prstGeom prst="rect">
            <a:avLst/>
          </a:prstGeom>
          <a:noFill/>
        </p:spPr>
        <p:txBody>
          <a:bodyPr wrap="square" rtlCol="0">
            <a:spAutoFit/>
          </a:bodyPr>
          <a:lstStyle/>
          <a:p>
            <a:pPr marL="0" indent="0">
              <a:buNone/>
            </a:pPr>
            <a:r>
              <a:rPr lang="en-US"/>
              <a:t>Except where otherwise noted, this work by the </a:t>
            </a:r>
            <a:r>
              <a:rPr lang="en-US">
                <a:hlinkClick r:id="rId4"/>
              </a:rPr>
              <a:t>Office of Superintendent of Public Instruction </a:t>
            </a:r>
            <a:r>
              <a:rPr lang="en-US"/>
              <a:t>is licensed under a </a:t>
            </a:r>
            <a:r>
              <a:rPr lang="en-US">
                <a:hlinkClick r:id="rId5"/>
              </a:rPr>
              <a:t>Creative Commons 4.0 International License</a:t>
            </a:r>
            <a:r>
              <a:rPr lang="en-US"/>
              <a:t>.</a:t>
            </a:r>
          </a:p>
        </p:txBody>
      </p:sp>
      <p:sp>
        <p:nvSpPr>
          <p:cNvPr id="4" name="Title 3">
            <a:extLst>
              <a:ext uri="{FF2B5EF4-FFF2-40B4-BE49-F238E27FC236}">
                <a16:creationId xmlns:a16="http://schemas.microsoft.com/office/drawing/2014/main" id="{25F0C071-C208-41AB-9D8E-440C2438E16D}"/>
              </a:ext>
            </a:extLst>
          </p:cNvPr>
          <p:cNvSpPr>
            <a:spLocks noGrp="1"/>
          </p:cNvSpPr>
          <p:nvPr>
            <p:ph type="title" hasCustomPrompt="1"/>
          </p:nvPr>
        </p:nvSpPr>
        <p:spPr>
          <a:xfrm>
            <a:off x="663423" y="527305"/>
            <a:ext cx="10515600" cy="1325563"/>
          </a:xfrm>
        </p:spPr>
        <p:txBody>
          <a:bodyPr/>
          <a:lstStyle>
            <a:lvl1pPr marL="0" marR="0" indent="0" algn="l" defTabSz="914400" rtl="0" eaLnBrk="1" fontAlgn="auto" latinLnBrk="0" hangingPunct="1">
              <a:lnSpc>
                <a:spcPct val="90000"/>
              </a:lnSpc>
              <a:spcBef>
                <a:spcPct val="0"/>
              </a:spcBef>
              <a:spcAft>
                <a:spcPts val="0"/>
              </a:spcAft>
              <a:buClrTx/>
              <a:buSzTx/>
              <a:buFontTx/>
              <a:buNone/>
              <a:tabLst/>
              <a:defRPr b="1"/>
            </a:lvl1pPr>
          </a:lstStyle>
          <a:p>
            <a:r>
              <a:rPr lang="en-US" sz="4400" dirty="0"/>
              <a:t>Creative Commons</a:t>
            </a:r>
          </a:p>
        </p:txBody>
      </p:sp>
    </p:spTree>
    <p:extLst>
      <p:ext uri="{BB962C8B-B14F-4D97-AF65-F5344CB8AC3E}">
        <p14:creationId xmlns:p14="http://schemas.microsoft.com/office/powerpoint/2010/main" val="6535792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SocialMedia">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1779" y="833184"/>
            <a:ext cx="7738478" cy="1294719"/>
          </a:xfrm>
          <a:prstGeom prst="rect">
            <a:avLst/>
          </a:prstGeom>
        </p:spPr>
      </p:pic>
      <p:sp>
        <p:nvSpPr>
          <p:cNvPr id="6" name="TextBox 5"/>
          <p:cNvSpPr txBox="1"/>
          <p:nvPr userDrawn="1"/>
        </p:nvSpPr>
        <p:spPr>
          <a:xfrm>
            <a:off x="1837346" y="2290273"/>
            <a:ext cx="8015955" cy="461665"/>
          </a:xfrm>
          <a:prstGeom prst="rect">
            <a:avLst/>
          </a:prstGeom>
          <a:noFill/>
        </p:spPr>
        <p:txBody>
          <a:bodyPr wrap="square" rtlCol="0">
            <a:spAutoFit/>
          </a:bodyPr>
          <a:lstStyle/>
          <a:p>
            <a:pPr algn="ctr"/>
            <a:r>
              <a:rPr lang="en-US" sz="2400" b="0" i="1"/>
              <a:t>Connect with us!</a:t>
            </a:r>
          </a:p>
        </p:txBody>
      </p:sp>
      <p:sp>
        <p:nvSpPr>
          <p:cNvPr id="7" name="Rectangle 6"/>
          <p:cNvSpPr/>
          <p:nvPr userDrawn="1"/>
        </p:nvSpPr>
        <p:spPr>
          <a:xfrm>
            <a:off x="0" y="3247402"/>
            <a:ext cx="12192000" cy="3610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61513" y="3784874"/>
            <a:ext cx="553212" cy="553212"/>
          </a:xfrm>
          <a:prstGeom prst="rect">
            <a:avLst/>
          </a:prstGeom>
        </p:spPr>
      </p:pic>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14909" y="3815951"/>
            <a:ext cx="553212" cy="539718"/>
          </a:xfrm>
          <a:prstGeom prst="rect">
            <a:avLst/>
          </a:prstGeom>
        </p:spPr>
      </p:pic>
      <p:pic>
        <p:nvPicPr>
          <p:cNvPr id="14" name="Picture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461513" y="5580016"/>
            <a:ext cx="553212" cy="553212"/>
          </a:xfrm>
          <a:prstGeom prst="rect">
            <a:avLst/>
          </a:prstGeom>
        </p:spPr>
      </p:pic>
      <p:pic>
        <p:nvPicPr>
          <p:cNvPr id="15" name="Picture 1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14909" y="5629554"/>
            <a:ext cx="553212" cy="553212"/>
          </a:xfrm>
          <a:prstGeom prst="rect">
            <a:avLst/>
          </a:prstGeom>
        </p:spPr>
      </p:pic>
      <p:pic>
        <p:nvPicPr>
          <p:cNvPr id="16" name="Picture 1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914909" y="4764484"/>
            <a:ext cx="553212" cy="553212"/>
          </a:xfrm>
          <a:prstGeom prst="rect">
            <a:avLst/>
          </a:prstGeom>
        </p:spPr>
      </p:pic>
      <p:pic>
        <p:nvPicPr>
          <p:cNvPr id="17" name="Picture 16"/>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461513" y="4721316"/>
            <a:ext cx="553212" cy="553212"/>
          </a:xfrm>
          <a:prstGeom prst="rect">
            <a:avLst/>
          </a:prstGeom>
        </p:spPr>
      </p:pic>
      <p:sp>
        <p:nvSpPr>
          <p:cNvPr id="18" name="TextBox 17"/>
          <p:cNvSpPr txBox="1"/>
          <p:nvPr userDrawn="1"/>
        </p:nvSpPr>
        <p:spPr>
          <a:xfrm>
            <a:off x="7181113" y="3863209"/>
            <a:ext cx="3179035" cy="400110"/>
          </a:xfrm>
          <a:prstGeom prst="rect">
            <a:avLst/>
          </a:prstGeom>
          <a:noFill/>
        </p:spPr>
        <p:txBody>
          <a:bodyPr wrap="square" rtlCol="0">
            <a:spAutoFit/>
          </a:bodyPr>
          <a:lstStyle/>
          <a:p>
            <a:r>
              <a:rPr lang="en-US" sz="2000"/>
              <a:t>facebook.com/</a:t>
            </a:r>
            <a:r>
              <a:rPr lang="en-US" sz="2000" err="1"/>
              <a:t>waospi</a:t>
            </a:r>
            <a:endParaRPr lang="en-US" sz="2000"/>
          </a:p>
        </p:txBody>
      </p:sp>
      <p:sp>
        <p:nvSpPr>
          <p:cNvPr id="19" name="TextBox 18"/>
          <p:cNvSpPr txBox="1"/>
          <p:nvPr userDrawn="1"/>
        </p:nvSpPr>
        <p:spPr>
          <a:xfrm>
            <a:off x="2620317" y="4852987"/>
            <a:ext cx="3179035" cy="400110"/>
          </a:xfrm>
          <a:prstGeom prst="rect">
            <a:avLst/>
          </a:prstGeom>
          <a:noFill/>
        </p:spPr>
        <p:txBody>
          <a:bodyPr wrap="square" rtlCol="0">
            <a:spAutoFit/>
          </a:bodyPr>
          <a:lstStyle/>
          <a:p>
            <a:r>
              <a:rPr lang="en-US" sz="2000"/>
              <a:t>twitter.com/</a:t>
            </a:r>
            <a:r>
              <a:rPr lang="en-US" sz="2000" err="1"/>
              <a:t>waospi</a:t>
            </a:r>
            <a:endParaRPr lang="en-US" sz="2000"/>
          </a:p>
        </p:txBody>
      </p:sp>
      <p:sp>
        <p:nvSpPr>
          <p:cNvPr id="20" name="TextBox 19"/>
          <p:cNvSpPr txBox="1"/>
          <p:nvPr userDrawn="1"/>
        </p:nvSpPr>
        <p:spPr>
          <a:xfrm>
            <a:off x="7155817" y="4783765"/>
            <a:ext cx="3179035" cy="400110"/>
          </a:xfrm>
          <a:prstGeom prst="rect">
            <a:avLst/>
          </a:prstGeom>
          <a:noFill/>
        </p:spPr>
        <p:txBody>
          <a:bodyPr wrap="square" rtlCol="0">
            <a:spAutoFit/>
          </a:bodyPr>
          <a:lstStyle/>
          <a:p>
            <a:r>
              <a:rPr lang="en-US" sz="2000"/>
              <a:t>youtube.com/</a:t>
            </a:r>
            <a:r>
              <a:rPr lang="en-US" sz="2000" err="1"/>
              <a:t>waospi</a:t>
            </a:r>
            <a:endParaRPr lang="en-US" sz="2000"/>
          </a:p>
        </p:txBody>
      </p:sp>
      <p:sp>
        <p:nvSpPr>
          <p:cNvPr id="21" name="TextBox 20"/>
          <p:cNvSpPr txBox="1"/>
          <p:nvPr userDrawn="1"/>
        </p:nvSpPr>
        <p:spPr>
          <a:xfrm>
            <a:off x="2605893" y="5733118"/>
            <a:ext cx="3179035" cy="400110"/>
          </a:xfrm>
          <a:prstGeom prst="rect">
            <a:avLst/>
          </a:prstGeom>
          <a:noFill/>
        </p:spPr>
        <p:txBody>
          <a:bodyPr wrap="square" rtlCol="0">
            <a:spAutoFit/>
          </a:bodyPr>
          <a:lstStyle/>
          <a:p>
            <a:r>
              <a:rPr lang="en-US" sz="2000"/>
              <a:t>medium.com/</a:t>
            </a:r>
            <a:r>
              <a:rPr lang="en-US" sz="2000" err="1"/>
              <a:t>waospi</a:t>
            </a:r>
            <a:endParaRPr lang="en-US" sz="2000"/>
          </a:p>
        </p:txBody>
      </p:sp>
      <p:sp>
        <p:nvSpPr>
          <p:cNvPr id="22" name="TextBox 21"/>
          <p:cNvSpPr txBox="1"/>
          <p:nvPr userDrawn="1"/>
        </p:nvSpPr>
        <p:spPr>
          <a:xfrm>
            <a:off x="7151608" y="5629554"/>
            <a:ext cx="3677862" cy="400110"/>
          </a:xfrm>
          <a:prstGeom prst="rect">
            <a:avLst/>
          </a:prstGeom>
          <a:noFill/>
        </p:spPr>
        <p:txBody>
          <a:bodyPr wrap="square" rtlCol="0">
            <a:spAutoFit/>
          </a:bodyPr>
          <a:lstStyle/>
          <a:p>
            <a:r>
              <a:rPr lang="en-US" sz="2000"/>
              <a:t>linkedin.com/company/</a:t>
            </a:r>
            <a:r>
              <a:rPr lang="en-US" sz="2000" err="1"/>
              <a:t>waospi</a:t>
            </a:r>
            <a:endParaRPr lang="en-US" sz="2000"/>
          </a:p>
        </p:txBody>
      </p:sp>
      <p:sp>
        <p:nvSpPr>
          <p:cNvPr id="23" name="TextBox 22"/>
          <p:cNvSpPr txBox="1"/>
          <p:nvPr userDrawn="1"/>
        </p:nvSpPr>
        <p:spPr>
          <a:xfrm>
            <a:off x="2597651" y="3868910"/>
            <a:ext cx="2704755" cy="400110"/>
          </a:xfrm>
          <a:prstGeom prst="rect">
            <a:avLst/>
          </a:prstGeom>
          <a:noFill/>
        </p:spPr>
        <p:txBody>
          <a:bodyPr wrap="square" rtlCol="0">
            <a:spAutoFit/>
          </a:bodyPr>
          <a:lstStyle/>
          <a:p>
            <a:r>
              <a:rPr lang="en-US" sz="2000"/>
              <a:t>k12.wa.us</a:t>
            </a:r>
          </a:p>
        </p:txBody>
      </p:sp>
    </p:spTree>
    <p:extLst>
      <p:ext uri="{BB962C8B-B14F-4D97-AF65-F5344CB8AC3E}">
        <p14:creationId xmlns:p14="http://schemas.microsoft.com/office/powerpoint/2010/main" val="25650007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2" name="Date Placeholder 5"/>
          <p:cNvSpPr>
            <a:spLocks noGrp="1"/>
          </p:cNvSpPr>
          <p:nvPr>
            <p:ph type="dt" sz="half" idx="10"/>
          </p:nvPr>
        </p:nvSpPr>
        <p:spPr>
          <a:xfrm>
            <a:off x="4633988" y="6234543"/>
            <a:ext cx="2743200" cy="365125"/>
          </a:xfrm>
          <a:prstGeom prst="rect">
            <a:avLst/>
          </a:prstGeom>
        </p:spPr>
        <p:txBody>
          <a:bodyPr/>
          <a:lstStyle>
            <a:lvl1pPr algn="ctr">
              <a:defRPr/>
            </a:lvl1pPr>
          </a:lstStyle>
          <a:p>
            <a:endParaRPr lang="en-US"/>
          </a:p>
        </p:txBody>
      </p:sp>
      <p:sp>
        <p:nvSpPr>
          <p:cNvPr id="13" name="Slide Number Placeholder 7"/>
          <p:cNvSpPr>
            <a:spLocks noGrp="1"/>
          </p:cNvSpPr>
          <p:nvPr>
            <p:ph type="sldNum" sz="quarter" idx="12"/>
          </p:nvPr>
        </p:nvSpPr>
        <p:spPr>
          <a:xfrm>
            <a:off x="8610600" y="6234543"/>
            <a:ext cx="2743200" cy="365125"/>
          </a:xfrm>
          <a:prstGeom prst="rect">
            <a:avLst/>
          </a:prstGeom>
        </p:spPr>
        <p:txBody>
          <a:bodyPr/>
          <a:lstStyle>
            <a:lvl1pPr algn="r">
              <a:defRPr/>
            </a:lvl1pPr>
          </a:lstStyle>
          <a:p>
            <a:fld id="{37BE888B-438C-4896-AE45-D605BA6EAF48}" type="slidenum">
              <a:rPr lang="en-US" smtClean="0"/>
              <a:pPr/>
              <a:t>‹#›</a:t>
            </a:fld>
            <a:endParaRPr lang="en-US"/>
          </a:p>
        </p:txBody>
      </p:sp>
    </p:spTree>
    <p:extLst>
      <p:ext uri="{BB962C8B-B14F-4D97-AF65-F5344CB8AC3E}">
        <p14:creationId xmlns:p14="http://schemas.microsoft.com/office/powerpoint/2010/main" val="34227178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2" name="Date Placeholder 5"/>
          <p:cNvSpPr>
            <a:spLocks noGrp="1"/>
          </p:cNvSpPr>
          <p:nvPr>
            <p:ph type="dt" sz="half" idx="10"/>
          </p:nvPr>
        </p:nvSpPr>
        <p:spPr>
          <a:xfrm>
            <a:off x="4633988" y="6234543"/>
            <a:ext cx="2743200" cy="365125"/>
          </a:xfrm>
          <a:prstGeom prst="rect">
            <a:avLst/>
          </a:prstGeom>
        </p:spPr>
        <p:txBody>
          <a:bodyPr/>
          <a:lstStyle>
            <a:lvl1pPr algn="ctr">
              <a:defRPr/>
            </a:lvl1pPr>
          </a:lstStyle>
          <a:p>
            <a:endParaRPr lang="en-US"/>
          </a:p>
        </p:txBody>
      </p:sp>
      <p:sp>
        <p:nvSpPr>
          <p:cNvPr id="13" name="Slide Number Placeholder 7"/>
          <p:cNvSpPr>
            <a:spLocks noGrp="1"/>
          </p:cNvSpPr>
          <p:nvPr>
            <p:ph type="sldNum" sz="quarter" idx="12"/>
          </p:nvPr>
        </p:nvSpPr>
        <p:spPr>
          <a:xfrm>
            <a:off x="8610600" y="6234543"/>
            <a:ext cx="2743200" cy="365125"/>
          </a:xfrm>
          <a:prstGeom prst="rect">
            <a:avLst/>
          </a:prstGeom>
        </p:spPr>
        <p:txBody>
          <a:bodyPr/>
          <a:lstStyle>
            <a:lvl1pPr algn="r">
              <a:defRPr/>
            </a:lvl1pPr>
          </a:lstStyle>
          <a:p>
            <a:fld id="{37BE888B-438C-4896-AE45-D605BA6EAF48}" type="slidenum">
              <a:rPr lang="en-US" smtClean="0"/>
              <a:pPr/>
              <a:t>‹#›</a:t>
            </a:fld>
            <a:endParaRPr lang="en-US"/>
          </a:p>
        </p:txBody>
      </p:sp>
    </p:spTree>
    <p:extLst>
      <p:ext uri="{BB962C8B-B14F-4D97-AF65-F5344CB8AC3E}">
        <p14:creationId xmlns:p14="http://schemas.microsoft.com/office/powerpoint/2010/main" val="3567282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rot="16200000">
            <a:off x="4005830" y="-1400027"/>
            <a:ext cx="4188236" cy="1054165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7" name="Date Placeholder 5"/>
          <p:cNvSpPr>
            <a:spLocks noGrp="1"/>
          </p:cNvSpPr>
          <p:nvPr>
            <p:ph type="dt" sz="half" idx="10"/>
          </p:nvPr>
        </p:nvSpPr>
        <p:spPr>
          <a:xfrm>
            <a:off x="4633988" y="6234543"/>
            <a:ext cx="2743200" cy="365125"/>
          </a:xfrm>
          <a:prstGeom prst="rect">
            <a:avLst/>
          </a:prstGeom>
        </p:spPr>
        <p:txBody>
          <a:bodyPr/>
          <a:lstStyle>
            <a:lvl1pPr algn="ctr">
              <a:defRPr/>
            </a:lvl1pPr>
          </a:lstStyle>
          <a:p>
            <a:endParaRPr lang="en-US"/>
          </a:p>
        </p:txBody>
      </p:sp>
      <p:sp>
        <p:nvSpPr>
          <p:cNvPr id="8" name="Slide Number Placeholder 7"/>
          <p:cNvSpPr>
            <a:spLocks noGrp="1"/>
          </p:cNvSpPr>
          <p:nvPr>
            <p:ph type="sldNum" sz="quarter" idx="12"/>
          </p:nvPr>
        </p:nvSpPr>
        <p:spPr>
          <a:xfrm>
            <a:off x="8610600" y="6234543"/>
            <a:ext cx="2743200" cy="365125"/>
          </a:xfrm>
          <a:prstGeom prst="rect">
            <a:avLst/>
          </a:prstGeom>
        </p:spPr>
        <p:txBody>
          <a:bodyPr/>
          <a:lstStyle>
            <a:lvl1pPr algn="r">
              <a:defRPr/>
            </a:lvl1pPr>
          </a:lstStyle>
          <a:p>
            <a:fld id="{37BE888B-438C-4896-AE45-D605BA6EAF48}" type="slidenum">
              <a:rPr lang="en-US" smtClean="0"/>
              <a:pPr/>
              <a:t>‹#›</a:t>
            </a:fld>
            <a:endParaRPr lang="en-US"/>
          </a:p>
        </p:txBody>
      </p:sp>
    </p:spTree>
    <p:extLst>
      <p:ext uri="{BB962C8B-B14F-4D97-AF65-F5344CB8AC3E}">
        <p14:creationId xmlns:p14="http://schemas.microsoft.com/office/powerpoint/2010/main" val="4548723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947665" y="1333251"/>
            <a:ext cx="2737153" cy="457951"/>
          </a:xfrm>
          <a:prstGeom prst="rect">
            <a:avLst/>
          </a:prstGeom>
        </p:spPr>
      </p:pic>
    </p:spTree>
    <p:extLst>
      <p:ext uri="{BB962C8B-B14F-4D97-AF65-F5344CB8AC3E}">
        <p14:creationId xmlns:p14="http://schemas.microsoft.com/office/powerpoint/2010/main" val="1917940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b="1">
                <a:latin typeface="Segoe UI" panose="020B0502040204020203" pitchFamily="34" charset="0"/>
                <a:cs typeface="Segoe UI" panose="020B0502040204020203"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5" name="Google Shape;25;p3" title="OSPI logo"/>
          <p:cNvPicPr preferRelativeResize="0"/>
          <p:nvPr/>
        </p:nvPicPr>
        <p:blipFill rotWithShape="1">
          <a:blip r:embed="rId2">
            <a:alphaModFix/>
          </a:blip>
          <a:srcRect/>
          <a:stretch/>
        </p:blipFill>
        <p:spPr>
          <a:xfrm>
            <a:off x="219521" y="6252635"/>
            <a:ext cx="2737153" cy="457951"/>
          </a:xfrm>
          <a:prstGeom prst="rect">
            <a:avLst/>
          </a:prstGeom>
          <a:noFill/>
          <a:ln>
            <a:noFill/>
          </a:ln>
        </p:spPr>
      </p:pic>
      <p:sp>
        <p:nvSpPr>
          <p:cNvPr id="27" name="Google Shape;27;p3"/>
          <p:cNvSpPr txBox="1">
            <a:spLocks noGrp="1"/>
          </p:cNvSpPr>
          <p:nvPr>
            <p:ph type="sldNum" idx="12"/>
          </p:nvPr>
        </p:nvSpPr>
        <p:spPr>
          <a:xfrm>
            <a:off x="11321946" y="6308099"/>
            <a:ext cx="644471"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1pPr>
            <a:lvl2pPr marL="0" marR="0" lvl="1"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2pPr>
            <a:lvl3pPr marL="0" marR="0" lvl="2"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3pPr>
            <a:lvl4pPr marL="0" marR="0" lvl="3"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4pPr>
            <a:lvl5pPr marL="0" marR="0" lvl="4"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5pPr>
            <a:lvl6pPr marL="0" marR="0" lvl="5"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6pPr>
            <a:lvl7pPr marL="0" marR="0" lvl="6"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7pPr>
            <a:lvl8pPr marL="0" marR="0" lvl="7"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8pPr>
            <a:lvl9pPr marL="0" marR="0" lvl="8" indent="0" algn="l">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9pPr>
          </a:lstStyle>
          <a:p>
            <a:pPr marL="0" lvl="0" indent="0" algn="l" rtl="0">
              <a:spcBef>
                <a:spcPts val="0"/>
              </a:spcBef>
              <a:spcAft>
                <a:spcPts val="0"/>
              </a:spcAft>
              <a:buNone/>
            </a:pPr>
            <a:fld id="{00000000-1234-1234-1234-123412341234}" type="slidenum">
              <a:rPr lang="en"/>
              <a:t>‹#›</a:t>
            </a:fld>
            <a:endParaRPr/>
          </a:p>
        </p:txBody>
      </p:sp>
      <p:sp>
        <p:nvSpPr>
          <p:cNvPr id="29" name="Google Shape;29;p3"/>
          <p:cNvSpPr/>
          <p:nvPr/>
        </p:nvSpPr>
        <p:spPr>
          <a:xfrm>
            <a:off x="63374" y="81481"/>
            <a:ext cx="12050162" cy="6708618"/>
          </a:xfrm>
          <a:prstGeom prst="rect">
            <a:avLst/>
          </a:prstGeom>
          <a:noFill/>
          <a:ln w="28575" cap="flat" cmpd="sng">
            <a:solidFill>
              <a:srgbClr val="FFCF3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572979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45183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780" r:id="rId17"/>
    <p:sldLayoutId id="2147483782" r:id="rId18"/>
    <p:sldLayoutId id="2147483786" r:id="rId19"/>
    <p:sldLayoutId id="2147483678" r:id="rId20"/>
    <p:sldLayoutId id="2147483679" r:id="rId21"/>
    <p:sldLayoutId id="2147483781" r:id="rId22"/>
    <p:sldLayoutId id="2147483783" r:id="rId23"/>
    <p:sldLayoutId id="2147483785" r:id="rId24"/>
    <p:sldLayoutId id="2147483677" r:id="rId25"/>
    <p:sldLayoutId id="2147483763" r:id="rId26"/>
    <p:sldLayoutId id="2147483809" r:id="rId27"/>
  </p:sldLayoutIdLst>
  <p:hf hdr="0" ftr="0" dt="0"/>
  <p:txStyles>
    <p:titleStyle>
      <a:lvl1pPr algn="l" defTabSz="914400" rtl="0" eaLnBrk="1" latinLnBrk="0" hangingPunct="1">
        <a:lnSpc>
          <a:spcPct val="90000"/>
        </a:lnSpc>
        <a:spcBef>
          <a:spcPct val="0"/>
        </a:spcBef>
        <a:buNone/>
        <a:defRPr sz="4400" b="1" kern="1200">
          <a:solidFill>
            <a:schemeClr val="tx1"/>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54019582"/>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 id="2147483801" r:id="rId14"/>
    <p:sldLayoutId id="2147483802" r:id="rId15"/>
    <p:sldLayoutId id="2147483803" r:id="rId16"/>
    <p:sldLayoutId id="2147483804" r:id="rId17"/>
    <p:sldLayoutId id="2147483805" r:id="rId18"/>
    <p:sldLayoutId id="2147483806" r:id="rId19"/>
    <p:sldLayoutId id="2147483807" r:id="rId20"/>
    <p:sldLayoutId id="2147483808" r:id="rId2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ania.may@k12.wa.u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hyperlink" Target="https://www.k12.wa.us/sites/default/files/public/communications/OSPI%20Strategic%20Goals.pdf" TargetMode="External"/><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hyperlink" Target="https://www.k12.wa.us/sites/default/files/public/specialed/data/pubdocs/LRE_CC_2020_21_State_Summary.xlsx" TargetMode="Externa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hyperlink" Target="https://www.k12.wa.us/sites/default/files/public/specialed/data/pubdocs/LRE_CC_2020_21_State_Summary.xlsx"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dshs.wa.gov/sites/default/files/dvr/pdf/2017%20Disability%20%26%20DVR%20Statistics%20Report.pdf" TargetMode="External"/><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hyperlink" Target="https://www.k12.wa.us/data-reporting/graduation-pathways-display" TargetMode="Externa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k12.wa.us/data-reporting/graduation-pathways-display"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17.xml"/><Relationship Id="rId5" Type="http://schemas.openxmlformats.org/officeDocument/2006/relationships/hyperlink" Target="https://www.seattleu.edu/media/ccts/post-schoolsurveyandoutcomes/reports/PSO_Report_WA_2018-19.pdf" TargetMode="External"/><Relationship Id="rId4" Type="http://schemas.openxmlformats.org/officeDocument/2006/relationships/hyperlink" Target="https://www.seattleu.edu/ccts/" TargetMode="Externa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3.xml"/><Relationship Id="rId1" Type="http://schemas.openxmlformats.org/officeDocument/2006/relationships/slideLayout" Target="../slideLayouts/slideLayout17.xml"/><Relationship Id="rId5" Type="http://schemas.openxmlformats.org/officeDocument/2006/relationships/hyperlink" Target="https://www.seattleu.edu/media/ccts/post-schoolsurveyandoutcomes/reports/PSO_Report_WA_2018-19.pdf" TargetMode="External"/><Relationship Id="rId4" Type="http://schemas.openxmlformats.org/officeDocument/2006/relationships/hyperlink" Target="https://www.seattleu.edu/ccts/" TargetMode="External"/></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33.png"/><Relationship Id="rId5" Type="http://schemas.openxmlformats.org/officeDocument/2006/relationships/hyperlink" Target="http://creativecommons.org/licenses/by/4.0" TargetMode="External"/><Relationship Id="rId4" Type="http://schemas.openxmlformats.org/officeDocument/2006/relationships/hyperlink" Target="https://www.seattleu.edu/ccts/"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hyperlink" Target="https://www.k12.wa.us/sites/default/files/public/communications/OSPI%20Strategic%20Goals.pdf" TargetMode="External"/><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48.xml"/><Relationship Id="rId4" Type="http://schemas.openxmlformats.org/officeDocument/2006/relationships/hyperlink" Target="https://padlet.com/tania_may/y1y1mxspbfywtfy4"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2CC3E-C3A0-D741-A1E4-9C41C6248D05}"/>
              </a:ext>
            </a:extLst>
          </p:cNvPr>
          <p:cNvSpPr>
            <a:spLocks noGrp="1"/>
          </p:cNvSpPr>
          <p:nvPr>
            <p:ph type="ctrTitle"/>
          </p:nvPr>
        </p:nvSpPr>
        <p:spPr>
          <a:xfrm>
            <a:off x="630631" y="1041400"/>
            <a:ext cx="10930738" cy="2387600"/>
          </a:xfrm>
        </p:spPr>
        <p:txBody>
          <a:bodyPr>
            <a:normAutofit fontScale="90000"/>
          </a:bodyPr>
          <a:lstStyle/>
          <a:p>
            <a:pPr>
              <a:lnSpc>
                <a:spcPct val="100000"/>
              </a:lnSpc>
              <a:spcBef>
                <a:spcPts val="0"/>
              </a:spcBef>
            </a:pPr>
            <a:r>
              <a:rPr lang="en-US" sz="7200" b="1" dirty="0">
                <a:solidFill>
                  <a:schemeClr val="tx2">
                    <a:lumMod val="75000"/>
                  </a:schemeClr>
                </a:solidFill>
              </a:rPr>
              <a:t>Learning from Our Past:</a:t>
            </a:r>
            <a:br>
              <a:rPr lang="en-US" sz="7200" b="1" dirty="0">
                <a:solidFill>
                  <a:schemeClr val="tx2">
                    <a:lumMod val="75000"/>
                  </a:schemeClr>
                </a:solidFill>
              </a:rPr>
            </a:br>
            <a:r>
              <a:rPr lang="en-US" sz="4900" b="1" dirty="0">
                <a:solidFill>
                  <a:schemeClr val="tx2">
                    <a:lumMod val="75000"/>
                  </a:schemeClr>
                </a:solidFill>
              </a:rPr>
              <a:t>A Forward View of Special Education Transition Services in Washington</a:t>
            </a:r>
            <a:endParaRPr lang="en-US" sz="4000" b="1" dirty="0">
              <a:solidFill>
                <a:schemeClr val="tx2">
                  <a:lumMod val="75000"/>
                </a:schemeClr>
              </a:solidFill>
              <a:latin typeface="Segoe UI" panose="020B0502040204020203" pitchFamily="34" charset="0"/>
              <a:cs typeface="Segoe UI" panose="020B0502040204020203" pitchFamily="34" charset="0"/>
            </a:endParaRPr>
          </a:p>
        </p:txBody>
      </p:sp>
      <p:sp>
        <p:nvSpPr>
          <p:cNvPr id="5" name="Rectangle 4">
            <a:extLst>
              <a:ext uri="{C183D7F6-B498-43B3-948B-1728B52AA6E4}">
                <adec:decorative xmlns:adec="http://schemas.microsoft.com/office/drawing/2017/decorative" val="1"/>
              </a:ext>
            </a:extLst>
          </p:cNvPr>
          <p:cNvSpPr/>
          <p:nvPr/>
        </p:nvSpPr>
        <p:spPr>
          <a:xfrm>
            <a:off x="90536" y="99589"/>
            <a:ext cx="12024360" cy="6675120"/>
          </a:xfrm>
          <a:prstGeom prst="rect">
            <a:avLst/>
          </a:prstGeom>
          <a:noFill/>
          <a:ln w="38100">
            <a:solidFill>
              <a:srgbClr val="FFCF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5EB"/>
              </a:solidFill>
              <a:effectLst/>
              <a:uLnTx/>
              <a:uFillTx/>
              <a:latin typeface="Calibri" panose="020F0502020204030204"/>
              <a:ea typeface="+mn-ea"/>
              <a:cs typeface="+mn-cs"/>
            </a:endParaRPr>
          </a:p>
        </p:txBody>
      </p:sp>
      <p:sp>
        <p:nvSpPr>
          <p:cNvPr id="9" name="Subtitle 2">
            <a:extLst>
              <a:ext uri="{FF2B5EF4-FFF2-40B4-BE49-F238E27FC236}">
                <a16:creationId xmlns:a16="http://schemas.microsoft.com/office/drawing/2014/main" id="{CC589D36-919B-4990-8A40-5E1878A99D51}"/>
              </a:ext>
            </a:extLst>
          </p:cNvPr>
          <p:cNvSpPr txBox="1">
            <a:spLocks/>
          </p:cNvSpPr>
          <p:nvPr/>
        </p:nvSpPr>
        <p:spPr>
          <a:xfrm>
            <a:off x="324988" y="4021349"/>
            <a:ext cx="6325194" cy="1394713"/>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spcAft>
                <a:spcPts val="600"/>
              </a:spcAft>
            </a:pPr>
            <a:r>
              <a:rPr lang="en-US" sz="2800" b="1">
                <a:solidFill>
                  <a:schemeClr val="tx2">
                    <a:lumMod val="75000"/>
                  </a:schemeClr>
                </a:solidFill>
                <a:latin typeface="Segoe UI"/>
                <a:cs typeface="Segoe UI"/>
              </a:rPr>
              <a:t>Glenna Gallo</a:t>
            </a:r>
          </a:p>
          <a:p>
            <a:pPr>
              <a:lnSpc>
                <a:spcPct val="100000"/>
              </a:lnSpc>
              <a:spcBef>
                <a:spcPts val="0"/>
              </a:spcBef>
              <a:spcAft>
                <a:spcPts val="600"/>
              </a:spcAft>
            </a:pPr>
            <a:r>
              <a:rPr lang="en-US" sz="2000">
                <a:solidFill>
                  <a:schemeClr val="tx2">
                    <a:lumMod val="75000"/>
                  </a:schemeClr>
                </a:solidFill>
                <a:latin typeface="Segoe UI"/>
                <a:cs typeface="Segoe UI"/>
              </a:rPr>
              <a:t>Assistant Superintendent, Special Education</a:t>
            </a:r>
          </a:p>
          <a:p>
            <a:pPr>
              <a:lnSpc>
                <a:spcPct val="100000"/>
              </a:lnSpc>
              <a:spcBef>
                <a:spcPts val="0"/>
              </a:spcBef>
              <a:spcAft>
                <a:spcPts val="600"/>
              </a:spcAft>
            </a:pPr>
            <a:r>
              <a:rPr lang="en-US" sz="2000">
                <a:solidFill>
                  <a:schemeClr val="accent4">
                    <a:lumMod val="50000"/>
                  </a:schemeClr>
                </a:solidFill>
                <a:latin typeface="Segoe UI"/>
                <a:cs typeface="Segoe UI"/>
                <a:hlinkClick r:id="rId3">
                  <a:extLst>
                    <a:ext uri="{A12FA001-AC4F-418D-AE19-62706E023703}">
                      <ahyp:hlinkClr xmlns:ahyp="http://schemas.microsoft.com/office/drawing/2018/hyperlinkcolor" val="tx"/>
                    </a:ext>
                  </a:extLst>
                </a:hlinkClick>
              </a:rPr>
              <a:t>glenna.gallo@k12.wa.us</a:t>
            </a:r>
            <a:r>
              <a:rPr lang="en-US" sz="2000">
                <a:solidFill>
                  <a:schemeClr val="tx2">
                    <a:lumMod val="75000"/>
                  </a:schemeClr>
                </a:solidFill>
                <a:latin typeface="Segoe UI"/>
                <a:cs typeface="Segoe UI"/>
              </a:rPr>
              <a:t> </a:t>
            </a:r>
            <a:endParaRPr lang="en-US" sz="2000">
              <a:solidFill>
                <a:schemeClr val="tx2">
                  <a:lumMod val="75000"/>
                </a:schemeClr>
              </a:solidFill>
            </a:endParaRPr>
          </a:p>
        </p:txBody>
      </p:sp>
      <p:sp>
        <p:nvSpPr>
          <p:cNvPr id="6" name="Subtitle 2">
            <a:extLst>
              <a:ext uri="{FF2B5EF4-FFF2-40B4-BE49-F238E27FC236}">
                <a16:creationId xmlns:a16="http://schemas.microsoft.com/office/drawing/2014/main" id="{8FE4FB40-307E-423F-BDE3-A21A127012FB}"/>
              </a:ext>
            </a:extLst>
          </p:cNvPr>
          <p:cNvSpPr txBox="1">
            <a:spLocks/>
          </p:cNvSpPr>
          <p:nvPr/>
        </p:nvSpPr>
        <p:spPr>
          <a:xfrm>
            <a:off x="6483927" y="4021349"/>
            <a:ext cx="5383085" cy="1394713"/>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spcAft>
                <a:spcPts val="600"/>
              </a:spcAft>
            </a:pPr>
            <a:r>
              <a:rPr lang="en-US" sz="2800" b="1">
                <a:solidFill>
                  <a:schemeClr val="tx2">
                    <a:lumMod val="75000"/>
                  </a:schemeClr>
                </a:solidFill>
                <a:latin typeface="Segoe UI"/>
                <a:cs typeface="Segoe UI"/>
              </a:rPr>
              <a:t>Dr. Tania May</a:t>
            </a:r>
          </a:p>
          <a:p>
            <a:pPr>
              <a:lnSpc>
                <a:spcPct val="100000"/>
              </a:lnSpc>
              <a:spcBef>
                <a:spcPts val="0"/>
              </a:spcBef>
              <a:spcAft>
                <a:spcPts val="600"/>
              </a:spcAft>
            </a:pPr>
            <a:r>
              <a:rPr lang="en-US" sz="2000">
                <a:solidFill>
                  <a:schemeClr val="tx2">
                    <a:lumMod val="75000"/>
                  </a:schemeClr>
                </a:solidFill>
                <a:latin typeface="Segoe UI"/>
                <a:cs typeface="Segoe UI"/>
              </a:rPr>
              <a:t>Director of Special Education</a:t>
            </a:r>
          </a:p>
          <a:p>
            <a:pPr>
              <a:lnSpc>
                <a:spcPct val="100000"/>
              </a:lnSpc>
              <a:spcBef>
                <a:spcPts val="0"/>
              </a:spcBef>
              <a:spcAft>
                <a:spcPts val="600"/>
              </a:spcAft>
            </a:pPr>
            <a:r>
              <a:rPr lang="en-US" sz="2000">
                <a:solidFill>
                  <a:schemeClr val="accent4">
                    <a:lumMod val="50000"/>
                  </a:schemeClr>
                </a:solidFill>
                <a:latin typeface="Segoe UI"/>
                <a:cs typeface="Segoe UI"/>
                <a:hlinkClick r:id="rId3">
                  <a:extLst>
                    <a:ext uri="{A12FA001-AC4F-418D-AE19-62706E023703}">
                      <ahyp:hlinkClr xmlns:ahyp="http://schemas.microsoft.com/office/drawing/2018/hyperlinkcolor" val="tx"/>
                    </a:ext>
                  </a:extLst>
                </a:hlinkClick>
              </a:rPr>
              <a:t>tania.may@k12.wa.us</a:t>
            </a:r>
            <a:r>
              <a:rPr lang="en-US" sz="2000">
                <a:solidFill>
                  <a:schemeClr val="tx2">
                    <a:lumMod val="75000"/>
                  </a:schemeClr>
                </a:solidFill>
                <a:latin typeface="Segoe UI"/>
                <a:cs typeface="Segoe UI"/>
              </a:rPr>
              <a:t> </a:t>
            </a:r>
            <a:endParaRPr lang="en-US" sz="2000">
              <a:solidFill>
                <a:schemeClr val="tx2">
                  <a:lumMod val="75000"/>
                </a:schemeClr>
              </a:solidFill>
            </a:endParaRPr>
          </a:p>
        </p:txBody>
      </p:sp>
      <p:sp>
        <p:nvSpPr>
          <p:cNvPr id="7" name="Subtitle 2">
            <a:extLst>
              <a:ext uri="{FF2B5EF4-FFF2-40B4-BE49-F238E27FC236}">
                <a16:creationId xmlns:a16="http://schemas.microsoft.com/office/drawing/2014/main" id="{2F0DF2A6-7180-412F-A5DE-0F50509B930A}"/>
              </a:ext>
            </a:extLst>
          </p:cNvPr>
          <p:cNvSpPr txBox="1">
            <a:spLocks/>
          </p:cNvSpPr>
          <p:nvPr/>
        </p:nvSpPr>
        <p:spPr>
          <a:xfrm>
            <a:off x="9025247" y="5973339"/>
            <a:ext cx="2536121" cy="633042"/>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b="1">
                <a:solidFill>
                  <a:schemeClr val="tx2">
                    <a:lumMod val="75000"/>
                  </a:schemeClr>
                </a:solidFill>
              </a:rPr>
              <a:t>June 2021</a:t>
            </a:r>
          </a:p>
        </p:txBody>
      </p:sp>
    </p:spTree>
    <p:extLst>
      <p:ext uri="{BB962C8B-B14F-4D97-AF65-F5344CB8AC3E}">
        <p14:creationId xmlns:p14="http://schemas.microsoft.com/office/powerpoint/2010/main" val="1652367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86286-C610-4999-BF93-20661043FE93}"/>
              </a:ext>
            </a:extLst>
          </p:cNvPr>
          <p:cNvSpPr>
            <a:spLocks noGrp="1"/>
          </p:cNvSpPr>
          <p:nvPr>
            <p:ph type="title"/>
          </p:nvPr>
        </p:nvSpPr>
        <p:spPr>
          <a:xfrm>
            <a:off x="215241" y="54605"/>
            <a:ext cx="11534810" cy="806878"/>
          </a:xfrm>
        </p:spPr>
        <p:txBody>
          <a:bodyPr>
            <a:normAutofit/>
          </a:bodyPr>
          <a:lstStyle/>
          <a:p>
            <a:pPr algn="ctr"/>
            <a:r>
              <a:rPr lang="en-US" b="1"/>
              <a:t>OSPI Strategic Goals</a:t>
            </a:r>
          </a:p>
        </p:txBody>
      </p:sp>
      <p:sp>
        <p:nvSpPr>
          <p:cNvPr id="3" name="TextBox 2">
            <a:extLst>
              <a:ext uri="{FF2B5EF4-FFF2-40B4-BE49-F238E27FC236}">
                <a16:creationId xmlns:a16="http://schemas.microsoft.com/office/drawing/2014/main" id="{BE8DE4A6-8923-4C12-9F61-D1389AC262F8}"/>
              </a:ext>
            </a:extLst>
          </p:cNvPr>
          <p:cNvSpPr txBox="1"/>
          <p:nvPr/>
        </p:nvSpPr>
        <p:spPr>
          <a:xfrm>
            <a:off x="215241" y="861483"/>
            <a:ext cx="11834349"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rgbClr val="40403D"/>
                </a:solidFill>
                <a:effectLst/>
                <a:uLnTx/>
                <a:uFillTx/>
                <a:latin typeface="Segoe UI"/>
                <a:ea typeface="+mn-ea"/>
              </a:rPr>
              <a:t>OSPI supports and empowers students, educators, families, and communities through equitable access to high-quality curriculum, instruction, and supports. Our shared focus is supporting all our state’s learners by providing coordinated, data-driven resources and supports to school districts. At the center of our work are our commitments to eliminating opportunity gaps and to supporting students furthest from educational justice. We are committed to undoing deficit narratives, policies, and practices; and building our knowledge and leadership for anti-racist policy and implementation.</a:t>
            </a:r>
            <a:endParaRPr kumimoji="0" lang="en-US" sz="1600" i="0" u="none" strike="noStrike" kern="1200" cap="none" spc="0" normalizeH="0" baseline="0" noProof="0">
              <a:ln>
                <a:noFill/>
              </a:ln>
              <a:solidFill>
                <a:srgbClr val="40403D"/>
              </a:solidFill>
              <a:effectLst/>
              <a:uLnTx/>
              <a:uFillTx/>
              <a:latin typeface="Segoe UI"/>
              <a:ea typeface="+mn-ea"/>
              <a:cs typeface="Segoe UI"/>
            </a:endParaRPr>
          </a:p>
        </p:txBody>
      </p:sp>
      <p:grpSp>
        <p:nvGrpSpPr>
          <p:cNvPr id="40" name="Group 39" descr="Strategic Goal 1: Equitable Access to Strong Foundations.">
            <a:extLst>
              <a:ext uri="{FF2B5EF4-FFF2-40B4-BE49-F238E27FC236}">
                <a16:creationId xmlns:a16="http://schemas.microsoft.com/office/drawing/2014/main" id="{606F8074-CAEE-43DA-9709-9AB1CE2AC790}"/>
              </a:ext>
            </a:extLst>
          </p:cNvPr>
          <p:cNvGrpSpPr/>
          <p:nvPr/>
        </p:nvGrpSpPr>
        <p:grpSpPr>
          <a:xfrm>
            <a:off x="215241" y="2358819"/>
            <a:ext cx="10970005" cy="914400"/>
            <a:chOff x="215241" y="2358819"/>
            <a:chExt cx="10970005" cy="914400"/>
          </a:xfrm>
        </p:grpSpPr>
        <p:grpSp>
          <p:nvGrpSpPr>
            <p:cNvPr id="13" name="Group 12">
              <a:extLst>
                <a:ext uri="{FF2B5EF4-FFF2-40B4-BE49-F238E27FC236}">
                  <a16:creationId xmlns:a16="http://schemas.microsoft.com/office/drawing/2014/main" id="{F59FFB3C-BD2A-49D7-8E79-FB40F259C1EA}"/>
                </a:ext>
              </a:extLst>
            </p:cNvPr>
            <p:cNvGrpSpPr/>
            <p:nvPr/>
          </p:nvGrpSpPr>
          <p:grpSpPr>
            <a:xfrm>
              <a:off x="215241" y="2358819"/>
              <a:ext cx="10970005" cy="914400"/>
              <a:chOff x="780045" y="3848100"/>
              <a:chExt cx="10970005" cy="914400"/>
            </a:xfrm>
          </p:grpSpPr>
          <p:sp>
            <p:nvSpPr>
              <p:cNvPr id="14" name="Rectangle: Rounded Corners 13">
                <a:extLst>
                  <a:ext uri="{FF2B5EF4-FFF2-40B4-BE49-F238E27FC236}">
                    <a16:creationId xmlns:a16="http://schemas.microsoft.com/office/drawing/2014/main" id="{33496DFD-D35B-420A-9089-F0CEB24E7704}"/>
                  </a:ext>
                </a:extLst>
              </p:cNvPr>
              <p:cNvSpPr/>
              <p:nvPr/>
            </p:nvSpPr>
            <p:spPr>
              <a:xfrm>
                <a:off x="1757749" y="3848100"/>
                <a:ext cx="9992301" cy="901365"/>
              </a:xfrm>
              <a:prstGeom prst="roundRect">
                <a:avLst/>
              </a:prstGeom>
              <a:solidFill>
                <a:srgbClr val="FFF7E1"/>
              </a:solidFill>
              <a:ln w="38100">
                <a:solidFill>
                  <a:srgbClr val="FDDA7C"/>
                </a:solidFill>
              </a:ln>
            </p:spPr>
            <p:style>
              <a:lnRef idx="2">
                <a:schemeClr val="accent1">
                  <a:shade val="50000"/>
                </a:schemeClr>
              </a:lnRef>
              <a:fillRef idx="1">
                <a:schemeClr val="accent1"/>
              </a:fillRef>
              <a:effectRef idx="0">
                <a:schemeClr val="accent1"/>
              </a:effectRef>
              <a:fontRef idx="minor">
                <a:schemeClr val="lt1"/>
              </a:fontRef>
            </p:style>
            <p:txBody>
              <a:bodyPr lIns="274320" rtlCol="0" anchor="ctr"/>
              <a:lstStyle/>
              <a:p>
                <a:pPr lvl="0">
                  <a:spcAft>
                    <a:spcPts val="300"/>
                  </a:spcAft>
                  <a:defRPr/>
                </a:pPr>
                <a:r>
                  <a:rPr lang="en-US" sz="2000" b="1">
                    <a:solidFill>
                      <a:srgbClr val="40403D"/>
                    </a:solidFill>
                    <a:latin typeface="Segoe UI"/>
                  </a:rPr>
                  <a:t>Equitable Access to Strong Foundations </a:t>
                </a:r>
              </a:p>
              <a:p>
                <a:pPr lvl="0">
                  <a:defRPr/>
                </a:pPr>
                <a:r>
                  <a:rPr lang="en-US" sz="1600">
                    <a:solidFill>
                      <a:srgbClr val="40403D"/>
                    </a:solidFill>
                    <a:latin typeface="Segoe UI"/>
                  </a:rPr>
                  <a:t>Increase student access to and participation in high-quality early learning and elementary by</a:t>
                </a:r>
                <a:br>
                  <a:rPr lang="en-US" sz="1600">
                    <a:solidFill>
                      <a:srgbClr val="40403D"/>
                    </a:solidFill>
                    <a:latin typeface="Segoe UI"/>
                  </a:rPr>
                </a:br>
                <a:r>
                  <a:rPr lang="en-US" sz="1600">
                    <a:solidFill>
                      <a:srgbClr val="40403D"/>
                    </a:solidFill>
                    <a:latin typeface="Segoe UI"/>
                  </a:rPr>
                  <a:t>amplifying and building on inclusive, asset-based policies and practices. </a:t>
                </a:r>
              </a:p>
            </p:txBody>
          </p:sp>
          <p:sp>
            <p:nvSpPr>
              <p:cNvPr id="16" name="Oval 15">
                <a:extLst>
                  <a:ext uri="{FF2B5EF4-FFF2-40B4-BE49-F238E27FC236}">
                    <a16:creationId xmlns:a16="http://schemas.microsoft.com/office/drawing/2014/main" id="{B7730D4A-5CC3-44DB-8A48-5A0383FE9853}"/>
                  </a:ext>
                </a:extLst>
              </p:cNvPr>
              <p:cNvSpPr/>
              <p:nvPr/>
            </p:nvSpPr>
            <p:spPr>
              <a:xfrm>
                <a:off x="780045" y="3848100"/>
                <a:ext cx="914400" cy="914400"/>
              </a:xfrm>
              <a:prstGeom prst="ellipse">
                <a:avLst/>
              </a:prstGeom>
              <a:noFill/>
              <a:ln w="127000">
                <a:solidFill>
                  <a:srgbClr val="FDDA7C"/>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40403D"/>
                    </a:solidFill>
                    <a:effectLst/>
                    <a:uLnTx/>
                    <a:uFillTx/>
                    <a:latin typeface="Segoe UI"/>
                    <a:ea typeface="+mn-ea"/>
                    <a:cs typeface="+mn-cs"/>
                  </a:rPr>
                  <a:t>Goal </a:t>
                </a:r>
                <a:r>
                  <a:rPr kumimoji="0" lang="en-US" sz="2400" b="1" i="0" u="none" strike="noStrike" kern="1200" cap="none" spc="0" normalizeH="0" baseline="0" noProof="0">
                    <a:ln>
                      <a:noFill/>
                    </a:ln>
                    <a:solidFill>
                      <a:srgbClr val="40403D"/>
                    </a:solidFill>
                    <a:effectLst/>
                    <a:uLnTx/>
                    <a:uFillTx/>
                    <a:latin typeface="Segoe UI"/>
                    <a:ea typeface="+mn-ea"/>
                    <a:cs typeface="+mn-cs"/>
                  </a:rPr>
                  <a:t>1 </a:t>
                </a:r>
                <a:endParaRPr kumimoji="0" lang="en-US" sz="1700" b="1" i="0" u="none" strike="noStrike" kern="1200" cap="none" spc="0" normalizeH="0" baseline="0" noProof="0">
                  <a:ln>
                    <a:noFill/>
                  </a:ln>
                  <a:solidFill>
                    <a:srgbClr val="40403D"/>
                  </a:solidFill>
                  <a:effectLst/>
                  <a:uLnTx/>
                  <a:uFillTx/>
                  <a:latin typeface="Segoe UI"/>
                  <a:ea typeface="+mn-ea"/>
                  <a:cs typeface="+mn-cs"/>
                </a:endParaRPr>
              </a:p>
            </p:txBody>
          </p:sp>
        </p:grpSp>
        <p:pic>
          <p:nvPicPr>
            <p:cNvPr id="37" name="Picture 36">
              <a:extLst>
                <a:ext uri="{FF2B5EF4-FFF2-40B4-BE49-F238E27FC236}">
                  <a16:creationId xmlns:a16="http://schemas.microsoft.com/office/drawing/2014/main" id="{42821780-896F-432B-B6BC-EBA3E5536E69}"/>
                </a:ext>
              </a:extLst>
            </p:cNvPr>
            <p:cNvPicPr>
              <a:picLocks noChangeAspect="1"/>
            </p:cNvPicPr>
            <p:nvPr/>
          </p:nvPicPr>
          <p:blipFill>
            <a:blip r:embed="rId3"/>
            <a:stretch>
              <a:fillRect/>
            </a:stretch>
          </p:blipFill>
          <p:spPr>
            <a:xfrm>
              <a:off x="10295825" y="2472273"/>
              <a:ext cx="743707" cy="674455"/>
            </a:xfrm>
            <a:prstGeom prst="rect">
              <a:avLst/>
            </a:prstGeom>
          </p:spPr>
        </p:pic>
      </p:grpSp>
      <p:grpSp>
        <p:nvGrpSpPr>
          <p:cNvPr id="25" name="Group 24" descr="Strategic Goal 2: Rigorous Learner Centered Options in Every Community">
            <a:extLst>
              <a:ext uri="{FF2B5EF4-FFF2-40B4-BE49-F238E27FC236}">
                <a16:creationId xmlns:a16="http://schemas.microsoft.com/office/drawing/2014/main" id="{21A2BF5F-2BE3-4FA5-9E93-C1945F5CD602}"/>
              </a:ext>
            </a:extLst>
          </p:cNvPr>
          <p:cNvGrpSpPr/>
          <p:nvPr/>
        </p:nvGrpSpPr>
        <p:grpSpPr>
          <a:xfrm>
            <a:off x="996412" y="3418961"/>
            <a:ext cx="10970005" cy="914400"/>
            <a:chOff x="780045" y="3848100"/>
            <a:chExt cx="10970005" cy="914400"/>
          </a:xfrm>
        </p:grpSpPr>
        <p:sp>
          <p:nvSpPr>
            <p:cNvPr id="26" name="Rectangle: Rounded Corners 25">
              <a:extLst>
                <a:ext uri="{FF2B5EF4-FFF2-40B4-BE49-F238E27FC236}">
                  <a16:creationId xmlns:a16="http://schemas.microsoft.com/office/drawing/2014/main" id="{F84E2703-ABD0-4DF4-8B4D-2EC93D881417}"/>
                </a:ext>
              </a:extLst>
            </p:cNvPr>
            <p:cNvSpPr/>
            <p:nvPr/>
          </p:nvSpPr>
          <p:spPr>
            <a:xfrm>
              <a:off x="1757749" y="3848100"/>
              <a:ext cx="9992301" cy="901365"/>
            </a:xfrm>
            <a:prstGeom prst="roundRect">
              <a:avLst/>
            </a:prstGeom>
            <a:solidFill>
              <a:srgbClr val="DBE6E8"/>
            </a:solidFill>
            <a:ln w="38100">
              <a:solidFill>
                <a:srgbClr val="0D5761"/>
              </a:solidFill>
            </a:ln>
          </p:spPr>
          <p:style>
            <a:lnRef idx="2">
              <a:schemeClr val="accent1">
                <a:shade val="50000"/>
              </a:schemeClr>
            </a:lnRef>
            <a:fillRef idx="1">
              <a:schemeClr val="accent1"/>
            </a:fillRef>
            <a:effectRef idx="0">
              <a:schemeClr val="accent1"/>
            </a:effectRef>
            <a:fontRef idx="minor">
              <a:schemeClr val="lt1"/>
            </a:fontRef>
          </p:style>
          <p:txBody>
            <a:bodyPr lIns="274320" rtlCol="0" anchor="ctr"/>
            <a:lstStyle/>
            <a:p>
              <a:pPr lvl="0">
                <a:spcAft>
                  <a:spcPts val="300"/>
                </a:spcAft>
                <a:defRPr/>
              </a:pPr>
              <a:r>
                <a:rPr lang="en-US" sz="2000" b="1">
                  <a:solidFill>
                    <a:srgbClr val="40403D"/>
                  </a:solidFill>
                  <a:latin typeface="Segoe UI"/>
                </a:rPr>
                <a:t>Rigorous Learner Centered Options in Every Community </a:t>
              </a:r>
            </a:p>
            <a:p>
              <a:pPr lvl="0">
                <a:defRPr/>
              </a:pPr>
              <a:r>
                <a:rPr lang="en-US" sz="1600">
                  <a:solidFill>
                    <a:srgbClr val="40403D"/>
                  </a:solidFill>
                  <a:latin typeface="Segoe UI"/>
                </a:rPr>
                <a:t>Provide all students with access to challenging coursework, culturally responsive and anti-racist</a:t>
              </a:r>
              <a:br>
                <a:rPr lang="en-US" sz="1600">
                  <a:solidFill>
                    <a:srgbClr val="40403D"/>
                  </a:solidFill>
                  <a:latin typeface="Segoe UI"/>
                </a:rPr>
              </a:br>
              <a:r>
                <a:rPr lang="en-US" sz="1600">
                  <a:solidFill>
                    <a:srgbClr val="40403D"/>
                  </a:solidFill>
                  <a:latin typeface="Segoe UI"/>
                </a:rPr>
                <a:t>curriculum, and pathways to graduation and beyond that meet their unique interests. </a:t>
              </a:r>
            </a:p>
          </p:txBody>
        </p:sp>
        <p:pic>
          <p:nvPicPr>
            <p:cNvPr id="27" name="Picture 26">
              <a:extLst>
                <a:ext uri="{FF2B5EF4-FFF2-40B4-BE49-F238E27FC236}">
                  <a16:creationId xmlns:a16="http://schemas.microsoft.com/office/drawing/2014/main" id="{A0D93D44-1653-4744-9B51-85FCDD94A030}"/>
                </a:ext>
              </a:extLst>
            </p:cNvPr>
            <p:cNvPicPr>
              <a:picLocks noChangeAspect="1"/>
            </p:cNvPicPr>
            <p:nvPr/>
          </p:nvPicPr>
          <p:blipFill>
            <a:blip r:embed="rId4"/>
            <a:stretch>
              <a:fillRect/>
            </a:stretch>
          </p:blipFill>
          <p:spPr>
            <a:xfrm>
              <a:off x="10782688" y="3945556"/>
              <a:ext cx="902428" cy="696480"/>
            </a:xfrm>
            <a:prstGeom prst="rect">
              <a:avLst/>
            </a:prstGeom>
          </p:spPr>
        </p:pic>
        <p:sp>
          <p:nvSpPr>
            <p:cNvPr id="28" name="Oval 27">
              <a:extLst>
                <a:ext uri="{FF2B5EF4-FFF2-40B4-BE49-F238E27FC236}">
                  <a16:creationId xmlns:a16="http://schemas.microsoft.com/office/drawing/2014/main" id="{7F75CA3C-393B-4229-921A-6707A44C4F21}"/>
                </a:ext>
              </a:extLst>
            </p:cNvPr>
            <p:cNvSpPr/>
            <p:nvPr/>
          </p:nvSpPr>
          <p:spPr>
            <a:xfrm>
              <a:off x="780045" y="3848100"/>
              <a:ext cx="914400" cy="914400"/>
            </a:xfrm>
            <a:prstGeom prst="ellipse">
              <a:avLst/>
            </a:prstGeom>
            <a:noFill/>
            <a:ln w="127000">
              <a:solidFill>
                <a:srgbClr val="0D576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40403D"/>
                  </a:solidFill>
                  <a:effectLst/>
                  <a:uLnTx/>
                  <a:uFillTx/>
                  <a:latin typeface="Segoe UI"/>
                  <a:ea typeface="+mn-ea"/>
                  <a:cs typeface="+mn-cs"/>
                </a:rPr>
                <a:t>Goal </a:t>
              </a:r>
              <a:r>
                <a:rPr kumimoji="0" lang="en-US" sz="2400" b="1" i="0" u="none" strike="noStrike" kern="1200" cap="none" spc="0" normalizeH="0" baseline="0" noProof="0">
                  <a:ln>
                    <a:noFill/>
                  </a:ln>
                  <a:solidFill>
                    <a:srgbClr val="40403D"/>
                  </a:solidFill>
                  <a:effectLst/>
                  <a:uLnTx/>
                  <a:uFillTx/>
                  <a:latin typeface="Segoe UI"/>
                  <a:ea typeface="+mn-ea"/>
                  <a:cs typeface="+mn-cs"/>
                </a:rPr>
                <a:t>2 </a:t>
              </a:r>
              <a:endParaRPr kumimoji="0" lang="en-US" sz="1700" b="1" i="0" u="none" strike="noStrike" kern="1200" cap="none" spc="0" normalizeH="0" baseline="0" noProof="0">
                <a:ln>
                  <a:noFill/>
                </a:ln>
                <a:solidFill>
                  <a:srgbClr val="40403D"/>
                </a:solidFill>
                <a:effectLst/>
                <a:uLnTx/>
                <a:uFillTx/>
                <a:latin typeface="Segoe UI"/>
                <a:ea typeface="+mn-ea"/>
                <a:cs typeface="+mn-cs"/>
              </a:endParaRPr>
            </a:p>
          </p:txBody>
        </p:sp>
      </p:grpSp>
      <p:grpSp>
        <p:nvGrpSpPr>
          <p:cNvPr id="41" name="Group 40" descr="Strategic Goal 3: A Diverse, Inclusive, and Highly Skilled Workforce">
            <a:extLst>
              <a:ext uri="{FF2B5EF4-FFF2-40B4-BE49-F238E27FC236}">
                <a16:creationId xmlns:a16="http://schemas.microsoft.com/office/drawing/2014/main" id="{32133247-9ABF-4FF5-9622-F24A7E6D83E8}"/>
              </a:ext>
            </a:extLst>
          </p:cNvPr>
          <p:cNvGrpSpPr/>
          <p:nvPr/>
        </p:nvGrpSpPr>
        <p:grpSpPr>
          <a:xfrm>
            <a:off x="215241" y="4482657"/>
            <a:ext cx="10970005" cy="914400"/>
            <a:chOff x="215241" y="4482657"/>
            <a:chExt cx="10970005" cy="914400"/>
          </a:xfrm>
        </p:grpSpPr>
        <p:grpSp>
          <p:nvGrpSpPr>
            <p:cNvPr id="29" name="Group 28">
              <a:extLst>
                <a:ext uri="{FF2B5EF4-FFF2-40B4-BE49-F238E27FC236}">
                  <a16:creationId xmlns:a16="http://schemas.microsoft.com/office/drawing/2014/main" id="{B3DE21FB-E58C-4EF6-8F4E-DF0915F4C8D4}"/>
                </a:ext>
              </a:extLst>
            </p:cNvPr>
            <p:cNvGrpSpPr/>
            <p:nvPr/>
          </p:nvGrpSpPr>
          <p:grpSpPr>
            <a:xfrm>
              <a:off x="215241" y="4482657"/>
              <a:ext cx="10970005" cy="914400"/>
              <a:chOff x="780045" y="3848100"/>
              <a:chExt cx="10970005" cy="914400"/>
            </a:xfrm>
          </p:grpSpPr>
          <p:sp>
            <p:nvSpPr>
              <p:cNvPr id="30" name="Rectangle: Rounded Corners 29">
                <a:extLst>
                  <a:ext uri="{FF2B5EF4-FFF2-40B4-BE49-F238E27FC236}">
                    <a16:creationId xmlns:a16="http://schemas.microsoft.com/office/drawing/2014/main" id="{839B2574-CA28-4476-AA90-23AA1DCF5008}"/>
                  </a:ext>
                </a:extLst>
              </p:cNvPr>
              <p:cNvSpPr/>
              <p:nvPr/>
            </p:nvSpPr>
            <p:spPr>
              <a:xfrm>
                <a:off x="1757749" y="3848100"/>
                <a:ext cx="9992301" cy="901365"/>
              </a:xfrm>
              <a:prstGeom prst="roundRect">
                <a:avLst/>
              </a:prstGeom>
              <a:solidFill>
                <a:srgbClr val="EEF4F2"/>
              </a:solidFill>
              <a:ln w="38100">
                <a:solidFill>
                  <a:srgbClr val="87B2A7"/>
                </a:solidFill>
              </a:ln>
            </p:spPr>
            <p:style>
              <a:lnRef idx="2">
                <a:schemeClr val="accent1">
                  <a:shade val="50000"/>
                </a:schemeClr>
              </a:lnRef>
              <a:fillRef idx="1">
                <a:schemeClr val="accent1"/>
              </a:fillRef>
              <a:effectRef idx="0">
                <a:schemeClr val="accent1"/>
              </a:effectRef>
              <a:fontRef idx="minor">
                <a:schemeClr val="lt1"/>
              </a:fontRef>
            </p:style>
            <p:txBody>
              <a:bodyPr lIns="274320" rtlCol="0" anchor="ctr"/>
              <a:lstStyle/>
              <a:p>
                <a:pPr lvl="0">
                  <a:spcAft>
                    <a:spcPts val="300"/>
                  </a:spcAft>
                  <a:defRPr/>
                </a:pPr>
                <a:r>
                  <a:rPr lang="en-US" sz="2000" b="1">
                    <a:solidFill>
                      <a:srgbClr val="40403D"/>
                    </a:solidFill>
                    <a:latin typeface="Segoe UI"/>
                  </a:rPr>
                  <a:t>A Diverse, Inclusive, and Highly Skilled Workforce </a:t>
                </a:r>
              </a:p>
              <a:p>
                <a:pPr lvl="0">
                  <a:defRPr/>
                </a:pPr>
                <a:r>
                  <a:rPr lang="en-US" sz="1600">
                    <a:solidFill>
                      <a:srgbClr val="40403D"/>
                    </a:solidFill>
                    <a:latin typeface="Segoe UI"/>
                  </a:rPr>
                  <a:t>Prepare all students with educators who are reflective of our global society by increasing</a:t>
                </a:r>
                <a:br>
                  <a:rPr lang="en-US" sz="1600">
                    <a:solidFill>
                      <a:srgbClr val="40403D"/>
                    </a:solidFill>
                    <a:latin typeface="Segoe UI"/>
                  </a:rPr>
                </a:br>
                <a:r>
                  <a:rPr lang="en-US" sz="1600">
                    <a:solidFill>
                      <a:srgbClr val="40403D"/>
                    </a:solidFill>
                    <a:latin typeface="Segoe UI"/>
                  </a:rPr>
                  <a:t>access to a workforce that is diverse, culturally responsive, and racially literate. </a:t>
                </a:r>
              </a:p>
            </p:txBody>
          </p:sp>
          <p:sp>
            <p:nvSpPr>
              <p:cNvPr id="32" name="Oval 31">
                <a:extLst>
                  <a:ext uri="{FF2B5EF4-FFF2-40B4-BE49-F238E27FC236}">
                    <a16:creationId xmlns:a16="http://schemas.microsoft.com/office/drawing/2014/main" id="{A3F0E89C-0E53-4C36-9B36-81A6280BC61B}"/>
                  </a:ext>
                </a:extLst>
              </p:cNvPr>
              <p:cNvSpPr/>
              <p:nvPr/>
            </p:nvSpPr>
            <p:spPr>
              <a:xfrm>
                <a:off x="780045" y="3848100"/>
                <a:ext cx="914400" cy="914400"/>
              </a:xfrm>
              <a:prstGeom prst="ellipse">
                <a:avLst/>
              </a:prstGeom>
              <a:noFill/>
              <a:ln w="127000">
                <a:solidFill>
                  <a:srgbClr val="87B2A7"/>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40403D"/>
                    </a:solidFill>
                    <a:effectLst/>
                    <a:uLnTx/>
                    <a:uFillTx/>
                    <a:latin typeface="Segoe UI"/>
                    <a:ea typeface="+mn-ea"/>
                    <a:cs typeface="+mn-cs"/>
                  </a:rPr>
                  <a:t>Goal </a:t>
                </a:r>
                <a:r>
                  <a:rPr kumimoji="0" lang="en-US" sz="2400" b="1" i="0" u="none" strike="noStrike" kern="1200" cap="none" spc="0" normalizeH="0" baseline="0" noProof="0">
                    <a:ln>
                      <a:noFill/>
                    </a:ln>
                    <a:solidFill>
                      <a:srgbClr val="40403D"/>
                    </a:solidFill>
                    <a:effectLst/>
                    <a:uLnTx/>
                    <a:uFillTx/>
                    <a:latin typeface="Segoe UI"/>
                    <a:ea typeface="+mn-ea"/>
                    <a:cs typeface="+mn-cs"/>
                  </a:rPr>
                  <a:t>3 </a:t>
                </a:r>
                <a:endParaRPr kumimoji="0" lang="en-US" sz="1700" b="1" i="0" u="none" strike="noStrike" kern="1200" cap="none" spc="0" normalizeH="0" baseline="0" noProof="0">
                  <a:ln>
                    <a:noFill/>
                  </a:ln>
                  <a:solidFill>
                    <a:srgbClr val="40403D"/>
                  </a:solidFill>
                  <a:effectLst/>
                  <a:uLnTx/>
                  <a:uFillTx/>
                  <a:latin typeface="Segoe UI"/>
                  <a:ea typeface="+mn-ea"/>
                  <a:cs typeface="+mn-cs"/>
                </a:endParaRPr>
              </a:p>
            </p:txBody>
          </p:sp>
        </p:grpSp>
        <p:pic>
          <p:nvPicPr>
            <p:cNvPr id="38" name="Picture 37">
              <a:extLst>
                <a:ext uri="{FF2B5EF4-FFF2-40B4-BE49-F238E27FC236}">
                  <a16:creationId xmlns:a16="http://schemas.microsoft.com/office/drawing/2014/main" id="{2A9AB63F-DA02-4132-A902-EB2E42CC2A8A}"/>
                </a:ext>
              </a:extLst>
            </p:cNvPr>
            <p:cNvPicPr>
              <a:picLocks noChangeAspect="1"/>
            </p:cNvPicPr>
            <p:nvPr/>
          </p:nvPicPr>
          <p:blipFill>
            <a:blip r:embed="rId5"/>
            <a:stretch>
              <a:fillRect/>
            </a:stretch>
          </p:blipFill>
          <p:spPr>
            <a:xfrm>
              <a:off x="10295825" y="4598125"/>
              <a:ext cx="662752" cy="683463"/>
            </a:xfrm>
            <a:prstGeom prst="rect">
              <a:avLst/>
            </a:prstGeom>
          </p:spPr>
        </p:pic>
      </p:grpSp>
      <p:grpSp>
        <p:nvGrpSpPr>
          <p:cNvPr id="42" name="Group 41" descr="Strategic Goal 4: A Committed, Unified, and Customer-Focused OSPI.">
            <a:extLst>
              <a:ext uri="{FF2B5EF4-FFF2-40B4-BE49-F238E27FC236}">
                <a16:creationId xmlns:a16="http://schemas.microsoft.com/office/drawing/2014/main" id="{A0BD837B-9B7A-4711-A603-EEC61566AB87}"/>
              </a:ext>
            </a:extLst>
          </p:cNvPr>
          <p:cNvGrpSpPr/>
          <p:nvPr/>
        </p:nvGrpSpPr>
        <p:grpSpPr>
          <a:xfrm>
            <a:off x="996412" y="5537277"/>
            <a:ext cx="10970005" cy="914400"/>
            <a:chOff x="996412" y="5537277"/>
            <a:chExt cx="10970005" cy="914400"/>
          </a:xfrm>
        </p:grpSpPr>
        <p:grpSp>
          <p:nvGrpSpPr>
            <p:cNvPr id="33" name="Group 32">
              <a:extLst>
                <a:ext uri="{FF2B5EF4-FFF2-40B4-BE49-F238E27FC236}">
                  <a16:creationId xmlns:a16="http://schemas.microsoft.com/office/drawing/2014/main" id="{03D5D71C-5854-49BA-8612-9C272B5ADDF3}"/>
                </a:ext>
              </a:extLst>
            </p:cNvPr>
            <p:cNvGrpSpPr/>
            <p:nvPr/>
          </p:nvGrpSpPr>
          <p:grpSpPr>
            <a:xfrm>
              <a:off x="996412" y="5537277"/>
              <a:ext cx="10970005" cy="914400"/>
              <a:chOff x="780045" y="3848100"/>
              <a:chExt cx="10970005" cy="914400"/>
            </a:xfrm>
          </p:grpSpPr>
          <p:sp>
            <p:nvSpPr>
              <p:cNvPr id="34" name="Rectangle: Rounded Corners 33">
                <a:extLst>
                  <a:ext uri="{FF2B5EF4-FFF2-40B4-BE49-F238E27FC236}">
                    <a16:creationId xmlns:a16="http://schemas.microsoft.com/office/drawing/2014/main" id="{D1E0161D-22D8-40B7-B566-EC5BF1098815}"/>
                  </a:ext>
                </a:extLst>
              </p:cNvPr>
              <p:cNvSpPr/>
              <p:nvPr/>
            </p:nvSpPr>
            <p:spPr>
              <a:xfrm>
                <a:off x="1757749" y="3848100"/>
                <a:ext cx="9992301" cy="901365"/>
              </a:xfrm>
              <a:prstGeom prst="roundRect">
                <a:avLst/>
              </a:prstGeom>
              <a:solidFill>
                <a:srgbClr val="E3E3E2"/>
              </a:solidFill>
              <a:ln w="38100">
                <a:solidFill>
                  <a:srgbClr val="40403D"/>
                </a:solidFill>
              </a:ln>
            </p:spPr>
            <p:style>
              <a:lnRef idx="2">
                <a:schemeClr val="accent1">
                  <a:shade val="50000"/>
                </a:schemeClr>
              </a:lnRef>
              <a:fillRef idx="1">
                <a:schemeClr val="accent1"/>
              </a:fillRef>
              <a:effectRef idx="0">
                <a:schemeClr val="accent1"/>
              </a:effectRef>
              <a:fontRef idx="minor">
                <a:schemeClr val="lt1"/>
              </a:fontRef>
            </p:style>
            <p:txBody>
              <a:bodyPr lIns="274320" rtlCol="0" anchor="ctr"/>
              <a:lstStyle/>
              <a:p>
                <a:pPr lvl="0">
                  <a:spcAft>
                    <a:spcPts val="300"/>
                  </a:spcAft>
                  <a:defRPr/>
                </a:pPr>
                <a:r>
                  <a:rPr lang="en-US" sz="2000" b="1">
                    <a:solidFill>
                      <a:srgbClr val="40403D"/>
                    </a:solidFill>
                    <a:latin typeface="Segoe UI"/>
                  </a:rPr>
                  <a:t>A Committed, Unified, and Customer-Focused OSPI </a:t>
                </a:r>
              </a:p>
              <a:p>
                <a:pPr lvl="0">
                  <a:defRPr/>
                </a:pPr>
                <a:r>
                  <a:rPr lang="en-US" sz="1600">
                    <a:solidFill>
                      <a:srgbClr val="40403D"/>
                    </a:solidFill>
                    <a:latin typeface="Segoe UI"/>
                  </a:rPr>
                  <a:t>Support school districts through consistent, timely, and meaningful funding and supports that</a:t>
                </a:r>
                <a:br>
                  <a:rPr lang="en-US" sz="1600">
                    <a:solidFill>
                      <a:srgbClr val="40403D"/>
                    </a:solidFill>
                    <a:latin typeface="Segoe UI"/>
                  </a:rPr>
                </a:br>
                <a:r>
                  <a:rPr lang="en-US" sz="1600">
                    <a:solidFill>
                      <a:srgbClr val="40403D"/>
                    </a:solidFill>
                    <a:latin typeface="Segoe UI"/>
                  </a:rPr>
                  <a:t>center the needs of students. Agency operations unified in facilitating services and resources. </a:t>
                </a:r>
              </a:p>
            </p:txBody>
          </p:sp>
          <p:sp>
            <p:nvSpPr>
              <p:cNvPr id="36" name="Oval 35">
                <a:extLst>
                  <a:ext uri="{FF2B5EF4-FFF2-40B4-BE49-F238E27FC236}">
                    <a16:creationId xmlns:a16="http://schemas.microsoft.com/office/drawing/2014/main" id="{E06B766E-B59D-41DD-8CE9-5141DD7EDACB}"/>
                  </a:ext>
                </a:extLst>
              </p:cNvPr>
              <p:cNvSpPr/>
              <p:nvPr/>
            </p:nvSpPr>
            <p:spPr>
              <a:xfrm>
                <a:off x="780045" y="3848100"/>
                <a:ext cx="914400" cy="914400"/>
              </a:xfrm>
              <a:prstGeom prst="ellipse">
                <a:avLst/>
              </a:prstGeom>
              <a:noFill/>
              <a:ln w="127000">
                <a:solidFill>
                  <a:srgbClr val="40403D"/>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40403D"/>
                    </a:solidFill>
                    <a:effectLst/>
                    <a:uLnTx/>
                    <a:uFillTx/>
                    <a:latin typeface="Segoe UI"/>
                    <a:ea typeface="+mn-ea"/>
                    <a:cs typeface="+mn-cs"/>
                  </a:rPr>
                  <a:t>Goal </a:t>
                </a:r>
                <a:r>
                  <a:rPr kumimoji="0" lang="en-US" sz="2400" b="1" i="0" u="none" strike="noStrike" kern="1200" cap="none" spc="0" normalizeH="0" baseline="0" noProof="0">
                    <a:ln>
                      <a:noFill/>
                    </a:ln>
                    <a:solidFill>
                      <a:srgbClr val="40403D"/>
                    </a:solidFill>
                    <a:effectLst/>
                    <a:uLnTx/>
                    <a:uFillTx/>
                    <a:latin typeface="Segoe UI"/>
                    <a:ea typeface="+mn-ea"/>
                    <a:cs typeface="+mn-cs"/>
                  </a:rPr>
                  <a:t>4 </a:t>
                </a:r>
                <a:endParaRPr kumimoji="0" lang="en-US" sz="1700" b="1" i="0" u="none" strike="noStrike" kern="1200" cap="none" spc="0" normalizeH="0" baseline="0" noProof="0">
                  <a:ln>
                    <a:noFill/>
                  </a:ln>
                  <a:solidFill>
                    <a:srgbClr val="40403D"/>
                  </a:solidFill>
                  <a:effectLst/>
                  <a:uLnTx/>
                  <a:uFillTx/>
                  <a:latin typeface="Segoe UI"/>
                  <a:ea typeface="+mn-ea"/>
                  <a:cs typeface="+mn-cs"/>
                </a:endParaRPr>
              </a:p>
            </p:txBody>
          </p:sp>
        </p:grpSp>
        <p:pic>
          <p:nvPicPr>
            <p:cNvPr id="39" name="Picture 38">
              <a:extLst>
                <a:ext uri="{FF2B5EF4-FFF2-40B4-BE49-F238E27FC236}">
                  <a16:creationId xmlns:a16="http://schemas.microsoft.com/office/drawing/2014/main" id="{916BD789-F8F4-444E-AF02-0D4E91E5E991}"/>
                </a:ext>
              </a:extLst>
            </p:cNvPr>
            <p:cNvPicPr>
              <a:picLocks noChangeAspect="1"/>
            </p:cNvPicPr>
            <p:nvPr/>
          </p:nvPicPr>
          <p:blipFill>
            <a:blip r:embed="rId6"/>
            <a:stretch>
              <a:fillRect/>
            </a:stretch>
          </p:blipFill>
          <p:spPr>
            <a:xfrm>
              <a:off x="10985815" y="5658780"/>
              <a:ext cx="850221" cy="658357"/>
            </a:xfrm>
            <a:prstGeom prst="rect">
              <a:avLst/>
            </a:prstGeom>
          </p:spPr>
        </p:pic>
      </p:grpSp>
      <p:sp>
        <p:nvSpPr>
          <p:cNvPr id="5" name="Rectangle 4">
            <a:extLst>
              <a:ext uri="{FF2B5EF4-FFF2-40B4-BE49-F238E27FC236}">
                <a16:creationId xmlns:a16="http://schemas.microsoft.com/office/drawing/2014/main" id="{1AE80CF8-3AC4-4C0B-9AF9-67666097547D}"/>
              </a:ext>
            </a:extLst>
          </p:cNvPr>
          <p:cNvSpPr/>
          <p:nvPr/>
        </p:nvSpPr>
        <p:spPr>
          <a:xfrm>
            <a:off x="0" y="6550223"/>
            <a:ext cx="6547242" cy="307777"/>
          </a:xfrm>
          <a:prstGeom prst="rect">
            <a:avLst/>
          </a:prstGeom>
        </p:spPr>
        <p:txBody>
          <a:bodyPr wrap="none">
            <a:spAutoFit/>
          </a:bodyPr>
          <a:lstStyle/>
          <a:p>
            <a:r>
              <a:rPr lang="en-US" sz="1400">
                <a:latin typeface="Segoe UI" panose="020B0502040204020203" pitchFamily="34" charset="0"/>
                <a:cs typeface="Segoe UI" panose="020B0502040204020203" pitchFamily="34" charset="0"/>
              </a:rPr>
              <a:t>Source: Office of Superintendent of Public Instruction. (n.d.). </a:t>
            </a:r>
            <a:r>
              <a:rPr lang="en-US" sz="1400" i="1">
                <a:solidFill>
                  <a:srgbClr val="0070C0"/>
                </a:solidFill>
                <a:latin typeface="Segoe UI" panose="020B0502040204020203" pitchFamily="34" charset="0"/>
                <a:cs typeface="Segoe UI" panose="020B0502040204020203" pitchFamily="34" charset="0"/>
                <a:hlinkClick r:id="rId7">
                  <a:extLst>
                    <a:ext uri="{A12FA001-AC4F-418D-AE19-62706E023703}">
                      <ahyp:hlinkClr xmlns:ahyp="http://schemas.microsoft.com/office/drawing/2018/hyperlinkcolor" val="tx"/>
                    </a:ext>
                  </a:extLst>
                </a:hlinkClick>
              </a:rPr>
              <a:t>OSPI Strategic Goals</a:t>
            </a:r>
            <a:endParaRPr lang="en-US" sz="1400" i="1">
              <a:solidFill>
                <a:srgbClr val="0070C0"/>
              </a:solidFill>
              <a:latin typeface="Segoe UI" panose="020B0502040204020203" pitchFamily="34" charset="0"/>
              <a:cs typeface="Segoe UI" panose="020B0502040204020203" pitchFamily="34" charset="0"/>
            </a:endParaRPr>
          </a:p>
        </p:txBody>
      </p:sp>
      <p:sp>
        <p:nvSpPr>
          <p:cNvPr id="12" name="Slide Number Placeholder 3">
            <a:extLst>
              <a:ext uri="{FF2B5EF4-FFF2-40B4-BE49-F238E27FC236}">
                <a16:creationId xmlns:a16="http://schemas.microsoft.com/office/drawing/2014/main" id="{7073F6B8-2CA6-4BF6-90AF-308876F69852}"/>
              </a:ext>
            </a:extLst>
          </p:cNvPr>
          <p:cNvSpPr>
            <a:spLocks noGrp="1"/>
          </p:cNvSpPr>
          <p:nvPr>
            <p:ph type="sldNum" sz="quarter" idx="4"/>
          </p:nvPr>
        </p:nvSpPr>
        <p:spPr>
          <a:xfrm>
            <a:off x="11321946" y="6462847"/>
            <a:ext cx="644471"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sym typeface="Quattrocento San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40403D"/>
              </a:solidFill>
              <a:effectLst/>
              <a:uLnTx/>
              <a:uFillTx/>
              <a:latin typeface="Segoe UI"/>
              <a:ea typeface="+mn-ea"/>
              <a:cs typeface="+mn-cs"/>
              <a:sym typeface="Quattrocento Sans"/>
            </a:endParaRPr>
          </a:p>
        </p:txBody>
      </p:sp>
    </p:spTree>
    <p:extLst>
      <p:ext uri="{BB962C8B-B14F-4D97-AF65-F5344CB8AC3E}">
        <p14:creationId xmlns:p14="http://schemas.microsoft.com/office/powerpoint/2010/main" val="401720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D3EF581F-6312-4FE9-9228-482EF755A7E6}"/>
              </a:ext>
            </a:extLst>
          </p:cNvPr>
          <p:cNvSpPr>
            <a:spLocks noGrp="1"/>
          </p:cNvSpPr>
          <p:nvPr>
            <p:ph type="title" idx="4294967295"/>
          </p:nvPr>
        </p:nvSpPr>
        <p:spPr>
          <a:xfrm>
            <a:off x="455112" y="330300"/>
            <a:ext cx="6248334" cy="756999"/>
          </a:xfrm>
          <a:prstGeom prst="roundRect">
            <a:avLst/>
          </a:prstGeom>
          <a:solidFill>
            <a:srgbClr val="FFFFFF"/>
          </a:solidFill>
          <a:ln w="38100" cap="flat" cmpd="sng" algn="ctr">
            <a:solidFill>
              <a:srgbClr val="0D5761"/>
            </a:solidFill>
            <a:prstDash val="solid"/>
            <a:miter lim="800000"/>
          </a:ln>
          <a:effectLst/>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1" u="none" strike="noStrike" kern="1200" cap="none" spc="0" normalizeH="0" baseline="0" noProof="0">
                <a:ln>
                  <a:noFill/>
                </a:ln>
                <a:solidFill>
                  <a:srgbClr val="40403D"/>
                </a:solidFill>
                <a:effectLst/>
                <a:uLnTx/>
                <a:uFillTx/>
                <a:latin typeface="Segoe UI"/>
                <a:ea typeface="+mn-ea"/>
                <a:cs typeface="+mn-cs"/>
              </a:rPr>
              <a:t>Graduation Pathways for All Students</a:t>
            </a:r>
          </a:p>
        </p:txBody>
      </p:sp>
      <p:grpSp>
        <p:nvGrpSpPr>
          <p:cNvPr id="2" name="Group 1" descr="English Language Arts (ELA) and Math graduation pathways include test and course options.">
            <a:extLst>
              <a:ext uri="{FF2B5EF4-FFF2-40B4-BE49-F238E27FC236}">
                <a16:creationId xmlns:a16="http://schemas.microsoft.com/office/drawing/2014/main" id="{E370E94F-81E4-4522-BEA3-934D5CB7F39B}"/>
              </a:ext>
            </a:extLst>
          </p:cNvPr>
          <p:cNvGrpSpPr/>
          <p:nvPr/>
        </p:nvGrpSpPr>
        <p:grpSpPr>
          <a:xfrm>
            <a:off x="455112" y="1190038"/>
            <a:ext cx="2442200" cy="4799794"/>
            <a:chOff x="1192659" y="1779059"/>
            <a:chExt cx="3245778" cy="4128578"/>
          </a:xfrm>
        </p:grpSpPr>
        <p:sp>
          <p:nvSpPr>
            <p:cNvPr id="7" name="Rectangle: Rounded Corners 6">
              <a:extLst>
                <a:ext uri="{FF2B5EF4-FFF2-40B4-BE49-F238E27FC236}">
                  <a16:creationId xmlns:a16="http://schemas.microsoft.com/office/drawing/2014/main" id="{313D20D1-749C-4F0C-BF02-FE815AB78ADD}"/>
                </a:ext>
              </a:extLst>
            </p:cNvPr>
            <p:cNvSpPr/>
            <p:nvPr/>
          </p:nvSpPr>
          <p:spPr>
            <a:xfrm>
              <a:off x="1192659" y="1779059"/>
              <a:ext cx="3245778" cy="4128578"/>
            </a:xfrm>
            <a:prstGeom prst="roundRect">
              <a:avLst/>
            </a:prstGeom>
            <a:solidFill>
              <a:schemeClr val="accent2"/>
            </a:solidFill>
            <a:ln w="38100"/>
          </p:spPr>
          <p:style>
            <a:lnRef idx="2">
              <a:schemeClr val="accent1">
                <a:shade val="50000"/>
              </a:schemeClr>
            </a:lnRef>
            <a:fillRef idx="1">
              <a:schemeClr val="accent1"/>
            </a:fillRef>
            <a:effectRef idx="0">
              <a:schemeClr val="accent1"/>
            </a:effectRef>
            <a:fontRef idx="minor">
              <a:schemeClr val="lt1"/>
            </a:fontRef>
          </p:style>
          <p:txBody>
            <a:bodyPr tIns="27432" rtlCol="0" anchor="ctr"/>
            <a:lstStyle/>
            <a:p>
              <a:pPr marL="0" marR="0" lvl="0" indent="0" algn="ctr" defTabSz="914400" rtl="0" eaLnBrk="1" fontAlgn="auto" latinLnBrk="0" hangingPunct="1">
                <a:lnSpc>
                  <a:spcPct val="100000"/>
                </a:lnSpc>
                <a:spcAft>
                  <a:spcPts val="1200"/>
                </a:spcAft>
                <a:buClrTx/>
                <a:buSzTx/>
                <a:buFontTx/>
                <a:buNone/>
                <a:tabLst/>
                <a:defRPr/>
              </a:pPr>
              <a:r>
                <a:rPr kumimoji="0" lang="en-US" sz="2800" b="1" i="0" u="none" strike="noStrike" kern="1200" cap="none" spc="0" normalizeH="0" baseline="0" noProof="0">
                  <a:ln>
                    <a:noFill/>
                  </a:ln>
                  <a:solidFill>
                    <a:srgbClr val="073E45"/>
                  </a:solidFill>
                  <a:effectLst/>
                  <a:uLnTx/>
                  <a:uFillTx/>
                  <a:latin typeface="Segoe UI"/>
                  <a:ea typeface="+mn-ea"/>
                  <a:cs typeface="+mn-cs"/>
                </a:rPr>
                <a:t>ELA &amp; Math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F7F5EB"/>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F7F5EB"/>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F7F5EB"/>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5EB"/>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5EB"/>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5EB"/>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5EB"/>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5EB"/>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5EB"/>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5EB"/>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5EB"/>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5EB"/>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5EB"/>
                </a:solidFill>
                <a:effectLst/>
                <a:uLnTx/>
                <a:uFillTx/>
                <a:latin typeface="Segoe UI"/>
                <a:ea typeface="+mn-ea"/>
                <a:cs typeface="+mn-cs"/>
              </a:endParaRPr>
            </a:p>
          </p:txBody>
        </p:sp>
        <p:sp>
          <p:nvSpPr>
            <p:cNvPr id="5" name="Rectangle: Rounded Corners 4">
              <a:extLst>
                <a:ext uri="{FF2B5EF4-FFF2-40B4-BE49-F238E27FC236}">
                  <a16:creationId xmlns:a16="http://schemas.microsoft.com/office/drawing/2014/main" id="{624B4FDE-4B94-487C-9E1D-6996969DCB89}"/>
                </a:ext>
              </a:extLst>
            </p:cNvPr>
            <p:cNvSpPr/>
            <p:nvPr/>
          </p:nvSpPr>
          <p:spPr>
            <a:xfrm>
              <a:off x="1278631" y="2304464"/>
              <a:ext cx="3066836" cy="1660847"/>
            </a:xfrm>
            <a:prstGeom prst="roundRect">
              <a:avLst/>
            </a:prstGeom>
            <a:solidFill>
              <a:srgbClr val="FFFFFF"/>
            </a:solidFill>
            <a:ln w="38100">
              <a:solidFill>
                <a:schemeClr val="accent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2400" b="1" i="0" u="none" strike="noStrike" kern="1200" cap="none" spc="0" normalizeH="0" baseline="0" noProof="0">
                  <a:ln>
                    <a:noFill/>
                  </a:ln>
                  <a:solidFill>
                    <a:srgbClr val="40403D"/>
                  </a:solidFill>
                  <a:effectLst/>
                  <a:uLnTx/>
                  <a:uFillTx/>
                  <a:latin typeface="Segoe UI"/>
                  <a:ea typeface="+mn-ea"/>
                  <a:cs typeface="+mn-cs"/>
                </a:rPr>
                <a:t>ELA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600" b="1" i="0" u="none" strike="noStrike" kern="1200" cap="none" spc="0" normalizeH="0" baseline="0" noProof="0">
                  <a:ln>
                    <a:noFill/>
                  </a:ln>
                  <a:solidFill>
                    <a:srgbClr val="40403D"/>
                  </a:solidFill>
                  <a:effectLst/>
                  <a:uLnTx/>
                  <a:uFillTx/>
                  <a:latin typeface="Segoe UI"/>
                  <a:ea typeface="+mn-ea"/>
                  <a:cs typeface="+mn-cs"/>
                </a:rPr>
                <a:t>Test</a:t>
              </a:r>
              <a:r>
                <a:rPr kumimoji="0" lang="en-US" sz="1600" b="0" i="0" u="none" strike="noStrike" kern="1200" cap="none" spc="0" normalizeH="0" baseline="0" noProof="0">
                  <a:ln>
                    <a:noFill/>
                  </a:ln>
                  <a:solidFill>
                    <a:srgbClr val="40403D"/>
                  </a:solidFill>
                  <a:effectLst/>
                  <a:uLnTx/>
                  <a:uFillTx/>
                  <a:latin typeface="Segoe UI"/>
                  <a:ea typeface="+mn-ea"/>
                  <a:cs typeface="+mn-cs"/>
                </a:rPr>
                <a:t>: SBA, WA-AIM, AP, IB, SAT, ACT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0403D"/>
                  </a:solidFill>
                  <a:effectLst/>
                  <a:uLnTx/>
                  <a:uFillTx/>
                  <a:latin typeface="Segoe UI"/>
                  <a:ea typeface="+mn-ea"/>
                  <a:cs typeface="+mn-cs"/>
                </a:rPr>
                <a:t>Course</a:t>
              </a:r>
              <a:r>
                <a:rPr kumimoji="0" lang="en-US" sz="1600" b="0" i="0" u="none" strike="noStrike" kern="1200" cap="none" spc="0" normalizeH="0" baseline="0" noProof="0">
                  <a:ln>
                    <a:noFill/>
                  </a:ln>
                  <a:solidFill>
                    <a:srgbClr val="40403D"/>
                  </a:solidFill>
                  <a:effectLst/>
                  <a:uLnTx/>
                  <a:uFillTx/>
                  <a:latin typeface="Segoe UI"/>
                  <a:ea typeface="+mn-ea"/>
                  <a:cs typeface="+mn-cs"/>
                </a:rPr>
                <a:t>: Bridge to College, Dual Credit, AP, IB, Cambridge</a:t>
              </a:r>
            </a:p>
          </p:txBody>
        </p:sp>
        <p:sp>
          <p:nvSpPr>
            <p:cNvPr id="6" name="Rectangle: Rounded Corners 5">
              <a:extLst>
                <a:ext uri="{FF2B5EF4-FFF2-40B4-BE49-F238E27FC236}">
                  <a16:creationId xmlns:a16="http://schemas.microsoft.com/office/drawing/2014/main" id="{F3023972-1973-4DFB-81C8-C46BD6BA996E}"/>
                </a:ext>
              </a:extLst>
            </p:cNvPr>
            <p:cNvSpPr/>
            <p:nvPr/>
          </p:nvSpPr>
          <p:spPr>
            <a:xfrm>
              <a:off x="1282130" y="4063767"/>
              <a:ext cx="3066836" cy="1762300"/>
            </a:xfrm>
            <a:prstGeom prst="roundRect">
              <a:avLst/>
            </a:prstGeom>
            <a:solidFill>
              <a:srgbClr val="FFFFFF"/>
            </a:solidFill>
            <a:ln w="38100">
              <a:solidFill>
                <a:schemeClr val="accent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2400" b="1" i="0" u="none" strike="noStrike" kern="1200" cap="none" spc="0" normalizeH="0" baseline="0" noProof="0">
                  <a:ln>
                    <a:noFill/>
                  </a:ln>
                  <a:solidFill>
                    <a:srgbClr val="40403D"/>
                  </a:solidFill>
                  <a:effectLst/>
                  <a:uLnTx/>
                  <a:uFillTx/>
                  <a:latin typeface="Segoe UI"/>
                  <a:ea typeface="+mn-ea"/>
                  <a:cs typeface="+mn-cs"/>
                </a:rPr>
                <a:t>Math</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600" b="1" i="0" u="none" strike="noStrike" kern="1200" cap="none" spc="0" normalizeH="0" baseline="0" noProof="0">
                  <a:ln>
                    <a:noFill/>
                  </a:ln>
                  <a:solidFill>
                    <a:srgbClr val="40403D"/>
                  </a:solidFill>
                  <a:effectLst/>
                  <a:uLnTx/>
                  <a:uFillTx/>
                  <a:latin typeface="Segoe UI"/>
                  <a:ea typeface="+mn-ea"/>
                  <a:cs typeface="+mn-cs"/>
                </a:rPr>
                <a:t>Test</a:t>
              </a:r>
              <a:r>
                <a:rPr kumimoji="0" lang="en-US" sz="1600" b="0" i="0" u="none" strike="noStrike" kern="1200" cap="none" spc="0" normalizeH="0" baseline="0" noProof="0">
                  <a:ln>
                    <a:noFill/>
                  </a:ln>
                  <a:solidFill>
                    <a:srgbClr val="40403D"/>
                  </a:solidFill>
                  <a:effectLst/>
                  <a:uLnTx/>
                  <a:uFillTx/>
                  <a:latin typeface="Segoe UI"/>
                  <a:ea typeface="+mn-ea"/>
                  <a:cs typeface="+mn-cs"/>
                </a:rPr>
                <a:t>: </a:t>
              </a:r>
              <a:r>
                <a:rPr kumimoji="0" lang="en-US" sz="1600" i="0" u="none" strike="noStrike" kern="1200" cap="none" spc="0" normalizeH="0" baseline="0" noProof="0">
                  <a:ln>
                    <a:noFill/>
                  </a:ln>
                  <a:solidFill>
                    <a:srgbClr val="40403D"/>
                  </a:solidFill>
                  <a:effectLst/>
                  <a:uLnTx/>
                  <a:uFillTx/>
                  <a:latin typeface="Segoe UI"/>
                  <a:ea typeface="+mn-ea"/>
                  <a:cs typeface="+mn-cs"/>
                </a:rPr>
                <a:t>SBA</a:t>
              </a:r>
              <a:r>
                <a:rPr kumimoji="0" lang="en-US" sz="1600" b="0" i="0" u="none" strike="noStrike" kern="1200" cap="none" spc="0" normalizeH="0" baseline="0" noProof="0">
                  <a:ln>
                    <a:noFill/>
                  </a:ln>
                  <a:solidFill>
                    <a:srgbClr val="40403D"/>
                  </a:solidFill>
                  <a:effectLst/>
                  <a:uLnTx/>
                  <a:uFillTx/>
                  <a:latin typeface="Segoe UI"/>
                  <a:ea typeface="+mn-ea"/>
                  <a:cs typeface="+mn-cs"/>
                </a:rPr>
                <a:t>, WA-AIM, AP, IB, SAT, ACT</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40403D"/>
                  </a:solidFill>
                  <a:effectLst/>
                  <a:uLnTx/>
                  <a:uFillTx/>
                  <a:latin typeface="Segoe UI"/>
                  <a:ea typeface="+mn-ea"/>
                  <a:cs typeface="+mn-cs"/>
                </a:rPr>
                <a:t>Course</a:t>
              </a:r>
              <a:r>
                <a:rPr kumimoji="0" lang="en-US" sz="1600" b="0" i="0" u="none" strike="noStrike" kern="1200" cap="none" spc="0" normalizeH="0" baseline="0" noProof="0">
                  <a:ln>
                    <a:noFill/>
                  </a:ln>
                  <a:solidFill>
                    <a:srgbClr val="40403D"/>
                  </a:solidFill>
                  <a:effectLst/>
                  <a:uLnTx/>
                  <a:uFillTx/>
                  <a:latin typeface="Segoe UI"/>
                  <a:ea typeface="+mn-ea"/>
                  <a:cs typeface="+mn-cs"/>
                </a:rPr>
                <a:t>: Bridge to College, Dual Credit, AP, IB, Cambridge</a:t>
              </a:r>
            </a:p>
          </p:txBody>
        </p:sp>
      </p:grpSp>
      <p:sp>
        <p:nvSpPr>
          <p:cNvPr id="8" name="Rectangle: Rounded Corners 7">
            <a:extLst>
              <a:ext uri="{FF2B5EF4-FFF2-40B4-BE49-F238E27FC236}">
                <a16:creationId xmlns:a16="http://schemas.microsoft.com/office/drawing/2014/main" id="{CFE29591-1844-4AA2-BA68-6DE542DF4787}"/>
              </a:ext>
            </a:extLst>
          </p:cNvPr>
          <p:cNvSpPr/>
          <p:nvPr/>
        </p:nvSpPr>
        <p:spPr>
          <a:xfrm>
            <a:off x="2964630" y="1190038"/>
            <a:ext cx="1835747" cy="4799794"/>
          </a:xfrm>
          <a:prstGeom prst="roundRect">
            <a:avLst/>
          </a:prstGeom>
          <a:solidFill>
            <a:schemeClr val="accent2"/>
          </a:solidFill>
          <a:ln w="38100">
            <a:solidFill>
              <a:srgbClr val="0D576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73E45"/>
                </a:solidFill>
                <a:effectLst/>
                <a:uLnTx/>
                <a:uFillTx/>
                <a:latin typeface="Segoe UI"/>
                <a:ea typeface="+mn-ea"/>
                <a:cs typeface="+mn-cs"/>
              </a:rPr>
              <a:t>CTE</a:t>
            </a:r>
            <a:endParaRPr kumimoji="0" lang="en-US" sz="2800" b="0" i="0" u="none" strike="noStrike" kern="1200" cap="none" spc="0" normalizeH="0" baseline="0" noProof="0">
              <a:ln>
                <a:noFill/>
              </a:ln>
              <a:solidFill>
                <a:srgbClr val="073E45"/>
              </a:solidFill>
              <a:effectLst/>
              <a:uLnTx/>
              <a:uFillTx/>
              <a:latin typeface="Segoe UI"/>
              <a:ea typeface="+mn-ea"/>
              <a:cs typeface="+mn-cs"/>
            </a:endParaRPr>
          </a:p>
        </p:txBody>
      </p:sp>
      <p:sp>
        <p:nvSpPr>
          <p:cNvPr id="14" name="Rectangle: Rounded Corners 13">
            <a:extLst>
              <a:ext uri="{FF2B5EF4-FFF2-40B4-BE49-F238E27FC236}">
                <a16:creationId xmlns:a16="http://schemas.microsoft.com/office/drawing/2014/main" id="{249F7E69-F21E-405D-9CAE-99E74CBFD466}"/>
              </a:ext>
            </a:extLst>
          </p:cNvPr>
          <p:cNvSpPr/>
          <p:nvPr/>
        </p:nvSpPr>
        <p:spPr>
          <a:xfrm>
            <a:off x="3013506" y="2072386"/>
            <a:ext cx="1719821" cy="1387815"/>
          </a:xfrm>
          <a:prstGeom prst="roundRect">
            <a:avLst/>
          </a:prstGeom>
          <a:solidFill>
            <a:srgbClr val="FFFFFF"/>
          </a:solidFill>
          <a:ln w="38100">
            <a:solidFill>
              <a:srgbClr val="0D5761"/>
            </a:solidFill>
          </a:ln>
        </p:spPr>
        <p:style>
          <a:lnRef idx="2">
            <a:schemeClr val="accent2">
              <a:shade val="50000"/>
            </a:schemeClr>
          </a:lnRef>
          <a:fillRef idx="1">
            <a:schemeClr val="accent2"/>
          </a:fillRef>
          <a:effectRef idx="0">
            <a:schemeClr val="accent2"/>
          </a:effectRef>
          <a:fontRef idx="minor">
            <a:schemeClr val="lt1"/>
          </a:fontRef>
        </p:style>
        <p:txBody>
          <a:bodyPr lIns="45720" r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2 credits; same CTE program area; dual credit or leads to IRC  </a:t>
            </a:r>
          </a:p>
        </p:txBody>
      </p:sp>
      <p:sp>
        <p:nvSpPr>
          <p:cNvPr id="3" name="Rectangle: Rounded Corners 2">
            <a:extLst>
              <a:ext uri="{FF2B5EF4-FFF2-40B4-BE49-F238E27FC236}">
                <a16:creationId xmlns:a16="http://schemas.microsoft.com/office/drawing/2014/main" id="{AC323A39-56F6-483C-8F50-A25E38C6E878}"/>
              </a:ext>
            </a:extLst>
          </p:cNvPr>
          <p:cNvSpPr/>
          <p:nvPr/>
        </p:nvSpPr>
        <p:spPr>
          <a:xfrm>
            <a:off x="3013506" y="3893027"/>
            <a:ext cx="1737997" cy="1955133"/>
          </a:xfrm>
          <a:prstGeom prst="roundRect">
            <a:avLst/>
          </a:prstGeom>
          <a:solidFill>
            <a:srgbClr val="FFFFFF"/>
          </a:solidFill>
          <a:ln w="38100">
            <a:solidFill>
              <a:srgbClr val="0D5761"/>
            </a:solidFill>
          </a:ln>
        </p:spPr>
        <p:style>
          <a:lnRef idx="2">
            <a:schemeClr val="accent2">
              <a:shade val="50000"/>
            </a:schemeClr>
          </a:lnRef>
          <a:fillRef idx="1">
            <a:schemeClr val="accent2"/>
          </a:fillRef>
          <a:effectRef idx="0">
            <a:schemeClr val="accent2"/>
          </a:effectRef>
          <a:fontRef idx="minor">
            <a:schemeClr val="lt1"/>
          </a:fontRef>
        </p:style>
        <p:txBody>
          <a:bodyPr lIns="0" rIns="0" rtlCol="0" anchor="ctr"/>
          <a:lstStyle/>
          <a:p>
            <a:pPr lvl="0" algn="ctr">
              <a:defRPr/>
            </a:pPr>
            <a:r>
              <a:rPr kumimoji="0" lang="en-US" sz="1500" b="0" i="0" u="none" strike="noStrike" kern="1200" cap="none" spc="0" normalizeH="0" baseline="0" noProof="0">
                <a:ln>
                  <a:noFill/>
                </a:ln>
                <a:solidFill>
                  <a:srgbClr val="40403D"/>
                </a:solidFill>
                <a:effectLst/>
                <a:uLnTx/>
                <a:uFillTx/>
                <a:latin typeface="Segoe UI"/>
                <a:ea typeface="+mn-ea"/>
                <a:cs typeface="+mn-cs"/>
              </a:rPr>
              <a:t>Locally developed through rule-writing process; can be </a:t>
            </a:r>
            <a:r>
              <a:rPr lang="en-US" sz="1500">
                <a:solidFill>
                  <a:srgbClr val="40403D"/>
                </a:solidFill>
                <a:latin typeface="Segoe UI"/>
              </a:rPr>
              <a:t>locally designed &amp; </a:t>
            </a:r>
            <a:r>
              <a:rPr kumimoji="0" lang="en-US" sz="1500" b="0" i="0" u="none" strike="noStrike" kern="1200" cap="none" spc="0" normalizeH="0" baseline="0" noProof="0">
                <a:ln>
                  <a:noFill/>
                </a:ln>
                <a:solidFill>
                  <a:srgbClr val="40403D"/>
                </a:solidFill>
                <a:effectLst/>
                <a:uLnTx/>
                <a:uFillTx/>
                <a:latin typeface="Segoe UI"/>
                <a:ea typeface="+mn-ea"/>
                <a:cs typeface="+mn-cs"/>
              </a:rPr>
              <a:t>submitted to state</a:t>
            </a:r>
          </a:p>
        </p:txBody>
      </p:sp>
      <p:sp>
        <p:nvSpPr>
          <p:cNvPr id="9" name="Rectangle: Rounded Corners 8">
            <a:extLst>
              <a:ext uri="{FF2B5EF4-FFF2-40B4-BE49-F238E27FC236}">
                <a16:creationId xmlns:a16="http://schemas.microsoft.com/office/drawing/2014/main" id="{BE29FD37-0B08-4A73-A272-E0F3837D89AA}"/>
              </a:ext>
            </a:extLst>
          </p:cNvPr>
          <p:cNvSpPr/>
          <p:nvPr/>
        </p:nvSpPr>
        <p:spPr>
          <a:xfrm>
            <a:off x="4867699" y="1181528"/>
            <a:ext cx="1835747" cy="4808304"/>
          </a:xfrm>
          <a:prstGeom prst="roundRect">
            <a:avLst/>
          </a:prstGeom>
          <a:solidFill>
            <a:schemeClr val="accent2"/>
          </a:solidFill>
          <a:ln w="38100">
            <a:solidFill>
              <a:srgbClr val="0D57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b="1">
                <a:solidFill>
                  <a:srgbClr val="073E45"/>
                </a:solidFill>
                <a:latin typeface="Segoe UI"/>
              </a:rPr>
              <a:t>Armed Services Vocational Aptitude Battery (ASVAB) Test</a:t>
            </a:r>
            <a:endParaRPr kumimoji="0" lang="en-US" sz="2000" b="0" i="0" u="none" strike="noStrike" kern="1200" cap="none" spc="0" normalizeH="0" baseline="0" noProof="0">
              <a:ln>
                <a:noFill/>
              </a:ln>
              <a:solidFill>
                <a:srgbClr val="073E45"/>
              </a:solidFill>
              <a:effectLst/>
              <a:uLnTx/>
              <a:uFillTx/>
              <a:latin typeface="Segoe UI"/>
              <a:ea typeface="+mn-ea"/>
              <a:cs typeface="+mn-cs"/>
            </a:endParaRPr>
          </a:p>
        </p:txBody>
      </p:sp>
      <p:sp>
        <p:nvSpPr>
          <p:cNvPr id="4" name="Rectangle: Rounded Corners 3">
            <a:extLst>
              <a:ext uri="{FF2B5EF4-FFF2-40B4-BE49-F238E27FC236}">
                <a16:creationId xmlns:a16="http://schemas.microsoft.com/office/drawing/2014/main" id="{869C0101-0719-4085-8BA5-1AC84B4C90A2}"/>
              </a:ext>
            </a:extLst>
          </p:cNvPr>
          <p:cNvSpPr/>
          <p:nvPr/>
        </p:nvSpPr>
        <p:spPr>
          <a:xfrm>
            <a:off x="7391621" y="330299"/>
            <a:ext cx="3940237" cy="756999"/>
          </a:xfrm>
          <a:prstGeom prst="roundRect">
            <a:avLst/>
          </a:prstGeom>
          <a:noFill/>
          <a:ln w="38100">
            <a:solidFill>
              <a:srgbClr val="4040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40403D"/>
                </a:solidFill>
                <a:effectLst/>
                <a:uLnTx/>
                <a:uFillTx/>
                <a:latin typeface="Segoe UI"/>
                <a:ea typeface="+mn-ea"/>
                <a:cs typeface="+mn-cs"/>
              </a:rPr>
              <a:t>Additional routes to</a:t>
            </a:r>
            <a:br>
              <a:rPr kumimoji="0" lang="en-US" sz="2000" b="1" i="1" u="none" strike="noStrike" kern="1200" cap="none" spc="0" normalizeH="0" baseline="0" noProof="0">
                <a:ln>
                  <a:noFill/>
                </a:ln>
                <a:solidFill>
                  <a:srgbClr val="40403D"/>
                </a:solidFill>
                <a:effectLst/>
                <a:uLnTx/>
                <a:uFillTx/>
                <a:latin typeface="Segoe UI"/>
                <a:ea typeface="+mn-ea"/>
                <a:cs typeface="+mn-cs"/>
              </a:rPr>
            </a:br>
            <a:r>
              <a:rPr kumimoji="0" lang="en-US" sz="2000" b="1" i="1" u="none" strike="noStrike" kern="1200" cap="none" spc="0" normalizeH="0" baseline="0" noProof="0">
                <a:ln>
                  <a:noFill/>
                </a:ln>
                <a:solidFill>
                  <a:srgbClr val="40403D"/>
                </a:solidFill>
                <a:effectLst/>
                <a:uLnTx/>
                <a:uFillTx/>
                <a:latin typeface="Segoe UI"/>
                <a:ea typeface="+mn-ea"/>
                <a:cs typeface="+mn-cs"/>
              </a:rPr>
              <a:t>graduation for Class of 2021</a:t>
            </a:r>
          </a:p>
        </p:txBody>
      </p:sp>
      <p:sp>
        <p:nvSpPr>
          <p:cNvPr id="10" name="Rectangle: Rounded Corners 9">
            <a:extLst>
              <a:ext uri="{FF2B5EF4-FFF2-40B4-BE49-F238E27FC236}">
                <a16:creationId xmlns:a16="http://schemas.microsoft.com/office/drawing/2014/main" id="{F27DC7E7-993D-42AB-A7B6-7751FD88D6D0}"/>
              </a:ext>
            </a:extLst>
          </p:cNvPr>
          <p:cNvSpPr/>
          <p:nvPr/>
        </p:nvSpPr>
        <p:spPr>
          <a:xfrm>
            <a:off x="7391621" y="1181528"/>
            <a:ext cx="1977462" cy="4808304"/>
          </a:xfrm>
          <a:prstGeom prst="roundRect">
            <a:avLst/>
          </a:prstGeom>
          <a:solidFill>
            <a:srgbClr val="E3E3E2"/>
          </a:solidFill>
          <a:ln w="38100">
            <a:solidFill>
              <a:srgbClr val="40403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chemeClr val="accent5">
                    <a:lumMod val="75000"/>
                  </a:schemeClr>
                </a:solidFill>
                <a:effectLst/>
                <a:uLnTx/>
                <a:uFillTx/>
                <a:latin typeface="Segoe UI"/>
                <a:ea typeface="+mn-ea"/>
                <a:cs typeface="+mn-cs"/>
              </a:rPr>
              <a:t>Certificate of Individual Achievement (CIA)</a:t>
            </a:r>
          </a:p>
        </p:txBody>
      </p:sp>
      <p:sp>
        <p:nvSpPr>
          <p:cNvPr id="11" name="Rectangle: Rounded Corners 10">
            <a:extLst>
              <a:ext uri="{FF2B5EF4-FFF2-40B4-BE49-F238E27FC236}">
                <a16:creationId xmlns:a16="http://schemas.microsoft.com/office/drawing/2014/main" id="{842BE68D-5580-48C6-8895-906B0FD42509}"/>
              </a:ext>
            </a:extLst>
          </p:cNvPr>
          <p:cNvSpPr/>
          <p:nvPr/>
        </p:nvSpPr>
        <p:spPr>
          <a:xfrm>
            <a:off x="9496111" y="1181528"/>
            <a:ext cx="1977462" cy="4808304"/>
          </a:xfrm>
          <a:prstGeom prst="roundRect">
            <a:avLst/>
          </a:prstGeom>
          <a:solidFill>
            <a:srgbClr val="E3E3E2"/>
          </a:solidFill>
          <a:ln w="38100">
            <a:solidFill>
              <a:srgbClr val="40403D"/>
            </a:solidFill>
            <a:prstDash val="solid"/>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defRPr/>
            </a:pPr>
            <a:r>
              <a:rPr lang="en-US" sz="1900" b="1">
                <a:solidFill>
                  <a:schemeClr val="accent5">
                    <a:lumMod val="75000"/>
                  </a:schemeClr>
                </a:solidFill>
                <a:latin typeface="Segoe UI"/>
              </a:rPr>
              <a:t>Graduation Requirements Emergency Waiver (GREW)</a:t>
            </a:r>
            <a:endParaRPr kumimoji="0" lang="en-US" sz="1900" b="1" i="0" u="none" strike="noStrike" kern="1200" cap="none" spc="0" normalizeH="0" baseline="0" noProof="0">
              <a:ln>
                <a:noFill/>
              </a:ln>
              <a:solidFill>
                <a:schemeClr val="accent5">
                  <a:lumMod val="75000"/>
                </a:schemeClr>
              </a:solidFill>
              <a:effectLst/>
              <a:highlight>
                <a:srgbClr val="FFFF00"/>
              </a:highlight>
              <a:uLnTx/>
              <a:uFillTx/>
              <a:latin typeface="Segoe UI"/>
              <a:ea typeface="+mn-ea"/>
              <a:cs typeface="+mn-cs"/>
            </a:endParaRPr>
          </a:p>
        </p:txBody>
      </p:sp>
      <p:sp>
        <p:nvSpPr>
          <p:cNvPr id="18" name="Slide Number Placeholder 3">
            <a:extLst>
              <a:ext uri="{FF2B5EF4-FFF2-40B4-BE49-F238E27FC236}">
                <a16:creationId xmlns:a16="http://schemas.microsoft.com/office/drawing/2014/main" id="{64D4C46D-D958-42A4-84E3-3E726DF77D63}"/>
              </a:ext>
            </a:extLst>
          </p:cNvPr>
          <p:cNvSpPr txBox="1">
            <a:spLocks/>
          </p:cNvSpPr>
          <p:nvPr/>
        </p:nvSpPr>
        <p:spPr>
          <a:xfrm>
            <a:off x="11321946" y="6308099"/>
            <a:ext cx="644471"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00000000-1234-1234-1234-123412341234}" type="slidenum">
              <a:rPr lang="en-US" smtClean="0"/>
              <a:pPr algn="r"/>
              <a:t>3</a:t>
            </a:fld>
            <a:endParaRPr lang="en-US"/>
          </a:p>
        </p:txBody>
      </p:sp>
      <p:cxnSp>
        <p:nvCxnSpPr>
          <p:cNvPr id="20" name="Straight Connector 19">
            <a:extLst>
              <a:ext uri="{FF2B5EF4-FFF2-40B4-BE49-F238E27FC236}">
                <a16:creationId xmlns:a16="http://schemas.microsoft.com/office/drawing/2014/main" id="{0D018C9F-7559-4329-9AFC-9003BEDAD208}"/>
              </a:ext>
              <a:ext uri="{C183D7F6-B498-43B3-948B-1728B52AA6E4}">
                <adec:decorative xmlns:adec="http://schemas.microsoft.com/office/drawing/2017/decorative" val="1"/>
              </a:ext>
            </a:extLst>
          </p:cNvPr>
          <p:cNvCxnSpPr/>
          <p:nvPr/>
        </p:nvCxnSpPr>
        <p:spPr>
          <a:xfrm>
            <a:off x="7045569" y="199292"/>
            <a:ext cx="0" cy="6201508"/>
          </a:xfrm>
          <a:prstGeom prst="line">
            <a:avLst/>
          </a:prstGeom>
          <a:ln w="57150">
            <a:solidFill>
              <a:srgbClr val="87B2A7"/>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2697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2D24C1-EBB9-4B8E-B460-E546268B0E4C}"/>
              </a:ext>
            </a:extLst>
          </p:cNvPr>
          <p:cNvSpPr>
            <a:spLocks noGrp="1"/>
          </p:cNvSpPr>
          <p:nvPr>
            <p:ph type="sldNum" sz="quarter" idx="4"/>
          </p:nvPr>
        </p:nvSpPr>
        <p:spPr/>
        <p:txBody>
          <a:bodyPr/>
          <a:lstStyle/>
          <a:p>
            <a:fld id="{65248FEF-978F-4B24-93F3-B987601DAD06}" type="slidenum">
              <a:rPr lang="en-US" smtClean="0"/>
              <a:pPr/>
              <a:t>4</a:t>
            </a:fld>
            <a:endParaRPr lang="en-US"/>
          </a:p>
        </p:txBody>
      </p:sp>
      <p:sp>
        <p:nvSpPr>
          <p:cNvPr id="3" name="Title 2">
            <a:extLst>
              <a:ext uri="{FF2B5EF4-FFF2-40B4-BE49-F238E27FC236}">
                <a16:creationId xmlns:a16="http://schemas.microsoft.com/office/drawing/2014/main" id="{5CB397D0-E6B2-432D-BDEC-130B5F8F750A}"/>
              </a:ext>
            </a:extLst>
          </p:cNvPr>
          <p:cNvSpPr>
            <a:spLocks noGrp="1"/>
          </p:cNvSpPr>
          <p:nvPr>
            <p:ph type="title"/>
          </p:nvPr>
        </p:nvSpPr>
        <p:spPr>
          <a:xfrm>
            <a:off x="803031" y="4462341"/>
            <a:ext cx="10515600" cy="1952527"/>
          </a:xfrm>
        </p:spPr>
        <p:txBody>
          <a:bodyPr>
            <a:normAutofit fontScale="90000"/>
          </a:bodyPr>
          <a:lstStyle/>
          <a:p>
            <a:pPr algn="ctr"/>
            <a:r>
              <a:rPr lang="en-US">
                <a:latin typeface="Segoe UI"/>
                <a:cs typeface="Segoe UI"/>
              </a:rPr>
              <a:t>"Most of our assumptions have outlasted their usefulness."</a:t>
            </a:r>
            <a:br>
              <a:rPr lang="en-US">
                <a:latin typeface="Segoe UI"/>
                <a:cs typeface="Segoe UI"/>
              </a:rPr>
            </a:br>
            <a:r>
              <a:rPr lang="en-US">
                <a:latin typeface="Segoe UI"/>
                <a:cs typeface="Segoe UI"/>
              </a:rPr>
              <a:t>                                                       </a:t>
            </a:r>
            <a:r>
              <a:rPr lang="en-US" sz="2400">
                <a:latin typeface="Segoe UI"/>
                <a:cs typeface="Segoe UI"/>
              </a:rPr>
              <a:t>Marshall McLuhan</a:t>
            </a:r>
            <a:endParaRPr lang="en-US" sz="2400"/>
          </a:p>
          <a:p>
            <a:pPr algn="r"/>
            <a:endParaRPr lang="en-US"/>
          </a:p>
        </p:txBody>
      </p:sp>
    </p:spTree>
    <p:extLst>
      <p:ext uri="{BB962C8B-B14F-4D97-AF65-F5344CB8AC3E}">
        <p14:creationId xmlns:p14="http://schemas.microsoft.com/office/powerpoint/2010/main" val="2135461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ADA5A-B25F-48F8-A52E-F1F8F3BBF893}"/>
              </a:ext>
            </a:extLst>
          </p:cNvPr>
          <p:cNvSpPr>
            <a:spLocks noGrp="1"/>
          </p:cNvSpPr>
          <p:nvPr>
            <p:ph type="title"/>
          </p:nvPr>
        </p:nvSpPr>
        <p:spPr>
          <a:xfrm>
            <a:off x="838200" y="130923"/>
            <a:ext cx="10515600" cy="836839"/>
          </a:xfrm>
        </p:spPr>
        <p:txBody>
          <a:bodyPr/>
          <a:lstStyle/>
          <a:p>
            <a:pPr algn="ctr"/>
            <a:r>
              <a:rPr lang="en-US"/>
              <a:t>Least Dangerous Assumptions</a:t>
            </a:r>
          </a:p>
        </p:txBody>
      </p:sp>
      <p:graphicFrame>
        <p:nvGraphicFramePr>
          <p:cNvPr id="445" name="Diagram 445" descr="SmartArt infographic: human intelligence is multi-faceted; measuring intelligence is flawed; communication and high-quality instruction are prerequisites for determining capability; presuming incompetence is harmful; and even if we are wrong, the consequence is NOT as harmful as the alternative.">
            <a:extLst>
              <a:ext uri="{FF2B5EF4-FFF2-40B4-BE49-F238E27FC236}">
                <a16:creationId xmlns:a16="http://schemas.microsoft.com/office/drawing/2014/main" id="{AF4A4F2F-C74E-4D47-A04A-910926DE27A1}"/>
              </a:ext>
            </a:extLst>
          </p:cNvPr>
          <p:cNvGraphicFramePr/>
          <p:nvPr>
            <p:extLst>
              <p:ext uri="{D42A27DB-BD31-4B8C-83A1-F6EECF244321}">
                <p14:modId xmlns:p14="http://schemas.microsoft.com/office/powerpoint/2010/main" val="2779271684"/>
              </p:ext>
            </p:extLst>
          </p:nvPr>
        </p:nvGraphicFramePr>
        <p:xfrm>
          <a:off x="400923" y="1150312"/>
          <a:ext cx="5828812" cy="51577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A7C712F4-30A6-4974-9FD7-944D276A3DF6}"/>
              </a:ext>
            </a:extLst>
          </p:cNvPr>
          <p:cNvSpPr txBox="1"/>
          <p:nvPr/>
        </p:nvSpPr>
        <p:spPr>
          <a:xfrm>
            <a:off x="6428433" y="1325700"/>
            <a:ext cx="5417492" cy="44935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200">
                <a:latin typeface="Segoe UI" panose="020B0502040204020203" pitchFamily="34" charset="0"/>
                <a:ea typeface="+mn-lt"/>
                <a:cs typeface="Segoe UI" panose="020B0502040204020203" pitchFamily="34" charset="0"/>
              </a:rPr>
              <a:t>In the absence of conclusive data, educational decisions ought to be based on assumptions that, if incorrect, will have the least dangerous effect on the likelihood that students will be able to function independently as adults.</a:t>
            </a:r>
          </a:p>
          <a:p>
            <a:pPr marL="285750" indent="-285750">
              <a:buFont typeface="Arial"/>
              <a:buChar char="•"/>
            </a:pPr>
            <a:endParaRPr lang="en-US" sz="2200">
              <a:latin typeface="Segoe UI" panose="020B0502040204020203" pitchFamily="34" charset="0"/>
              <a:ea typeface="+mn-lt"/>
              <a:cs typeface="Segoe UI" panose="020B0502040204020203" pitchFamily="34" charset="0"/>
            </a:endParaRPr>
          </a:p>
          <a:p>
            <a:pPr marL="285750" indent="-285750">
              <a:buFont typeface="Arial"/>
              <a:buChar char="•"/>
            </a:pPr>
            <a:r>
              <a:rPr lang="en-US" sz="2200">
                <a:latin typeface="Segoe UI" panose="020B0502040204020203" pitchFamily="34" charset="0"/>
                <a:ea typeface="+mn-lt"/>
                <a:cs typeface="Segoe UI" panose="020B0502040204020203" pitchFamily="34" charset="0"/>
              </a:rPr>
              <a:t>Evidence demonstrates that when there is adherence to the least dangerous assumption, students with disabilities can make progress on the same academic content as grade-level peers without disabilities.</a:t>
            </a:r>
          </a:p>
        </p:txBody>
      </p:sp>
      <p:sp>
        <p:nvSpPr>
          <p:cNvPr id="5" name="TextBox 4">
            <a:extLst>
              <a:ext uri="{FF2B5EF4-FFF2-40B4-BE49-F238E27FC236}">
                <a16:creationId xmlns:a16="http://schemas.microsoft.com/office/drawing/2014/main" id="{98DC2259-800D-49AB-ADF9-ADBF6D086C3A}"/>
              </a:ext>
            </a:extLst>
          </p:cNvPr>
          <p:cNvSpPr txBox="1"/>
          <p:nvPr/>
        </p:nvSpPr>
        <p:spPr>
          <a:xfrm>
            <a:off x="225654" y="6490649"/>
            <a:ext cx="880487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latin typeface="Segoe UI" panose="020B0502040204020203" pitchFamily="34" charset="0"/>
                <a:cs typeface="Segoe UI" panose="020B0502040204020203" pitchFamily="34" charset="0"/>
              </a:rPr>
              <a:t>Source: Donnellan (1984) Jorgensen (2005),</a:t>
            </a:r>
            <a:r>
              <a:rPr lang="en-US" sz="1200">
                <a:solidFill>
                  <a:srgbClr val="40403D"/>
                </a:solidFill>
                <a:latin typeface="Segoe UI" panose="020B0502040204020203" pitchFamily="34" charset="0"/>
                <a:cs typeface="Segoe UI" panose="020B0502040204020203" pitchFamily="34" charset="0"/>
              </a:rPr>
              <a:t> Heinrich, Collins, Knight, &amp; Spriggs, 2016; </a:t>
            </a:r>
            <a:r>
              <a:rPr lang="en-US" sz="1200" err="1">
                <a:solidFill>
                  <a:srgbClr val="40403D"/>
                </a:solidFill>
                <a:latin typeface="Segoe UI" panose="020B0502040204020203" pitchFamily="34" charset="0"/>
                <a:cs typeface="Segoe UI" panose="020B0502040204020203" pitchFamily="34" charset="0"/>
              </a:rPr>
              <a:t>Ruppar</a:t>
            </a:r>
            <a:r>
              <a:rPr lang="en-US" sz="1200">
                <a:solidFill>
                  <a:srgbClr val="40403D"/>
                </a:solidFill>
                <a:latin typeface="Segoe UI" panose="020B0502040204020203" pitchFamily="34" charset="0"/>
                <a:cs typeface="Segoe UI" panose="020B0502040204020203" pitchFamily="34" charset="0"/>
              </a:rPr>
              <a:t>, </a:t>
            </a:r>
            <a:r>
              <a:rPr lang="en-US" sz="1200" err="1">
                <a:solidFill>
                  <a:srgbClr val="40403D"/>
                </a:solidFill>
                <a:latin typeface="Segoe UI" panose="020B0502040204020203" pitchFamily="34" charset="0"/>
                <a:cs typeface="Segoe UI" panose="020B0502040204020203" pitchFamily="34" charset="0"/>
              </a:rPr>
              <a:t>Afacan</a:t>
            </a:r>
            <a:r>
              <a:rPr lang="en-US" sz="1200">
                <a:solidFill>
                  <a:srgbClr val="40403D"/>
                </a:solidFill>
                <a:latin typeface="Segoe UI" panose="020B0502040204020203" pitchFamily="34" charset="0"/>
                <a:cs typeface="Segoe UI" panose="020B0502040204020203" pitchFamily="34" charset="0"/>
              </a:rPr>
              <a:t>, Yang, &amp; Pickett, 2017)</a:t>
            </a:r>
            <a:endParaRPr lang="en-US" sz="1200">
              <a:latin typeface="Segoe UI" panose="020B0502040204020203" pitchFamily="34" charset="0"/>
              <a:cs typeface="Segoe UI" panose="020B0502040204020203" pitchFamily="34" charset="0"/>
            </a:endParaRPr>
          </a:p>
        </p:txBody>
      </p:sp>
      <p:sp>
        <p:nvSpPr>
          <p:cNvPr id="3" name="Slide Number Placeholder 2">
            <a:extLst>
              <a:ext uri="{FF2B5EF4-FFF2-40B4-BE49-F238E27FC236}">
                <a16:creationId xmlns:a16="http://schemas.microsoft.com/office/drawing/2014/main" id="{AD8BFFE8-4D86-49EB-B378-E501B3BA6A7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a:t>5</a:t>
            </a:fld>
            <a:endParaRPr lang="en-US"/>
          </a:p>
        </p:txBody>
      </p:sp>
    </p:spTree>
    <p:extLst>
      <p:ext uri="{BB962C8B-B14F-4D97-AF65-F5344CB8AC3E}">
        <p14:creationId xmlns:p14="http://schemas.microsoft.com/office/powerpoint/2010/main" val="125557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2F4D4-40B5-466E-8C72-23B888A132EF}"/>
              </a:ext>
            </a:extLst>
          </p:cNvPr>
          <p:cNvSpPr>
            <a:spLocks noGrp="1"/>
          </p:cNvSpPr>
          <p:nvPr>
            <p:ph type="title"/>
          </p:nvPr>
        </p:nvSpPr>
        <p:spPr>
          <a:xfrm>
            <a:off x="410307" y="192087"/>
            <a:ext cx="11465169" cy="1325563"/>
          </a:xfrm>
        </p:spPr>
        <p:txBody>
          <a:bodyPr/>
          <a:lstStyle/>
          <a:p>
            <a:r>
              <a:rPr lang="en-US" dirty="0">
                <a:latin typeface="Segoe UI"/>
                <a:cs typeface="Segoe UI"/>
              </a:rPr>
              <a:t>Leveraging Data to Reframe Assumptions</a:t>
            </a:r>
          </a:p>
        </p:txBody>
      </p:sp>
      <p:sp>
        <p:nvSpPr>
          <p:cNvPr id="4" name="Slide Number Placeholder 3">
            <a:extLst>
              <a:ext uri="{FF2B5EF4-FFF2-40B4-BE49-F238E27FC236}">
                <a16:creationId xmlns:a16="http://schemas.microsoft.com/office/drawing/2014/main" id="{5510801C-908B-47D4-A084-EB52844E8E4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6</a:t>
            </a:fld>
            <a:endParaRPr lang="en-US"/>
          </a:p>
        </p:txBody>
      </p:sp>
      <p:sp>
        <p:nvSpPr>
          <p:cNvPr id="3" name="Text Placeholder 2">
            <a:extLst>
              <a:ext uri="{FF2B5EF4-FFF2-40B4-BE49-F238E27FC236}">
                <a16:creationId xmlns:a16="http://schemas.microsoft.com/office/drawing/2014/main" id="{DA55CAC1-A403-4B19-B135-D433709E7318}"/>
              </a:ext>
            </a:extLst>
          </p:cNvPr>
          <p:cNvSpPr>
            <a:spLocks noGrp="1"/>
          </p:cNvSpPr>
          <p:nvPr>
            <p:ph idx="1"/>
          </p:nvPr>
        </p:nvSpPr>
        <p:spPr>
          <a:xfrm>
            <a:off x="838200" y="1601421"/>
            <a:ext cx="10515600" cy="4425324"/>
          </a:xfrm>
        </p:spPr>
        <p:txBody>
          <a:bodyPr vert="horz" lIns="91440" tIns="45720" rIns="91440" bIns="45720" rtlCol="0" anchor="t">
            <a:normAutofit/>
          </a:bodyPr>
          <a:lstStyle/>
          <a:p>
            <a:pPr>
              <a:lnSpc>
                <a:spcPct val="100000"/>
              </a:lnSpc>
              <a:spcBef>
                <a:spcPts val="0"/>
              </a:spcBef>
              <a:spcAft>
                <a:spcPts val="1800"/>
              </a:spcAft>
            </a:pPr>
            <a:r>
              <a:rPr lang="en-US" dirty="0"/>
              <a:t>What are the characteristics of "students with disabilities"?</a:t>
            </a:r>
          </a:p>
          <a:p>
            <a:pPr>
              <a:lnSpc>
                <a:spcPct val="100000"/>
              </a:lnSpc>
              <a:spcBef>
                <a:spcPts val="0"/>
              </a:spcBef>
              <a:spcAft>
                <a:spcPts val="1800"/>
              </a:spcAft>
            </a:pPr>
            <a:r>
              <a:rPr lang="en-US" dirty="0"/>
              <a:t>What is the difference in the percentage of the population who has a disability in Prek-12+ compared to adulthood in Washington state?</a:t>
            </a:r>
          </a:p>
          <a:p>
            <a:pPr>
              <a:lnSpc>
                <a:spcPct val="100000"/>
              </a:lnSpc>
              <a:spcBef>
                <a:spcPts val="0"/>
              </a:spcBef>
              <a:spcAft>
                <a:spcPts val="1800"/>
              </a:spcAft>
            </a:pPr>
            <a:r>
              <a:rPr lang="en-US" dirty="0"/>
              <a:t>How do students with disabilities in Washington graduate compared to their peers without disabilities?</a:t>
            </a:r>
          </a:p>
          <a:p>
            <a:pPr>
              <a:lnSpc>
                <a:spcPct val="100000"/>
              </a:lnSpc>
              <a:spcBef>
                <a:spcPts val="0"/>
              </a:spcBef>
              <a:spcAft>
                <a:spcPts val="1800"/>
              </a:spcAft>
            </a:pPr>
            <a:r>
              <a:rPr lang="en-US" dirty="0">
                <a:latin typeface="Segoe UI"/>
                <a:cs typeface="Segoe UI"/>
              </a:rPr>
              <a:t>How do the unemployment rates of students with disabilities compare with the overall unemployment rate?</a:t>
            </a:r>
          </a:p>
          <a:p>
            <a:pPr>
              <a:lnSpc>
                <a:spcPct val="100000"/>
              </a:lnSpc>
              <a:spcBef>
                <a:spcPts val="0"/>
              </a:spcBef>
              <a:spcAft>
                <a:spcPts val="1800"/>
              </a:spcAft>
            </a:pPr>
            <a:endParaRPr lang="en-US" dirty="0"/>
          </a:p>
        </p:txBody>
      </p:sp>
    </p:spTree>
    <p:extLst>
      <p:ext uri="{BB962C8B-B14F-4D97-AF65-F5344CB8AC3E}">
        <p14:creationId xmlns:p14="http://schemas.microsoft.com/office/powerpoint/2010/main" val="234590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8B81A-0F1A-4B37-A925-4C8CED37097A}"/>
              </a:ext>
            </a:extLst>
          </p:cNvPr>
          <p:cNvSpPr>
            <a:spLocks noGrp="1"/>
          </p:cNvSpPr>
          <p:nvPr>
            <p:ph type="title"/>
          </p:nvPr>
        </p:nvSpPr>
        <p:spPr>
          <a:xfrm>
            <a:off x="294639" y="365126"/>
            <a:ext cx="11615805" cy="555144"/>
          </a:xfrm>
        </p:spPr>
        <p:txBody>
          <a:bodyPr>
            <a:noAutofit/>
          </a:bodyPr>
          <a:lstStyle/>
          <a:p>
            <a:pPr algn="ctr"/>
            <a:r>
              <a:rPr lang="en-US" sz="3200" b="1"/>
              <a:t>2020 WA Students with Disabilities, by Eligibility Category</a:t>
            </a:r>
          </a:p>
        </p:txBody>
      </p:sp>
      <p:graphicFrame>
        <p:nvGraphicFramePr>
          <p:cNvPr id="9" name="Chart 8" descr="Bar graph of Washington students with disabilities for 2020, by eligibility category. The blue bars represent students in grades kindergarten through 12th grade. The orange bars represent students ages 15 to 21.">
            <a:extLst>
              <a:ext uri="{FF2B5EF4-FFF2-40B4-BE49-F238E27FC236}">
                <a16:creationId xmlns:a16="http://schemas.microsoft.com/office/drawing/2014/main" id="{42F9DD2C-3B14-41B6-8F4E-15DE46062921}"/>
              </a:ext>
            </a:extLst>
          </p:cNvPr>
          <p:cNvGraphicFramePr>
            <a:graphicFrameLocks/>
          </p:cNvGraphicFramePr>
          <p:nvPr>
            <p:extLst>
              <p:ext uri="{D42A27DB-BD31-4B8C-83A1-F6EECF244321}">
                <p14:modId xmlns:p14="http://schemas.microsoft.com/office/powerpoint/2010/main" val="584739612"/>
              </p:ext>
            </p:extLst>
          </p:nvPr>
        </p:nvGraphicFramePr>
        <p:xfrm>
          <a:off x="177421" y="1086732"/>
          <a:ext cx="11788996" cy="504825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EF49B3D4-245D-4633-8AA4-0884BB05E3F6}"/>
              </a:ext>
            </a:extLst>
          </p:cNvPr>
          <p:cNvSpPr txBox="1"/>
          <p:nvPr/>
        </p:nvSpPr>
        <p:spPr>
          <a:xfrm>
            <a:off x="3119719" y="6352161"/>
            <a:ext cx="7973628"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0403D"/>
                </a:solidFill>
                <a:effectLst/>
                <a:uLnTx/>
                <a:uFillTx/>
                <a:latin typeface="Segoe UI" panose="020B0502040204020203" pitchFamily="34" charset="0"/>
                <a:ea typeface="+mn-ea"/>
                <a:cs typeface="Segoe UI" panose="020B0502040204020203" pitchFamily="34" charset="0"/>
              </a:rPr>
              <a:t>Source: Office of Superintendent of Public Instruction. (2021). </a:t>
            </a:r>
            <a:r>
              <a:rPr kumimoji="0" lang="en-US" sz="1200" b="0" i="1" u="none" strike="noStrike" kern="0" cap="none" spc="0" normalizeH="0" baseline="0" noProof="0" dirty="0">
                <a:ln>
                  <a:noFill/>
                </a:ln>
                <a:solidFill>
                  <a:srgbClr val="0070C0"/>
                </a:solidFill>
                <a:effectLst/>
                <a:uLnTx/>
                <a:uFillTx/>
                <a:latin typeface="Segoe UI" panose="020B0502040204020203" pitchFamily="34"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Special Education Federal LRE and Child Count Data</a:t>
            </a:r>
            <a:r>
              <a:rPr kumimoji="0" lang="en-US" sz="1200" b="0" i="0" u="none" strike="noStrike" kern="0" cap="none" spc="0" normalizeH="0" baseline="0" noProof="0" dirty="0">
                <a:ln>
                  <a:noFill/>
                </a:ln>
                <a:solidFill>
                  <a:srgbClr val="40403D"/>
                </a:solidFill>
                <a:effectLst/>
                <a:uLnTx/>
                <a:uFillTx/>
                <a:latin typeface="Segoe UI" panose="020B0502040204020203" pitchFamily="34" charset="0"/>
                <a:ea typeface="+mn-ea"/>
                <a:cs typeface="Segoe UI" panose="020B0502040204020203" pitchFamily="34" charset="0"/>
              </a:rPr>
              <a:t>. </a:t>
            </a:r>
          </a:p>
        </p:txBody>
      </p:sp>
      <p:sp>
        <p:nvSpPr>
          <p:cNvPr id="4" name="Slide Number Placeholder 3"/>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sym typeface="Quattrocento San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40403D"/>
              </a:solidFill>
              <a:effectLst/>
              <a:uLnTx/>
              <a:uFillTx/>
              <a:latin typeface="Segoe UI"/>
              <a:ea typeface="+mn-ea"/>
              <a:cs typeface="+mn-cs"/>
              <a:sym typeface="Quattrocento Sans"/>
            </a:endParaRPr>
          </a:p>
        </p:txBody>
      </p:sp>
    </p:spTree>
    <p:extLst>
      <p:ext uri="{BB962C8B-B14F-4D97-AF65-F5344CB8AC3E}">
        <p14:creationId xmlns:p14="http://schemas.microsoft.com/office/powerpoint/2010/main" val="3956474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39CBC-62E2-418B-8DA6-319FC6804A11}"/>
              </a:ext>
            </a:extLst>
          </p:cNvPr>
          <p:cNvSpPr>
            <a:spLocks noGrp="1"/>
          </p:cNvSpPr>
          <p:nvPr>
            <p:ph type="title"/>
          </p:nvPr>
        </p:nvSpPr>
        <p:spPr>
          <a:xfrm>
            <a:off x="185735" y="184776"/>
            <a:ext cx="11780681" cy="689283"/>
          </a:xfrm>
        </p:spPr>
        <p:txBody>
          <a:bodyPr/>
          <a:lstStyle/>
          <a:p>
            <a:pPr algn="ctr"/>
            <a:r>
              <a:rPr lang="en-US" sz="3200" dirty="0"/>
              <a:t>2020-21 Least Restrictive Environment (LRE) by Grade Level </a:t>
            </a:r>
          </a:p>
        </p:txBody>
      </p:sp>
      <p:graphicFrame>
        <p:nvGraphicFramePr>
          <p:cNvPr id="5" name="Chart 4" descr="2020-21 Least Restrictive Environment (LRE) data by grade level. This bar graph shows that access to general education for 80-100% of the day steadily decreases for students with disabilities from kindergarten to 12th grade.">
            <a:extLst>
              <a:ext uri="{FF2B5EF4-FFF2-40B4-BE49-F238E27FC236}">
                <a16:creationId xmlns:a16="http://schemas.microsoft.com/office/drawing/2014/main" id="{8DD0FA6F-028A-40CC-91F4-5F64B579F2BF}"/>
              </a:ext>
            </a:extLst>
          </p:cNvPr>
          <p:cNvGraphicFramePr>
            <a:graphicFrameLocks/>
          </p:cNvGraphicFramePr>
          <p:nvPr>
            <p:extLst>
              <p:ext uri="{D42A27DB-BD31-4B8C-83A1-F6EECF244321}">
                <p14:modId xmlns:p14="http://schemas.microsoft.com/office/powerpoint/2010/main" val="776947314"/>
              </p:ext>
            </p:extLst>
          </p:nvPr>
        </p:nvGraphicFramePr>
        <p:xfrm>
          <a:off x="322729" y="874060"/>
          <a:ext cx="11643687" cy="5271246"/>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996DD1B7-E0C6-401F-9AA2-F13C1F954D8A}"/>
              </a:ext>
            </a:extLst>
          </p:cNvPr>
          <p:cNvSpPr txBox="1"/>
          <p:nvPr/>
        </p:nvSpPr>
        <p:spPr>
          <a:xfrm>
            <a:off x="3119719" y="6352161"/>
            <a:ext cx="7973628"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0403D"/>
                </a:solidFill>
                <a:effectLst/>
                <a:uLnTx/>
                <a:uFillTx/>
                <a:latin typeface="Segoe UI" panose="020B0502040204020203" pitchFamily="34" charset="0"/>
                <a:ea typeface="+mn-ea"/>
                <a:cs typeface="Segoe UI" panose="020B0502040204020203" pitchFamily="34" charset="0"/>
              </a:rPr>
              <a:t>Source: Office of Superintendent of Public Instruction. (2021). </a:t>
            </a:r>
            <a:r>
              <a:rPr kumimoji="0" lang="en-US" sz="1200" b="0" i="1" u="none" strike="noStrike" kern="0" cap="none" spc="0" normalizeH="0" baseline="0" noProof="0" dirty="0">
                <a:ln>
                  <a:noFill/>
                </a:ln>
                <a:solidFill>
                  <a:srgbClr val="0070C0"/>
                </a:solidFill>
                <a:effectLst/>
                <a:uLnTx/>
                <a:uFillTx/>
                <a:latin typeface="Segoe UI" panose="020B0502040204020203" pitchFamily="34"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Special Education Federal LRE and Child Count Data</a:t>
            </a:r>
            <a:r>
              <a:rPr kumimoji="0" lang="en-US" sz="1200" b="0" i="0" u="none" strike="noStrike" kern="0" cap="none" spc="0" normalizeH="0" baseline="0" noProof="0" dirty="0">
                <a:ln>
                  <a:noFill/>
                </a:ln>
                <a:solidFill>
                  <a:srgbClr val="40403D"/>
                </a:solidFill>
                <a:effectLst/>
                <a:uLnTx/>
                <a:uFillTx/>
                <a:latin typeface="Segoe UI" panose="020B0502040204020203" pitchFamily="34" charset="0"/>
                <a:ea typeface="+mn-ea"/>
                <a:cs typeface="Segoe UI" panose="020B0502040204020203" pitchFamily="34" charset="0"/>
              </a:rPr>
              <a:t>. </a:t>
            </a:r>
          </a:p>
        </p:txBody>
      </p:sp>
      <p:sp>
        <p:nvSpPr>
          <p:cNvPr id="3" name="Slide Number Placeholder 2">
            <a:extLst>
              <a:ext uri="{FF2B5EF4-FFF2-40B4-BE49-F238E27FC236}">
                <a16:creationId xmlns:a16="http://schemas.microsoft.com/office/drawing/2014/main" id="{84096D73-F8AE-45E4-BBDE-D6345F0D639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8</a:t>
            </a:fld>
            <a:endParaRPr lang="en"/>
          </a:p>
        </p:txBody>
      </p:sp>
    </p:spTree>
    <p:extLst>
      <p:ext uri="{BB962C8B-B14F-4D97-AF65-F5344CB8AC3E}">
        <p14:creationId xmlns:p14="http://schemas.microsoft.com/office/powerpoint/2010/main" val="529547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FAB07-E76A-4890-9DBF-C32C7C9398E3}"/>
              </a:ext>
            </a:extLst>
          </p:cNvPr>
          <p:cNvSpPr>
            <a:spLocks noGrp="1"/>
          </p:cNvSpPr>
          <p:nvPr>
            <p:ph type="title"/>
          </p:nvPr>
        </p:nvSpPr>
        <p:spPr>
          <a:xfrm>
            <a:off x="375138" y="365126"/>
            <a:ext cx="11441724" cy="912690"/>
          </a:xfrm>
        </p:spPr>
        <p:txBody>
          <a:bodyPr/>
          <a:lstStyle/>
          <a:p>
            <a:r>
              <a:rPr lang="en-US">
                <a:latin typeface="Segoe UI"/>
                <a:cs typeface="Segoe UI"/>
              </a:rPr>
              <a:t>Percentage of Population with a Disability</a:t>
            </a:r>
            <a:endParaRPr lang="en-US"/>
          </a:p>
        </p:txBody>
      </p:sp>
      <p:sp>
        <p:nvSpPr>
          <p:cNvPr id="3" name="Text Placeholder 2">
            <a:extLst>
              <a:ext uri="{FF2B5EF4-FFF2-40B4-BE49-F238E27FC236}">
                <a16:creationId xmlns:a16="http://schemas.microsoft.com/office/drawing/2014/main" id="{F1F31254-D065-4F80-AD80-686A47AB047F}"/>
              </a:ext>
            </a:extLst>
          </p:cNvPr>
          <p:cNvSpPr>
            <a:spLocks noGrp="1"/>
          </p:cNvSpPr>
          <p:nvPr>
            <p:ph idx="1"/>
          </p:nvPr>
        </p:nvSpPr>
        <p:spPr>
          <a:xfrm>
            <a:off x="375137" y="1371600"/>
            <a:ext cx="11441723" cy="4558787"/>
          </a:xfrm>
        </p:spPr>
        <p:txBody>
          <a:bodyPr>
            <a:normAutofit fontScale="92500" lnSpcReduction="10000"/>
          </a:bodyPr>
          <a:lstStyle/>
          <a:p>
            <a:pPr marL="457200" indent="-398463">
              <a:lnSpc>
                <a:spcPct val="120000"/>
              </a:lnSpc>
              <a:spcBef>
                <a:spcPts val="0"/>
              </a:spcBef>
              <a:spcAft>
                <a:spcPts val="1800"/>
              </a:spcAft>
              <a:buFont typeface="Wingdings" panose="05000000000000000000" pitchFamily="2" charset="2"/>
              <a:buChar char="Ø"/>
            </a:pPr>
            <a:r>
              <a:rPr lang="en-US">
                <a:latin typeface="Segoe UI"/>
                <a:cs typeface="Segoe UI"/>
              </a:rPr>
              <a:t>13.44% of WA students, preK-12+, have an IEP.</a:t>
            </a:r>
          </a:p>
          <a:p>
            <a:pPr marL="457200" indent="-398463">
              <a:lnSpc>
                <a:spcPct val="120000"/>
              </a:lnSpc>
              <a:spcBef>
                <a:spcPts val="0"/>
              </a:spcBef>
              <a:spcAft>
                <a:spcPts val="1800"/>
              </a:spcAft>
              <a:buFont typeface="Wingdings" panose="05000000000000000000" pitchFamily="2" charset="2"/>
              <a:buChar char="Ø"/>
            </a:pPr>
            <a:r>
              <a:rPr lang="en-US">
                <a:latin typeface="Segoe UI"/>
                <a:cs typeface="Segoe UI"/>
              </a:rPr>
              <a:t>1 in every 4 adults (25%) in the U.S. has a disability.</a:t>
            </a:r>
          </a:p>
          <a:p>
            <a:pPr marL="457200" indent="-398463">
              <a:lnSpc>
                <a:spcPct val="120000"/>
              </a:lnSpc>
              <a:spcBef>
                <a:spcPts val="0"/>
              </a:spcBef>
              <a:spcAft>
                <a:spcPts val="1800"/>
              </a:spcAft>
              <a:buFont typeface="Wingdings" panose="05000000000000000000" pitchFamily="2" charset="2"/>
              <a:buChar char="Ø"/>
            </a:pPr>
            <a:r>
              <a:rPr lang="en-US">
                <a:latin typeface="Segoe UI"/>
                <a:cs typeface="Segoe UI"/>
              </a:rPr>
              <a:t>Washingtonians with disabilities are employed at less than half the rate of people without disabilities.</a:t>
            </a:r>
            <a:endParaRPr lang="en-US"/>
          </a:p>
          <a:p>
            <a:pPr marL="457200" indent="-398463">
              <a:lnSpc>
                <a:spcPct val="120000"/>
              </a:lnSpc>
              <a:spcBef>
                <a:spcPts val="0"/>
              </a:spcBef>
              <a:spcAft>
                <a:spcPts val="1800"/>
              </a:spcAft>
              <a:buFont typeface="Wingdings" panose="05000000000000000000" pitchFamily="2" charset="2"/>
              <a:buChar char="Ø"/>
            </a:pPr>
            <a:r>
              <a:rPr lang="en-US">
                <a:latin typeface="Segoe UI"/>
                <a:cs typeface="Segoe UI"/>
              </a:rPr>
              <a:t>An estimated 36.8% of working age individuals with disabilities are employed, compared to 76.4% of people without disabilities.</a:t>
            </a:r>
            <a:endParaRPr lang="en-US"/>
          </a:p>
          <a:p>
            <a:pPr marL="457200" indent="-398463">
              <a:lnSpc>
                <a:spcPct val="120000"/>
              </a:lnSpc>
              <a:spcBef>
                <a:spcPts val="0"/>
              </a:spcBef>
              <a:spcAft>
                <a:spcPts val="1800"/>
              </a:spcAft>
              <a:buFont typeface="Wingdings" panose="05000000000000000000" pitchFamily="2" charset="2"/>
              <a:buChar char="Ø"/>
            </a:pPr>
            <a:r>
              <a:rPr lang="en-US">
                <a:latin typeface="Segoe UI"/>
                <a:cs typeface="Segoe UI"/>
              </a:rPr>
              <a:t>Individuals with disabilities are less frequently employed in management and professional jobs and more frequently in service positions. </a:t>
            </a:r>
          </a:p>
        </p:txBody>
      </p:sp>
      <p:sp>
        <p:nvSpPr>
          <p:cNvPr id="5" name="TextBox 4">
            <a:extLst>
              <a:ext uri="{FF2B5EF4-FFF2-40B4-BE49-F238E27FC236}">
                <a16:creationId xmlns:a16="http://schemas.microsoft.com/office/drawing/2014/main" id="{CCD9A01A-EC17-47D5-9E12-A4D6C5363C30}"/>
              </a:ext>
            </a:extLst>
          </p:cNvPr>
          <p:cNvSpPr txBox="1"/>
          <p:nvPr/>
        </p:nvSpPr>
        <p:spPr>
          <a:xfrm>
            <a:off x="3318748" y="5987512"/>
            <a:ext cx="834571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latin typeface="Segoe UI" panose="020B0502040204020203" pitchFamily="34" charset="0"/>
                <a:cs typeface="Segoe UI" panose="020B0502040204020203" pitchFamily="34" charset="0"/>
              </a:rPr>
              <a:t>Source: Washington State Division of Vocational Rehabilitation. (2017). </a:t>
            </a:r>
            <a:r>
              <a:rPr lang="en-US" sz="1400" i="1">
                <a:solidFill>
                  <a:srgbClr val="0070C0"/>
                </a:solidFill>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Disability &amp; DVR Statistics Report</a:t>
            </a:r>
            <a:r>
              <a:rPr lang="en-US" sz="1400">
                <a:latin typeface="Segoe UI" panose="020B0502040204020203" pitchFamily="34"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E1ECEA90-2424-46FD-84CA-A021D1210BE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a:t>9</a:t>
            </a:fld>
            <a:endParaRPr lang="en"/>
          </a:p>
        </p:txBody>
      </p:sp>
    </p:spTree>
    <p:extLst>
      <p:ext uri="{BB962C8B-B14F-4D97-AF65-F5344CB8AC3E}">
        <p14:creationId xmlns:p14="http://schemas.microsoft.com/office/powerpoint/2010/main" val="2509601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39F5F-BA56-418E-B73F-F5B4E1E79A54}"/>
              </a:ext>
            </a:extLst>
          </p:cNvPr>
          <p:cNvSpPr>
            <a:spLocks noGrp="1"/>
          </p:cNvSpPr>
          <p:nvPr>
            <p:ph type="title"/>
          </p:nvPr>
        </p:nvSpPr>
        <p:spPr>
          <a:xfrm>
            <a:off x="838200" y="214929"/>
            <a:ext cx="10515600" cy="767027"/>
          </a:xfrm>
        </p:spPr>
        <p:txBody>
          <a:bodyPr/>
          <a:lstStyle/>
          <a:p>
            <a:pPr algn="ctr"/>
            <a:r>
              <a:rPr lang="en-US">
                <a:solidFill>
                  <a:srgbClr val="40403D"/>
                </a:solidFill>
              </a:rPr>
              <a:t>Class of 2020 Graduation Pathways</a:t>
            </a:r>
          </a:p>
        </p:txBody>
      </p:sp>
      <p:graphicFrame>
        <p:nvGraphicFramePr>
          <p:cNvPr id="11" name="Chart 10" descr="Pie chart showing the graduation pathways for students with disabilities for the Class of 2020: State assessment 22.6%; ASVAB Pathway 1.5%; CTE Pathway 10.9%; Alternate Pathways 26.9%; and No Pathway 41.5%.">
            <a:extLst>
              <a:ext uri="{FF2B5EF4-FFF2-40B4-BE49-F238E27FC236}">
                <a16:creationId xmlns:a16="http://schemas.microsoft.com/office/drawing/2014/main" id="{EB90882E-2920-454C-A1FF-2A8C1AA4DDCB}"/>
              </a:ext>
            </a:extLst>
          </p:cNvPr>
          <p:cNvGraphicFramePr/>
          <p:nvPr>
            <p:extLst>
              <p:ext uri="{D42A27DB-BD31-4B8C-83A1-F6EECF244321}">
                <p14:modId xmlns:p14="http://schemas.microsoft.com/office/powerpoint/2010/main" val="926244781"/>
              </p:ext>
            </p:extLst>
          </p:nvPr>
        </p:nvGraphicFramePr>
        <p:xfrm>
          <a:off x="5568503" y="885225"/>
          <a:ext cx="6356350" cy="54186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descr="Pie chart showing the graduation pathways for all students for the Class of 2020: State assessment 66.5%; ASVAB Pathway 2.9%; CTE Pathway 9.8%; Alternate Pathways 3.4%; and No Pathway 25.6%.">
            <a:extLst>
              <a:ext uri="{FF2B5EF4-FFF2-40B4-BE49-F238E27FC236}">
                <a16:creationId xmlns:a16="http://schemas.microsoft.com/office/drawing/2014/main" id="{1A0E8158-C19F-4BF5-867E-EE53C52A23D0}"/>
              </a:ext>
            </a:extLst>
          </p:cNvPr>
          <p:cNvGraphicFramePr/>
          <p:nvPr>
            <p:extLst>
              <p:ext uri="{D42A27DB-BD31-4B8C-83A1-F6EECF244321}">
                <p14:modId xmlns:p14="http://schemas.microsoft.com/office/powerpoint/2010/main" val="1246958325"/>
              </p:ext>
            </p:extLst>
          </p:nvPr>
        </p:nvGraphicFramePr>
        <p:xfrm>
          <a:off x="193964" y="933591"/>
          <a:ext cx="6858000" cy="5418667"/>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a:extLst>
              <a:ext uri="{FF2B5EF4-FFF2-40B4-BE49-F238E27FC236}">
                <a16:creationId xmlns:a16="http://schemas.microsoft.com/office/drawing/2014/main" id="{6B2F1072-AA71-471A-BB94-9A7C0E43E124}"/>
              </a:ext>
            </a:extLst>
          </p:cNvPr>
          <p:cNvSpPr/>
          <p:nvPr/>
        </p:nvSpPr>
        <p:spPr>
          <a:xfrm>
            <a:off x="3430386" y="6303892"/>
            <a:ext cx="7243156" cy="369332"/>
          </a:xfrm>
          <a:prstGeom prst="rect">
            <a:avLst/>
          </a:prstGeom>
        </p:spPr>
        <p:txBody>
          <a:bodyPr wrap="square">
            <a:spAutoFit/>
          </a:bodyPr>
          <a:lstStyle/>
          <a:p>
            <a:pPr marL="57150" marR="0" lvl="0" indent="0" algn="l" defTabSz="914400" rtl="0" eaLnBrk="1" fontAlgn="auto" latinLnBrk="0" hangingPunct="1">
              <a:lnSpc>
                <a:spcPct val="100000"/>
              </a:lnSpc>
              <a:spcBef>
                <a:spcPts val="0"/>
              </a:spcBef>
              <a:spcAft>
                <a:spcPts val="1000"/>
              </a:spcAft>
              <a:buClrTx/>
              <a:buSzTx/>
              <a:buFontTx/>
              <a:buNone/>
              <a:tabLst/>
              <a:defRPr/>
            </a:pPr>
            <a:r>
              <a:rPr kumimoji="0" lang="en-US" sz="1800" b="0" i="1" u="none" strike="noStrike" kern="1400" cap="none" spc="0" normalizeH="0" baseline="0" noProof="0">
                <a:ln>
                  <a:noFill/>
                </a:ln>
                <a:solidFill>
                  <a:srgbClr val="40403D"/>
                </a:solidFill>
                <a:effectLst/>
                <a:uLnTx/>
                <a:uFillTx/>
                <a:latin typeface="Segoe UI" panose="020B0502040204020203" pitchFamily="34" charset="0"/>
                <a:ea typeface="Times New Roman" panose="02020603050405020304" pitchFamily="18" charset="0"/>
                <a:cs typeface="Calibri" panose="020F0502020204030204" pitchFamily="34" charset="0"/>
              </a:rPr>
              <a:t>Source: </a:t>
            </a:r>
            <a:r>
              <a:rPr kumimoji="0" lang="en-US" sz="1800" b="0" i="1" u="sng" strike="noStrike" kern="1400" cap="none" spc="0" normalizeH="0" baseline="0" noProof="0">
                <a:ln>
                  <a:noFill/>
                </a:ln>
                <a:solidFill>
                  <a:srgbClr val="0070C0"/>
                </a:solidFill>
                <a:effectLst/>
                <a:uLnTx/>
                <a:uFillTx/>
                <a:latin typeface="Segoe UI" panose="020B0502040204020203" pitchFamily="34" charset="0"/>
                <a:ea typeface="Times New Roman" panose="02020603050405020304" pitchFamily="18" charset="0"/>
                <a:cs typeface="Calibri" panose="020F0502020204030204" pitchFamily="34" charset="0"/>
                <a:hlinkClick r:id="rId5">
                  <a:extLst>
                    <a:ext uri="{A12FA001-AC4F-418D-AE19-62706E023703}">
                      <ahyp:hlinkClr xmlns:ahyp="http://schemas.microsoft.com/office/drawing/2018/hyperlinkcolor" val="tx"/>
                    </a:ext>
                  </a:extLst>
                </a:hlinkClick>
              </a:rPr>
              <a:t>Graduation Pathways Dashboard</a:t>
            </a:r>
            <a:r>
              <a:rPr kumimoji="0" lang="en-US" sz="1800" b="0" i="1" u="sng" strike="noStrike" kern="1400" cap="none" spc="0" normalizeH="0" baseline="0" noProof="0">
                <a:ln>
                  <a:noFill/>
                </a:ln>
                <a:solidFill>
                  <a:srgbClr val="40403D"/>
                </a:solidFill>
                <a:effectLst/>
                <a:uLnTx/>
                <a:uFillTx/>
                <a:latin typeface="Segoe UI" panose="020B0502040204020203" pitchFamily="34" charset="0"/>
                <a:ea typeface="Times New Roman" panose="02020603050405020304" pitchFamily="18" charset="0"/>
                <a:cs typeface="Calibri" panose="020F0502020204030204" pitchFamily="34" charset="0"/>
                <a:hlinkClick r:id="rId5">
                  <a:extLst>
                    <a:ext uri="{A12FA001-AC4F-418D-AE19-62706E023703}">
                      <ahyp:hlinkClr xmlns:ahyp="http://schemas.microsoft.com/office/drawing/2018/hyperlinkcolor" val="tx"/>
                    </a:ext>
                  </a:extLst>
                </a:hlinkClick>
              </a:rPr>
              <a:t>,</a:t>
            </a:r>
            <a:r>
              <a:rPr kumimoji="0" lang="en-US" sz="1800" b="0" i="1" u="none" strike="noStrike" kern="1400" cap="none" spc="0" normalizeH="0" baseline="0" noProof="0">
                <a:ln>
                  <a:noFill/>
                </a:ln>
                <a:solidFill>
                  <a:srgbClr val="40403D"/>
                </a:solidFill>
                <a:effectLst/>
                <a:uLnTx/>
                <a:uFillTx/>
                <a:latin typeface="Segoe UI" panose="020B0502040204020203" pitchFamily="34" charset="0"/>
                <a:ea typeface="Times New Roman" panose="02020603050405020304" pitchFamily="18" charset="0"/>
                <a:cs typeface="Calibri" panose="020F0502020204030204" pitchFamily="34" charset="0"/>
              </a:rPr>
              <a:t> retrieved January 19, 2021.</a:t>
            </a:r>
            <a:endParaRPr kumimoji="0" lang="en-US" sz="1800" b="0" i="0" u="none" strike="noStrike" kern="1400" cap="none" spc="0" normalizeH="0" baseline="0" noProof="0">
              <a:ln>
                <a:noFill/>
              </a:ln>
              <a:solidFill>
                <a:srgbClr val="40403D"/>
              </a:solidFill>
              <a:effectLst/>
              <a:uLnTx/>
              <a:uFillTx/>
              <a:latin typeface="Segoe UI" panose="020B0502040204020203" pitchFamily="34" charset="0"/>
              <a:ea typeface="Times New Roman" panose="02020603050405020304" pitchFamily="18" charset="0"/>
              <a:cs typeface="Calibri" panose="020F0502020204030204" pitchFamily="34" charset="0"/>
            </a:endParaRPr>
          </a:p>
        </p:txBody>
      </p:sp>
      <p:sp>
        <p:nvSpPr>
          <p:cNvPr id="3" name="Slide Number Placeholder 2">
            <a:extLst>
              <a:ext uri="{FF2B5EF4-FFF2-40B4-BE49-F238E27FC236}">
                <a16:creationId xmlns:a16="http://schemas.microsoft.com/office/drawing/2014/main" id="{DDEC317A-B6A1-4503-843B-D5FBACC84B88}"/>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40403D"/>
              </a:buClr>
              <a:buSzPts val="1600"/>
              <a:buFont typeface="Quattrocento Sans"/>
              <a:buNone/>
              <a:tabLst/>
              <a:defRPr/>
            </a:pPr>
            <a:fld id="{00000000-1234-1234-1234-123412341234}" type="slidenum">
              <a:rPr kumimoji="0" lang="en" sz="1600" b="0" i="0" u="none" strike="noStrike" kern="1200" cap="none" spc="0" normalizeH="0" baseline="0" noProof="0" smtClean="0">
                <a:ln>
                  <a:noFill/>
                </a:ln>
                <a:effectLst/>
                <a:uLnTx/>
                <a:uFillTx/>
                <a:latin typeface="Quattrocento Sans"/>
                <a:sym typeface="Quattrocento Sans"/>
              </a:rPr>
              <a:pPr marL="0" marR="0" lvl="0" indent="0" algn="l" defTabSz="914400" rtl="0" eaLnBrk="1" fontAlgn="auto" latinLnBrk="0" hangingPunct="1">
                <a:lnSpc>
                  <a:spcPct val="100000"/>
                </a:lnSpc>
                <a:spcBef>
                  <a:spcPts val="0"/>
                </a:spcBef>
                <a:spcAft>
                  <a:spcPts val="0"/>
                </a:spcAft>
                <a:buClr>
                  <a:srgbClr val="40403D"/>
                </a:buClr>
                <a:buSzPts val="1600"/>
                <a:buFont typeface="Quattrocento Sans"/>
                <a:buNone/>
                <a:tabLst/>
                <a:defRPr/>
              </a:pPr>
              <a:t>10</a:t>
            </a:fld>
            <a:endParaRPr kumimoji="0" lang="en" sz="1600" b="0" i="0" u="none" strike="noStrike" kern="1200" cap="none" spc="0" normalizeH="0" baseline="0" noProof="0">
              <a:ln>
                <a:noFill/>
              </a:ln>
              <a:effectLst/>
              <a:uLnTx/>
              <a:uFillTx/>
              <a:latin typeface="Quattrocento Sans"/>
              <a:sym typeface="Quattrocento Sans"/>
            </a:endParaRPr>
          </a:p>
        </p:txBody>
      </p:sp>
    </p:spTree>
    <p:extLst>
      <p:ext uri="{BB962C8B-B14F-4D97-AF65-F5344CB8AC3E}">
        <p14:creationId xmlns:p14="http://schemas.microsoft.com/office/powerpoint/2010/main" val="190786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39F5F-BA56-418E-B73F-F5B4E1E79A54}"/>
              </a:ext>
            </a:extLst>
          </p:cNvPr>
          <p:cNvSpPr>
            <a:spLocks noGrp="1"/>
          </p:cNvSpPr>
          <p:nvPr>
            <p:ph type="title"/>
          </p:nvPr>
        </p:nvSpPr>
        <p:spPr>
          <a:xfrm>
            <a:off x="257907" y="365125"/>
            <a:ext cx="11708509" cy="1325563"/>
          </a:xfrm>
        </p:spPr>
        <p:txBody>
          <a:bodyPr/>
          <a:lstStyle/>
          <a:p>
            <a:r>
              <a:rPr lang="en-US" sz="3800"/>
              <a:t>Class of 2020 Graduation Pathways, Disaggregated</a:t>
            </a:r>
          </a:p>
        </p:txBody>
      </p:sp>
      <p:graphicFrame>
        <p:nvGraphicFramePr>
          <p:cNvPr id="4" name="Table 3">
            <a:extLst>
              <a:ext uri="{FF2B5EF4-FFF2-40B4-BE49-F238E27FC236}">
                <a16:creationId xmlns:a16="http://schemas.microsoft.com/office/drawing/2014/main" id="{C3CC38BC-965A-4B2C-9E8E-22A9776F4395}"/>
              </a:ext>
            </a:extLst>
          </p:cNvPr>
          <p:cNvGraphicFramePr>
            <a:graphicFrameLocks noGrp="1"/>
          </p:cNvGraphicFramePr>
          <p:nvPr>
            <p:extLst>
              <p:ext uri="{D42A27DB-BD31-4B8C-83A1-F6EECF244321}">
                <p14:modId xmlns:p14="http://schemas.microsoft.com/office/powerpoint/2010/main" val="1572348705"/>
              </p:ext>
            </p:extLst>
          </p:nvPr>
        </p:nvGraphicFramePr>
        <p:xfrm>
          <a:off x="241745" y="1859381"/>
          <a:ext cx="11708509" cy="3693855"/>
        </p:xfrm>
        <a:graphic>
          <a:graphicData uri="http://schemas.openxmlformats.org/drawingml/2006/table">
            <a:tbl>
              <a:tblPr firstRow="1" firstCol="1" lastRow="1" lastCol="1" bandRow="1" bandCol="1"/>
              <a:tblGrid>
                <a:gridCol w="3200188">
                  <a:extLst>
                    <a:ext uri="{9D8B030D-6E8A-4147-A177-3AD203B41FA5}">
                      <a16:colId xmlns:a16="http://schemas.microsoft.com/office/drawing/2014/main" val="1376233951"/>
                    </a:ext>
                  </a:extLst>
                </a:gridCol>
                <a:gridCol w="1945178">
                  <a:extLst>
                    <a:ext uri="{9D8B030D-6E8A-4147-A177-3AD203B41FA5}">
                      <a16:colId xmlns:a16="http://schemas.microsoft.com/office/drawing/2014/main" val="1813687844"/>
                    </a:ext>
                  </a:extLst>
                </a:gridCol>
                <a:gridCol w="1679171">
                  <a:extLst>
                    <a:ext uri="{9D8B030D-6E8A-4147-A177-3AD203B41FA5}">
                      <a16:colId xmlns:a16="http://schemas.microsoft.com/office/drawing/2014/main" val="2976099026"/>
                    </a:ext>
                  </a:extLst>
                </a:gridCol>
                <a:gridCol w="1911927">
                  <a:extLst>
                    <a:ext uri="{9D8B030D-6E8A-4147-A177-3AD203B41FA5}">
                      <a16:colId xmlns:a16="http://schemas.microsoft.com/office/drawing/2014/main" val="3052289737"/>
                    </a:ext>
                  </a:extLst>
                </a:gridCol>
                <a:gridCol w="1404637">
                  <a:extLst>
                    <a:ext uri="{9D8B030D-6E8A-4147-A177-3AD203B41FA5}">
                      <a16:colId xmlns:a16="http://schemas.microsoft.com/office/drawing/2014/main" val="371023862"/>
                    </a:ext>
                  </a:extLst>
                </a:gridCol>
                <a:gridCol w="1567408">
                  <a:extLst>
                    <a:ext uri="{9D8B030D-6E8A-4147-A177-3AD203B41FA5}">
                      <a16:colId xmlns:a16="http://schemas.microsoft.com/office/drawing/2014/main" val="464642880"/>
                    </a:ext>
                  </a:extLst>
                </a:gridCol>
              </a:tblGrid>
              <a:tr h="1417527">
                <a:tc>
                  <a:txBody>
                    <a:bodyPr/>
                    <a:lstStyle/>
                    <a:p>
                      <a:pPr marL="0" marR="0">
                        <a:spcBef>
                          <a:spcPts val="0"/>
                        </a:spcBef>
                        <a:spcAft>
                          <a:spcPts val="0"/>
                        </a:spcAft>
                      </a:pPr>
                      <a:r>
                        <a:rPr lang="en-US" sz="2000" kern="1400">
                          <a:effectLst/>
                          <a:latin typeface="Segoe UI" panose="020B0502040204020203" pitchFamily="34" charset="0"/>
                          <a:ea typeface="Times New Roman" panose="02020603050405020304" pitchFamily="18" charset="0"/>
                          <a:cs typeface="Calibri" panose="020F0502020204030204" pitchFamily="34"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5660"/>
                    </a:solidFill>
                  </a:tcPr>
                </a:tc>
                <a:tc>
                  <a:txBody>
                    <a:bodyPr/>
                    <a:lstStyle/>
                    <a:p>
                      <a:pPr marL="0" marR="0" algn="ctr">
                        <a:spcBef>
                          <a:spcPts val="0"/>
                        </a:spcBef>
                        <a:spcAft>
                          <a:spcPts val="0"/>
                        </a:spcAft>
                      </a:pPr>
                      <a:r>
                        <a:rPr lang="en-US" sz="1800" b="1" kern="1400">
                          <a:solidFill>
                            <a:srgbClr val="FFFFFF"/>
                          </a:solidFill>
                          <a:effectLst/>
                          <a:latin typeface="Segoe UI" panose="020B0502040204020203" pitchFamily="34" charset="0"/>
                          <a:ea typeface="Times New Roman" panose="02020603050405020304" pitchFamily="18" charset="0"/>
                          <a:cs typeface="Calibri" panose="020F0502020204030204" pitchFamily="34" charset="0"/>
                        </a:rPr>
                        <a:t>State Assessment (SBA/WA-AIM) Pathway</a:t>
                      </a:r>
                      <a:endParaRPr lang="en-US" sz="1800" kern="1400">
                        <a:effectLst/>
                        <a:latin typeface="Segoe UI" panose="020B0502040204020203"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5660"/>
                    </a:solidFill>
                  </a:tcPr>
                </a:tc>
                <a:tc>
                  <a:txBody>
                    <a:bodyPr/>
                    <a:lstStyle/>
                    <a:p>
                      <a:pPr marL="0" marR="0" algn="ctr">
                        <a:spcBef>
                          <a:spcPts val="0"/>
                        </a:spcBef>
                        <a:spcAft>
                          <a:spcPts val="0"/>
                        </a:spcAft>
                      </a:pPr>
                      <a:r>
                        <a:rPr lang="en-US" sz="1800" b="1" kern="1400">
                          <a:solidFill>
                            <a:srgbClr val="FFFFFF"/>
                          </a:solidFill>
                          <a:effectLst/>
                          <a:latin typeface="Segoe UI" panose="020B0502040204020203" pitchFamily="34" charset="0"/>
                          <a:ea typeface="Times New Roman" panose="02020603050405020304" pitchFamily="18" charset="0"/>
                          <a:cs typeface="Calibri" panose="020F0502020204030204" pitchFamily="34" charset="0"/>
                        </a:rPr>
                        <a:t>Military Assessment (ASVAB) </a:t>
                      </a:r>
                      <a:br>
                        <a:rPr lang="en-US" sz="1800" b="1" kern="1400">
                          <a:solidFill>
                            <a:srgbClr val="FFFFFF"/>
                          </a:solidFill>
                          <a:effectLst/>
                          <a:latin typeface="Segoe UI" panose="020B0502040204020203" pitchFamily="34" charset="0"/>
                          <a:ea typeface="Times New Roman" panose="02020603050405020304" pitchFamily="18" charset="0"/>
                          <a:cs typeface="Calibri" panose="020F0502020204030204" pitchFamily="34" charset="0"/>
                        </a:rPr>
                      </a:br>
                      <a:r>
                        <a:rPr lang="en-US" sz="1800" b="1" kern="1400">
                          <a:solidFill>
                            <a:srgbClr val="FFFFFF"/>
                          </a:solidFill>
                          <a:effectLst/>
                          <a:latin typeface="Segoe UI" panose="020B0502040204020203" pitchFamily="34" charset="0"/>
                          <a:ea typeface="Times New Roman" panose="02020603050405020304" pitchFamily="18" charset="0"/>
                          <a:cs typeface="Calibri" panose="020F0502020204030204" pitchFamily="34" charset="0"/>
                        </a:rPr>
                        <a:t>Pathway</a:t>
                      </a:r>
                      <a:endParaRPr lang="en-US" sz="1800" kern="1400">
                        <a:effectLst/>
                        <a:latin typeface="Segoe UI" panose="020B0502040204020203"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5660"/>
                    </a:solidFill>
                  </a:tcPr>
                </a:tc>
                <a:tc>
                  <a:txBody>
                    <a:bodyPr/>
                    <a:lstStyle/>
                    <a:p>
                      <a:pPr marL="0" marR="0" algn="ctr">
                        <a:spcBef>
                          <a:spcPts val="0"/>
                        </a:spcBef>
                        <a:spcAft>
                          <a:spcPts val="0"/>
                        </a:spcAft>
                      </a:pPr>
                      <a:r>
                        <a:rPr lang="en-US" sz="1800" b="1" kern="1400">
                          <a:solidFill>
                            <a:srgbClr val="FFFFFF"/>
                          </a:solidFill>
                          <a:effectLst/>
                          <a:latin typeface="Segoe UI" panose="020B0502040204020203" pitchFamily="34" charset="0"/>
                          <a:ea typeface="Times New Roman" panose="02020603050405020304" pitchFamily="18" charset="0"/>
                          <a:cs typeface="Calibri" panose="020F0502020204030204" pitchFamily="34" charset="0"/>
                        </a:rPr>
                        <a:t>Career &amp; Technical Education (CTE) Pathway</a:t>
                      </a:r>
                      <a:endParaRPr lang="en-US" sz="1800" kern="1400">
                        <a:effectLst/>
                        <a:latin typeface="Segoe UI" panose="020B0502040204020203"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5660"/>
                    </a:solidFill>
                  </a:tcPr>
                </a:tc>
                <a:tc>
                  <a:txBody>
                    <a:bodyPr/>
                    <a:lstStyle/>
                    <a:p>
                      <a:pPr marL="0" marR="0" algn="ctr">
                        <a:spcBef>
                          <a:spcPts val="0"/>
                        </a:spcBef>
                        <a:spcAft>
                          <a:spcPts val="0"/>
                        </a:spcAft>
                      </a:pPr>
                      <a:r>
                        <a:rPr lang="en-US" sz="1800" b="1" kern="1400">
                          <a:solidFill>
                            <a:srgbClr val="FFFFFF"/>
                          </a:solidFill>
                          <a:effectLst/>
                          <a:latin typeface="Segoe UI" panose="020B0502040204020203" pitchFamily="34" charset="0"/>
                          <a:ea typeface="Times New Roman" panose="02020603050405020304" pitchFamily="18" charset="0"/>
                          <a:cs typeface="Calibri" panose="020F0502020204030204" pitchFamily="34" charset="0"/>
                        </a:rPr>
                        <a:t>Alternate Pathway</a:t>
                      </a:r>
                      <a:br>
                        <a:rPr lang="en-US" sz="1800" b="1" kern="1400">
                          <a:solidFill>
                            <a:srgbClr val="FFFFFF"/>
                          </a:solidFill>
                          <a:effectLst/>
                          <a:latin typeface="Segoe UI" panose="020B0502040204020203" pitchFamily="34" charset="0"/>
                          <a:ea typeface="Times New Roman" panose="02020603050405020304" pitchFamily="18" charset="0"/>
                          <a:cs typeface="Calibri" panose="020F0502020204030204" pitchFamily="34" charset="0"/>
                        </a:rPr>
                      </a:br>
                      <a:r>
                        <a:rPr lang="en-US" sz="1800" b="1" kern="1400">
                          <a:solidFill>
                            <a:srgbClr val="FFFFFF"/>
                          </a:solidFill>
                          <a:effectLst/>
                          <a:latin typeface="Segoe UI" panose="020B0502040204020203" pitchFamily="34" charset="0"/>
                          <a:ea typeface="Times New Roman" panose="02020603050405020304" pitchFamily="18" charset="0"/>
                          <a:cs typeface="Calibri" panose="020F0502020204030204" pitchFamily="34" charset="0"/>
                        </a:rPr>
                        <a:t>(CIA)</a:t>
                      </a:r>
                      <a:endParaRPr lang="en-US" sz="1800" kern="1400">
                        <a:effectLst/>
                        <a:latin typeface="Segoe UI" panose="020B0502040204020203"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5660"/>
                    </a:solidFill>
                  </a:tcPr>
                </a:tc>
                <a:tc>
                  <a:txBody>
                    <a:bodyPr/>
                    <a:lstStyle/>
                    <a:p>
                      <a:pPr marL="0" marR="0" algn="ctr">
                        <a:spcBef>
                          <a:spcPts val="0"/>
                        </a:spcBef>
                        <a:spcAft>
                          <a:spcPts val="0"/>
                        </a:spcAft>
                      </a:pPr>
                      <a:r>
                        <a:rPr lang="en-US" sz="1800" b="1" kern="1400">
                          <a:solidFill>
                            <a:srgbClr val="FFFFFF"/>
                          </a:solidFill>
                          <a:effectLst/>
                          <a:latin typeface="Segoe UI" panose="020B0502040204020203" pitchFamily="34" charset="0"/>
                          <a:ea typeface="Times New Roman" panose="02020603050405020304" pitchFamily="18" charset="0"/>
                          <a:cs typeface="Calibri" panose="020F0502020204030204" pitchFamily="34" charset="0"/>
                        </a:rPr>
                        <a:t>No Pathway</a:t>
                      </a:r>
                      <a:endParaRPr lang="en-US" sz="1800" kern="1400">
                        <a:effectLst/>
                        <a:latin typeface="Segoe UI" panose="020B0502040204020203"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D5660"/>
                    </a:solidFill>
                  </a:tcPr>
                </a:tc>
                <a:extLst>
                  <a:ext uri="{0D108BD9-81ED-4DB2-BD59-A6C34878D82A}">
                    <a16:rowId xmlns:a16="http://schemas.microsoft.com/office/drawing/2014/main" val="3145710807"/>
                  </a:ext>
                </a:extLst>
              </a:tr>
              <a:tr h="708238">
                <a:tc>
                  <a:txBody>
                    <a:bodyPr/>
                    <a:lstStyle/>
                    <a:p>
                      <a:pPr marL="47625" marR="57150">
                        <a:spcBef>
                          <a:spcPts val="0"/>
                        </a:spcBef>
                        <a:spcAft>
                          <a:spcPts val="0"/>
                        </a:spcAft>
                      </a:pPr>
                      <a:r>
                        <a:rPr lang="en-US" sz="2000" kern="1400">
                          <a:solidFill>
                            <a:sysClr val="windowText" lastClr="000000"/>
                          </a:solidFill>
                          <a:effectLst/>
                          <a:latin typeface="Segoe UI" panose="020B0502040204020203" pitchFamily="34" charset="0"/>
                          <a:ea typeface="Times New Roman" panose="02020603050405020304" pitchFamily="18" charset="0"/>
                          <a:cs typeface="Calibri" panose="020F0502020204030204" pitchFamily="34" charset="0"/>
                        </a:rPr>
                        <a:t>All Students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7625" marR="57150" algn="ctr">
                        <a:spcBef>
                          <a:spcPts val="0"/>
                        </a:spcBef>
                        <a:spcAft>
                          <a:spcPts val="0"/>
                        </a:spcAft>
                      </a:pPr>
                      <a:r>
                        <a:rPr lang="en-US" sz="2200" kern="1400">
                          <a:solidFill>
                            <a:sysClr val="windowText" lastClr="000000"/>
                          </a:solidFill>
                          <a:effectLst/>
                          <a:latin typeface="Segoe UI" panose="020B0502040204020203" pitchFamily="34" charset="0"/>
                          <a:ea typeface="Times New Roman" panose="02020603050405020304" pitchFamily="18" charset="0"/>
                          <a:cs typeface="Calibri" panose="020F0502020204030204" pitchFamily="34" charset="0"/>
                        </a:rPr>
                        <a:t>66.5%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7625" marR="57150" algn="ctr">
                        <a:spcBef>
                          <a:spcPts val="0"/>
                        </a:spcBef>
                        <a:spcAft>
                          <a:spcPts val="0"/>
                        </a:spcAft>
                      </a:pPr>
                      <a:r>
                        <a:rPr lang="en-US" sz="2200" kern="1400">
                          <a:solidFill>
                            <a:sysClr val="windowText" lastClr="000000"/>
                          </a:solidFill>
                          <a:effectLst/>
                          <a:latin typeface="Segoe UI" panose="020B0502040204020203" pitchFamily="34" charset="0"/>
                          <a:ea typeface="Times New Roman" panose="02020603050405020304" pitchFamily="18" charset="0"/>
                          <a:cs typeface="Calibri" panose="020F0502020204030204" pitchFamily="34" charset="0"/>
                        </a:rPr>
                        <a:t>2.9%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7625" marR="57150" algn="ctr">
                        <a:spcBef>
                          <a:spcPts val="0"/>
                        </a:spcBef>
                        <a:spcAft>
                          <a:spcPts val="0"/>
                        </a:spcAft>
                      </a:pPr>
                      <a:r>
                        <a:rPr lang="en-US" sz="2200" kern="1400">
                          <a:solidFill>
                            <a:sysClr val="windowText" lastClr="000000"/>
                          </a:solidFill>
                          <a:effectLst/>
                          <a:latin typeface="Segoe UI" panose="020B0502040204020203" pitchFamily="34" charset="0"/>
                          <a:ea typeface="Times New Roman" panose="02020603050405020304" pitchFamily="18" charset="0"/>
                          <a:cs typeface="Calibri" panose="020F0502020204030204" pitchFamily="34" charset="0"/>
                        </a:rPr>
                        <a:t>9.8%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7625" marR="57150" algn="ctr">
                        <a:spcBef>
                          <a:spcPts val="0"/>
                        </a:spcBef>
                        <a:spcAft>
                          <a:spcPts val="0"/>
                        </a:spcAft>
                      </a:pPr>
                      <a:r>
                        <a:rPr lang="en-US" sz="2200" b="1" kern="1400">
                          <a:solidFill>
                            <a:srgbClr val="FF0000"/>
                          </a:solidFill>
                          <a:effectLst/>
                          <a:latin typeface="Segoe UI" panose="020B0502040204020203" pitchFamily="34" charset="0"/>
                          <a:ea typeface="Times New Roman" panose="02020603050405020304" pitchFamily="18" charset="0"/>
                          <a:cs typeface="Calibri" panose="020F0502020204030204" pitchFamily="34" charset="0"/>
                        </a:rPr>
                        <a:t>3.4%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7625" marR="57150" algn="ctr">
                        <a:spcBef>
                          <a:spcPts val="0"/>
                        </a:spcBef>
                        <a:spcAft>
                          <a:spcPts val="0"/>
                        </a:spcAft>
                      </a:pPr>
                      <a:r>
                        <a:rPr lang="en-US" sz="2200" b="1" kern="1400">
                          <a:solidFill>
                            <a:srgbClr val="FF0000"/>
                          </a:solidFill>
                          <a:effectLst/>
                          <a:latin typeface="Segoe UI" panose="020B0502040204020203" pitchFamily="34" charset="0"/>
                          <a:ea typeface="Times New Roman" panose="02020603050405020304" pitchFamily="18" charset="0"/>
                          <a:cs typeface="Calibri" panose="020F0502020204030204" pitchFamily="34" charset="0"/>
                        </a:rPr>
                        <a:t>25.6%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8378982"/>
                  </a:ext>
                </a:extLst>
              </a:tr>
              <a:tr h="784045">
                <a:tc>
                  <a:txBody>
                    <a:bodyPr/>
                    <a:lstStyle/>
                    <a:p>
                      <a:pPr marL="47625" marR="57150">
                        <a:spcBef>
                          <a:spcPts val="0"/>
                        </a:spcBef>
                        <a:spcAft>
                          <a:spcPts val="0"/>
                        </a:spcAft>
                      </a:pPr>
                      <a:r>
                        <a:rPr lang="en-US" sz="2000" kern="1400">
                          <a:solidFill>
                            <a:sysClr val="windowText" lastClr="000000"/>
                          </a:solidFill>
                          <a:effectLst/>
                          <a:latin typeface="Segoe UI" panose="020B0502040204020203" pitchFamily="34" charset="0"/>
                          <a:ea typeface="Times New Roman" panose="02020603050405020304" pitchFamily="18" charset="0"/>
                          <a:cs typeface="Calibri" panose="020F0502020204030204" pitchFamily="34" charset="0"/>
                        </a:rPr>
                        <a:t>Students with Disabilities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7625" marR="57150" algn="ctr">
                        <a:spcBef>
                          <a:spcPts val="0"/>
                        </a:spcBef>
                        <a:spcAft>
                          <a:spcPts val="0"/>
                        </a:spcAft>
                      </a:pPr>
                      <a:r>
                        <a:rPr lang="en-US" sz="2200" kern="1400">
                          <a:solidFill>
                            <a:sysClr val="windowText" lastClr="000000"/>
                          </a:solidFill>
                          <a:effectLst/>
                          <a:latin typeface="Segoe UI" panose="020B0502040204020203" pitchFamily="34" charset="0"/>
                          <a:ea typeface="Times New Roman" panose="02020603050405020304" pitchFamily="18" charset="0"/>
                          <a:cs typeface="Calibri" panose="020F0502020204030204" pitchFamily="34" charset="0"/>
                        </a:rPr>
                        <a:t>22.6%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7625" marR="57150" algn="ctr">
                        <a:spcBef>
                          <a:spcPts val="0"/>
                        </a:spcBef>
                        <a:spcAft>
                          <a:spcPts val="0"/>
                        </a:spcAft>
                      </a:pPr>
                      <a:r>
                        <a:rPr lang="en-US" sz="2200" kern="1400">
                          <a:solidFill>
                            <a:sysClr val="windowText" lastClr="000000"/>
                          </a:solidFill>
                          <a:effectLst/>
                          <a:latin typeface="Segoe UI" panose="020B0502040204020203" pitchFamily="34" charset="0"/>
                          <a:ea typeface="Times New Roman" panose="02020603050405020304" pitchFamily="18" charset="0"/>
                          <a:cs typeface="Calibri" panose="020F0502020204030204" pitchFamily="34" charset="0"/>
                        </a:rPr>
                        <a:t>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7625" marR="57150" algn="ctr">
                        <a:spcBef>
                          <a:spcPts val="0"/>
                        </a:spcBef>
                        <a:spcAft>
                          <a:spcPts val="0"/>
                        </a:spcAft>
                      </a:pPr>
                      <a:r>
                        <a:rPr lang="en-US" sz="2200" kern="1400">
                          <a:solidFill>
                            <a:sysClr val="windowText" lastClr="000000"/>
                          </a:solidFill>
                          <a:effectLst/>
                          <a:latin typeface="Segoe UI" panose="020B0502040204020203" pitchFamily="34" charset="0"/>
                          <a:ea typeface="Times New Roman" panose="02020603050405020304" pitchFamily="18" charset="0"/>
                          <a:cs typeface="Calibri" panose="020F0502020204030204" pitchFamily="34" charset="0"/>
                        </a:rPr>
                        <a:t>10.9%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7625" marR="57150" algn="ctr">
                        <a:spcBef>
                          <a:spcPts val="0"/>
                        </a:spcBef>
                        <a:spcAft>
                          <a:spcPts val="0"/>
                        </a:spcAft>
                      </a:pPr>
                      <a:r>
                        <a:rPr lang="en-US" sz="2200" b="1" kern="1400">
                          <a:solidFill>
                            <a:srgbClr val="FF0000"/>
                          </a:solidFill>
                          <a:effectLst/>
                          <a:latin typeface="Segoe UI" panose="020B0502040204020203" pitchFamily="34" charset="0"/>
                          <a:ea typeface="Times New Roman" panose="02020603050405020304" pitchFamily="18" charset="0"/>
                          <a:cs typeface="Calibri" panose="020F0502020204030204" pitchFamily="34" charset="0"/>
                        </a:rPr>
                        <a:t>26.9%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7625" marR="57150" algn="ctr">
                        <a:spcBef>
                          <a:spcPts val="0"/>
                        </a:spcBef>
                        <a:spcAft>
                          <a:spcPts val="0"/>
                        </a:spcAft>
                      </a:pPr>
                      <a:r>
                        <a:rPr lang="en-US" sz="2200" b="1" kern="1400" dirty="0">
                          <a:solidFill>
                            <a:srgbClr val="FF0000"/>
                          </a:solidFill>
                          <a:effectLst/>
                          <a:latin typeface="Segoe UI" panose="020B0502040204020203" pitchFamily="34" charset="0"/>
                          <a:ea typeface="Times New Roman" panose="02020603050405020304" pitchFamily="18" charset="0"/>
                          <a:cs typeface="Calibri" panose="020F0502020204030204" pitchFamily="34" charset="0"/>
                        </a:rPr>
                        <a:t>68.3%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1607504"/>
                  </a:ext>
                </a:extLst>
              </a:tr>
              <a:tr h="784045">
                <a:tc>
                  <a:txBody>
                    <a:bodyPr/>
                    <a:lstStyle/>
                    <a:p>
                      <a:pPr marL="47625" marR="57150">
                        <a:spcBef>
                          <a:spcPts val="0"/>
                        </a:spcBef>
                        <a:spcAft>
                          <a:spcPts val="0"/>
                        </a:spcAft>
                      </a:pPr>
                      <a:r>
                        <a:rPr lang="en-US" sz="2000" kern="1400">
                          <a:solidFill>
                            <a:sysClr val="windowText" lastClr="000000"/>
                          </a:solidFill>
                          <a:effectLst/>
                          <a:latin typeface="Segoe UI" panose="020B0502040204020203" pitchFamily="34" charset="0"/>
                          <a:ea typeface="Times New Roman" panose="02020603050405020304" pitchFamily="18" charset="0"/>
                          <a:cs typeface="Calibri" panose="020F0502020204030204" pitchFamily="34" charset="0"/>
                        </a:rPr>
                        <a:t>English Language Learners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7625" marR="57150" algn="ctr">
                        <a:spcBef>
                          <a:spcPts val="0"/>
                        </a:spcBef>
                        <a:spcAft>
                          <a:spcPts val="0"/>
                        </a:spcAft>
                      </a:pPr>
                      <a:r>
                        <a:rPr lang="en-US" sz="2200" kern="1400">
                          <a:solidFill>
                            <a:sysClr val="windowText" lastClr="000000"/>
                          </a:solidFill>
                          <a:effectLst/>
                          <a:latin typeface="Segoe UI" panose="020B0502040204020203" pitchFamily="34" charset="0"/>
                          <a:ea typeface="Times New Roman" panose="02020603050405020304" pitchFamily="18" charset="0"/>
                          <a:cs typeface="Calibri" panose="020F0502020204030204" pitchFamily="34" charset="0"/>
                        </a:rPr>
                        <a:t>31.3%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7625" marR="57150" algn="ctr">
                        <a:spcBef>
                          <a:spcPts val="0"/>
                        </a:spcBef>
                        <a:spcAft>
                          <a:spcPts val="0"/>
                        </a:spcAft>
                      </a:pPr>
                      <a:r>
                        <a:rPr lang="en-US" sz="2200" kern="1400">
                          <a:solidFill>
                            <a:sysClr val="windowText" lastClr="000000"/>
                          </a:solidFill>
                          <a:effectLst/>
                          <a:latin typeface="Segoe UI" panose="020B0502040204020203" pitchFamily="34" charset="0"/>
                          <a:ea typeface="Times New Roman" panose="02020603050405020304" pitchFamily="18" charset="0"/>
                          <a:cs typeface="Calibri" panose="020F0502020204030204" pitchFamily="34" charset="0"/>
                        </a:rPr>
                        <a:t>1.4%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7625" marR="57150" algn="ctr">
                        <a:spcBef>
                          <a:spcPts val="0"/>
                        </a:spcBef>
                        <a:spcAft>
                          <a:spcPts val="0"/>
                        </a:spcAft>
                      </a:pPr>
                      <a:r>
                        <a:rPr lang="en-US" sz="2200" kern="1400">
                          <a:solidFill>
                            <a:sysClr val="windowText" lastClr="000000"/>
                          </a:solidFill>
                          <a:effectLst/>
                          <a:latin typeface="Segoe UI" panose="020B0502040204020203" pitchFamily="34" charset="0"/>
                          <a:ea typeface="Times New Roman" panose="02020603050405020304" pitchFamily="18" charset="0"/>
                          <a:cs typeface="Calibri" panose="020F0502020204030204" pitchFamily="34" charset="0"/>
                        </a:rPr>
                        <a:t>8.9%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7625" marR="57150" algn="ctr">
                        <a:spcBef>
                          <a:spcPts val="0"/>
                        </a:spcBef>
                        <a:spcAft>
                          <a:spcPts val="0"/>
                        </a:spcAft>
                      </a:pPr>
                      <a:r>
                        <a:rPr lang="en-US" sz="2200" b="1" kern="1400">
                          <a:solidFill>
                            <a:srgbClr val="FF0000"/>
                          </a:solidFill>
                          <a:effectLst/>
                          <a:latin typeface="Segoe UI" panose="020B0502040204020203" pitchFamily="34" charset="0"/>
                          <a:ea typeface="Times New Roman" panose="02020603050405020304" pitchFamily="18" charset="0"/>
                          <a:cs typeface="Calibri" panose="020F0502020204030204" pitchFamily="34" charset="0"/>
                        </a:rPr>
                        <a:t>4.9%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7625" marR="57150" algn="ctr">
                        <a:spcBef>
                          <a:spcPts val="0"/>
                        </a:spcBef>
                        <a:spcAft>
                          <a:spcPts val="0"/>
                        </a:spcAft>
                      </a:pPr>
                      <a:r>
                        <a:rPr lang="en-US" sz="2200" b="1" kern="1400" dirty="0">
                          <a:solidFill>
                            <a:srgbClr val="FF0000"/>
                          </a:solidFill>
                          <a:effectLst/>
                          <a:latin typeface="Segoe UI" panose="020B0502040204020203" pitchFamily="34" charset="0"/>
                          <a:ea typeface="Times New Roman" panose="02020603050405020304" pitchFamily="18" charset="0"/>
                          <a:cs typeface="Calibri" panose="020F0502020204030204" pitchFamily="34" charset="0"/>
                        </a:rPr>
                        <a:t>62.3%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2603774"/>
                  </a:ext>
                </a:extLst>
              </a:tr>
            </a:tbl>
          </a:graphicData>
        </a:graphic>
      </p:graphicFrame>
      <p:sp>
        <p:nvSpPr>
          <p:cNvPr id="5" name="Rectangle 4">
            <a:extLst>
              <a:ext uri="{FF2B5EF4-FFF2-40B4-BE49-F238E27FC236}">
                <a16:creationId xmlns:a16="http://schemas.microsoft.com/office/drawing/2014/main" id="{6B2F1072-AA71-471A-BB94-9A7C0E43E124}"/>
              </a:ext>
            </a:extLst>
          </p:cNvPr>
          <p:cNvSpPr/>
          <p:nvPr/>
        </p:nvSpPr>
        <p:spPr>
          <a:xfrm>
            <a:off x="3430386" y="6303892"/>
            <a:ext cx="7243156" cy="338554"/>
          </a:xfrm>
          <a:prstGeom prst="rect">
            <a:avLst/>
          </a:prstGeom>
        </p:spPr>
        <p:txBody>
          <a:bodyPr wrap="square">
            <a:spAutoFit/>
          </a:bodyPr>
          <a:lstStyle/>
          <a:p>
            <a:pPr marL="57150" marR="0">
              <a:spcBef>
                <a:spcPts val="0"/>
              </a:spcBef>
              <a:spcAft>
                <a:spcPts val="1000"/>
              </a:spcAft>
            </a:pPr>
            <a:r>
              <a:rPr lang="en-US" sz="1600" kern="1400" dirty="0">
                <a:latin typeface="Segoe UI" panose="020B0502040204020203" pitchFamily="34" charset="0"/>
                <a:ea typeface="Times New Roman" panose="02020603050405020304" pitchFamily="18" charset="0"/>
                <a:cs typeface="Calibri" panose="020F0502020204030204" pitchFamily="34" charset="0"/>
              </a:rPr>
              <a:t>Source: OSPI. </a:t>
            </a:r>
            <a:r>
              <a:rPr lang="en-US" sz="1600" u="sng" kern="1400" dirty="0">
                <a:solidFill>
                  <a:srgbClr val="0000FF"/>
                </a:solidFill>
                <a:latin typeface="Segoe UI" panose="020B0502040204020203" pitchFamily="34" charset="0"/>
                <a:ea typeface="Times New Roman" panose="02020603050405020304" pitchFamily="18" charset="0"/>
                <a:cs typeface="Calibri" panose="020F0502020204030204" pitchFamily="34" charset="0"/>
                <a:hlinkClick r:id="rId3"/>
              </a:rPr>
              <a:t>Graduation Pathways Dashboard</a:t>
            </a:r>
            <a:r>
              <a:rPr lang="en-US" sz="1600" kern="1400" dirty="0">
                <a:latin typeface="Segoe UI" panose="020B0502040204020203" pitchFamily="34" charset="0"/>
                <a:ea typeface="Times New Roman" panose="02020603050405020304" pitchFamily="18" charset="0"/>
                <a:cs typeface="Calibri" panose="020F0502020204030204" pitchFamily="34" charset="0"/>
              </a:rPr>
              <a:t>. Retrieved June 2021.</a:t>
            </a:r>
          </a:p>
        </p:txBody>
      </p:sp>
      <p:sp>
        <p:nvSpPr>
          <p:cNvPr id="3" name="Slide Number Placeholder 2">
            <a:extLst>
              <a:ext uri="{FF2B5EF4-FFF2-40B4-BE49-F238E27FC236}">
                <a16:creationId xmlns:a16="http://schemas.microsoft.com/office/drawing/2014/main" id="{DDEC317A-B6A1-4503-843B-D5FBACC84B8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11</a:t>
            </a:fld>
            <a:endParaRPr lang="en"/>
          </a:p>
        </p:txBody>
      </p:sp>
    </p:spTree>
    <p:extLst>
      <p:ext uri="{BB962C8B-B14F-4D97-AF65-F5344CB8AC3E}">
        <p14:creationId xmlns:p14="http://schemas.microsoft.com/office/powerpoint/2010/main" val="382330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CE596-3143-4CB1-88C4-B69915CC3D26}"/>
              </a:ext>
            </a:extLst>
          </p:cNvPr>
          <p:cNvSpPr>
            <a:spLocks noGrp="1"/>
          </p:cNvSpPr>
          <p:nvPr>
            <p:ph type="title"/>
          </p:nvPr>
        </p:nvSpPr>
        <p:spPr>
          <a:xfrm>
            <a:off x="261879" y="220349"/>
            <a:ext cx="11668242" cy="1019801"/>
          </a:xfrm>
        </p:spPr>
        <p:txBody>
          <a:bodyPr/>
          <a:lstStyle/>
          <a:p>
            <a:pPr algn="ctr"/>
            <a:r>
              <a:rPr lang="en-US" sz="4000" dirty="0"/>
              <a:t>Certificate of Individual Achievement (CIA) Data Trends</a:t>
            </a:r>
          </a:p>
        </p:txBody>
      </p:sp>
      <p:graphicFrame>
        <p:nvGraphicFramePr>
          <p:cNvPr id="7" name="Content Placeholder 6" descr="Data trends for Certificate of Individual Achievement (CIA) from 2015 to 2019. The bar graph includes CIA data trends for English language Arts (47.9%, 31.4%, 48.8%, 51.8%, 49.9%) and Math (57.6%, 55.7%, 52%, 52.3%, 62.1%).">
            <a:extLst>
              <a:ext uri="{FF2B5EF4-FFF2-40B4-BE49-F238E27FC236}">
                <a16:creationId xmlns:a16="http://schemas.microsoft.com/office/drawing/2014/main" id="{B65B8ED0-5254-4B51-87D9-2E462E49E369}"/>
              </a:ext>
            </a:extLst>
          </p:cNvPr>
          <p:cNvGraphicFramePr>
            <a:graphicFrameLocks noGrp="1"/>
          </p:cNvGraphicFramePr>
          <p:nvPr>
            <p:ph idx="1"/>
            <p:extLst>
              <p:ext uri="{D42A27DB-BD31-4B8C-83A1-F6EECF244321}">
                <p14:modId xmlns:p14="http://schemas.microsoft.com/office/powerpoint/2010/main" val="2254514997"/>
              </p:ext>
            </p:extLst>
          </p:nvPr>
        </p:nvGraphicFramePr>
        <p:xfrm>
          <a:off x="261879" y="1465262"/>
          <a:ext cx="11668242" cy="4354968"/>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a:extLst>
              <a:ext uri="{FF2B5EF4-FFF2-40B4-BE49-F238E27FC236}">
                <a16:creationId xmlns:a16="http://schemas.microsoft.com/office/drawing/2014/main" id="{425F137C-6C97-47E3-A02A-6E493B405602}"/>
              </a:ext>
            </a:extLst>
          </p:cNvPr>
          <p:cNvSpPr/>
          <p:nvPr/>
        </p:nvSpPr>
        <p:spPr>
          <a:xfrm>
            <a:off x="3430386" y="6303892"/>
            <a:ext cx="7243156" cy="338554"/>
          </a:xfrm>
          <a:prstGeom prst="rect">
            <a:avLst/>
          </a:prstGeom>
        </p:spPr>
        <p:txBody>
          <a:bodyPr wrap="square">
            <a:spAutoFit/>
          </a:bodyPr>
          <a:lstStyle/>
          <a:p>
            <a:pPr marL="57150" marR="0">
              <a:spcBef>
                <a:spcPts val="0"/>
              </a:spcBef>
              <a:spcAft>
                <a:spcPts val="1000"/>
              </a:spcAft>
            </a:pPr>
            <a:r>
              <a:rPr lang="en-US" sz="1600" kern="1400" dirty="0">
                <a:solidFill>
                  <a:srgbClr val="40403D"/>
                </a:solidFill>
                <a:latin typeface="Segoe UI" panose="020B0502040204020203" pitchFamily="34" charset="0"/>
                <a:ea typeface="Times New Roman" panose="02020603050405020304" pitchFamily="18" charset="0"/>
                <a:cs typeface="Calibri" panose="020F0502020204030204" pitchFamily="34" charset="0"/>
              </a:rPr>
              <a:t>Source: OSPI. </a:t>
            </a:r>
            <a:r>
              <a:rPr lang="en-US" sz="1600" i="1" kern="1400" dirty="0">
                <a:solidFill>
                  <a:srgbClr val="40403D"/>
                </a:solidFill>
                <a:latin typeface="Segoe UI" panose="020B0502040204020203" pitchFamily="34" charset="0"/>
                <a:ea typeface="Times New Roman" panose="02020603050405020304" pitchFamily="18" charset="0"/>
                <a:cs typeface="Calibri" panose="020F0502020204030204" pitchFamily="34" charset="0"/>
              </a:rPr>
              <a:t>CIA/CAA Database</a:t>
            </a:r>
            <a:r>
              <a:rPr lang="en-US" sz="1600" kern="1400" dirty="0">
                <a:solidFill>
                  <a:srgbClr val="40403D"/>
                </a:solidFill>
                <a:latin typeface="Segoe UI" panose="020B0502040204020203" pitchFamily="34" charset="0"/>
                <a:ea typeface="Times New Roman" panose="02020603050405020304" pitchFamily="18" charset="0"/>
                <a:cs typeface="Calibri" panose="020F0502020204030204" pitchFamily="34" charset="0"/>
              </a:rPr>
              <a:t>. Retrieved June 2021.</a:t>
            </a:r>
          </a:p>
        </p:txBody>
      </p:sp>
      <p:sp>
        <p:nvSpPr>
          <p:cNvPr id="3" name="Slide Number Placeholder 2">
            <a:extLst>
              <a:ext uri="{FF2B5EF4-FFF2-40B4-BE49-F238E27FC236}">
                <a16:creationId xmlns:a16="http://schemas.microsoft.com/office/drawing/2014/main" id="{DA75F562-F4F1-4249-AA6F-9FFE9D43FAB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797389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31066-103C-43D1-9EFD-8FC1AD8CCAA1}"/>
              </a:ext>
            </a:extLst>
          </p:cNvPr>
          <p:cNvSpPr>
            <a:spLocks noGrp="1"/>
          </p:cNvSpPr>
          <p:nvPr>
            <p:ph type="title"/>
          </p:nvPr>
        </p:nvSpPr>
        <p:spPr>
          <a:xfrm>
            <a:off x="838200" y="270605"/>
            <a:ext cx="10515600" cy="898124"/>
          </a:xfrm>
        </p:spPr>
        <p:txBody>
          <a:bodyPr/>
          <a:lstStyle/>
          <a:p>
            <a:pPr algn="ctr"/>
            <a:r>
              <a:rPr lang="en-US"/>
              <a:t>Post-School Outcome Data Trends</a:t>
            </a:r>
          </a:p>
        </p:txBody>
      </p:sp>
      <p:sp>
        <p:nvSpPr>
          <p:cNvPr id="3" name="Slide Number Placeholder 2">
            <a:extLst>
              <a:ext uri="{FF2B5EF4-FFF2-40B4-BE49-F238E27FC236}">
                <a16:creationId xmlns:a16="http://schemas.microsoft.com/office/drawing/2014/main" id="{A5762EAB-84A0-4C0A-83F9-C07257CE974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13</a:t>
            </a:fld>
            <a:endParaRPr lang="en"/>
          </a:p>
        </p:txBody>
      </p:sp>
      <p:graphicFrame>
        <p:nvGraphicFramePr>
          <p:cNvPr id="6" name="Chart 5" descr="Data trends for post-school outcomes and engagement, from 2014-15 to 2018-19. Not engaged rates: 29.5%, 27.8%, 27.8%, 25.3%, 27.9%.">
            <a:extLst>
              <a:ext uri="{FF2B5EF4-FFF2-40B4-BE49-F238E27FC236}">
                <a16:creationId xmlns:a16="http://schemas.microsoft.com/office/drawing/2014/main" id="{A9374F72-1BC5-48CE-8638-C8FE8EA86618}"/>
              </a:ext>
            </a:extLst>
          </p:cNvPr>
          <p:cNvGraphicFramePr/>
          <p:nvPr>
            <p:extLst>
              <p:ext uri="{D42A27DB-BD31-4B8C-83A1-F6EECF244321}">
                <p14:modId xmlns:p14="http://schemas.microsoft.com/office/powerpoint/2010/main" val="1676029067"/>
              </p:ext>
            </p:extLst>
          </p:nvPr>
        </p:nvGraphicFramePr>
        <p:xfrm>
          <a:off x="450376" y="1168729"/>
          <a:ext cx="11150221" cy="4470487"/>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5FB339CC-4258-470C-B0E8-D7021D094B90}"/>
              </a:ext>
            </a:extLst>
          </p:cNvPr>
          <p:cNvSpPr/>
          <p:nvPr/>
        </p:nvSpPr>
        <p:spPr>
          <a:xfrm>
            <a:off x="306231" y="5768564"/>
            <a:ext cx="1166018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0403D"/>
                </a:solidFill>
                <a:effectLst/>
                <a:uLnTx/>
                <a:uFillTx/>
                <a:latin typeface="Segoe UI" panose="020B0502040204020203" pitchFamily="34" charset="0"/>
                <a:ea typeface="+mn-ea"/>
                <a:cs typeface="Segoe UI" panose="020B0502040204020203" pitchFamily="34" charset="0"/>
                <a:sym typeface="Arial"/>
              </a:rPr>
              <a:t>Source: </a:t>
            </a:r>
            <a:r>
              <a:rPr kumimoji="0" lang="en-US" sz="1400" b="0" i="0" u="none" strike="noStrike" kern="1200" cap="none" spc="0" normalizeH="0" baseline="0" noProof="0">
                <a:ln>
                  <a:noFill/>
                </a:ln>
                <a:solidFill>
                  <a:srgbClr val="0070C0"/>
                </a:solidFill>
                <a:effectLst/>
                <a:uLnTx/>
                <a:uFillTx/>
                <a:latin typeface="Segoe UI" panose="020B0502040204020203" pitchFamily="34" charset="0"/>
                <a:ea typeface="+mn-ea"/>
                <a:cs typeface="Segoe UI" panose="020B0502040204020203" pitchFamily="34" charset="0"/>
                <a:sym typeface="Arial"/>
                <a:hlinkClick r:id="rId4">
                  <a:extLst>
                    <a:ext uri="{A12FA001-AC4F-418D-AE19-62706E023703}">
                      <ahyp:hlinkClr xmlns:ahyp="http://schemas.microsoft.com/office/drawing/2018/hyperlinkcolor" val="tx"/>
                    </a:ext>
                  </a:extLst>
                </a:hlinkClick>
              </a:rPr>
              <a:t>Center for Change in Transition Services</a:t>
            </a:r>
            <a:r>
              <a:rPr kumimoji="0" lang="en-US" sz="1400" b="0" i="0" u="none" strike="noStrike" kern="1200" cap="none" spc="0" normalizeH="0" baseline="0" noProof="0">
                <a:ln>
                  <a:noFill/>
                </a:ln>
                <a:solidFill>
                  <a:srgbClr val="40403D"/>
                </a:solidFill>
                <a:effectLst/>
                <a:uLnTx/>
                <a:uFillTx/>
                <a:latin typeface="Segoe UI" panose="020B0502040204020203" pitchFamily="34" charset="0"/>
                <a:ea typeface="+mn-ea"/>
                <a:cs typeface="Segoe UI" panose="020B0502040204020203" pitchFamily="34" charset="0"/>
                <a:sym typeface="Arial"/>
              </a:rPr>
              <a:t>, Seattle University. (2020). </a:t>
            </a:r>
            <a:r>
              <a:rPr kumimoji="0" lang="en-US" sz="1400" b="0" i="1" u="none" strike="noStrike" kern="1200" cap="none" spc="0" normalizeH="0" baseline="0" noProof="0">
                <a:ln>
                  <a:noFill/>
                </a:ln>
                <a:solidFill>
                  <a:srgbClr val="0070C0"/>
                </a:solidFill>
                <a:effectLst/>
                <a:uLnTx/>
                <a:uFillTx/>
                <a:latin typeface="Segoe UI" panose="020B0502040204020203" pitchFamily="34" charset="0"/>
                <a:ea typeface="+mn-ea"/>
                <a:cs typeface="Segoe UI" panose="020B0502040204020203" pitchFamily="34" charset="0"/>
                <a:sym typeface="Arial"/>
                <a:hlinkClick r:id="rId5">
                  <a:extLst>
                    <a:ext uri="{A12FA001-AC4F-418D-AE19-62706E023703}">
                      <ahyp:hlinkClr xmlns:ahyp="http://schemas.microsoft.com/office/drawing/2018/hyperlinkcolor" val="tx"/>
                    </a:ext>
                  </a:extLst>
                </a:hlinkClick>
              </a:rPr>
              <a:t>Indicator B-14 Post-School Outcome Report, 2018-19, Washington state</a:t>
            </a:r>
            <a:r>
              <a:rPr kumimoji="0" lang="en-US" sz="1400" b="0" i="0" u="none" strike="noStrike" kern="1200" cap="none" spc="0" normalizeH="0" baseline="0" noProof="0">
                <a:ln>
                  <a:noFill/>
                </a:ln>
                <a:solidFill>
                  <a:srgbClr val="40403D"/>
                </a:solidFill>
                <a:effectLst/>
                <a:uLnTx/>
                <a:uFillTx/>
                <a:latin typeface="Segoe UI" panose="020B0502040204020203" pitchFamily="34" charset="0"/>
                <a:ea typeface="+mn-ea"/>
                <a:cs typeface="Segoe UI" panose="020B0502040204020203" pitchFamily="34" charset="0"/>
                <a:sym typeface="Arial"/>
              </a:rPr>
              <a:t>.</a:t>
            </a:r>
          </a:p>
        </p:txBody>
      </p:sp>
    </p:spTree>
    <p:extLst>
      <p:ext uri="{BB962C8B-B14F-4D97-AF65-F5344CB8AC3E}">
        <p14:creationId xmlns:p14="http://schemas.microsoft.com/office/powerpoint/2010/main" val="2024018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EF500E4-EE97-497A-B403-8C6ABAA929B9}"/>
              </a:ext>
            </a:extLst>
          </p:cNvPr>
          <p:cNvSpPr>
            <a:spLocks noGrp="1"/>
          </p:cNvSpPr>
          <p:nvPr>
            <p:ph type="title"/>
          </p:nvPr>
        </p:nvSpPr>
        <p:spPr>
          <a:xfrm>
            <a:off x="232011" y="184777"/>
            <a:ext cx="11734405" cy="756920"/>
          </a:xfrm>
        </p:spPr>
        <p:txBody>
          <a:bodyPr/>
          <a:lstStyle/>
          <a:p>
            <a:pPr algn="ctr"/>
            <a:r>
              <a:rPr lang="en-US" sz="3400"/>
              <a:t>2018-19 Post-School Outcome Data, by Race/Ethnicity</a:t>
            </a:r>
          </a:p>
        </p:txBody>
      </p:sp>
      <p:graphicFrame>
        <p:nvGraphicFramePr>
          <p:cNvPr id="10" name="Chart 9" descr="2018-19 post-school outcomes and engagement, by race/ethnicity. Not engaged rates for American Indian/Alaska Native 37.5%, Asian 25.8%, Black/African American 26.6%, Hispanic/Latino 28.5%, White 27.5%, Native Hawaiian/Pacific Islander 31.0%, and Two or More Races 28%.">
            <a:extLst>
              <a:ext uri="{FF2B5EF4-FFF2-40B4-BE49-F238E27FC236}">
                <a16:creationId xmlns:a16="http://schemas.microsoft.com/office/drawing/2014/main" id="{837ECF94-25F5-4C88-8CCF-F410BDA2E8CF}"/>
              </a:ext>
            </a:extLst>
          </p:cNvPr>
          <p:cNvGraphicFramePr/>
          <p:nvPr>
            <p:extLst>
              <p:ext uri="{D42A27DB-BD31-4B8C-83A1-F6EECF244321}">
                <p14:modId xmlns:p14="http://schemas.microsoft.com/office/powerpoint/2010/main" val="1360438254"/>
              </p:ext>
            </p:extLst>
          </p:nvPr>
        </p:nvGraphicFramePr>
        <p:xfrm>
          <a:off x="225584" y="941697"/>
          <a:ext cx="11734405" cy="4790363"/>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a:extLst>
              <a:ext uri="{FF2B5EF4-FFF2-40B4-BE49-F238E27FC236}">
                <a16:creationId xmlns:a16="http://schemas.microsoft.com/office/drawing/2014/main" id="{E4A91442-ECAC-43C4-860B-051E6C012052}"/>
              </a:ext>
            </a:extLst>
          </p:cNvPr>
          <p:cNvSpPr/>
          <p:nvPr/>
        </p:nvSpPr>
        <p:spPr>
          <a:xfrm>
            <a:off x="306231" y="5768564"/>
            <a:ext cx="1166018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0403D"/>
                </a:solidFill>
                <a:effectLst/>
                <a:uLnTx/>
                <a:uFillTx/>
                <a:latin typeface="Segoe UI" panose="020B0502040204020203" pitchFamily="34" charset="0"/>
                <a:ea typeface="+mn-ea"/>
                <a:cs typeface="Segoe UI" panose="020B0502040204020203" pitchFamily="34" charset="0"/>
                <a:sym typeface="Arial"/>
              </a:rPr>
              <a:t>Source: </a:t>
            </a:r>
            <a:r>
              <a:rPr kumimoji="0" lang="en-US" sz="1400" b="0" i="0" u="none" strike="noStrike" kern="1200" cap="none" spc="0" normalizeH="0" baseline="0" noProof="0">
                <a:ln>
                  <a:noFill/>
                </a:ln>
                <a:solidFill>
                  <a:srgbClr val="0070C0"/>
                </a:solidFill>
                <a:effectLst/>
                <a:uLnTx/>
                <a:uFillTx/>
                <a:latin typeface="Segoe UI" panose="020B0502040204020203" pitchFamily="34" charset="0"/>
                <a:ea typeface="+mn-ea"/>
                <a:cs typeface="Segoe UI" panose="020B0502040204020203" pitchFamily="34" charset="0"/>
                <a:sym typeface="Arial"/>
                <a:hlinkClick r:id="rId4">
                  <a:extLst>
                    <a:ext uri="{A12FA001-AC4F-418D-AE19-62706E023703}">
                      <ahyp:hlinkClr xmlns:ahyp="http://schemas.microsoft.com/office/drawing/2018/hyperlinkcolor" val="tx"/>
                    </a:ext>
                  </a:extLst>
                </a:hlinkClick>
              </a:rPr>
              <a:t>Center for Change in Transition Services</a:t>
            </a:r>
            <a:r>
              <a:rPr kumimoji="0" lang="en-US" sz="1400" b="0" i="0" u="none" strike="noStrike" kern="1200" cap="none" spc="0" normalizeH="0" baseline="0" noProof="0">
                <a:ln>
                  <a:noFill/>
                </a:ln>
                <a:solidFill>
                  <a:srgbClr val="40403D"/>
                </a:solidFill>
                <a:effectLst/>
                <a:uLnTx/>
                <a:uFillTx/>
                <a:latin typeface="Segoe UI" panose="020B0502040204020203" pitchFamily="34" charset="0"/>
                <a:ea typeface="+mn-ea"/>
                <a:cs typeface="Segoe UI" panose="020B0502040204020203" pitchFamily="34" charset="0"/>
                <a:sym typeface="Arial"/>
              </a:rPr>
              <a:t>, Seattle University. (2020). </a:t>
            </a:r>
            <a:r>
              <a:rPr kumimoji="0" lang="en-US" sz="1400" b="0" i="1" u="none" strike="noStrike" kern="1200" cap="none" spc="0" normalizeH="0" baseline="0" noProof="0">
                <a:ln>
                  <a:noFill/>
                </a:ln>
                <a:solidFill>
                  <a:srgbClr val="0070C0"/>
                </a:solidFill>
                <a:effectLst/>
                <a:uLnTx/>
                <a:uFillTx/>
                <a:latin typeface="Segoe UI" panose="020B0502040204020203" pitchFamily="34" charset="0"/>
                <a:ea typeface="+mn-ea"/>
                <a:cs typeface="Segoe UI" panose="020B0502040204020203" pitchFamily="34" charset="0"/>
                <a:sym typeface="Arial"/>
                <a:hlinkClick r:id="rId5">
                  <a:extLst>
                    <a:ext uri="{A12FA001-AC4F-418D-AE19-62706E023703}">
                      <ahyp:hlinkClr xmlns:ahyp="http://schemas.microsoft.com/office/drawing/2018/hyperlinkcolor" val="tx"/>
                    </a:ext>
                  </a:extLst>
                </a:hlinkClick>
              </a:rPr>
              <a:t>Indicator B-14 Post-School Outcome Report, 2018-19, Washington state</a:t>
            </a:r>
            <a:r>
              <a:rPr kumimoji="0" lang="en-US" sz="1400" b="0" i="0" u="none" strike="noStrike" kern="1200" cap="none" spc="0" normalizeH="0" baseline="0" noProof="0">
                <a:ln>
                  <a:noFill/>
                </a:ln>
                <a:solidFill>
                  <a:srgbClr val="40403D"/>
                </a:solidFill>
                <a:effectLst/>
                <a:uLnTx/>
                <a:uFillTx/>
                <a:latin typeface="Segoe UI" panose="020B0502040204020203" pitchFamily="34" charset="0"/>
                <a:ea typeface="+mn-ea"/>
                <a:cs typeface="Segoe UI" panose="020B0502040204020203" pitchFamily="34" charset="0"/>
                <a:sym typeface="Arial"/>
              </a:rPr>
              <a:t>.</a:t>
            </a:r>
          </a:p>
        </p:txBody>
      </p:sp>
      <p:sp>
        <p:nvSpPr>
          <p:cNvPr id="3" name="Slide Number Placeholder 2">
            <a:extLst>
              <a:ext uri="{FF2B5EF4-FFF2-40B4-BE49-F238E27FC236}">
                <a16:creationId xmlns:a16="http://schemas.microsoft.com/office/drawing/2014/main" id="{490B723C-40D8-44A9-AE89-C3C35DA23F9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14</a:t>
            </a:fld>
            <a:endParaRPr lang="en" dirty="0"/>
          </a:p>
        </p:txBody>
      </p:sp>
    </p:spTree>
    <p:extLst>
      <p:ext uri="{BB962C8B-B14F-4D97-AF65-F5344CB8AC3E}">
        <p14:creationId xmlns:p14="http://schemas.microsoft.com/office/powerpoint/2010/main" val="1642699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251" y="174332"/>
            <a:ext cx="11505062" cy="682625"/>
          </a:xfrm>
        </p:spPr>
        <p:txBody>
          <a:bodyPr>
            <a:normAutofit/>
          </a:bodyPr>
          <a:lstStyle/>
          <a:p>
            <a:r>
              <a:rPr lang="en-US" sz="3600" dirty="0"/>
              <a:t>Washington 2018-19 Leavers: Comparing Age of Exit</a:t>
            </a:r>
          </a:p>
        </p:txBody>
      </p:sp>
      <p:graphicFrame>
        <p:nvGraphicFramePr>
          <p:cNvPr id="9" name="Content Placeholder 8" descr="WA post-school outcome summary by age categories: 21 years old and younger than 21 years old."/>
          <p:cNvGraphicFramePr>
            <a:graphicFrameLocks noGrp="1"/>
          </p:cNvGraphicFramePr>
          <p:nvPr>
            <p:ph idx="1"/>
            <p:extLst>
              <p:ext uri="{D42A27DB-BD31-4B8C-83A1-F6EECF244321}">
                <p14:modId xmlns:p14="http://schemas.microsoft.com/office/powerpoint/2010/main" val="918790122"/>
              </p:ext>
            </p:extLst>
          </p:nvPr>
        </p:nvGraphicFramePr>
        <p:xfrm>
          <a:off x="300251" y="895820"/>
          <a:ext cx="11505062" cy="4838733"/>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Group 10" descr="Creative Commons license for data by the Center for Change in Transition Services at Seattle University."/>
          <p:cNvGrpSpPr/>
          <p:nvPr/>
        </p:nvGrpSpPr>
        <p:grpSpPr>
          <a:xfrm>
            <a:off x="300251" y="5860656"/>
            <a:ext cx="8728284" cy="387712"/>
            <a:chOff x="281171" y="4336442"/>
            <a:chExt cx="7433435" cy="188371"/>
          </a:xfrm>
        </p:grpSpPr>
        <p:sp>
          <p:nvSpPr>
            <p:cNvPr id="12" name="Rectangle 11"/>
            <p:cNvSpPr/>
            <p:nvPr/>
          </p:nvSpPr>
          <p:spPr>
            <a:xfrm>
              <a:off x="653310" y="4340450"/>
              <a:ext cx="7061296" cy="184363"/>
            </a:xfrm>
            <a:prstGeom prst="rect">
              <a:avLst/>
            </a:prstGeom>
          </p:spPr>
          <p:txBody>
            <a:bodyPr wrap="square">
              <a:spAutoFit/>
            </a:bodyPr>
            <a:lstStyle/>
            <a:p>
              <a:r>
                <a:rPr lang="en-US" sz="933" dirty="0">
                  <a:latin typeface="Arial" panose="020B0604020202020204" pitchFamily="34" charset="0"/>
                  <a:cs typeface="Arial" panose="020B0604020202020204" pitchFamily="34" charset="0"/>
                </a:rPr>
                <a:t>Except where otherwise noted, this presentation by </a:t>
              </a:r>
              <a:r>
                <a:rPr lang="en-US" sz="933" dirty="0">
                  <a:latin typeface="Arial" panose="020B0604020202020204" pitchFamily="34" charset="0"/>
                  <a:cs typeface="Arial" panose="020B0604020202020204" pitchFamily="34" charset="0"/>
                  <a:hlinkClick r:id="rId4"/>
                </a:rPr>
                <a:t>Center for Change in Transition Services (CCTS) at Seattle University</a:t>
              </a:r>
              <a:r>
                <a:rPr lang="en-US" sz="933" dirty="0">
                  <a:latin typeface="Arial" panose="020B0604020202020204" pitchFamily="34" charset="0"/>
                  <a:cs typeface="Arial" panose="020B0604020202020204" pitchFamily="34" charset="0"/>
                </a:rPr>
                <a:t> is licensed under </a:t>
              </a:r>
              <a:r>
                <a:rPr lang="en-US" sz="933" dirty="0">
                  <a:latin typeface="Arial" panose="020B0604020202020204" pitchFamily="34" charset="0"/>
                  <a:cs typeface="Arial" panose="020B0604020202020204" pitchFamily="34" charset="0"/>
                  <a:hlinkClick r:id="rId5"/>
                </a:rPr>
                <a:t>CC BY 4.0</a:t>
              </a:r>
              <a:r>
                <a:rPr lang="en-US" sz="933" dirty="0">
                  <a:latin typeface="Arial" panose="020B0604020202020204" pitchFamily="34" charset="0"/>
                  <a:cs typeface="Arial" panose="020B0604020202020204" pitchFamily="34" charset="0"/>
                </a:rPr>
                <a:t>.</a:t>
              </a:r>
            </a:p>
          </p:txBody>
        </p: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1171" y="4336442"/>
              <a:ext cx="372139" cy="96544"/>
            </a:xfrm>
            <a:prstGeom prst="rect">
              <a:avLst/>
            </a:prstGeom>
          </p:spPr>
        </p:pic>
      </p:grpSp>
      <p:sp>
        <p:nvSpPr>
          <p:cNvPr id="3" name="Rectangle 2">
            <a:extLst>
              <a:ext uri="{FF2B5EF4-FFF2-40B4-BE49-F238E27FC236}">
                <a16:creationId xmlns:a16="http://schemas.microsoft.com/office/drawing/2014/main" id="{927C2A65-5232-4A7E-B45E-C4BC389092C8}"/>
              </a:ext>
            </a:extLst>
          </p:cNvPr>
          <p:cNvSpPr/>
          <p:nvPr/>
        </p:nvSpPr>
        <p:spPr>
          <a:xfrm>
            <a:off x="8911771" y="5860656"/>
            <a:ext cx="2893542" cy="261610"/>
          </a:xfrm>
          <a:prstGeom prst="rect">
            <a:avLst/>
          </a:prstGeom>
        </p:spPr>
        <p:txBody>
          <a:bodyPr wrap="square">
            <a:spAutoFit/>
          </a:bodyPr>
          <a:lstStyle/>
          <a:p>
            <a:pPr algn="r"/>
            <a:r>
              <a:rPr lang="en-US" sz="1100" dirty="0">
                <a:latin typeface="Arial" panose="020B0604020202020204" pitchFamily="34" charset="0"/>
                <a:cs typeface="Arial" panose="020B0604020202020204" pitchFamily="34" charset="0"/>
              </a:rPr>
              <a:t>Source: CCTS 2021, Unpublished raw data</a:t>
            </a:r>
            <a:endParaRPr lang="en-US" sz="1100" dirty="0"/>
          </a:p>
        </p:txBody>
      </p:sp>
      <p:sp>
        <p:nvSpPr>
          <p:cNvPr id="8" name="Slide Number Placeholder 2">
            <a:extLst>
              <a:ext uri="{FF2B5EF4-FFF2-40B4-BE49-F238E27FC236}">
                <a16:creationId xmlns:a16="http://schemas.microsoft.com/office/drawing/2014/main" id="{6E1749FA-D993-4D5D-8129-3682B185D9CA}"/>
              </a:ext>
            </a:extLst>
          </p:cNvPr>
          <p:cNvSpPr>
            <a:spLocks noGrp="1"/>
          </p:cNvSpPr>
          <p:nvPr>
            <p:ph type="sldNum" idx="12"/>
          </p:nvPr>
        </p:nvSpPr>
        <p:spPr>
          <a:xfrm>
            <a:off x="11321946" y="6308099"/>
            <a:ext cx="644471" cy="365125"/>
          </a:xfrm>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15</a:t>
            </a:fld>
            <a:endParaRPr lang="en" dirty="0"/>
          </a:p>
        </p:txBody>
      </p:sp>
    </p:spTree>
    <p:extLst>
      <p:ext uri="{BB962C8B-B14F-4D97-AF65-F5344CB8AC3E}">
        <p14:creationId xmlns:p14="http://schemas.microsoft.com/office/powerpoint/2010/main" val="1186720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11EB7-8F14-49C9-9097-2912B1CD1694}"/>
              </a:ext>
            </a:extLst>
          </p:cNvPr>
          <p:cNvSpPr>
            <a:spLocks noGrp="1"/>
          </p:cNvSpPr>
          <p:nvPr>
            <p:ph type="title"/>
          </p:nvPr>
        </p:nvSpPr>
        <p:spPr>
          <a:xfrm>
            <a:off x="3340359" y="365125"/>
            <a:ext cx="5430418" cy="1325700"/>
          </a:xfrm>
        </p:spPr>
        <p:txBody>
          <a:bodyPr/>
          <a:lstStyle/>
          <a:p>
            <a:r>
              <a:rPr lang="en-US">
                <a:solidFill>
                  <a:srgbClr val="FFFFFF"/>
                </a:solidFill>
              </a:rPr>
              <a:t>Returning to Normal?</a:t>
            </a:r>
          </a:p>
        </p:txBody>
      </p:sp>
      <p:pic>
        <p:nvPicPr>
          <p:cNvPr id="4" name="Picture 4" descr="Text: In the rush to return to normal, use this time to consider which parts of normal are worth rushing back to.">
            <a:extLst>
              <a:ext uri="{FF2B5EF4-FFF2-40B4-BE49-F238E27FC236}">
                <a16:creationId xmlns:a16="http://schemas.microsoft.com/office/drawing/2014/main" id="{42F29E83-E38C-4DE5-8B2C-FC5537A361D3}"/>
              </a:ext>
            </a:extLst>
          </p:cNvPr>
          <p:cNvPicPr>
            <a:picLocks noChangeAspect="1"/>
          </p:cNvPicPr>
          <p:nvPr/>
        </p:nvPicPr>
        <p:blipFill>
          <a:blip r:embed="rId2"/>
          <a:stretch>
            <a:fillRect/>
          </a:stretch>
        </p:blipFill>
        <p:spPr>
          <a:xfrm>
            <a:off x="2980725" y="325670"/>
            <a:ext cx="6244280" cy="6220390"/>
          </a:xfrm>
          <a:prstGeom prst="rect">
            <a:avLst/>
          </a:prstGeom>
        </p:spPr>
      </p:pic>
      <p:sp>
        <p:nvSpPr>
          <p:cNvPr id="3" name="Slide Number Placeholder 2">
            <a:extLst>
              <a:ext uri="{FF2B5EF4-FFF2-40B4-BE49-F238E27FC236}">
                <a16:creationId xmlns:a16="http://schemas.microsoft.com/office/drawing/2014/main" id="{1D10F11F-3A0B-467F-B000-240B6ECC01F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a:t>16</a:t>
            </a:fld>
            <a:endParaRPr lang="en-US"/>
          </a:p>
        </p:txBody>
      </p:sp>
    </p:spTree>
    <p:extLst>
      <p:ext uri="{BB962C8B-B14F-4D97-AF65-F5344CB8AC3E}">
        <p14:creationId xmlns:p14="http://schemas.microsoft.com/office/powerpoint/2010/main" val="1637087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53"/>
          <p:cNvSpPr txBox="1">
            <a:spLocks noGrp="1"/>
          </p:cNvSpPr>
          <p:nvPr>
            <p:ph type="ctrTitle"/>
          </p:nvPr>
        </p:nvSpPr>
        <p:spPr>
          <a:xfrm>
            <a:off x="290500" y="1122375"/>
            <a:ext cx="11675846" cy="2387700"/>
          </a:xfrm>
          <a:prstGeom prst="rect">
            <a:avLst/>
          </a:prstGeom>
          <a:noFill/>
          <a:ln>
            <a:noFill/>
          </a:ln>
        </p:spPr>
        <p:txBody>
          <a:bodyPr spcFirstLastPara="1" wrap="square" lIns="91425" tIns="45700" rIns="91425" bIns="45700" anchor="b" anchorCtr="0">
            <a:noAutofit/>
          </a:bodyPr>
          <a:lstStyle/>
          <a:p>
            <a:pPr algn="l">
              <a:buSzPts val="4400"/>
            </a:pPr>
            <a:r>
              <a:rPr lang="en-US" sz="5200">
                <a:latin typeface="Segoe UI"/>
                <a:cs typeface="Segoe UI"/>
              </a:rPr>
              <a:t>What Actions Will </a:t>
            </a:r>
            <a:r>
              <a:rPr lang="en-US" sz="7200">
                <a:latin typeface="Segoe UI"/>
                <a:cs typeface="Segoe UI"/>
              </a:rPr>
              <a:t>WE</a:t>
            </a:r>
            <a:r>
              <a:rPr lang="en-US" sz="5200">
                <a:latin typeface="Segoe UI"/>
                <a:cs typeface="Segoe UI"/>
              </a:rPr>
              <a:t> Take to Disrupt these Inequitable Outcomes?</a:t>
            </a:r>
            <a:endParaRPr sz="5200">
              <a:latin typeface="Segoe UI"/>
              <a:cs typeface="Segoe UI"/>
            </a:endParaRPr>
          </a:p>
        </p:txBody>
      </p:sp>
      <p:sp>
        <p:nvSpPr>
          <p:cNvPr id="473" name="Google Shape;473;p53"/>
          <p:cNvSpPr txBox="1">
            <a:spLocks noGrp="1"/>
          </p:cNvSpPr>
          <p:nvPr>
            <p:ph type="sldNum" idx="4294967295"/>
          </p:nvPr>
        </p:nvSpPr>
        <p:spPr>
          <a:xfrm>
            <a:off x="11321821" y="6308725"/>
            <a:ext cx="644525" cy="365125"/>
          </a:xfrm>
          <a:prstGeom prst="rect">
            <a:avLst/>
          </a:prstGeom>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40403D"/>
              </a:buClr>
              <a:buSzPts val="1600"/>
              <a:buFont typeface="Quattrocento Sans"/>
              <a:buNone/>
              <a:tabLst/>
              <a:defRPr/>
            </a:pPr>
            <a:fld id="{00000000-1234-1234-1234-123412341234}" type="slidenum">
              <a:rPr kumimoji="0" lang="en-US" sz="1400" b="0" i="0" u="none" strike="noStrike" kern="0" cap="none" spc="0" normalizeH="0" baseline="0" noProof="0">
                <a:ln>
                  <a:noFill/>
                </a:ln>
                <a:solidFill>
                  <a:srgbClr val="434343"/>
                </a:solidFill>
                <a:effectLst/>
                <a:uLnTx/>
                <a:uFillTx/>
                <a:latin typeface="Segoe UI" panose="020B0502040204020203" pitchFamily="34" charset="0"/>
                <a:cs typeface="Segoe UI" panose="020B0502040204020203" pitchFamily="34" charset="0"/>
                <a:sym typeface="Calibri"/>
              </a:rPr>
              <a:pPr marL="0" marR="0" lvl="0" indent="0" algn="r" defTabSz="914400" rtl="0" eaLnBrk="1" fontAlgn="auto" latinLnBrk="0" hangingPunct="1">
                <a:lnSpc>
                  <a:spcPct val="100000"/>
                </a:lnSpc>
                <a:spcBef>
                  <a:spcPts val="0"/>
                </a:spcBef>
                <a:spcAft>
                  <a:spcPts val="0"/>
                </a:spcAft>
                <a:buClr>
                  <a:srgbClr val="40403D"/>
                </a:buClr>
                <a:buSzPts val="1600"/>
                <a:buFont typeface="Quattrocento Sans"/>
                <a:buNone/>
                <a:tabLst/>
                <a:defRPr/>
              </a:pPr>
              <a:t>17</a:t>
            </a:fld>
            <a:endParaRPr kumimoji="0" sz="1400" b="0" i="0" u="none" strike="noStrike" kern="0" cap="none" spc="0" normalizeH="0" baseline="0" noProof="0">
              <a:ln>
                <a:noFill/>
              </a:ln>
              <a:solidFill>
                <a:srgbClr val="434343"/>
              </a:solidFill>
              <a:effectLst/>
              <a:uLnTx/>
              <a:uFillTx/>
              <a:latin typeface="Segoe UI" panose="020B0502040204020203" pitchFamily="34" charset="0"/>
              <a:cs typeface="Segoe UI" panose="020B0502040204020203" pitchFamily="34" charset="0"/>
              <a:sym typeface="Calibri"/>
            </a:endParaRPr>
          </a:p>
        </p:txBody>
      </p:sp>
    </p:spTree>
    <p:extLst>
      <p:ext uri="{BB962C8B-B14F-4D97-AF65-F5344CB8AC3E}">
        <p14:creationId xmlns:p14="http://schemas.microsoft.com/office/powerpoint/2010/main" val="1706450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5BC9639-39F1-41EE-8D6A-8E6E1019A6FC}"/>
              </a:ext>
            </a:extLst>
          </p:cNvPr>
          <p:cNvSpPr>
            <a:spLocks noGrp="1"/>
          </p:cNvSpPr>
          <p:nvPr>
            <p:ph type="title"/>
          </p:nvPr>
        </p:nvSpPr>
        <p:spPr>
          <a:xfrm>
            <a:off x="218364" y="365125"/>
            <a:ext cx="11748053" cy="682625"/>
          </a:xfrm>
        </p:spPr>
        <p:txBody>
          <a:bodyPr/>
          <a:lstStyle/>
          <a:p>
            <a:pPr algn="ctr"/>
            <a:r>
              <a:rPr lang="en-US" sz="3500">
                <a:latin typeface="Segoe UI"/>
                <a:cs typeface="Segoe UI"/>
              </a:rPr>
              <a:t>Our Call to Action (or, What Keeps Us Up At Night...) </a:t>
            </a:r>
          </a:p>
        </p:txBody>
      </p:sp>
      <p:sp>
        <p:nvSpPr>
          <p:cNvPr id="4" name="Content Placeholder 3">
            <a:extLst>
              <a:ext uri="{FF2B5EF4-FFF2-40B4-BE49-F238E27FC236}">
                <a16:creationId xmlns:a16="http://schemas.microsoft.com/office/drawing/2014/main" id="{0DFBF596-3496-4B2C-888A-92C335DC5470}"/>
              </a:ext>
            </a:extLst>
          </p:cNvPr>
          <p:cNvSpPr>
            <a:spLocks noGrp="1"/>
          </p:cNvSpPr>
          <p:nvPr>
            <p:ph idx="1"/>
          </p:nvPr>
        </p:nvSpPr>
        <p:spPr>
          <a:xfrm>
            <a:off x="442414" y="1173091"/>
            <a:ext cx="11349251" cy="4982049"/>
          </a:xfrm>
        </p:spPr>
        <p:txBody>
          <a:bodyPr vert="horz" lIns="91440" tIns="45720" rIns="91440" bIns="45720" rtlCol="0" anchor="t">
            <a:noAutofit/>
          </a:bodyPr>
          <a:lstStyle/>
          <a:p>
            <a:pPr>
              <a:lnSpc>
                <a:spcPct val="100000"/>
              </a:lnSpc>
              <a:spcBef>
                <a:spcPts val="0"/>
              </a:spcBef>
              <a:spcAft>
                <a:spcPts val="1800"/>
              </a:spcAft>
            </a:pPr>
            <a:r>
              <a:rPr lang="en-US" sz="2600">
                <a:ea typeface="+mn-lt"/>
                <a:cs typeface="+mn-lt"/>
              </a:rPr>
              <a:t>Fast implementation timeline for graduation pathways, paired with a lack of system readiness for ending the CIA alternative.</a:t>
            </a:r>
          </a:p>
          <a:p>
            <a:pPr>
              <a:lnSpc>
                <a:spcPct val="100000"/>
              </a:lnSpc>
              <a:spcBef>
                <a:spcPts val="0"/>
              </a:spcBef>
              <a:spcAft>
                <a:spcPts val="1800"/>
              </a:spcAft>
            </a:pPr>
            <a:r>
              <a:rPr lang="en-US" sz="2600">
                <a:ea typeface="+mn-lt"/>
                <a:cs typeface="+mn-lt"/>
              </a:rPr>
              <a:t>Students with disabilities continue to experience limited access to robust HSBP activities and graduation pathways.</a:t>
            </a:r>
          </a:p>
          <a:p>
            <a:pPr>
              <a:lnSpc>
                <a:spcPct val="100000"/>
              </a:lnSpc>
              <a:spcBef>
                <a:spcPts val="0"/>
              </a:spcBef>
              <a:spcAft>
                <a:spcPts val="1800"/>
              </a:spcAft>
            </a:pPr>
            <a:r>
              <a:rPr lang="en-US" sz="2600">
                <a:ea typeface="+mn-lt"/>
                <a:cs typeface="+mn-lt"/>
              </a:rPr>
              <a:t>COVID has presented enormous barriers for transition planning, work readiness and placement, and agency linkages. </a:t>
            </a:r>
          </a:p>
          <a:p>
            <a:pPr>
              <a:lnSpc>
                <a:spcPct val="100000"/>
              </a:lnSpc>
              <a:spcBef>
                <a:spcPts val="0"/>
              </a:spcBef>
              <a:spcAft>
                <a:spcPts val="1800"/>
              </a:spcAft>
            </a:pPr>
            <a:r>
              <a:rPr lang="en-US" sz="2600">
                <a:ea typeface="+mn-lt"/>
                <a:cs typeface="+mn-lt"/>
              </a:rPr>
              <a:t>Requests for graduation (i.e., CIA) and CTE pathways “just for students with disabilities.”</a:t>
            </a:r>
          </a:p>
          <a:p>
            <a:pPr>
              <a:lnSpc>
                <a:spcPct val="100000"/>
              </a:lnSpc>
              <a:spcBef>
                <a:spcPts val="0"/>
              </a:spcBef>
              <a:spcAft>
                <a:spcPts val="1800"/>
              </a:spcAft>
            </a:pPr>
            <a:r>
              <a:rPr lang="en-US" sz="2600">
                <a:ea typeface="+mn-lt"/>
                <a:cs typeface="+mn-lt"/>
              </a:rPr>
              <a:t>Challenges with accessing real-time, local data on graduation pathways.</a:t>
            </a:r>
          </a:p>
        </p:txBody>
      </p:sp>
      <p:sp>
        <p:nvSpPr>
          <p:cNvPr id="10" name="Slide Number Placeholder 2">
            <a:extLst>
              <a:ext uri="{FF2B5EF4-FFF2-40B4-BE49-F238E27FC236}">
                <a16:creationId xmlns:a16="http://schemas.microsoft.com/office/drawing/2014/main" id="{B885D776-16E6-4682-A5AA-51671E070198}"/>
              </a:ext>
            </a:extLst>
          </p:cNvPr>
          <p:cNvSpPr txBox="1">
            <a:spLocks/>
          </p:cNvSpPr>
          <p:nvPr/>
        </p:nvSpPr>
        <p:spPr>
          <a:xfrm>
            <a:off x="11321946" y="6308099"/>
            <a:ext cx="644471" cy="365125"/>
          </a:xfrm>
          <a:prstGeom prst="rect">
            <a:avLst/>
          </a:prstGeom>
        </p:spPr>
        <p:txBody>
          <a:bodyPr/>
          <a:lstStyle>
            <a:defPPr>
              <a:defRPr lang="en-US"/>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000000-1234-1234-1234-123412341234}" type="slidenum">
              <a:rPr lang="en-US" smtClean="0"/>
              <a:pPr/>
              <a:t>18</a:t>
            </a:fld>
            <a:endParaRPr lang="en-US"/>
          </a:p>
        </p:txBody>
      </p:sp>
    </p:spTree>
    <p:extLst>
      <p:ext uri="{BB962C8B-B14F-4D97-AF65-F5344CB8AC3E}">
        <p14:creationId xmlns:p14="http://schemas.microsoft.com/office/powerpoint/2010/main" val="1407185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86286-C610-4999-BF93-20661043FE93}"/>
              </a:ext>
            </a:extLst>
          </p:cNvPr>
          <p:cNvSpPr>
            <a:spLocks noGrp="1"/>
          </p:cNvSpPr>
          <p:nvPr>
            <p:ph type="title"/>
          </p:nvPr>
        </p:nvSpPr>
        <p:spPr>
          <a:xfrm>
            <a:off x="215241" y="54605"/>
            <a:ext cx="11534810" cy="806878"/>
          </a:xfrm>
        </p:spPr>
        <p:txBody>
          <a:bodyPr>
            <a:normAutofit fontScale="90000"/>
          </a:bodyPr>
          <a:lstStyle/>
          <a:p>
            <a:pPr algn="ctr"/>
            <a:r>
              <a:rPr lang="en-US" b="1"/>
              <a:t>OSPI Strategic Goals &amp; Graduation Pathways</a:t>
            </a:r>
          </a:p>
        </p:txBody>
      </p:sp>
      <p:grpSp>
        <p:nvGrpSpPr>
          <p:cNvPr id="3" name="Group 2" descr="SmartArt infographic of a plan-do-study-act (PDSA) cycle. ">
            <a:extLst>
              <a:ext uri="{FF2B5EF4-FFF2-40B4-BE49-F238E27FC236}">
                <a16:creationId xmlns:a16="http://schemas.microsoft.com/office/drawing/2014/main" id="{3925EA85-4DAB-4635-88A4-6F7E973DE7A7}"/>
              </a:ext>
            </a:extLst>
          </p:cNvPr>
          <p:cNvGrpSpPr/>
          <p:nvPr/>
        </p:nvGrpSpPr>
        <p:grpSpPr>
          <a:xfrm>
            <a:off x="4497877" y="2159421"/>
            <a:ext cx="2841905" cy="2833678"/>
            <a:chOff x="4675046" y="2258019"/>
            <a:chExt cx="2841905" cy="2833678"/>
          </a:xfrm>
        </p:grpSpPr>
        <p:sp>
          <p:nvSpPr>
            <p:cNvPr id="23" name="Freeform: Shape 22">
              <a:extLst>
                <a:ext uri="{FF2B5EF4-FFF2-40B4-BE49-F238E27FC236}">
                  <a16:creationId xmlns:a16="http://schemas.microsoft.com/office/drawing/2014/main" id="{5EE9FECD-29D2-4D29-8880-449BCD6FAD10}"/>
                </a:ext>
              </a:extLst>
            </p:cNvPr>
            <p:cNvSpPr/>
            <p:nvPr/>
          </p:nvSpPr>
          <p:spPr>
            <a:xfrm>
              <a:off x="4675046" y="2258019"/>
              <a:ext cx="1371600" cy="1371600"/>
            </a:xfrm>
            <a:custGeom>
              <a:avLst/>
              <a:gdLst>
                <a:gd name="connsiteX0" fmla="*/ 0 w 2136930"/>
                <a:gd name="connsiteY0" fmla="*/ 2136930 h 2136930"/>
                <a:gd name="connsiteX1" fmla="*/ 2136930 w 2136930"/>
                <a:gd name="connsiteY1" fmla="*/ 0 h 2136930"/>
                <a:gd name="connsiteX2" fmla="*/ 2136930 w 2136930"/>
                <a:gd name="connsiteY2" fmla="*/ 2136930 h 2136930"/>
                <a:gd name="connsiteX3" fmla="*/ 0 w 2136930"/>
                <a:gd name="connsiteY3" fmla="*/ 2136930 h 2136930"/>
              </a:gdLst>
              <a:ahLst/>
              <a:cxnLst>
                <a:cxn ang="0">
                  <a:pos x="connsiteX0" y="connsiteY0"/>
                </a:cxn>
                <a:cxn ang="0">
                  <a:pos x="connsiteX1" y="connsiteY1"/>
                </a:cxn>
                <a:cxn ang="0">
                  <a:pos x="connsiteX2" y="connsiteY2"/>
                </a:cxn>
                <a:cxn ang="0">
                  <a:pos x="connsiteX3" y="connsiteY3"/>
                </a:cxn>
              </a:cxnLst>
              <a:rect l="l" t="t" r="r" b="b"/>
              <a:pathLst>
                <a:path w="2136930" h="2136930">
                  <a:moveTo>
                    <a:pt x="0" y="2136930"/>
                  </a:moveTo>
                  <a:cubicBezTo>
                    <a:pt x="0" y="956736"/>
                    <a:pt x="956736" y="0"/>
                    <a:pt x="2136930" y="0"/>
                  </a:cubicBezTo>
                  <a:lnTo>
                    <a:pt x="2136930" y="2136930"/>
                  </a:lnTo>
                  <a:lnTo>
                    <a:pt x="0" y="2136930"/>
                  </a:lnTo>
                  <a:close/>
                </a:path>
              </a:pathLst>
            </a:custGeom>
            <a:solidFill>
              <a:schemeClr val="accent2">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82880" tIns="860588" rIns="0" bIns="365760" numCol="1" spcCol="1270" anchor="ctr" anchorCtr="0">
              <a:noAutofit/>
            </a:bodyPr>
            <a:lstStyle/>
            <a:p>
              <a:pPr marL="0" lvl="0" indent="0" algn="ctr" defTabSz="1466850">
                <a:lnSpc>
                  <a:spcPct val="90000"/>
                </a:lnSpc>
                <a:spcBef>
                  <a:spcPct val="0"/>
                </a:spcBef>
                <a:spcAft>
                  <a:spcPct val="35000"/>
                </a:spcAft>
                <a:buNone/>
              </a:pPr>
              <a:r>
                <a:rPr lang="en-US" sz="2400" b="1" kern="1200">
                  <a:solidFill>
                    <a:srgbClr val="FFFFFF"/>
                  </a:solidFill>
                  <a:latin typeface="Segoe UI" panose="020B0502040204020203" pitchFamily="34" charset="0"/>
                  <a:cs typeface="Segoe UI" panose="020B0502040204020203" pitchFamily="34" charset="0"/>
                </a:rPr>
                <a:t>1. Plan</a:t>
              </a:r>
            </a:p>
          </p:txBody>
        </p:sp>
        <p:sp>
          <p:nvSpPr>
            <p:cNvPr id="24" name="Freeform: Shape 23">
              <a:extLst>
                <a:ext uri="{FF2B5EF4-FFF2-40B4-BE49-F238E27FC236}">
                  <a16:creationId xmlns:a16="http://schemas.microsoft.com/office/drawing/2014/main" id="{14958010-119E-41C2-86F9-9B0B845ADC83}"/>
                </a:ext>
              </a:extLst>
            </p:cNvPr>
            <p:cNvSpPr/>
            <p:nvPr/>
          </p:nvSpPr>
          <p:spPr>
            <a:xfrm>
              <a:off x="6145351" y="2268249"/>
              <a:ext cx="1371600" cy="1371600"/>
            </a:xfrm>
            <a:custGeom>
              <a:avLst/>
              <a:gdLst>
                <a:gd name="connsiteX0" fmla="*/ 0 w 2136930"/>
                <a:gd name="connsiteY0" fmla="*/ 2136930 h 2136930"/>
                <a:gd name="connsiteX1" fmla="*/ 2136930 w 2136930"/>
                <a:gd name="connsiteY1" fmla="*/ 0 h 2136930"/>
                <a:gd name="connsiteX2" fmla="*/ 2136930 w 2136930"/>
                <a:gd name="connsiteY2" fmla="*/ 2136930 h 2136930"/>
                <a:gd name="connsiteX3" fmla="*/ 0 w 2136930"/>
                <a:gd name="connsiteY3" fmla="*/ 2136930 h 2136930"/>
              </a:gdLst>
              <a:ahLst/>
              <a:cxnLst>
                <a:cxn ang="0">
                  <a:pos x="connsiteX0" y="connsiteY0"/>
                </a:cxn>
                <a:cxn ang="0">
                  <a:pos x="connsiteX1" y="connsiteY1"/>
                </a:cxn>
                <a:cxn ang="0">
                  <a:pos x="connsiteX2" y="connsiteY2"/>
                </a:cxn>
                <a:cxn ang="0">
                  <a:pos x="connsiteX3" y="connsiteY3"/>
                </a:cxn>
              </a:cxnLst>
              <a:rect l="l" t="t" r="r" b="b"/>
              <a:pathLst>
                <a:path w="2136930" h="2136930">
                  <a:moveTo>
                    <a:pt x="0" y="0"/>
                  </a:moveTo>
                  <a:cubicBezTo>
                    <a:pt x="1180194" y="0"/>
                    <a:pt x="2136930" y="956736"/>
                    <a:pt x="2136930" y="2136930"/>
                  </a:cubicBezTo>
                  <a:lnTo>
                    <a:pt x="0" y="2136930"/>
                  </a:lnTo>
                  <a:lnTo>
                    <a:pt x="0" y="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0" tIns="860588" rIns="182880" bIns="365760" numCol="1" spcCol="1270" anchor="ctr" anchorCtr="0">
              <a:noAutofit/>
            </a:bodyPr>
            <a:lstStyle/>
            <a:p>
              <a:pPr marL="0" lvl="0" indent="0" algn="ctr" defTabSz="1466850">
                <a:lnSpc>
                  <a:spcPct val="90000"/>
                </a:lnSpc>
                <a:spcBef>
                  <a:spcPct val="0"/>
                </a:spcBef>
                <a:spcAft>
                  <a:spcPct val="35000"/>
                </a:spcAft>
                <a:buNone/>
              </a:pPr>
              <a:r>
                <a:rPr lang="en-US" sz="2400" b="1" kern="1200">
                  <a:latin typeface="Segoe UI" panose="020B0502040204020203" pitchFamily="34" charset="0"/>
                  <a:cs typeface="Segoe UI" panose="020B0502040204020203" pitchFamily="34" charset="0"/>
                </a:rPr>
                <a:t>2. Do</a:t>
              </a:r>
            </a:p>
          </p:txBody>
        </p:sp>
        <p:sp>
          <p:nvSpPr>
            <p:cNvPr id="25" name="Freeform: Shape 24">
              <a:extLst>
                <a:ext uri="{FF2B5EF4-FFF2-40B4-BE49-F238E27FC236}">
                  <a16:creationId xmlns:a16="http://schemas.microsoft.com/office/drawing/2014/main" id="{27CB64A3-834E-47E4-8BE6-F28E133F1931}"/>
                </a:ext>
              </a:extLst>
            </p:cNvPr>
            <p:cNvSpPr/>
            <p:nvPr/>
          </p:nvSpPr>
          <p:spPr>
            <a:xfrm>
              <a:off x="6145351" y="3720097"/>
              <a:ext cx="1371600" cy="1371600"/>
            </a:xfrm>
            <a:custGeom>
              <a:avLst/>
              <a:gdLst>
                <a:gd name="connsiteX0" fmla="*/ 0 w 2136930"/>
                <a:gd name="connsiteY0" fmla="*/ 2136930 h 2136930"/>
                <a:gd name="connsiteX1" fmla="*/ 2136930 w 2136930"/>
                <a:gd name="connsiteY1" fmla="*/ 0 h 2136930"/>
                <a:gd name="connsiteX2" fmla="*/ 2136930 w 2136930"/>
                <a:gd name="connsiteY2" fmla="*/ 2136930 h 2136930"/>
                <a:gd name="connsiteX3" fmla="*/ 0 w 2136930"/>
                <a:gd name="connsiteY3" fmla="*/ 2136930 h 2136930"/>
              </a:gdLst>
              <a:ahLst/>
              <a:cxnLst>
                <a:cxn ang="0">
                  <a:pos x="connsiteX0" y="connsiteY0"/>
                </a:cxn>
                <a:cxn ang="0">
                  <a:pos x="connsiteX1" y="connsiteY1"/>
                </a:cxn>
                <a:cxn ang="0">
                  <a:pos x="connsiteX2" y="connsiteY2"/>
                </a:cxn>
                <a:cxn ang="0">
                  <a:pos x="connsiteX3" y="connsiteY3"/>
                </a:cxn>
              </a:cxnLst>
              <a:rect l="l" t="t" r="r" b="b"/>
              <a:pathLst>
                <a:path w="2136930" h="2136930">
                  <a:moveTo>
                    <a:pt x="2136930" y="0"/>
                  </a:moveTo>
                  <a:cubicBezTo>
                    <a:pt x="2136930" y="1180194"/>
                    <a:pt x="1180194" y="2136930"/>
                    <a:pt x="0" y="2136930"/>
                  </a:cubicBezTo>
                  <a:lnTo>
                    <a:pt x="0" y="0"/>
                  </a:lnTo>
                  <a:lnTo>
                    <a:pt x="2136930" y="0"/>
                  </a:lnTo>
                  <a:close/>
                </a:path>
              </a:pathLst>
            </a:custGeom>
            <a:solidFill>
              <a:schemeClr val="accent4">
                <a:lumMod val="75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0" tIns="457200" rIns="182880" bIns="860588" numCol="1" spcCol="1270" anchor="ctr" anchorCtr="0">
              <a:noAutofit/>
            </a:bodyPr>
            <a:lstStyle/>
            <a:p>
              <a:pPr marL="117475" lvl="0" algn="ctr" defTabSz="1466850">
                <a:lnSpc>
                  <a:spcPct val="90000"/>
                </a:lnSpc>
                <a:spcBef>
                  <a:spcPct val="0"/>
                </a:spcBef>
                <a:spcAft>
                  <a:spcPct val="35000"/>
                </a:spcAft>
                <a:buNone/>
              </a:pPr>
              <a:r>
                <a:rPr lang="en-US" sz="2100" b="1" kern="1200">
                  <a:latin typeface="Segoe UI" panose="020B0502040204020203" pitchFamily="34" charset="0"/>
                  <a:cs typeface="Segoe UI" panose="020B0502040204020203" pitchFamily="34" charset="0"/>
                </a:rPr>
                <a:t>3. Study</a:t>
              </a:r>
            </a:p>
          </p:txBody>
        </p:sp>
        <p:sp>
          <p:nvSpPr>
            <p:cNvPr id="26" name="Freeform: Shape 25">
              <a:extLst>
                <a:ext uri="{FF2B5EF4-FFF2-40B4-BE49-F238E27FC236}">
                  <a16:creationId xmlns:a16="http://schemas.microsoft.com/office/drawing/2014/main" id="{3B374E1D-6624-4E0A-8B1C-15C24555718A}"/>
                </a:ext>
              </a:extLst>
            </p:cNvPr>
            <p:cNvSpPr/>
            <p:nvPr/>
          </p:nvSpPr>
          <p:spPr>
            <a:xfrm>
              <a:off x="4675046" y="3720097"/>
              <a:ext cx="1371600" cy="1371600"/>
            </a:xfrm>
            <a:custGeom>
              <a:avLst/>
              <a:gdLst>
                <a:gd name="connsiteX0" fmla="*/ 0 w 2136930"/>
                <a:gd name="connsiteY0" fmla="*/ 2136930 h 2136930"/>
                <a:gd name="connsiteX1" fmla="*/ 2136930 w 2136930"/>
                <a:gd name="connsiteY1" fmla="*/ 0 h 2136930"/>
                <a:gd name="connsiteX2" fmla="*/ 2136930 w 2136930"/>
                <a:gd name="connsiteY2" fmla="*/ 2136930 h 2136930"/>
                <a:gd name="connsiteX3" fmla="*/ 0 w 2136930"/>
                <a:gd name="connsiteY3" fmla="*/ 2136930 h 2136930"/>
              </a:gdLst>
              <a:ahLst/>
              <a:cxnLst>
                <a:cxn ang="0">
                  <a:pos x="connsiteX0" y="connsiteY0"/>
                </a:cxn>
                <a:cxn ang="0">
                  <a:pos x="connsiteX1" y="connsiteY1"/>
                </a:cxn>
                <a:cxn ang="0">
                  <a:pos x="connsiteX2" y="connsiteY2"/>
                </a:cxn>
                <a:cxn ang="0">
                  <a:pos x="connsiteX3" y="connsiteY3"/>
                </a:cxn>
              </a:cxnLst>
              <a:rect l="l" t="t" r="r" b="b"/>
              <a:pathLst>
                <a:path w="2136930" h="2136930">
                  <a:moveTo>
                    <a:pt x="2136930" y="2136930"/>
                  </a:moveTo>
                  <a:cubicBezTo>
                    <a:pt x="956736" y="2136930"/>
                    <a:pt x="0" y="1180194"/>
                    <a:pt x="0" y="0"/>
                  </a:cubicBezTo>
                  <a:lnTo>
                    <a:pt x="2136930" y="0"/>
                  </a:lnTo>
                  <a:lnTo>
                    <a:pt x="2136930" y="213693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0" tIns="457200" rIns="182880" bIns="860588" numCol="1" spcCol="1270" anchor="ctr" anchorCtr="0">
              <a:noAutofit/>
            </a:bodyPr>
            <a:lstStyle/>
            <a:p>
              <a:pPr marL="0" lvl="0" indent="0" algn="r" defTabSz="1466850">
                <a:lnSpc>
                  <a:spcPct val="90000"/>
                </a:lnSpc>
                <a:spcBef>
                  <a:spcPct val="0"/>
                </a:spcBef>
                <a:spcAft>
                  <a:spcPct val="35000"/>
                </a:spcAft>
                <a:buNone/>
              </a:pPr>
              <a:r>
                <a:rPr lang="en-US" sz="2400" b="1" kern="1200">
                  <a:latin typeface="Segoe UI" panose="020B0502040204020203" pitchFamily="34" charset="0"/>
                  <a:cs typeface="Segoe UI" panose="020B0502040204020203" pitchFamily="34" charset="0"/>
                </a:rPr>
                <a:t>4. Act</a:t>
              </a:r>
            </a:p>
          </p:txBody>
        </p:sp>
        <p:sp>
          <p:nvSpPr>
            <p:cNvPr id="27" name="Arrow: Circular 26">
              <a:extLst>
                <a:ext uri="{FF2B5EF4-FFF2-40B4-BE49-F238E27FC236}">
                  <a16:creationId xmlns:a16="http://schemas.microsoft.com/office/drawing/2014/main" id="{3252CEDA-9BBA-4702-9AAF-5A7EE31AB444}"/>
                </a:ext>
              </a:extLst>
            </p:cNvPr>
            <p:cNvSpPr/>
            <p:nvPr/>
          </p:nvSpPr>
          <p:spPr>
            <a:xfrm>
              <a:off x="5727095" y="3261748"/>
              <a:ext cx="737808" cy="641572"/>
            </a:xfrm>
            <a:prstGeom prst="circularArrow">
              <a:avLst/>
            </a:prstGeom>
          </p:spPr>
          <p:style>
            <a:lnRef idx="2">
              <a:schemeClr val="lt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28" name="Arrow: Circular 27">
              <a:extLst>
                <a:ext uri="{FF2B5EF4-FFF2-40B4-BE49-F238E27FC236}">
                  <a16:creationId xmlns:a16="http://schemas.microsoft.com/office/drawing/2014/main" id="{9F652829-FDF3-4E91-840A-3AF39D83AD10}"/>
                </a:ext>
              </a:extLst>
            </p:cNvPr>
            <p:cNvSpPr/>
            <p:nvPr/>
          </p:nvSpPr>
          <p:spPr>
            <a:xfrm rot="10800000">
              <a:off x="5727095" y="3449892"/>
              <a:ext cx="737808" cy="641572"/>
            </a:xfrm>
            <a:prstGeom prst="circularArrow">
              <a:avLst/>
            </a:prstGeom>
          </p:spPr>
          <p:style>
            <a:lnRef idx="2">
              <a:schemeClr val="lt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grpSp>
      <p:sp>
        <p:nvSpPr>
          <p:cNvPr id="21" name="Freeform: Shape 20">
            <a:extLst>
              <a:ext uri="{FF2B5EF4-FFF2-40B4-BE49-F238E27FC236}">
                <a16:creationId xmlns:a16="http://schemas.microsoft.com/office/drawing/2014/main" id="{CECE0265-C7F9-4D0E-8920-4191360DDA01}"/>
              </a:ext>
            </a:extLst>
          </p:cNvPr>
          <p:cNvSpPr/>
          <p:nvPr/>
        </p:nvSpPr>
        <p:spPr>
          <a:xfrm>
            <a:off x="215241" y="893601"/>
            <a:ext cx="4508577" cy="2463613"/>
          </a:xfrm>
          <a:custGeom>
            <a:avLst/>
            <a:gdLst>
              <a:gd name="connsiteX0" fmla="*/ 0 w 3108956"/>
              <a:gd name="connsiteY0" fmla="*/ 157926 h 1579256"/>
              <a:gd name="connsiteX1" fmla="*/ 157926 w 3108956"/>
              <a:gd name="connsiteY1" fmla="*/ 0 h 1579256"/>
              <a:gd name="connsiteX2" fmla="*/ 2951030 w 3108956"/>
              <a:gd name="connsiteY2" fmla="*/ 0 h 1579256"/>
              <a:gd name="connsiteX3" fmla="*/ 3108956 w 3108956"/>
              <a:gd name="connsiteY3" fmla="*/ 157926 h 1579256"/>
              <a:gd name="connsiteX4" fmla="*/ 3108956 w 3108956"/>
              <a:gd name="connsiteY4" fmla="*/ 1421330 h 1579256"/>
              <a:gd name="connsiteX5" fmla="*/ 2951030 w 3108956"/>
              <a:gd name="connsiteY5" fmla="*/ 1579256 h 1579256"/>
              <a:gd name="connsiteX6" fmla="*/ 157926 w 3108956"/>
              <a:gd name="connsiteY6" fmla="*/ 1579256 h 1579256"/>
              <a:gd name="connsiteX7" fmla="*/ 0 w 3108956"/>
              <a:gd name="connsiteY7" fmla="*/ 1421330 h 1579256"/>
              <a:gd name="connsiteX8" fmla="*/ 0 w 3108956"/>
              <a:gd name="connsiteY8" fmla="*/ 157926 h 1579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8956" h="1579256">
                <a:moveTo>
                  <a:pt x="0" y="157926"/>
                </a:moveTo>
                <a:cubicBezTo>
                  <a:pt x="0" y="70706"/>
                  <a:pt x="70706" y="0"/>
                  <a:pt x="157926" y="0"/>
                </a:cubicBezTo>
                <a:lnTo>
                  <a:pt x="2951030" y="0"/>
                </a:lnTo>
                <a:cubicBezTo>
                  <a:pt x="3038250" y="0"/>
                  <a:pt x="3108956" y="70706"/>
                  <a:pt x="3108956" y="157926"/>
                </a:cubicBezTo>
                <a:lnTo>
                  <a:pt x="3108956" y="1421330"/>
                </a:lnTo>
                <a:cubicBezTo>
                  <a:pt x="3108956" y="1508550"/>
                  <a:pt x="3038250" y="1579256"/>
                  <a:pt x="2951030" y="1579256"/>
                </a:cubicBezTo>
                <a:lnTo>
                  <a:pt x="157926" y="1579256"/>
                </a:lnTo>
                <a:cubicBezTo>
                  <a:pt x="70706" y="1579256"/>
                  <a:pt x="0" y="1508550"/>
                  <a:pt x="0" y="1421330"/>
                </a:cubicBezTo>
                <a:lnTo>
                  <a:pt x="0" y="157926"/>
                </a:lnTo>
                <a:close/>
              </a:path>
            </a:pathLst>
          </a:custGeom>
          <a:noFill/>
          <a:ln w="38100">
            <a:solidFill>
              <a:srgbClr val="5E9286"/>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91440" rIns="0" bIns="91440" numCol="1" spcCol="1270" anchor="t" anchorCtr="0">
            <a:noAutofit/>
          </a:bodyPr>
          <a:lstStyle/>
          <a:p>
            <a:pPr marL="173038" lvl="1" algn="l" defTabSz="1955800">
              <a:lnSpc>
                <a:spcPct val="90000"/>
              </a:lnSpc>
              <a:spcBef>
                <a:spcPct val="0"/>
              </a:spcBef>
              <a:spcAft>
                <a:spcPct val="15000"/>
              </a:spcAft>
            </a:pPr>
            <a:r>
              <a:rPr lang="en-US" sz="2100" b="1" kern="1200"/>
              <a:t>Evidence-based Predictors:</a:t>
            </a:r>
          </a:p>
          <a:p>
            <a:pPr marL="465138" lvl="1" indent="-225425" algn="l" defTabSz="1955800">
              <a:lnSpc>
                <a:spcPct val="90000"/>
              </a:lnSpc>
              <a:spcBef>
                <a:spcPct val="0"/>
              </a:spcBef>
              <a:spcAft>
                <a:spcPct val="15000"/>
              </a:spcAft>
              <a:buFont typeface="Arial" panose="020B0604020202020204" pitchFamily="34" charset="0"/>
              <a:buChar char="•"/>
            </a:pPr>
            <a:r>
              <a:rPr lang="en-US" sz="2000" kern="1200"/>
              <a:t>Career readiness &amp; </a:t>
            </a:r>
            <a:r>
              <a:rPr lang="en-US" sz="2000"/>
              <a:t>work study</a:t>
            </a:r>
            <a:endParaRPr lang="en-US" sz="2000" kern="1200"/>
          </a:p>
          <a:p>
            <a:pPr marL="465138" lvl="1" indent="-225425" algn="l" defTabSz="1955800">
              <a:lnSpc>
                <a:spcPct val="90000"/>
              </a:lnSpc>
              <a:spcBef>
                <a:spcPct val="0"/>
              </a:spcBef>
              <a:spcAft>
                <a:spcPct val="15000"/>
              </a:spcAft>
              <a:buFont typeface="Arial" panose="020B0604020202020204" pitchFamily="34" charset="0"/>
              <a:buChar char="•"/>
            </a:pPr>
            <a:r>
              <a:rPr lang="en-US" sz="2000"/>
              <a:t>Inclusion &amp; programs of study</a:t>
            </a:r>
          </a:p>
          <a:p>
            <a:pPr marL="465138" lvl="1" indent="-225425" algn="l" defTabSz="1955800">
              <a:lnSpc>
                <a:spcPct val="90000"/>
              </a:lnSpc>
              <a:spcBef>
                <a:spcPct val="0"/>
              </a:spcBef>
              <a:spcAft>
                <a:spcPct val="15000"/>
              </a:spcAft>
              <a:buFont typeface="Arial" panose="020B0604020202020204" pitchFamily="34" charset="0"/>
              <a:buChar char="•"/>
            </a:pPr>
            <a:r>
              <a:rPr lang="en-US" sz="2000"/>
              <a:t>Career &amp; Technical Education (CTE)</a:t>
            </a:r>
          </a:p>
          <a:p>
            <a:pPr marL="465138" lvl="1" indent="-225425" algn="l" defTabSz="1955800">
              <a:lnSpc>
                <a:spcPct val="90000"/>
              </a:lnSpc>
              <a:spcBef>
                <a:spcPct val="0"/>
              </a:spcBef>
              <a:spcAft>
                <a:spcPct val="15000"/>
              </a:spcAft>
              <a:buFont typeface="Arial" panose="020B0604020202020204" pitchFamily="34" charset="0"/>
              <a:buChar char="•"/>
            </a:pPr>
            <a:r>
              <a:rPr lang="en-US" sz="2000"/>
              <a:t>Diploma status (and HSBP)</a:t>
            </a:r>
          </a:p>
          <a:p>
            <a:pPr marL="465138" lvl="1" indent="-225425" algn="l" defTabSz="1955800">
              <a:lnSpc>
                <a:spcPct val="90000"/>
              </a:lnSpc>
              <a:spcBef>
                <a:spcPct val="0"/>
              </a:spcBef>
              <a:spcAft>
                <a:spcPct val="15000"/>
              </a:spcAft>
              <a:buFont typeface="Arial" panose="020B0604020202020204" pitchFamily="34" charset="0"/>
              <a:buChar char="•"/>
            </a:pPr>
            <a:r>
              <a:rPr lang="en-US" sz="2000"/>
              <a:t>Self-Determination/-Advocacy</a:t>
            </a:r>
          </a:p>
          <a:p>
            <a:pPr marL="465138" lvl="1" indent="-225425" algn="l" defTabSz="1955800">
              <a:lnSpc>
                <a:spcPct val="90000"/>
              </a:lnSpc>
              <a:spcBef>
                <a:spcPct val="0"/>
              </a:spcBef>
              <a:spcAft>
                <a:spcPct val="15000"/>
              </a:spcAft>
              <a:buFont typeface="Arial" panose="020B0604020202020204" pitchFamily="34" charset="0"/>
              <a:buChar char="•"/>
            </a:pPr>
            <a:r>
              <a:rPr lang="en-US" sz="2000"/>
              <a:t>Family Involvement</a:t>
            </a:r>
          </a:p>
          <a:p>
            <a:pPr marL="398463" lvl="1" indent="-225425" algn="l" defTabSz="1955800">
              <a:lnSpc>
                <a:spcPct val="90000"/>
              </a:lnSpc>
              <a:spcBef>
                <a:spcPct val="0"/>
              </a:spcBef>
              <a:spcAft>
                <a:spcPct val="15000"/>
              </a:spcAft>
              <a:buFont typeface="Arial" panose="020B0604020202020204" pitchFamily="34" charset="0"/>
              <a:buChar char="•"/>
            </a:pPr>
            <a:endParaRPr lang="en-US" sz="2000" kern="1200"/>
          </a:p>
        </p:txBody>
      </p:sp>
      <p:sp>
        <p:nvSpPr>
          <p:cNvPr id="19" name="Freeform: Shape 18">
            <a:extLst>
              <a:ext uri="{FF2B5EF4-FFF2-40B4-BE49-F238E27FC236}">
                <a16:creationId xmlns:a16="http://schemas.microsoft.com/office/drawing/2014/main" id="{BA2A0E3D-B47E-4AFB-8786-3ACA09935339}"/>
              </a:ext>
            </a:extLst>
          </p:cNvPr>
          <p:cNvSpPr/>
          <p:nvPr/>
        </p:nvSpPr>
        <p:spPr>
          <a:xfrm>
            <a:off x="7135105" y="893601"/>
            <a:ext cx="4831311" cy="2463958"/>
          </a:xfrm>
          <a:custGeom>
            <a:avLst/>
            <a:gdLst>
              <a:gd name="connsiteX0" fmla="*/ 0 w 3108956"/>
              <a:gd name="connsiteY0" fmla="*/ 157926 h 1579256"/>
              <a:gd name="connsiteX1" fmla="*/ 157926 w 3108956"/>
              <a:gd name="connsiteY1" fmla="*/ 0 h 1579256"/>
              <a:gd name="connsiteX2" fmla="*/ 2951030 w 3108956"/>
              <a:gd name="connsiteY2" fmla="*/ 0 h 1579256"/>
              <a:gd name="connsiteX3" fmla="*/ 3108956 w 3108956"/>
              <a:gd name="connsiteY3" fmla="*/ 157926 h 1579256"/>
              <a:gd name="connsiteX4" fmla="*/ 3108956 w 3108956"/>
              <a:gd name="connsiteY4" fmla="*/ 1421330 h 1579256"/>
              <a:gd name="connsiteX5" fmla="*/ 2951030 w 3108956"/>
              <a:gd name="connsiteY5" fmla="*/ 1579256 h 1579256"/>
              <a:gd name="connsiteX6" fmla="*/ 157926 w 3108956"/>
              <a:gd name="connsiteY6" fmla="*/ 1579256 h 1579256"/>
              <a:gd name="connsiteX7" fmla="*/ 0 w 3108956"/>
              <a:gd name="connsiteY7" fmla="*/ 1421330 h 1579256"/>
              <a:gd name="connsiteX8" fmla="*/ 0 w 3108956"/>
              <a:gd name="connsiteY8" fmla="*/ 157926 h 1579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8956" h="1579256">
                <a:moveTo>
                  <a:pt x="0" y="157926"/>
                </a:moveTo>
                <a:cubicBezTo>
                  <a:pt x="0" y="70706"/>
                  <a:pt x="70706" y="0"/>
                  <a:pt x="157926" y="0"/>
                </a:cubicBezTo>
                <a:lnTo>
                  <a:pt x="2951030" y="0"/>
                </a:lnTo>
                <a:cubicBezTo>
                  <a:pt x="3038250" y="0"/>
                  <a:pt x="3108956" y="70706"/>
                  <a:pt x="3108956" y="157926"/>
                </a:cubicBezTo>
                <a:lnTo>
                  <a:pt x="3108956" y="1421330"/>
                </a:lnTo>
                <a:cubicBezTo>
                  <a:pt x="3108956" y="1508550"/>
                  <a:pt x="3038250" y="1579256"/>
                  <a:pt x="2951030" y="1579256"/>
                </a:cubicBezTo>
                <a:lnTo>
                  <a:pt x="157926" y="1579256"/>
                </a:lnTo>
                <a:cubicBezTo>
                  <a:pt x="70706" y="1579256"/>
                  <a:pt x="0" y="1508550"/>
                  <a:pt x="0" y="1421330"/>
                </a:cubicBezTo>
                <a:lnTo>
                  <a:pt x="0" y="157926"/>
                </a:lnTo>
                <a:close/>
              </a:path>
            </a:pathLst>
          </a:custGeom>
          <a:noFill/>
          <a:ln w="38100">
            <a:solidFill>
              <a:srgbClr val="68829E"/>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91440" rIns="0" bIns="91440" numCol="1" spcCol="1270" anchor="t" anchorCtr="0">
            <a:noAutofit/>
          </a:bodyPr>
          <a:lstStyle/>
          <a:p>
            <a:pPr marL="173038" defTabSz="1955800">
              <a:spcBef>
                <a:spcPct val="0"/>
              </a:spcBef>
              <a:spcAft>
                <a:spcPct val="15000"/>
              </a:spcAft>
            </a:pPr>
            <a:r>
              <a:rPr lang="en-US" sz="2100" b="1" kern="1200" dirty="0"/>
              <a:t>Change ideas:</a:t>
            </a:r>
          </a:p>
          <a:p>
            <a:pPr marL="519113" indent="-225425" defTabSz="1955800">
              <a:spcBef>
                <a:spcPct val="0"/>
              </a:spcBef>
              <a:spcAft>
                <a:spcPts val="600"/>
              </a:spcAft>
              <a:buFont typeface="Arial" panose="020B0604020202020204" pitchFamily="34" charset="0"/>
              <a:buChar char="•"/>
            </a:pPr>
            <a:r>
              <a:rPr lang="en-US" dirty="0"/>
              <a:t>Statewide, cross-agency collaboration for transition planning, policy, and practices.</a:t>
            </a:r>
          </a:p>
          <a:p>
            <a:pPr marL="519113" indent="-225425" defTabSz="1955800">
              <a:spcBef>
                <a:spcPct val="0"/>
              </a:spcBef>
              <a:spcAft>
                <a:spcPct val="15000"/>
              </a:spcAft>
              <a:buFont typeface="Arial" panose="020B0604020202020204" pitchFamily="34" charset="0"/>
              <a:buChar char="•"/>
            </a:pPr>
            <a:r>
              <a:rPr lang="en-US" dirty="0"/>
              <a:t>Identify (and scale) models of excellence –systems that have shifted away from CIA and offer robust, inclusive HSBP processes and CTE options?</a:t>
            </a:r>
          </a:p>
        </p:txBody>
      </p:sp>
      <p:sp>
        <p:nvSpPr>
          <p:cNvPr id="20" name="Freeform: Shape 19">
            <a:extLst>
              <a:ext uri="{FF2B5EF4-FFF2-40B4-BE49-F238E27FC236}">
                <a16:creationId xmlns:a16="http://schemas.microsoft.com/office/drawing/2014/main" id="{88A94318-15DB-4C0A-AD77-EAB7A9BDBC6C}"/>
              </a:ext>
            </a:extLst>
          </p:cNvPr>
          <p:cNvSpPr/>
          <p:nvPr/>
        </p:nvSpPr>
        <p:spPr>
          <a:xfrm>
            <a:off x="7135106" y="3739509"/>
            <a:ext cx="4831310" cy="2462780"/>
          </a:xfrm>
          <a:custGeom>
            <a:avLst/>
            <a:gdLst>
              <a:gd name="connsiteX0" fmla="*/ 0 w 3108956"/>
              <a:gd name="connsiteY0" fmla="*/ 157926 h 1579256"/>
              <a:gd name="connsiteX1" fmla="*/ 157926 w 3108956"/>
              <a:gd name="connsiteY1" fmla="*/ 0 h 1579256"/>
              <a:gd name="connsiteX2" fmla="*/ 2951030 w 3108956"/>
              <a:gd name="connsiteY2" fmla="*/ 0 h 1579256"/>
              <a:gd name="connsiteX3" fmla="*/ 3108956 w 3108956"/>
              <a:gd name="connsiteY3" fmla="*/ 157926 h 1579256"/>
              <a:gd name="connsiteX4" fmla="*/ 3108956 w 3108956"/>
              <a:gd name="connsiteY4" fmla="*/ 1421330 h 1579256"/>
              <a:gd name="connsiteX5" fmla="*/ 2951030 w 3108956"/>
              <a:gd name="connsiteY5" fmla="*/ 1579256 h 1579256"/>
              <a:gd name="connsiteX6" fmla="*/ 157926 w 3108956"/>
              <a:gd name="connsiteY6" fmla="*/ 1579256 h 1579256"/>
              <a:gd name="connsiteX7" fmla="*/ 0 w 3108956"/>
              <a:gd name="connsiteY7" fmla="*/ 1421330 h 1579256"/>
              <a:gd name="connsiteX8" fmla="*/ 0 w 3108956"/>
              <a:gd name="connsiteY8" fmla="*/ 157926 h 1579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8956" h="1579256">
                <a:moveTo>
                  <a:pt x="0" y="157926"/>
                </a:moveTo>
                <a:cubicBezTo>
                  <a:pt x="0" y="70706"/>
                  <a:pt x="70706" y="0"/>
                  <a:pt x="157926" y="0"/>
                </a:cubicBezTo>
                <a:lnTo>
                  <a:pt x="2951030" y="0"/>
                </a:lnTo>
                <a:cubicBezTo>
                  <a:pt x="3038250" y="0"/>
                  <a:pt x="3108956" y="70706"/>
                  <a:pt x="3108956" y="157926"/>
                </a:cubicBezTo>
                <a:lnTo>
                  <a:pt x="3108956" y="1421330"/>
                </a:lnTo>
                <a:cubicBezTo>
                  <a:pt x="3108956" y="1508550"/>
                  <a:pt x="3038250" y="1579256"/>
                  <a:pt x="2951030" y="1579256"/>
                </a:cubicBezTo>
                <a:lnTo>
                  <a:pt x="157926" y="1579256"/>
                </a:lnTo>
                <a:cubicBezTo>
                  <a:pt x="70706" y="1579256"/>
                  <a:pt x="0" y="1508550"/>
                  <a:pt x="0" y="1421330"/>
                </a:cubicBezTo>
                <a:lnTo>
                  <a:pt x="0" y="157926"/>
                </a:lnTo>
                <a:close/>
              </a:path>
            </a:pathLst>
          </a:custGeom>
          <a:noFill/>
          <a:ln w="38100">
            <a:solidFill>
              <a:srgbClr val="46929D"/>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440" tIns="91440" rIns="137160" bIns="91440" numCol="1" spcCol="1270" anchor="t" anchorCtr="0">
            <a:noAutofit/>
          </a:bodyPr>
          <a:lstStyle/>
          <a:p>
            <a:pPr marL="173038" defTabSz="1955800">
              <a:spcBef>
                <a:spcPct val="0"/>
              </a:spcBef>
              <a:spcAft>
                <a:spcPct val="15000"/>
              </a:spcAft>
            </a:pPr>
            <a:r>
              <a:rPr lang="en-US" sz="2100" b="1" dirty="0"/>
              <a:t>Continuous Improvement:</a:t>
            </a:r>
          </a:p>
          <a:p>
            <a:pPr marL="398463" indent="-225425" defTabSz="1955800">
              <a:spcBef>
                <a:spcPct val="0"/>
              </a:spcBef>
              <a:spcAft>
                <a:spcPct val="15000"/>
              </a:spcAft>
              <a:buFont typeface="Arial" panose="020B0604020202020204" pitchFamily="34" charset="0"/>
              <a:buChar char="•"/>
            </a:pPr>
            <a:r>
              <a:rPr lang="en-US" dirty="0"/>
              <a:t>Disaggregate graduation pathways data by district/school, by student group.</a:t>
            </a:r>
          </a:p>
          <a:p>
            <a:pPr marL="398463" indent="-225425" defTabSz="1955800">
              <a:spcBef>
                <a:spcPct val="0"/>
              </a:spcBef>
              <a:spcAft>
                <a:spcPct val="15000"/>
              </a:spcAft>
              <a:buFont typeface="Arial" panose="020B0604020202020204" pitchFamily="34" charset="0"/>
              <a:buChar char="•"/>
            </a:pPr>
            <a:r>
              <a:rPr lang="en-US" dirty="0"/>
              <a:t>Map post-school outcome data to graduation pathways.</a:t>
            </a:r>
          </a:p>
          <a:p>
            <a:pPr marL="398463" indent="-225425" defTabSz="1955800">
              <a:spcBef>
                <a:spcPct val="0"/>
              </a:spcBef>
              <a:spcAft>
                <a:spcPct val="15000"/>
              </a:spcAft>
              <a:buFont typeface="Arial" panose="020B0604020202020204" pitchFamily="34" charset="0"/>
              <a:buChar char="•"/>
            </a:pPr>
            <a:r>
              <a:rPr lang="en-US" dirty="0"/>
              <a:t>Collect data on level of student access for CTE pathways.</a:t>
            </a:r>
          </a:p>
        </p:txBody>
      </p:sp>
      <p:sp>
        <p:nvSpPr>
          <p:cNvPr id="22" name="Freeform: Shape 21">
            <a:extLst>
              <a:ext uri="{FF2B5EF4-FFF2-40B4-BE49-F238E27FC236}">
                <a16:creationId xmlns:a16="http://schemas.microsoft.com/office/drawing/2014/main" id="{5BD6D5B8-CAFB-47E0-B0F2-8832D65C8419}"/>
              </a:ext>
            </a:extLst>
          </p:cNvPr>
          <p:cNvSpPr/>
          <p:nvPr/>
        </p:nvSpPr>
        <p:spPr>
          <a:xfrm>
            <a:off x="183753" y="3738676"/>
            <a:ext cx="4540065" cy="2463613"/>
          </a:xfrm>
          <a:custGeom>
            <a:avLst/>
            <a:gdLst>
              <a:gd name="connsiteX0" fmla="*/ 0 w 3108956"/>
              <a:gd name="connsiteY0" fmla="*/ 157926 h 1579256"/>
              <a:gd name="connsiteX1" fmla="*/ 157926 w 3108956"/>
              <a:gd name="connsiteY1" fmla="*/ 0 h 1579256"/>
              <a:gd name="connsiteX2" fmla="*/ 2951030 w 3108956"/>
              <a:gd name="connsiteY2" fmla="*/ 0 h 1579256"/>
              <a:gd name="connsiteX3" fmla="*/ 3108956 w 3108956"/>
              <a:gd name="connsiteY3" fmla="*/ 157926 h 1579256"/>
              <a:gd name="connsiteX4" fmla="*/ 3108956 w 3108956"/>
              <a:gd name="connsiteY4" fmla="*/ 1421330 h 1579256"/>
              <a:gd name="connsiteX5" fmla="*/ 2951030 w 3108956"/>
              <a:gd name="connsiteY5" fmla="*/ 1579256 h 1579256"/>
              <a:gd name="connsiteX6" fmla="*/ 157926 w 3108956"/>
              <a:gd name="connsiteY6" fmla="*/ 1579256 h 1579256"/>
              <a:gd name="connsiteX7" fmla="*/ 0 w 3108956"/>
              <a:gd name="connsiteY7" fmla="*/ 1421330 h 1579256"/>
              <a:gd name="connsiteX8" fmla="*/ 0 w 3108956"/>
              <a:gd name="connsiteY8" fmla="*/ 157926 h 1579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8956" h="1579256">
                <a:moveTo>
                  <a:pt x="0" y="157926"/>
                </a:moveTo>
                <a:cubicBezTo>
                  <a:pt x="0" y="70706"/>
                  <a:pt x="70706" y="0"/>
                  <a:pt x="157926" y="0"/>
                </a:cubicBezTo>
                <a:lnTo>
                  <a:pt x="2951030" y="0"/>
                </a:lnTo>
                <a:cubicBezTo>
                  <a:pt x="3038250" y="0"/>
                  <a:pt x="3108956" y="70706"/>
                  <a:pt x="3108956" y="157926"/>
                </a:cubicBezTo>
                <a:lnTo>
                  <a:pt x="3108956" y="1421330"/>
                </a:lnTo>
                <a:cubicBezTo>
                  <a:pt x="3108956" y="1508550"/>
                  <a:pt x="3038250" y="1579256"/>
                  <a:pt x="2951030" y="1579256"/>
                </a:cubicBezTo>
                <a:lnTo>
                  <a:pt x="157926" y="1579256"/>
                </a:lnTo>
                <a:cubicBezTo>
                  <a:pt x="70706" y="1579256"/>
                  <a:pt x="0" y="1508550"/>
                  <a:pt x="0" y="1421330"/>
                </a:cubicBezTo>
                <a:lnTo>
                  <a:pt x="0" y="157926"/>
                </a:lnTo>
                <a:close/>
              </a:path>
            </a:pathLst>
          </a:custGeom>
          <a:noFill/>
          <a:ln w="38100">
            <a:solidFill>
              <a:srgbClr val="626D71"/>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91440" rIns="0" bIns="91440" numCol="1" spcCol="1270" anchor="t" anchorCtr="0">
            <a:noAutofit/>
          </a:bodyPr>
          <a:lstStyle/>
          <a:p>
            <a:pPr marL="173038" lvl="1" algn="l" defTabSz="1955800">
              <a:lnSpc>
                <a:spcPct val="90000"/>
              </a:lnSpc>
              <a:spcBef>
                <a:spcPct val="0"/>
              </a:spcBef>
              <a:spcAft>
                <a:spcPct val="15000"/>
              </a:spcAft>
            </a:pPr>
            <a:r>
              <a:rPr lang="en-US" sz="2100" b="1" kern="1200" dirty="0"/>
              <a:t>Shape Impact:</a:t>
            </a:r>
          </a:p>
          <a:p>
            <a:pPr marL="398463" lvl="1" indent="-225425" algn="l" defTabSz="1955800">
              <a:spcBef>
                <a:spcPct val="0"/>
              </a:spcBef>
              <a:spcAft>
                <a:spcPts val="600"/>
              </a:spcAft>
              <a:buFont typeface="Arial" panose="020B0604020202020204" pitchFamily="34" charset="0"/>
              <a:buChar char="•"/>
            </a:pPr>
            <a:r>
              <a:rPr lang="en-US" sz="1600" dirty="0"/>
              <a:t>Every student with an IEP has a robust HSBP aligned to Transition Plan, resulting in a </a:t>
            </a:r>
            <a:br>
              <a:rPr lang="en-US" sz="1600" dirty="0"/>
            </a:br>
            <a:r>
              <a:rPr lang="en-US" sz="1600" dirty="0"/>
              <a:t>planned and completed graduation pathway.</a:t>
            </a:r>
          </a:p>
          <a:p>
            <a:pPr marL="398463" lvl="1" indent="-225425" defTabSz="1955800">
              <a:spcBef>
                <a:spcPct val="0"/>
              </a:spcBef>
              <a:spcAft>
                <a:spcPts val="600"/>
              </a:spcAft>
              <a:buFont typeface="Arial" panose="020B0604020202020204" pitchFamily="34" charset="0"/>
              <a:buChar char="•"/>
            </a:pPr>
            <a:r>
              <a:rPr lang="en-US" sz="1600" dirty="0"/>
              <a:t>Transition planning student-driven, co-designed with families, and culturally responsive.</a:t>
            </a:r>
          </a:p>
          <a:p>
            <a:pPr marL="398463" lvl="1" indent="-225425" algn="l" defTabSz="1955800">
              <a:spcBef>
                <a:spcPct val="0"/>
              </a:spcBef>
              <a:spcAft>
                <a:spcPts val="600"/>
              </a:spcAft>
              <a:buFont typeface="Arial" panose="020B0604020202020204" pitchFamily="34" charset="0"/>
              <a:buChar char="•"/>
            </a:pPr>
            <a:r>
              <a:rPr lang="en-US" sz="1600" dirty="0"/>
              <a:t>Students exit with connections to adult agencies/supports.</a:t>
            </a:r>
          </a:p>
        </p:txBody>
      </p:sp>
      <p:sp>
        <p:nvSpPr>
          <p:cNvPr id="5" name="Rectangle 4">
            <a:extLst>
              <a:ext uri="{FF2B5EF4-FFF2-40B4-BE49-F238E27FC236}">
                <a16:creationId xmlns:a16="http://schemas.microsoft.com/office/drawing/2014/main" id="{1AE80CF8-3AC4-4C0B-9AF9-67666097547D}"/>
              </a:ext>
            </a:extLst>
          </p:cNvPr>
          <p:cNvSpPr/>
          <p:nvPr/>
        </p:nvSpPr>
        <p:spPr>
          <a:xfrm>
            <a:off x="215241" y="6365447"/>
            <a:ext cx="6547242" cy="307777"/>
          </a:xfrm>
          <a:prstGeom prst="rect">
            <a:avLst/>
          </a:prstGeom>
        </p:spPr>
        <p:txBody>
          <a:bodyPr wrap="none">
            <a:spAutoFit/>
          </a:bodyPr>
          <a:lstStyle/>
          <a:p>
            <a:r>
              <a:rPr lang="en-US" sz="1400">
                <a:latin typeface="Segoe UI" panose="020B0502040204020203" pitchFamily="34" charset="0"/>
                <a:cs typeface="Segoe UI" panose="020B0502040204020203" pitchFamily="34" charset="0"/>
              </a:rPr>
              <a:t>Source: Office of Superintendent of Public Instruction. (n.d.). </a:t>
            </a:r>
            <a:r>
              <a:rPr lang="en-US" sz="1400" i="1">
                <a:solidFill>
                  <a:srgbClr val="0070C0"/>
                </a:solidFill>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OSPI Strategic Goals</a:t>
            </a:r>
            <a:endParaRPr lang="en-US" sz="1400" i="1">
              <a:solidFill>
                <a:srgbClr val="0070C0"/>
              </a:solidFill>
              <a:latin typeface="Segoe UI" panose="020B0502040204020203" pitchFamily="34" charset="0"/>
              <a:cs typeface="Segoe UI" panose="020B0502040204020203" pitchFamily="34" charset="0"/>
            </a:endParaRPr>
          </a:p>
        </p:txBody>
      </p:sp>
      <p:sp>
        <p:nvSpPr>
          <p:cNvPr id="12" name="Slide Number Placeholder 3">
            <a:extLst>
              <a:ext uri="{FF2B5EF4-FFF2-40B4-BE49-F238E27FC236}">
                <a16:creationId xmlns:a16="http://schemas.microsoft.com/office/drawing/2014/main" id="{7073F6B8-2CA6-4BF6-90AF-308876F69852}"/>
              </a:ext>
            </a:extLst>
          </p:cNvPr>
          <p:cNvSpPr>
            <a:spLocks noGrp="1"/>
          </p:cNvSpPr>
          <p:nvPr>
            <p:ph type="sldNum" sz="quarter" idx="4"/>
          </p:nvPr>
        </p:nvSpPr>
        <p:spPr>
          <a:xfrm>
            <a:off x="11321946" y="6308099"/>
            <a:ext cx="644471"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sym typeface="Quattrocento San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40403D"/>
              </a:solidFill>
              <a:effectLst/>
              <a:uLnTx/>
              <a:uFillTx/>
              <a:latin typeface="Segoe UI"/>
              <a:ea typeface="+mn-ea"/>
              <a:cs typeface="+mn-cs"/>
              <a:sym typeface="Quattrocento Sans"/>
            </a:endParaRPr>
          </a:p>
        </p:txBody>
      </p:sp>
    </p:spTree>
    <p:extLst>
      <p:ext uri="{BB962C8B-B14F-4D97-AF65-F5344CB8AC3E}">
        <p14:creationId xmlns:p14="http://schemas.microsoft.com/office/powerpoint/2010/main" val="44474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9" grpId="0" animBg="1"/>
      <p:bldP spid="20"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B0DEC-F6AB-4902-8FA3-B877AB66C4B1}"/>
              </a:ext>
            </a:extLst>
          </p:cNvPr>
          <p:cNvSpPr>
            <a:spLocks noGrp="1"/>
          </p:cNvSpPr>
          <p:nvPr>
            <p:ph type="title"/>
          </p:nvPr>
        </p:nvSpPr>
        <p:spPr/>
        <p:txBody>
          <a:bodyPr/>
          <a:lstStyle/>
          <a:p>
            <a:pPr lvl="0" algn="ctr">
              <a:lnSpc>
                <a:spcPct val="100000"/>
              </a:lnSpc>
              <a:buClrTx/>
              <a:buSzTx/>
              <a:defRPr/>
            </a:pPr>
            <a:r>
              <a:rPr lang="en-US" sz="4000">
                <a:solidFill>
                  <a:srgbClr val="40403D"/>
                </a:solidFill>
                <a:latin typeface="Segoe UI"/>
              </a:rPr>
              <a:t>Which of these challenges &amp; opportunities do you see in your own systems?</a:t>
            </a:r>
          </a:p>
        </p:txBody>
      </p:sp>
      <p:pic>
        <p:nvPicPr>
          <p:cNvPr id="1028" name="Picture 4" descr="Traffic light">
            <a:extLst>
              <a:ext uri="{FF2B5EF4-FFF2-40B4-BE49-F238E27FC236}">
                <a16:creationId xmlns:a16="http://schemas.microsoft.com/office/drawing/2014/main" id="{0AEF0BFE-5D9F-4611-97DC-C5467B4A76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724" y="1990430"/>
            <a:ext cx="2121827" cy="355056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C6D2EDE-3430-4A24-8010-9A37D0DD6359}"/>
              </a:ext>
            </a:extLst>
          </p:cNvPr>
          <p:cNvSpPr/>
          <p:nvPr/>
        </p:nvSpPr>
        <p:spPr>
          <a:xfrm>
            <a:off x="2397325" y="2495451"/>
            <a:ext cx="9309472" cy="446276"/>
          </a:xfrm>
          <a:prstGeom prst="rect">
            <a:avLst/>
          </a:prstGeom>
        </p:spPr>
        <p:txBody>
          <a:bodyPr wrap="none">
            <a:spAutoFit/>
          </a:bodyPr>
          <a:lstStyle/>
          <a:p>
            <a:r>
              <a:rPr lang="en-US" sz="2300" b="1" dirty="0">
                <a:solidFill>
                  <a:srgbClr val="FF0000"/>
                </a:solidFill>
                <a:cs typeface="Segoe UI"/>
              </a:rPr>
              <a:t>Red Light</a:t>
            </a:r>
            <a:r>
              <a:rPr lang="en-US" sz="2300" b="1" dirty="0">
                <a:solidFill>
                  <a:srgbClr val="40403D"/>
                </a:solidFill>
                <a:cs typeface="Segoe UI"/>
              </a:rPr>
              <a:t>: Which practices and outcomes will you stop or disrupt?</a:t>
            </a:r>
            <a:endParaRPr lang="en-US" sz="2300" b="1" dirty="0"/>
          </a:p>
        </p:txBody>
      </p:sp>
      <p:sp>
        <p:nvSpPr>
          <p:cNvPr id="11" name="Rectangle 10">
            <a:extLst>
              <a:ext uri="{FF2B5EF4-FFF2-40B4-BE49-F238E27FC236}">
                <a16:creationId xmlns:a16="http://schemas.microsoft.com/office/drawing/2014/main" id="{0E4BB2D4-7D96-45D4-B4CA-08813ABA4006}"/>
              </a:ext>
            </a:extLst>
          </p:cNvPr>
          <p:cNvSpPr/>
          <p:nvPr/>
        </p:nvSpPr>
        <p:spPr>
          <a:xfrm>
            <a:off x="2397325" y="3506631"/>
            <a:ext cx="8845627" cy="446276"/>
          </a:xfrm>
          <a:prstGeom prst="rect">
            <a:avLst/>
          </a:prstGeom>
        </p:spPr>
        <p:txBody>
          <a:bodyPr wrap="none">
            <a:spAutoFit/>
          </a:bodyPr>
          <a:lstStyle/>
          <a:p>
            <a:r>
              <a:rPr lang="en-US" sz="2300" b="1">
                <a:solidFill>
                  <a:srgbClr val="FFC000"/>
                </a:solidFill>
                <a:cs typeface="Segoe UI"/>
              </a:rPr>
              <a:t>Yellow Light</a:t>
            </a:r>
            <a:r>
              <a:rPr lang="en-US" sz="2300" b="1">
                <a:solidFill>
                  <a:srgbClr val="40403D"/>
                </a:solidFill>
                <a:cs typeface="Segoe UI"/>
              </a:rPr>
              <a:t>: Which practices and outcomes will you continue?</a:t>
            </a:r>
            <a:endParaRPr lang="en-US" sz="2300" b="1"/>
          </a:p>
        </p:txBody>
      </p:sp>
      <p:sp>
        <p:nvSpPr>
          <p:cNvPr id="12" name="Rectangle 11">
            <a:extLst>
              <a:ext uri="{FF2B5EF4-FFF2-40B4-BE49-F238E27FC236}">
                <a16:creationId xmlns:a16="http://schemas.microsoft.com/office/drawing/2014/main" id="{1F2E6C91-5C9A-4C90-9075-38781D8E16F5}"/>
              </a:ext>
            </a:extLst>
          </p:cNvPr>
          <p:cNvSpPr/>
          <p:nvPr/>
        </p:nvSpPr>
        <p:spPr>
          <a:xfrm>
            <a:off x="2363495" y="4517811"/>
            <a:ext cx="9801209" cy="446276"/>
          </a:xfrm>
          <a:prstGeom prst="rect">
            <a:avLst/>
          </a:prstGeom>
        </p:spPr>
        <p:txBody>
          <a:bodyPr wrap="none">
            <a:spAutoFit/>
          </a:bodyPr>
          <a:lstStyle/>
          <a:p>
            <a:r>
              <a:rPr lang="en-US" sz="2300" b="1" dirty="0">
                <a:solidFill>
                  <a:srgbClr val="00B050"/>
                </a:solidFill>
                <a:cs typeface="Segoe UI"/>
              </a:rPr>
              <a:t>Green Light</a:t>
            </a:r>
            <a:r>
              <a:rPr lang="en-US" sz="2300" b="1" dirty="0">
                <a:solidFill>
                  <a:srgbClr val="40403D"/>
                </a:solidFill>
                <a:cs typeface="Segoe UI"/>
              </a:rPr>
              <a:t>: Which practices and actions will you commit to starting?</a:t>
            </a:r>
            <a:endParaRPr lang="en-US" sz="2300" b="1" dirty="0"/>
          </a:p>
        </p:txBody>
      </p:sp>
      <p:sp>
        <p:nvSpPr>
          <p:cNvPr id="13" name="Slide Number Placeholder 2">
            <a:extLst>
              <a:ext uri="{FF2B5EF4-FFF2-40B4-BE49-F238E27FC236}">
                <a16:creationId xmlns:a16="http://schemas.microsoft.com/office/drawing/2014/main" id="{CCE38439-1D4C-4A97-8D2F-9D6F1C7B61DB}"/>
              </a:ext>
            </a:extLst>
          </p:cNvPr>
          <p:cNvSpPr>
            <a:spLocks noGrp="1"/>
          </p:cNvSpPr>
          <p:nvPr>
            <p:ph type="sldNum" idx="12"/>
          </p:nvPr>
        </p:nvSpPr>
        <p:spPr>
          <a:xfrm>
            <a:off x="11321946" y="6308099"/>
            <a:ext cx="644471" cy="365125"/>
          </a:xfrm>
        </p:spPr>
        <p:txBody>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20</a:t>
            </a:fld>
            <a:endParaRPr lang="en-US"/>
          </a:p>
        </p:txBody>
      </p:sp>
    </p:spTree>
    <p:extLst>
      <p:ext uri="{BB962C8B-B14F-4D97-AF65-F5344CB8AC3E}">
        <p14:creationId xmlns:p14="http://schemas.microsoft.com/office/powerpoint/2010/main" val="380185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C4C374E-1531-42E2-A405-69CEC91ECCE9}"/>
              </a:ext>
            </a:extLst>
          </p:cNvPr>
          <p:cNvSpPr>
            <a:spLocks noGrp="1"/>
          </p:cNvSpPr>
          <p:nvPr>
            <p:ph type="title"/>
          </p:nvPr>
        </p:nvSpPr>
        <p:spPr/>
        <p:txBody>
          <a:bodyPr/>
          <a:lstStyle/>
          <a:p>
            <a:pPr algn="ctr"/>
            <a:r>
              <a:rPr lang="en-US" dirty="0">
                <a:solidFill>
                  <a:srgbClr val="FFFFFF"/>
                </a:solidFill>
              </a:rPr>
              <a:t>Padlet: Personal Commitments</a:t>
            </a:r>
          </a:p>
        </p:txBody>
      </p:sp>
      <p:pic>
        <p:nvPicPr>
          <p:cNvPr id="3" name="Picture 2" descr="Screenshot of the padlet for Voices of Change: Personal Commitments.">
            <a:extLst>
              <a:ext uri="{FF2B5EF4-FFF2-40B4-BE49-F238E27FC236}">
                <a16:creationId xmlns:a16="http://schemas.microsoft.com/office/drawing/2014/main" id="{7C095115-6880-4EF1-B59A-137D6864F2C5}"/>
              </a:ext>
            </a:extLst>
          </p:cNvPr>
          <p:cNvPicPr>
            <a:picLocks noChangeAspect="1"/>
          </p:cNvPicPr>
          <p:nvPr/>
        </p:nvPicPr>
        <p:blipFill rotWithShape="1">
          <a:blip r:embed="rId3"/>
          <a:srcRect b="6241"/>
          <a:stretch/>
        </p:blipFill>
        <p:spPr>
          <a:xfrm>
            <a:off x="1053679" y="182673"/>
            <a:ext cx="10149840" cy="6052700"/>
          </a:xfrm>
          <a:prstGeom prst="rect">
            <a:avLst/>
          </a:prstGeom>
        </p:spPr>
      </p:pic>
      <p:sp>
        <p:nvSpPr>
          <p:cNvPr id="4" name="Rectangle 3">
            <a:extLst>
              <a:ext uri="{FF2B5EF4-FFF2-40B4-BE49-F238E27FC236}">
                <a16:creationId xmlns:a16="http://schemas.microsoft.com/office/drawing/2014/main" id="{DD6064B3-A20E-413A-9FD4-756DF056D6F7}"/>
              </a:ext>
            </a:extLst>
          </p:cNvPr>
          <p:cNvSpPr/>
          <p:nvPr/>
        </p:nvSpPr>
        <p:spPr>
          <a:xfrm>
            <a:off x="3775428" y="6305995"/>
            <a:ext cx="5226174" cy="369332"/>
          </a:xfrm>
          <a:prstGeom prst="rect">
            <a:avLst/>
          </a:prstGeom>
        </p:spPr>
        <p:txBody>
          <a:bodyPr wrap="none">
            <a:spAutoFit/>
          </a:bodyPr>
          <a:lstStyle/>
          <a:p>
            <a:r>
              <a:rPr lang="en-US" dirty="0">
                <a:hlinkClick r:id="rId4"/>
              </a:rPr>
              <a:t>https://padlet.com/tania_may/y1y1mxspbfywtfy4</a:t>
            </a:r>
            <a:r>
              <a:rPr lang="en-US" dirty="0"/>
              <a:t> </a:t>
            </a:r>
          </a:p>
        </p:txBody>
      </p:sp>
      <p:sp>
        <p:nvSpPr>
          <p:cNvPr id="5" name="Slide Number Placeholder 2">
            <a:extLst>
              <a:ext uri="{FF2B5EF4-FFF2-40B4-BE49-F238E27FC236}">
                <a16:creationId xmlns:a16="http://schemas.microsoft.com/office/drawing/2014/main" id="{7DADFBB3-2528-4EF1-8D41-B5AA58B6E22A}"/>
              </a:ext>
            </a:extLst>
          </p:cNvPr>
          <p:cNvSpPr>
            <a:spLocks noGrp="1"/>
          </p:cNvSpPr>
          <p:nvPr>
            <p:ph type="sldNum" idx="12"/>
          </p:nvPr>
        </p:nvSpPr>
        <p:spPr>
          <a:xfrm>
            <a:off x="11321946" y="6308099"/>
            <a:ext cx="644471" cy="365125"/>
          </a:xfrm>
        </p:spPr>
        <p:txBody>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21</a:t>
            </a:fld>
            <a:endParaRPr lang="en-US"/>
          </a:p>
        </p:txBody>
      </p:sp>
    </p:spTree>
    <p:extLst>
      <p:ext uri="{BB962C8B-B14F-4D97-AF65-F5344CB8AC3E}">
        <p14:creationId xmlns:p14="http://schemas.microsoft.com/office/powerpoint/2010/main" val="6385578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2" name="Title 1">
            <a:extLst>
              <a:ext uri="{FF2B5EF4-FFF2-40B4-BE49-F238E27FC236}">
                <a16:creationId xmlns:a16="http://schemas.microsoft.com/office/drawing/2014/main" id="{83C54823-BB21-4D03-BF25-05AA8D07F594}"/>
              </a:ext>
            </a:extLst>
          </p:cNvPr>
          <p:cNvSpPr>
            <a:spLocks noGrp="1"/>
          </p:cNvSpPr>
          <p:nvPr>
            <p:ph type="title" idx="4294967295"/>
          </p:nvPr>
        </p:nvSpPr>
        <p:spPr>
          <a:xfrm>
            <a:off x="3247053" y="1790862"/>
            <a:ext cx="3732245" cy="1325563"/>
          </a:xfrm>
        </p:spPr>
        <p:txBody>
          <a:bodyPr spcFirstLastPara="1" wrap="square" lIns="91425" tIns="45700" rIns="91425" bIns="45700" anchor="b" anchorCtr="0">
            <a:noAutofit/>
          </a:bodyPr>
          <a:lstStyle/>
          <a:p>
            <a:r>
              <a:rPr lang="en-US"/>
              <a:t>Thank you!</a:t>
            </a:r>
          </a:p>
        </p:txBody>
      </p:sp>
      <p:pic>
        <p:nvPicPr>
          <p:cNvPr id="669" name="Google Shape;669;p8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803088" y="428250"/>
            <a:ext cx="8585825" cy="6001500"/>
          </a:xfrm>
          <a:prstGeom prst="rect">
            <a:avLst/>
          </a:prstGeom>
          <a:noFill/>
          <a:ln>
            <a:noFill/>
          </a:ln>
        </p:spPr>
      </p:pic>
      <p:sp>
        <p:nvSpPr>
          <p:cNvPr id="5" name="Google Shape;659;p82">
            <a:extLst>
              <a:ext uri="{FF2B5EF4-FFF2-40B4-BE49-F238E27FC236}">
                <a16:creationId xmlns:a16="http://schemas.microsoft.com/office/drawing/2014/main" id="{50A1B4E6-F021-4F0A-A8C8-179DCCD76E7A}"/>
              </a:ext>
            </a:extLst>
          </p:cNvPr>
          <p:cNvSpPr txBox="1">
            <a:spLocks noGrp="1"/>
          </p:cNvSpPr>
          <p:nvPr>
            <p:ph type="sldNum" idx="12"/>
          </p:nvPr>
        </p:nvSpPr>
        <p:spPr>
          <a:xfrm>
            <a:off x="11321946" y="6308099"/>
            <a:ext cx="644471" cy="365125"/>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40403D"/>
              </a:buClr>
              <a:buSzPts val="1600"/>
              <a:buFont typeface="Quattrocento Sans"/>
              <a:buNone/>
              <a:tabLst/>
              <a:defRPr/>
            </a:pPr>
            <a:fld id="{00000000-1234-1234-1234-123412341234}" type="slidenum">
              <a:rPr kumimoji="0" lang="en" sz="1600" b="0" i="0" u="none" strike="noStrike" kern="0" cap="none" spc="0" normalizeH="0" baseline="0" noProof="0">
                <a:ln>
                  <a:noFill/>
                </a:ln>
                <a:solidFill>
                  <a:srgbClr val="40403D"/>
                </a:solidFill>
                <a:effectLst/>
                <a:uLnTx/>
                <a:uFillTx/>
                <a:latin typeface="Quattrocento Sans"/>
                <a:ea typeface="Quattrocento Sans"/>
                <a:cs typeface="Quattrocento Sans"/>
                <a:sym typeface="Quattrocento Sans"/>
              </a:rPr>
              <a:pPr marL="0" marR="0" lvl="0" indent="0" algn="l" defTabSz="914400" rtl="0" eaLnBrk="1" fontAlgn="auto" latinLnBrk="0" hangingPunct="1">
                <a:lnSpc>
                  <a:spcPct val="100000"/>
                </a:lnSpc>
                <a:spcBef>
                  <a:spcPts val="0"/>
                </a:spcBef>
                <a:spcAft>
                  <a:spcPts val="0"/>
                </a:spcAft>
                <a:buClr>
                  <a:srgbClr val="40403D"/>
                </a:buClr>
                <a:buSzPts val="1600"/>
                <a:buFont typeface="Quattrocento Sans"/>
                <a:buNone/>
                <a:tabLst/>
                <a:defRPr/>
              </a:pPr>
              <a:t>22</a:t>
            </a:fld>
            <a:endParaRPr kumimoji="0" sz="1600" b="0" i="0" u="none" strike="noStrike" kern="0" cap="none" spc="0" normalizeH="0" baseline="0" noProof="0">
              <a:ln>
                <a:noFill/>
              </a:ln>
              <a:solidFill>
                <a:srgbClr val="40403D"/>
              </a:solidFill>
              <a:effectLst/>
              <a:uLnTx/>
              <a:uFillTx/>
              <a:latin typeface="Quattrocento Sans"/>
              <a:ea typeface="Quattrocento Sans"/>
              <a:cs typeface="Quattrocento Sans"/>
              <a:sym typeface="Quattrocento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60F82F-9F6D-4CA7-9F51-2487249F96E7}"/>
              </a:ext>
            </a:extLst>
          </p:cNvPr>
          <p:cNvSpPr>
            <a:spLocks noGrp="1"/>
          </p:cNvSpPr>
          <p:nvPr>
            <p:ph type="title"/>
          </p:nvPr>
        </p:nvSpPr>
        <p:spPr/>
        <p:txBody>
          <a:bodyPr/>
          <a:lstStyle/>
          <a:p>
            <a:r>
              <a:rPr lang="en-US" dirty="0"/>
              <a:t>Creative Commons</a:t>
            </a:r>
          </a:p>
        </p:txBody>
      </p:sp>
      <p:sp>
        <p:nvSpPr>
          <p:cNvPr id="2" name="Slide Number Placeholder 1">
            <a:extLst>
              <a:ext uri="{FF2B5EF4-FFF2-40B4-BE49-F238E27FC236}">
                <a16:creationId xmlns:a16="http://schemas.microsoft.com/office/drawing/2014/main" id="{D282DD60-2947-4E18-94CC-EBC14B3FBAB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Tree>
    <p:extLst>
      <p:ext uri="{BB962C8B-B14F-4D97-AF65-F5344CB8AC3E}">
        <p14:creationId xmlns:p14="http://schemas.microsoft.com/office/powerpoint/2010/main" val="1812297732"/>
      </p:ext>
    </p:extLst>
  </p:cSld>
  <p:clrMapOvr>
    <a:masterClrMapping/>
  </p:clrMapOvr>
</p:sld>
</file>

<file path=ppt/theme/theme1.xml><?xml version="1.0" encoding="utf-8"?>
<a:theme xmlns:a="http://schemas.openxmlformats.org/drawingml/2006/main" name="Title Slides">
  <a:themeElements>
    <a:clrScheme name="Custom 9">
      <a:dk1>
        <a:srgbClr val="40403D"/>
      </a:dk1>
      <a:lt1>
        <a:srgbClr val="F7F5EB"/>
      </a:lt1>
      <a:dk2>
        <a:srgbClr val="40403D"/>
      </a:dk2>
      <a:lt2>
        <a:srgbClr val="F7F5EB"/>
      </a:lt2>
      <a:accent1>
        <a:srgbClr val="0D5761"/>
      </a:accent1>
      <a:accent2>
        <a:srgbClr val="8CB5AB"/>
      </a:accent2>
      <a:accent3>
        <a:srgbClr val="68829E"/>
      </a:accent3>
      <a:accent4>
        <a:srgbClr val="6FB5BF"/>
      </a:accent4>
      <a:accent5>
        <a:srgbClr val="626D71"/>
      </a:accent5>
      <a:accent6>
        <a:srgbClr val="68829E"/>
      </a:accent6>
      <a:hlink>
        <a:srgbClr val="0070C0"/>
      </a:hlink>
      <a:folHlink>
        <a:srgbClr val="0070C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Read-Only]" id="{009459ED-073D-4A93-AB5F-D26B20499A52}" vid="{E9EBBC23-720F-4A9D-80D3-D661E22A6D4B}"/>
    </a:ext>
  </a:extLst>
</a:theme>
</file>

<file path=ppt/theme/theme2.xml><?xml version="1.0" encoding="utf-8"?>
<a:theme xmlns:a="http://schemas.openxmlformats.org/drawingml/2006/main" name="1_Office Theme">
  <a:themeElements>
    <a:clrScheme name="Custom 8">
      <a:dk1>
        <a:srgbClr val="40403D"/>
      </a:dk1>
      <a:lt1>
        <a:srgbClr val="F7F5EB"/>
      </a:lt1>
      <a:dk2>
        <a:srgbClr val="40403D"/>
      </a:dk2>
      <a:lt2>
        <a:srgbClr val="F7F5EB"/>
      </a:lt2>
      <a:accent1>
        <a:srgbClr val="FBC639"/>
      </a:accent1>
      <a:accent2>
        <a:srgbClr val="0D5761"/>
      </a:accent2>
      <a:accent3>
        <a:srgbClr val="8CB5AB"/>
      </a:accent3>
      <a:accent4>
        <a:srgbClr val="68829E"/>
      </a:accent4>
      <a:accent5>
        <a:srgbClr val="6FB5BF"/>
      </a:accent5>
      <a:accent6>
        <a:srgbClr val="626D71"/>
      </a:accent6>
      <a:hlink>
        <a:srgbClr val="0070C0"/>
      </a:hlink>
      <a:folHlink>
        <a:srgbClr val="C490AA"/>
      </a:folHlink>
    </a:clrScheme>
    <a:fontScheme name="Custom 1">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EDB21A84C6B484893257A8170204B83" ma:contentTypeVersion="12" ma:contentTypeDescription="Create a new document." ma:contentTypeScope="" ma:versionID="29c46ceae8b0e48a05135e32e8006307">
  <xsd:schema xmlns:xsd="http://www.w3.org/2001/XMLSchema" xmlns:xs="http://www.w3.org/2001/XMLSchema" xmlns:p="http://schemas.microsoft.com/office/2006/metadata/properties" xmlns:ns2="87fb58b4-b3f2-43d8-b023-353a89983adc" xmlns:ns3="712ad1b7-b308-4ea1-86b4-fa66dfe61ac3" targetNamespace="http://schemas.microsoft.com/office/2006/metadata/properties" ma:root="true" ma:fieldsID="f618c746dcadcad69df572c36f0932db" ns2:_="" ns3:_="">
    <xsd:import namespace="87fb58b4-b3f2-43d8-b023-353a89983adc"/>
    <xsd:import namespace="712ad1b7-b308-4ea1-86b4-fa66dfe61a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58b4-b3f2-43d8-b023-353a89983a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2ad1b7-b308-4ea1-86b4-fa66dfe61ac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567669-C5C0-4FF0-82FE-8F133CB67505}">
  <ds:schemaRefs>
    <ds:schemaRef ds:uri="http://schemas.microsoft.com/sharepoint/v3/contenttype/forms"/>
  </ds:schemaRefs>
</ds:datastoreItem>
</file>

<file path=customXml/itemProps2.xml><?xml version="1.0" encoding="utf-8"?>
<ds:datastoreItem xmlns:ds="http://schemas.openxmlformats.org/officeDocument/2006/customXml" ds:itemID="{A07B0954-837B-485A-A7FD-EF7B574D850C}">
  <ds:schemaRefs>
    <ds:schemaRef ds:uri="http://schemas.openxmlformats.org/package/2006/metadata/core-properties"/>
    <ds:schemaRef ds:uri="http://www.w3.org/XML/1998/namespace"/>
    <ds:schemaRef ds:uri="http://purl.org/dc/dcmitype/"/>
    <ds:schemaRef ds:uri="http://purl.org/dc/terms/"/>
    <ds:schemaRef ds:uri="http://schemas.microsoft.com/office/2006/metadata/properties"/>
    <ds:schemaRef ds:uri="http://purl.org/dc/elements/1.1/"/>
    <ds:schemaRef ds:uri="cc1328a1-a31d-4f85-b01f-6654f2aed5bd"/>
    <ds:schemaRef ds:uri="053ff816-d8ae-4c4a-8b15-fb4af8825084"/>
    <ds:schemaRef ds:uri="http://schemas.microsoft.com/office/2006/documentManagement/types"/>
    <ds:schemaRef ds:uri="http://schemas.microsoft.com/office/infopath/2007/PartnerControls"/>
  </ds:schemaRefs>
</ds:datastoreItem>
</file>

<file path=customXml/itemProps3.xml><?xml version="1.0" encoding="utf-8"?>
<ds:datastoreItem xmlns:ds="http://schemas.openxmlformats.org/officeDocument/2006/customXml" ds:itemID="{118CD2B3-EB2F-4890-B509-3E8E526A37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fb58b4-b3f2-43d8-b023-353a89983adc"/>
    <ds:schemaRef ds:uri="712ad1b7-b308-4ea1-86b4-fa66dfe61a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141</TotalTime>
  <Words>1799</Words>
  <Application>Microsoft Office PowerPoint</Application>
  <PresentationFormat>Widescreen</PresentationFormat>
  <Paragraphs>205</Paragraphs>
  <Slides>23</Slides>
  <Notes>21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Arial</vt:lpstr>
      <vt:lpstr>Calibri</vt:lpstr>
      <vt:lpstr>Quattrocento Sans</vt:lpstr>
      <vt:lpstr>Segoe UI</vt:lpstr>
      <vt:lpstr>Wingdings</vt:lpstr>
      <vt:lpstr>Title Slides</vt:lpstr>
      <vt:lpstr>1_Office Theme</vt:lpstr>
      <vt:lpstr>Learning from Our Past: A Forward View of Special Education Transition Services in Washington</vt:lpstr>
      <vt:lpstr>OSPI Strategic Goals</vt:lpstr>
      <vt:lpstr>Graduation Pathways for All Students</vt:lpstr>
      <vt:lpstr>"Most of our assumptions have outlasted their usefulness."                                                        Marshall McLuhan </vt:lpstr>
      <vt:lpstr>Least Dangerous Assumptions</vt:lpstr>
      <vt:lpstr>Leveraging Data to Reframe Assumptions</vt:lpstr>
      <vt:lpstr>2020 WA Students with Disabilities, by Eligibility Category</vt:lpstr>
      <vt:lpstr>2020-21 Least Restrictive Environment (LRE) by Grade Level </vt:lpstr>
      <vt:lpstr>Percentage of Population with a Disability</vt:lpstr>
      <vt:lpstr>Class of 2020 Graduation Pathways</vt:lpstr>
      <vt:lpstr>Class of 2020 Graduation Pathways, Disaggregated</vt:lpstr>
      <vt:lpstr>Certificate of Individual Achievement (CIA) Data Trends</vt:lpstr>
      <vt:lpstr>Post-School Outcome Data Trends</vt:lpstr>
      <vt:lpstr>2018-19 Post-School Outcome Data, by Race/Ethnicity</vt:lpstr>
      <vt:lpstr>Washington 2018-19 Leavers: Comparing Age of Exit</vt:lpstr>
      <vt:lpstr>Returning to Normal?</vt:lpstr>
      <vt:lpstr>What Actions Will WE Take to Disrupt these Inequitable Outcomes?</vt:lpstr>
      <vt:lpstr>Our Call to Action (or, What Keeps Us Up At Night...) </vt:lpstr>
      <vt:lpstr>OSPI Strategic Goals &amp; Graduation Pathways</vt:lpstr>
      <vt:lpstr>Which of these challenges &amp; opportunities do you see in your own systems?</vt:lpstr>
      <vt:lpstr>Padlet: Personal Commitments</vt:lpstr>
      <vt:lpstr>Thank you!</vt:lpstr>
      <vt:lpstr>Creative Commons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Washington State Rehabilitation Council  Executive Committee</dc:title>
  <dc:creator>Vela, Marie R (DSHS/WSRC)</dc:creator>
  <cp:lastModifiedBy>Hirschmann, Kristin</cp:lastModifiedBy>
  <cp:revision>7</cp:revision>
  <dcterms:created xsi:type="dcterms:W3CDTF">2018-09-19T22:18:06Z</dcterms:created>
  <dcterms:modified xsi:type="dcterms:W3CDTF">2021-06-08T15:23:26Z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0x010100FEDB21A84C6B484893257A8170204B83</vt:lpwstr>
  </property>
</Properties>
</file>