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 id="2147483704" r:id="rId5"/>
    <p:sldMasterId id="2147483720" r:id="rId6"/>
  </p:sldMasterIdLst>
  <p:notesMasterIdLst>
    <p:notesMasterId r:id="rId38"/>
  </p:notesMasterIdLst>
  <p:handoutMasterIdLst>
    <p:handoutMasterId r:id="rId39"/>
  </p:handoutMasterIdLst>
  <p:sldIdLst>
    <p:sldId id="551" r:id="rId7"/>
    <p:sldId id="552" r:id="rId8"/>
    <p:sldId id="553" r:id="rId9"/>
    <p:sldId id="580" r:id="rId10"/>
    <p:sldId id="564" r:id="rId11"/>
    <p:sldId id="591" r:id="rId12"/>
    <p:sldId id="592" r:id="rId13"/>
    <p:sldId id="593" r:id="rId14"/>
    <p:sldId id="594" r:id="rId15"/>
    <p:sldId id="595" r:id="rId16"/>
    <p:sldId id="596" r:id="rId17"/>
    <p:sldId id="597" r:id="rId18"/>
    <p:sldId id="598" r:id="rId19"/>
    <p:sldId id="600" r:id="rId20"/>
    <p:sldId id="599" r:id="rId21"/>
    <p:sldId id="582" r:id="rId22"/>
    <p:sldId id="583" r:id="rId23"/>
    <p:sldId id="584" r:id="rId24"/>
    <p:sldId id="585" r:id="rId25"/>
    <p:sldId id="586" r:id="rId26"/>
    <p:sldId id="589" r:id="rId27"/>
    <p:sldId id="590" r:id="rId28"/>
    <p:sldId id="587" r:id="rId29"/>
    <p:sldId id="588" r:id="rId30"/>
    <p:sldId id="571" r:id="rId31"/>
    <p:sldId id="573" r:id="rId32"/>
    <p:sldId id="579" r:id="rId33"/>
    <p:sldId id="581" r:id="rId34"/>
    <p:sldId id="563" r:id="rId35"/>
    <p:sldId id="569" r:id="rId36"/>
    <p:sldId id="601"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F1FC"/>
    <a:srgbClr val="428FC5"/>
    <a:srgbClr val="DF3E39"/>
    <a:srgbClr val="A63350"/>
    <a:srgbClr val="3E8298"/>
    <a:srgbClr val="000000"/>
    <a:srgbClr val="8DF3DE"/>
    <a:srgbClr val="E6ADB7"/>
    <a:srgbClr val="DB5B6A"/>
    <a:srgbClr val="47C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75982" autoAdjust="0"/>
  </p:normalViewPr>
  <p:slideViewPr>
    <p:cSldViewPr snapToGrid="0">
      <p:cViewPr varScale="1">
        <p:scale>
          <a:sx n="142" d="100"/>
          <a:sy n="142" d="100"/>
        </p:scale>
        <p:origin x="2216"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9" d="100"/>
          <a:sy n="69" d="100"/>
        </p:scale>
        <p:origin x="2826"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handoutMaster" Target="handoutMasters/handout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ata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D1081F-6173-4770-991E-6628826A88F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5D0665DB-7197-4A10-9306-C446D2A6127A}">
      <dgm:prSet custT="1"/>
      <dgm:spPr/>
      <dgm:t>
        <a:bodyPr/>
        <a:lstStyle/>
        <a:p>
          <a:r>
            <a:rPr lang="en-US" sz="2800" dirty="0"/>
            <a:t>Identify </a:t>
          </a:r>
          <a:r>
            <a:rPr lang="en-US" sz="2800" b="1" dirty="0">
              <a:solidFill>
                <a:schemeClr val="accent2"/>
              </a:solidFill>
            </a:rPr>
            <a:t>current challenges, needs, and strategies </a:t>
          </a:r>
          <a:r>
            <a:rPr lang="en-US" sz="2800" dirty="0"/>
            <a:t>with School/DVR Collaboration </a:t>
          </a:r>
        </a:p>
      </dgm:t>
    </dgm:pt>
    <dgm:pt modelId="{D23F3B70-8142-42B2-86F0-F0085D419006}" type="parTrans" cxnId="{D54C4E6A-91B2-4DFC-9D0D-A3ACD241D8A6}">
      <dgm:prSet/>
      <dgm:spPr/>
      <dgm:t>
        <a:bodyPr/>
        <a:lstStyle/>
        <a:p>
          <a:endParaRPr lang="en-US"/>
        </a:p>
      </dgm:t>
    </dgm:pt>
    <dgm:pt modelId="{03E030F1-E3B9-43EC-AD59-6DCFE0EE780F}" type="sibTrans" cxnId="{D54C4E6A-91B2-4DFC-9D0D-A3ACD241D8A6}">
      <dgm:prSet/>
      <dgm:spPr/>
      <dgm:t>
        <a:bodyPr/>
        <a:lstStyle/>
        <a:p>
          <a:endParaRPr lang="en-US"/>
        </a:p>
      </dgm:t>
    </dgm:pt>
    <dgm:pt modelId="{7CA6A5F6-1814-42A4-A94B-5C2B3369F08E}">
      <dgm:prSet custT="1"/>
      <dgm:spPr/>
      <dgm:t>
        <a:bodyPr/>
        <a:lstStyle/>
        <a:p>
          <a:r>
            <a:rPr lang="en-US" sz="2800" dirty="0"/>
            <a:t>9 focus groups and interviews with more than 25 people</a:t>
          </a:r>
        </a:p>
      </dgm:t>
    </dgm:pt>
    <dgm:pt modelId="{45C69CCF-7929-48A4-8FED-C21A557A6B18}" type="parTrans" cxnId="{40FC06A5-C488-4A72-B621-AFD182B19CF4}">
      <dgm:prSet/>
      <dgm:spPr/>
      <dgm:t>
        <a:bodyPr/>
        <a:lstStyle/>
        <a:p>
          <a:endParaRPr lang="en-US"/>
        </a:p>
      </dgm:t>
    </dgm:pt>
    <dgm:pt modelId="{593A751D-1B64-4E8B-87B6-9D35AF0F3A54}" type="sibTrans" cxnId="{40FC06A5-C488-4A72-B621-AFD182B19CF4}">
      <dgm:prSet/>
      <dgm:spPr/>
      <dgm:t>
        <a:bodyPr/>
        <a:lstStyle/>
        <a:p>
          <a:endParaRPr lang="en-US"/>
        </a:p>
      </dgm:t>
    </dgm:pt>
    <dgm:pt modelId="{BCBA18B6-2C11-4C00-93B8-7EE80DAB9213}">
      <dgm:prSet custT="1"/>
      <dgm:spPr/>
      <dgm:t>
        <a:bodyPr/>
        <a:lstStyle/>
        <a:p>
          <a:r>
            <a:rPr lang="en-US" sz="2800" dirty="0"/>
            <a:t>Multiple stakeholder groups (educators, regional transition consultants, DVR counselors, and vendors)</a:t>
          </a:r>
        </a:p>
      </dgm:t>
    </dgm:pt>
    <dgm:pt modelId="{A13E4237-DC81-4A3F-B857-B201CA1F299C}" type="parTrans" cxnId="{F0E2363F-57E6-4626-B236-0B74F01C5B2E}">
      <dgm:prSet/>
      <dgm:spPr/>
      <dgm:t>
        <a:bodyPr/>
        <a:lstStyle/>
        <a:p>
          <a:endParaRPr lang="en-US"/>
        </a:p>
      </dgm:t>
    </dgm:pt>
    <dgm:pt modelId="{9E63001E-729A-46E9-80F9-395A698F116C}" type="sibTrans" cxnId="{F0E2363F-57E6-4626-B236-0B74F01C5B2E}">
      <dgm:prSet/>
      <dgm:spPr/>
      <dgm:t>
        <a:bodyPr/>
        <a:lstStyle/>
        <a:p>
          <a:endParaRPr lang="en-US"/>
        </a:p>
      </dgm:t>
    </dgm:pt>
    <dgm:pt modelId="{F619AA31-F805-4FCF-8826-FBA71A4BCB2D}" type="pres">
      <dgm:prSet presAssocID="{DAD1081F-6173-4770-991E-6628826A88F5}" presName="root" presStyleCnt="0">
        <dgm:presLayoutVars>
          <dgm:dir/>
          <dgm:resizeHandles val="exact"/>
        </dgm:presLayoutVars>
      </dgm:prSet>
      <dgm:spPr/>
    </dgm:pt>
    <dgm:pt modelId="{D446B767-B7AA-47F8-B5E3-408F52BAA8CB}" type="pres">
      <dgm:prSet presAssocID="{5D0665DB-7197-4A10-9306-C446D2A6127A}" presName="compNode" presStyleCnt="0"/>
      <dgm:spPr/>
    </dgm:pt>
    <dgm:pt modelId="{82E4FFEC-4890-487A-A45E-395376D72E82}" type="pres">
      <dgm:prSet presAssocID="{5D0665DB-7197-4A10-9306-C446D2A6127A}" presName="bgRect" presStyleLbl="bgShp" presStyleIdx="0" presStyleCnt="3"/>
      <dgm:spPr>
        <a:solidFill>
          <a:srgbClr val="BDF1FC"/>
        </a:solidFill>
      </dgm:spPr>
    </dgm:pt>
    <dgm:pt modelId="{CFA3DC22-C5DD-49FB-8C9D-B924AC9DC5BE}" type="pres">
      <dgm:prSet presAssocID="{5D0665DB-7197-4A10-9306-C446D2A6127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hoolhouse"/>
        </a:ext>
      </dgm:extLst>
    </dgm:pt>
    <dgm:pt modelId="{EF2EB340-C23B-4817-A825-DCCBF80A7655}" type="pres">
      <dgm:prSet presAssocID="{5D0665DB-7197-4A10-9306-C446D2A6127A}" presName="spaceRect" presStyleCnt="0"/>
      <dgm:spPr/>
    </dgm:pt>
    <dgm:pt modelId="{29B06324-C91D-4CB3-8377-A6634E76FC82}" type="pres">
      <dgm:prSet presAssocID="{5D0665DB-7197-4A10-9306-C446D2A6127A}" presName="parTx" presStyleLbl="revTx" presStyleIdx="0" presStyleCnt="3">
        <dgm:presLayoutVars>
          <dgm:chMax val="0"/>
          <dgm:chPref val="0"/>
        </dgm:presLayoutVars>
      </dgm:prSet>
      <dgm:spPr/>
    </dgm:pt>
    <dgm:pt modelId="{46967977-5C73-4DCC-9DDC-A59608B817DF}" type="pres">
      <dgm:prSet presAssocID="{03E030F1-E3B9-43EC-AD59-6DCFE0EE780F}" presName="sibTrans" presStyleCnt="0"/>
      <dgm:spPr/>
    </dgm:pt>
    <dgm:pt modelId="{F983473E-9989-4A02-AD1D-A5BD2FD0C730}" type="pres">
      <dgm:prSet presAssocID="{7CA6A5F6-1814-42A4-A94B-5C2B3369F08E}" presName="compNode" presStyleCnt="0"/>
      <dgm:spPr/>
    </dgm:pt>
    <dgm:pt modelId="{040EA170-EEF5-4EA6-82F1-E7024913B673}" type="pres">
      <dgm:prSet presAssocID="{7CA6A5F6-1814-42A4-A94B-5C2B3369F08E}" presName="bgRect" presStyleLbl="bgShp" presStyleIdx="1" presStyleCnt="3"/>
      <dgm:spPr>
        <a:solidFill>
          <a:srgbClr val="BDF1FC"/>
        </a:solidFill>
      </dgm:spPr>
    </dgm:pt>
    <dgm:pt modelId="{D29A9950-CC38-4943-B489-4995CCD78998}" type="pres">
      <dgm:prSet presAssocID="{7CA6A5F6-1814-42A4-A94B-5C2B3369F08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s"/>
        </a:ext>
      </dgm:extLst>
    </dgm:pt>
    <dgm:pt modelId="{A0BF620D-82C3-468D-97F8-8A144CFF394B}" type="pres">
      <dgm:prSet presAssocID="{7CA6A5F6-1814-42A4-A94B-5C2B3369F08E}" presName="spaceRect" presStyleCnt="0"/>
      <dgm:spPr/>
    </dgm:pt>
    <dgm:pt modelId="{E735A16A-8E09-42A7-905A-23972CBFBDD9}" type="pres">
      <dgm:prSet presAssocID="{7CA6A5F6-1814-42A4-A94B-5C2B3369F08E}" presName="parTx" presStyleLbl="revTx" presStyleIdx="1" presStyleCnt="3">
        <dgm:presLayoutVars>
          <dgm:chMax val="0"/>
          <dgm:chPref val="0"/>
        </dgm:presLayoutVars>
      </dgm:prSet>
      <dgm:spPr/>
    </dgm:pt>
    <dgm:pt modelId="{EA09C8BF-B1CA-42EF-AFDC-AE97B36F9078}" type="pres">
      <dgm:prSet presAssocID="{593A751D-1B64-4E8B-87B6-9D35AF0F3A54}" presName="sibTrans" presStyleCnt="0"/>
      <dgm:spPr/>
    </dgm:pt>
    <dgm:pt modelId="{9F391E58-1F16-4C6C-8770-FC9D415BBDBC}" type="pres">
      <dgm:prSet presAssocID="{BCBA18B6-2C11-4C00-93B8-7EE80DAB9213}" presName="compNode" presStyleCnt="0"/>
      <dgm:spPr/>
    </dgm:pt>
    <dgm:pt modelId="{E74C5EE2-5213-4876-90F4-2645415D818D}" type="pres">
      <dgm:prSet presAssocID="{BCBA18B6-2C11-4C00-93B8-7EE80DAB9213}" presName="bgRect" presStyleLbl="bgShp" presStyleIdx="2" presStyleCnt="3" custLinFactNeighborX="-31248" custLinFactNeighborY="-8941"/>
      <dgm:spPr>
        <a:solidFill>
          <a:srgbClr val="BDF1FC"/>
        </a:solidFill>
      </dgm:spPr>
    </dgm:pt>
    <dgm:pt modelId="{ECBDD17C-1DE3-4BB6-970C-6A087EF1B79B}" type="pres">
      <dgm:prSet presAssocID="{BCBA18B6-2C11-4C00-93B8-7EE80DAB921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a:ext>
      </dgm:extLst>
    </dgm:pt>
    <dgm:pt modelId="{F3B3A2E2-D859-466B-A6A3-C8F28D585E2E}" type="pres">
      <dgm:prSet presAssocID="{BCBA18B6-2C11-4C00-93B8-7EE80DAB9213}" presName="spaceRect" presStyleCnt="0"/>
      <dgm:spPr/>
    </dgm:pt>
    <dgm:pt modelId="{CE0DC3E0-E11C-4952-8890-7B75F102EF5F}" type="pres">
      <dgm:prSet presAssocID="{BCBA18B6-2C11-4C00-93B8-7EE80DAB9213}" presName="parTx" presStyleLbl="revTx" presStyleIdx="2" presStyleCnt="3">
        <dgm:presLayoutVars>
          <dgm:chMax val="0"/>
          <dgm:chPref val="0"/>
        </dgm:presLayoutVars>
      </dgm:prSet>
      <dgm:spPr/>
    </dgm:pt>
  </dgm:ptLst>
  <dgm:cxnLst>
    <dgm:cxn modelId="{91D3C91B-3E43-4605-AFEB-E5B5AD93DE89}" type="presOf" srcId="{BCBA18B6-2C11-4C00-93B8-7EE80DAB9213}" destId="{CE0DC3E0-E11C-4952-8890-7B75F102EF5F}" srcOrd="0" destOrd="0" presId="urn:microsoft.com/office/officeart/2018/2/layout/IconVerticalSolidList"/>
    <dgm:cxn modelId="{03812C27-C67D-4F38-889C-1977CD6239FD}" type="presOf" srcId="{7CA6A5F6-1814-42A4-A94B-5C2B3369F08E}" destId="{E735A16A-8E09-42A7-905A-23972CBFBDD9}" srcOrd="0" destOrd="0" presId="urn:microsoft.com/office/officeart/2018/2/layout/IconVerticalSolidList"/>
    <dgm:cxn modelId="{F0E2363F-57E6-4626-B236-0B74F01C5B2E}" srcId="{DAD1081F-6173-4770-991E-6628826A88F5}" destId="{BCBA18B6-2C11-4C00-93B8-7EE80DAB9213}" srcOrd="2" destOrd="0" parTransId="{A13E4237-DC81-4A3F-B857-B201CA1F299C}" sibTransId="{9E63001E-729A-46E9-80F9-395A698F116C}"/>
    <dgm:cxn modelId="{D54C4E6A-91B2-4DFC-9D0D-A3ACD241D8A6}" srcId="{DAD1081F-6173-4770-991E-6628826A88F5}" destId="{5D0665DB-7197-4A10-9306-C446D2A6127A}" srcOrd="0" destOrd="0" parTransId="{D23F3B70-8142-42B2-86F0-F0085D419006}" sibTransId="{03E030F1-E3B9-43EC-AD59-6DCFE0EE780F}"/>
    <dgm:cxn modelId="{0FDB2F9A-36C6-4050-AF76-BFB79C82335D}" type="presOf" srcId="{DAD1081F-6173-4770-991E-6628826A88F5}" destId="{F619AA31-F805-4FCF-8826-FBA71A4BCB2D}" srcOrd="0" destOrd="0" presId="urn:microsoft.com/office/officeart/2018/2/layout/IconVerticalSolidList"/>
    <dgm:cxn modelId="{40FC06A5-C488-4A72-B621-AFD182B19CF4}" srcId="{DAD1081F-6173-4770-991E-6628826A88F5}" destId="{7CA6A5F6-1814-42A4-A94B-5C2B3369F08E}" srcOrd="1" destOrd="0" parTransId="{45C69CCF-7929-48A4-8FED-C21A557A6B18}" sibTransId="{593A751D-1B64-4E8B-87B6-9D35AF0F3A54}"/>
    <dgm:cxn modelId="{192152E7-27D2-431E-8C0F-8FA3F76F8AD6}" type="presOf" srcId="{5D0665DB-7197-4A10-9306-C446D2A6127A}" destId="{29B06324-C91D-4CB3-8377-A6634E76FC82}" srcOrd="0" destOrd="0" presId="urn:microsoft.com/office/officeart/2018/2/layout/IconVerticalSolidList"/>
    <dgm:cxn modelId="{C80FA534-8045-4589-B3B7-9D86A1D84A14}" type="presParOf" srcId="{F619AA31-F805-4FCF-8826-FBA71A4BCB2D}" destId="{D446B767-B7AA-47F8-B5E3-408F52BAA8CB}" srcOrd="0" destOrd="0" presId="urn:microsoft.com/office/officeart/2018/2/layout/IconVerticalSolidList"/>
    <dgm:cxn modelId="{02BE595B-9247-436A-94A4-FC103032FCD6}" type="presParOf" srcId="{D446B767-B7AA-47F8-B5E3-408F52BAA8CB}" destId="{82E4FFEC-4890-487A-A45E-395376D72E82}" srcOrd="0" destOrd="0" presId="urn:microsoft.com/office/officeart/2018/2/layout/IconVerticalSolidList"/>
    <dgm:cxn modelId="{7192F9B3-B025-405B-9772-E28025656A5A}" type="presParOf" srcId="{D446B767-B7AA-47F8-B5E3-408F52BAA8CB}" destId="{CFA3DC22-C5DD-49FB-8C9D-B924AC9DC5BE}" srcOrd="1" destOrd="0" presId="urn:microsoft.com/office/officeart/2018/2/layout/IconVerticalSolidList"/>
    <dgm:cxn modelId="{FB527E8D-0630-463A-BF4C-2DAE55FF092F}" type="presParOf" srcId="{D446B767-B7AA-47F8-B5E3-408F52BAA8CB}" destId="{EF2EB340-C23B-4817-A825-DCCBF80A7655}" srcOrd="2" destOrd="0" presId="urn:microsoft.com/office/officeart/2018/2/layout/IconVerticalSolidList"/>
    <dgm:cxn modelId="{C960D8F5-95A2-48BB-813A-62EB76E95C91}" type="presParOf" srcId="{D446B767-B7AA-47F8-B5E3-408F52BAA8CB}" destId="{29B06324-C91D-4CB3-8377-A6634E76FC82}" srcOrd="3" destOrd="0" presId="urn:microsoft.com/office/officeart/2018/2/layout/IconVerticalSolidList"/>
    <dgm:cxn modelId="{6C17CE0D-480E-4E20-8000-1EFE9D705640}" type="presParOf" srcId="{F619AA31-F805-4FCF-8826-FBA71A4BCB2D}" destId="{46967977-5C73-4DCC-9DDC-A59608B817DF}" srcOrd="1" destOrd="0" presId="urn:microsoft.com/office/officeart/2018/2/layout/IconVerticalSolidList"/>
    <dgm:cxn modelId="{66FF49A8-0F13-4789-ADE6-F6ED14DC240E}" type="presParOf" srcId="{F619AA31-F805-4FCF-8826-FBA71A4BCB2D}" destId="{F983473E-9989-4A02-AD1D-A5BD2FD0C730}" srcOrd="2" destOrd="0" presId="urn:microsoft.com/office/officeart/2018/2/layout/IconVerticalSolidList"/>
    <dgm:cxn modelId="{B3AF3590-D722-480D-A71B-F70689CE0544}" type="presParOf" srcId="{F983473E-9989-4A02-AD1D-A5BD2FD0C730}" destId="{040EA170-EEF5-4EA6-82F1-E7024913B673}" srcOrd="0" destOrd="0" presId="urn:microsoft.com/office/officeart/2018/2/layout/IconVerticalSolidList"/>
    <dgm:cxn modelId="{1492246D-2D51-4FE3-98D5-4AD0FCCD9202}" type="presParOf" srcId="{F983473E-9989-4A02-AD1D-A5BD2FD0C730}" destId="{D29A9950-CC38-4943-B489-4995CCD78998}" srcOrd="1" destOrd="0" presId="urn:microsoft.com/office/officeart/2018/2/layout/IconVerticalSolidList"/>
    <dgm:cxn modelId="{FF92C8C5-CCF6-477C-8E4B-00ED7CFA9794}" type="presParOf" srcId="{F983473E-9989-4A02-AD1D-A5BD2FD0C730}" destId="{A0BF620D-82C3-468D-97F8-8A144CFF394B}" srcOrd="2" destOrd="0" presId="urn:microsoft.com/office/officeart/2018/2/layout/IconVerticalSolidList"/>
    <dgm:cxn modelId="{89B2FC32-5785-4FC6-A95F-2BBE56BBBD5A}" type="presParOf" srcId="{F983473E-9989-4A02-AD1D-A5BD2FD0C730}" destId="{E735A16A-8E09-42A7-905A-23972CBFBDD9}" srcOrd="3" destOrd="0" presId="urn:microsoft.com/office/officeart/2018/2/layout/IconVerticalSolidList"/>
    <dgm:cxn modelId="{4DEA5965-782B-44E9-8688-FD67592575C5}" type="presParOf" srcId="{F619AA31-F805-4FCF-8826-FBA71A4BCB2D}" destId="{EA09C8BF-B1CA-42EF-AFDC-AE97B36F9078}" srcOrd="3" destOrd="0" presId="urn:microsoft.com/office/officeart/2018/2/layout/IconVerticalSolidList"/>
    <dgm:cxn modelId="{A3F36FED-5F3C-4989-BD72-D5E5D98B0DE8}" type="presParOf" srcId="{F619AA31-F805-4FCF-8826-FBA71A4BCB2D}" destId="{9F391E58-1F16-4C6C-8770-FC9D415BBDBC}" srcOrd="4" destOrd="0" presId="urn:microsoft.com/office/officeart/2018/2/layout/IconVerticalSolidList"/>
    <dgm:cxn modelId="{0F8AFD78-D20E-43EF-B2CF-49DFF51F3058}" type="presParOf" srcId="{9F391E58-1F16-4C6C-8770-FC9D415BBDBC}" destId="{E74C5EE2-5213-4876-90F4-2645415D818D}" srcOrd="0" destOrd="0" presId="urn:microsoft.com/office/officeart/2018/2/layout/IconVerticalSolidList"/>
    <dgm:cxn modelId="{DF06F559-8CB5-423B-AE3C-7FC0FCFD54F0}" type="presParOf" srcId="{9F391E58-1F16-4C6C-8770-FC9D415BBDBC}" destId="{ECBDD17C-1DE3-4BB6-970C-6A087EF1B79B}" srcOrd="1" destOrd="0" presId="urn:microsoft.com/office/officeart/2018/2/layout/IconVerticalSolidList"/>
    <dgm:cxn modelId="{F89C6C6E-FAAA-44A9-B350-C3E8935CAC63}" type="presParOf" srcId="{9F391E58-1F16-4C6C-8770-FC9D415BBDBC}" destId="{F3B3A2E2-D859-466B-A6A3-C8F28D585E2E}" srcOrd="2" destOrd="0" presId="urn:microsoft.com/office/officeart/2018/2/layout/IconVerticalSolidList"/>
    <dgm:cxn modelId="{EBA4DDD7-0DA2-403D-A1A0-E0B86F7A02F3}" type="presParOf" srcId="{9F391E58-1F16-4C6C-8770-FC9D415BBDBC}" destId="{CE0DC3E0-E11C-4952-8890-7B75F102EF5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2FE0ADE-CD57-4C3F-ABFB-BE4FE8CF00A9}"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FA2F7188-88DC-4633-B5A6-072CB56192A5}">
      <dgm:prSet custT="1"/>
      <dgm:spPr/>
      <dgm:t>
        <a:bodyPr/>
        <a:lstStyle/>
        <a:p>
          <a:r>
            <a:rPr lang="en-US" sz="4000" dirty="0"/>
            <a:t>Finalize themes</a:t>
          </a:r>
        </a:p>
      </dgm:t>
    </dgm:pt>
    <dgm:pt modelId="{05DD84CD-02FD-4FD9-BFB3-C762624F6820}" type="parTrans" cxnId="{4F3F86F1-D8E6-46F7-BD79-49D4212D78A3}">
      <dgm:prSet/>
      <dgm:spPr/>
      <dgm:t>
        <a:bodyPr/>
        <a:lstStyle/>
        <a:p>
          <a:endParaRPr lang="en-US"/>
        </a:p>
      </dgm:t>
    </dgm:pt>
    <dgm:pt modelId="{7C473D17-C53B-4BC3-9B67-1D4AE30B876D}" type="sibTrans" cxnId="{4F3F86F1-D8E6-46F7-BD79-49D4212D78A3}">
      <dgm:prSet/>
      <dgm:spPr/>
      <dgm:t>
        <a:bodyPr/>
        <a:lstStyle/>
        <a:p>
          <a:endParaRPr lang="en-US"/>
        </a:p>
      </dgm:t>
    </dgm:pt>
    <dgm:pt modelId="{C5A65991-FB2C-4652-9519-AE5FEA6D4C6B}">
      <dgm:prSet custT="1"/>
      <dgm:spPr/>
      <dgm:t>
        <a:bodyPr/>
        <a:lstStyle/>
        <a:p>
          <a:r>
            <a:rPr lang="en-US" sz="4000" dirty="0"/>
            <a:t>Member checks</a:t>
          </a:r>
        </a:p>
      </dgm:t>
    </dgm:pt>
    <dgm:pt modelId="{5596AA8C-DA58-43D6-ABCA-2BA19170E7B8}" type="parTrans" cxnId="{067B898A-063F-46F6-8F79-DA30FF73F672}">
      <dgm:prSet/>
      <dgm:spPr/>
      <dgm:t>
        <a:bodyPr/>
        <a:lstStyle/>
        <a:p>
          <a:endParaRPr lang="en-US"/>
        </a:p>
      </dgm:t>
    </dgm:pt>
    <dgm:pt modelId="{09524DB5-A7DF-489C-9634-AD18325BC43F}" type="sibTrans" cxnId="{067B898A-063F-46F6-8F79-DA30FF73F672}">
      <dgm:prSet/>
      <dgm:spPr/>
      <dgm:t>
        <a:bodyPr/>
        <a:lstStyle/>
        <a:p>
          <a:endParaRPr lang="en-US"/>
        </a:p>
      </dgm:t>
    </dgm:pt>
    <dgm:pt modelId="{F4194317-14A9-44EA-AC4C-12B84DD68328}">
      <dgm:prSet custT="1"/>
      <dgm:spPr/>
      <dgm:t>
        <a:bodyPr/>
        <a:lstStyle/>
        <a:p>
          <a:r>
            <a:rPr lang="en-US" sz="4000" dirty="0"/>
            <a:t>Report findings</a:t>
          </a:r>
        </a:p>
      </dgm:t>
    </dgm:pt>
    <dgm:pt modelId="{14676CAD-31F8-4001-A7EA-ABF23E5081E5}" type="parTrans" cxnId="{0B662E4D-0B76-4828-9E30-1911F487EB0D}">
      <dgm:prSet/>
      <dgm:spPr/>
      <dgm:t>
        <a:bodyPr/>
        <a:lstStyle/>
        <a:p>
          <a:endParaRPr lang="en-US"/>
        </a:p>
      </dgm:t>
    </dgm:pt>
    <dgm:pt modelId="{754B3587-2A83-475A-AF63-2A2FA8134A41}" type="sibTrans" cxnId="{0B662E4D-0B76-4828-9E30-1911F487EB0D}">
      <dgm:prSet/>
      <dgm:spPr/>
      <dgm:t>
        <a:bodyPr/>
        <a:lstStyle/>
        <a:p>
          <a:endParaRPr lang="en-US"/>
        </a:p>
      </dgm:t>
    </dgm:pt>
    <dgm:pt modelId="{A1B37851-1B25-504D-BD91-01C9B98E81FF}" type="pres">
      <dgm:prSet presAssocID="{F2FE0ADE-CD57-4C3F-ABFB-BE4FE8CF00A9}" presName="linear" presStyleCnt="0">
        <dgm:presLayoutVars>
          <dgm:animLvl val="lvl"/>
          <dgm:resizeHandles val="exact"/>
        </dgm:presLayoutVars>
      </dgm:prSet>
      <dgm:spPr/>
    </dgm:pt>
    <dgm:pt modelId="{C9307D66-17EE-B443-B7C3-96D0DFB00668}" type="pres">
      <dgm:prSet presAssocID="{FA2F7188-88DC-4633-B5A6-072CB56192A5}" presName="parentText" presStyleLbl="node1" presStyleIdx="0" presStyleCnt="3">
        <dgm:presLayoutVars>
          <dgm:chMax val="0"/>
          <dgm:bulletEnabled val="1"/>
        </dgm:presLayoutVars>
      </dgm:prSet>
      <dgm:spPr/>
    </dgm:pt>
    <dgm:pt modelId="{94B9CEFF-A003-1249-B646-00B0F9E507F8}" type="pres">
      <dgm:prSet presAssocID="{7C473D17-C53B-4BC3-9B67-1D4AE30B876D}" presName="spacer" presStyleCnt="0"/>
      <dgm:spPr/>
    </dgm:pt>
    <dgm:pt modelId="{140314BB-AF06-8940-B08E-84192C6FE74D}" type="pres">
      <dgm:prSet presAssocID="{C5A65991-FB2C-4652-9519-AE5FEA6D4C6B}" presName="parentText" presStyleLbl="node1" presStyleIdx="1" presStyleCnt="3">
        <dgm:presLayoutVars>
          <dgm:chMax val="0"/>
          <dgm:bulletEnabled val="1"/>
        </dgm:presLayoutVars>
      </dgm:prSet>
      <dgm:spPr/>
    </dgm:pt>
    <dgm:pt modelId="{11DAEC3F-6170-0F4E-9604-3B99727DD5C7}" type="pres">
      <dgm:prSet presAssocID="{09524DB5-A7DF-489C-9634-AD18325BC43F}" presName="spacer" presStyleCnt="0"/>
      <dgm:spPr/>
    </dgm:pt>
    <dgm:pt modelId="{F874267B-AF41-7942-ABA2-EBDD74A07F0C}" type="pres">
      <dgm:prSet presAssocID="{F4194317-14A9-44EA-AC4C-12B84DD68328}" presName="parentText" presStyleLbl="node1" presStyleIdx="2" presStyleCnt="3">
        <dgm:presLayoutVars>
          <dgm:chMax val="0"/>
          <dgm:bulletEnabled val="1"/>
        </dgm:presLayoutVars>
      </dgm:prSet>
      <dgm:spPr/>
    </dgm:pt>
  </dgm:ptLst>
  <dgm:cxnLst>
    <dgm:cxn modelId="{FD425E0B-1AC4-174A-B12C-17AFE01EBE3E}" type="presOf" srcId="{FA2F7188-88DC-4633-B5A6-072CB56192A5}" destId="{C9307D66-17EE-B443-B7C3-96D0DFB00668}" srcOrd="0" destOrd="0" presId="urn:microsoft.com/office/officeart/2005/8/layout/vList2"/>
    <dgm:cxn modelId="{0B662E4D-0B76-4828-9E30-1911F487EB0D}" srcId="{F2FE0ADE-CD57-4C3F-ABFB-BE4FE8CF00A9}" destId="{F4194317-14A9-44EA-AC4C-12B84DD68328}" srcOrd="2" destOrd="0" parTransId="{14676CAD-31F8-4001-A7EA-ABF23E5081E5}" sibTransId="{754B3587-2A83-475A-AF63-2A2FA8134A41}"/>
    <dgm:cxn modelId="{C47DD686-EE45-C24D-BD76-758E9AA37697}" type="presOf" srcId="{C5A65991-FB2C-4652-9519-AE5FEA6D4C6B}" destId="{140314BB-AF06-8940-B08E-84192C6FE74D}" srcOrd="0" destOrd="0" presId="urn:microsoft.com/office/officeart/2005/8/layout/vList2"/>
    <dgm:cxn modelId="{3FBCBF89-79A9-2C4A-8BAA-3EAA150B6F37}" type="presOf" srcId="{F2FE0ADE-CD57-4C3F-ABFB-BE4FE8CF00A9}" destId="{A1B37851-1B25-504D-BD91-01C9B98E81FF}" srcOrd="0" destOrd="0" presId="urn:microsoft.com/office/officeart/2005/8/layout/vList2"/>
    <dgm:cxn modelId="{067B898A-063F-46F6-8F79-DA30FF73F672}" srcId="{F2FE0ADE-CD57-4C3F-ABFB-BE4FE8CF00A9}" destId="{C5A65991-FB2C-4652-9519-AE5FEA6D4C6B}" srcOrd="1" destOrd="0" parTransId="{5596AA8C-DA58-43D6-ABCA-2BA19170E7B8}" sibTransId="{09524DB5-A7DF-489C-9634-AD18325BC43F}"/>
    <dgm:cxn modelId="{73C1C997-014C-A64B-AD75-C8E1EB35EA09}" type="presOf" srcId="{F4194317-14A9-44EA-AC4C-12B84DD68328}" destId="{F874267B-AF41-7942-ABA2-EBDD74A07F0C}" srcOrd="0" destOrd="0" presId="urn:microsoft.com/office/officeart/2005/8/layout/vList2"/>
    <dgm:cxn modelId="{4F3F86F1-D8E6-46F7-BD79-49D4212D78A3}" srcId="{F2FE0ADE-CD57-4C3F-ABFB-BE4FE8CF00A9}" destId="{FA2F7188-88DC-4633-B5A6-072CB56192A5}" srcOrd="0" destOrd="0" parTransId="{05DD84CD-02FD-4FD9-BFB3-C762624F6820}" sibTransId="{7C473D17-C53B-4BC3-9B67-1D4AE30B876D}"/>
    <dgm:cxn modelId="{26FE6A9F-D9FD-A24F-8D7E-3E506AE36E82}" type="presParOf" srcId="{A1B37851-1B25-504D-BD91-01C9B98E81FF}" destId="{C9307D66-17EE-B443-B7C3-96D0DFB00668}" srcOrd="0" destOrd="0" presId="urn:microsoft.com/office/officeart/2005/8/layout/vList2"/>
    <dgm:cxn modelId="{FBF5A299-6EC9-A441-8CB6-024F0EE3D977}" type="presParOf" srcId="{A1B37851-1B25-504D-BD91-01C9B98E81FF}" destId="{94B9CEFF-A003-1249-B646-00B0F9E507F8}" srcOrd="1" destOrd="0" presId="urn:microsoft.com/office/officeart/2005/8/layout/vList2"/>
    <dgm:cxn modelId="{E6396443-0316-9B46-A9E6-810AE693D56C}" type="presParOf" srcId="{A1B37851-1B25-504D-BD91-01C9B98E81FF}" destId="{140314BB-AF06-8940-B08E-84192C6FE74D}" srcOrd="2" destOrd="0" presId="urn:microsoft.com/office/officeart/2005/8/layout/vList2"/>
    <dgm:cxn modelId="{D7B90672-9219-9440-86AD-CE12A3FB660E}" type="presParOf" srcId="{A1B37851-1B25-504D-BD91-01C9B98E81FF}" destId="{11DAEC3F-6170-0F4E-9604-3B99727DD5C7}" srcOrd="3" destOrd="0" presId="urn:microsoft.com/office/officeart/2005/8/layout/vList2"/>
    <dgm:cxn modelId="{C608EB86-C22D-4443-A4DD-FBF50E4AD1F7}" type="presParOf" srcId="{A1B37851-1B25-504D-BD91-01C9B98E81FF}" destId="{F874267B-AF41-7942-ABA2-EBDD74A07F0C}"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96CA19-D73C-F748-B248-4ACFF48EFF3E}" type="doc">
      <dgm:prSet loTypeId="urn:microsoft.com/office/officeart/2005/8/layout/matrix3" loCatId="matrix" qsTypeId="urn:microsoft.com/office/officeart/2005/8/quickstyle/simple1" qsCatId="simple" csTypeId="urn:microsoft.com/office/officeart/2005/8/colors/accent2_3" csCatId="accent2"/>
      <dgm:spPr/>
      <dgm:t>
        <a:bodyPr/>
        <a:lstStyle/>
        <a:p>
          <a:endParaRPr lang="en-US"/>
        </a:p>
      </dgm:t>
    </dgm:pt>
    <dgm:pt modelId="{E29479AE-80E4-4247-814B-75CBE0F5FAC5}">
      <dgm:prSet/>
      <dgm:spPr/>
      <dgm:t>
        <a:bodyPr/>
        <a:lstStyle/>
        <a:p>
          <a:r>
            <a:rPr lang="en-US"/>
            <a:t>Piloting programs that build on strengths</a:t>
          </a:r>
        </a:p>
      </dgm:t>
    </dgm:pt>
    <dgm:pt modelId="{3D3E03FD-6A53-8D4B-8EF2-17FC99915876}" type="parTrans" cxnId="{F3F11524-B6AB-F34E-BEF7-AE26EF715136}">
      <dgm:prSet/>
      <dgm:spPr/>
      <dgm:t>
        <a:bodyPr/>
        <a:lstStyle/>
        <a:p>
          <a:endParaRPr lang="en-US"/>
        </a:p>
      </dgm:t>
    </dgm:pt>
    <dgm:pt modelId="{E140A142-365F-C44E-B734-DE0AF07E3186}" type="sibTrans" cxnId="{F3F11524-B6AB-F34E-BEF7-AE26EF715136}">
      <dgm:prSet/>
      <dgm:spPr/>
      <dgm:t>
        <a:bodyPr/>
        <a:lstStyle/>
        <a:p>
          <a:endParaRPr lang="en-US"/>
        </a:p>
      </dgm:t>
    </dgm:pt>
    <dgm:pt modelId="{8125CBED-A22B-9241-8447-6BE38D57AAD6}">
      <dgm:prSet/>
      <dgm:spPr/>
      <dgm:t>
        <a:bodyPr/>
        <a:lstStyle/>
        <a:p>
          <a:r>
            <a:rPr lang="en-US"/>
            <a:t>Problem-solving barriers</a:t>
          </a:r>
        </a:p>
      </dgm:t>
    </dgm:pt>
    <dgm:pt modelId="{4DE00601-AB30-CF4A-95E6-A1B1832717D9}" type="parTrans" cxnId="{688F6530-F063-854B-9A9C-5067C38E59F0}">
      <dgm:prSet/>
      <dgm:spPr/>
      <dgm:t>
        <a:bodyPr/>
        <a:lstStyle/>
        <a:p>
          <a:endParaRPr lang="en-US"/>
        </a:p>
      </dgm:t>
    </dgm:pt>
    <dgm:pt modelId="{59286E9F-1AD3-B54E-B831-B3CD5FD1F9D1}" type="sibTrans" cxnId="{688F6530-F063-854B-9A9C-5067C38E59F0}">
      <dgm:prSet/>
      <dgm:spPr/>
      <dgm:t>
        <a:bodyPr/>
        <a:lstStyle/>
        <a:p>
          <a:endParaRPr lang="en-US"/>
        </a:p>
      </dgm:t>
    </dgm:pt>
    <dgm:pt modelId="{0BC3ED76-B592-3E4F-B686-C85C740963F4}">
      <dgm:prSet/>
      <dgm:spPr/>
      <dgm:t>
        <a:bodyPr/>
        <a:lstStyle/>
        <a:p>
          <a:r>
            <a:rPr lang="en-US"/>
            <a:t>Recognizing varied contexts </a:t>
          </a:r>
        </a:p>
      </dgm:t>
    </dgm:pt>
    <dgm:pt modelId="{924B00CA-F41F-5741-9B71-4F905858A58B}" type="parTrans" cxnId="{3F23ABC2-3256-7249-9D74-0BA58007FA05}">
      <dgm:prSet/>
      <dgm:spPr/>
      <dgm:t>
        <a:bodyPr/>
        <a:lstStyle/>
        <a:p>
          <a:endParaRPr lang="en-US"/>
        </a:p>
      </dgm:t>
    </dgm:pt>
    <dgm:pt modelId="{8FE606F3-D55F-544F-8D50-4AF925F37892}" type="sibTrans" cxnId="{3F23ABC2-3256-7249-9D74-0BA58007FA05}">
      <dgm:prSet/>
      <dgm:spPr/>
      <dgm:t>
        <a:bodyPr/>
        <a:lstStyle/>
        <a:p>
          <a:endParaRPr lang="en-US"/>
        </a:p>
      </dgm:t>
    </dgm:pt>
    <dgm:pt modelId="{5B766D7E-663D-6D44-A474-17073FD82A07}">
      <dgm:prSet/>
      <dgm:spPr/>
      <dgm:t>
        <a:bodyPr/>
        <a:lstStyle/>
        <a:p>
          <a:r>
            <a:rPr lang="en-US"/>
            <a:t>Supporting equity</a:t>
          </a:r>
        </a:p>
      </dgm:t>
    </dgm:pt>
    <dgm:pt modelId="{2A85ED47-4AEE-F64C-9644-105E15222748}" type="parTrans" cxnId="{9B08D4F2-3018-DA46-9BC2-1FEA847639DF}">
      <dgm:prSet/>
      <dgm:spPr/>
      <dgm:t>
        <a:bodyPr/>
        <a:lstStyle/>
        <a:p>
          <a:endParaRPr lang="en-US"/>
        </a:p>
      </dgm:t>
    </dgm:pt>
    <dgm:pt modelId="{FB2DE843-ED39-3347-9DD9-6343CC0D44A2}" type="sibTrans" cxnId="{9B08D4F2-3018-DA46-9BC2-1FEA847639DF}">
      <dgm:prSet/>
      <dgm:spPr/>
      <dgm:t>
        <a:bodyPr/>
        <a:lstStyle/>
        <a:p>
          <a:endParaRPr lang="en-US"/>
        </a:p>
      </dgm:t>
    </dgm:pt>
    <dgm:pt modelId="{172EE7A8-E60D-EB45-8305-D21855D924C7}" type="pres">
      <dgm:prSet presAssocID="{D496CA19-D73C-F748-B248-4ACFF48EFF3E}" presName="matrix" presStyleCnt="0">
        <dgm:presLayoutVars>
          <dgm:chMax val="1"/>
          <dgm:dir/>
          <dgm:resizeHandles val="exact"/>
        </dgm:presLayoutVars>
      </dgm:prSet>
      <dgm:spPr/>
    </dgm:pt>
    <dgm:pt modelId="{E8EF6A89-7251-3748-8BFF-579A4B3154BD}" type="pres">
      <dgm:prSet presAssocID="{D496CA19-D73C-F748-B248-4ACFF48EFF3E}" presName="diamond" presStyleLbl="bgShp" presStyleIdx="0" presStyleCnt="1"/>
      <dgm:spPr/>
    </dgm:pt>
    <dgm:pt modelId="{AAD9AE76-52F7-744C-8181-9513B127A14D}" type="pres">
      <dgm:prSet presAssocID="{D496CA19-D73C-F748-B248-4ACFF48EFF3E}" presName="quad1" presStyleLbl="node1" presStyleIdx="0" presStyleCnt="4">
        <dgm:presLayoutVars>
          <dgm:chMax val="0"/>
          <dgm:chPref val="0"/>
          <dgm:bulletEnabled val="1"/>
        </dgm:presLayoutVars>
      </dgm:prSet>
      <dgm:spPr/>
    </dgm:pt>
    <dgm:pt modelId="{80F416E6-2990-0F41-99B2-65CD425822A0}" type="pres">
      <dgm:prSet presAssocID="{D496CA19-D73C-F748-B248-4ACFF48EFF3E}" presName="quad2" presStyleLbl="node1" presStyleIdx="1" presStyleCnt="4">
        <dgm:presLayoutVars>
          <dgm:chMax val="0"/>
          <dgm:chPref val="0"/>
          <dgm:bulletEnabled val="1"/>
        </dgm:presLayoutVars>
      </dgm:prSet>
      <dgm:spPr/>
    </dgm:pt>
    <dgm:pt modelId="{BCAEE2D7-B4B1-304B-BB65-277B49D281CA}" type="pres">
      <dgm:prSet presAssocID="{D496CA19-D73C-F748-B248-4ACFF48EFF3E}" presName="quad3" presStyleLbl="node1" presStyleIdx="2" presStyleCnt="4">
        <dgm:presLayoutVars>
          <dgm:chMax val="0"/>
          <dgm:chPref val="0"/>
          <dgm:bulletEnabled val="1"/>
        </dgm:presLayoutVars>
      </dgm:prSet>
      <dgm:spPr/>
    </dgm:pt>
    <dgm:pt modelId="{445B3575-47A0-E140-B92A-4DD02565F022}" type="pres">
      <dgm:prSet presAssocID="{D496CA19-D73C-F748-B248-4ACFF48EFF3E}" presName="quad4" presStyleLbl="node1" presStyleIdx="3" presStyleCnt="4">
        <dgm:presLayoutVars>
          <dgm:chMax val="0"/>
          <dgm:chPref val="0"/>
          <dgm:bulletEnabled val="1"/>
        </dgm:presLayoutVars>
      </dgm:prSet>
      <dgm:spPr/>
    </dgm:pt>
  </dgm:ptLst>
  <dgm:cxnLst>
    <dgm:cxn modelId="{71D7BC0F-9C8E-9248-AC60-133077819306}" type="presOf" srcId="{D496CA19-D73C-F748-B248-4ACFF48EFF3E}" destId="{172EE7A8-E60D-EB45-8305-D21855D924C7}" srcOrd="0" destOrd="0" presId="urn:microsoft.com/office/officeart/2005/8/layout/matrix3"/>
    <dgm:cxn modelId="{F3F11524-B6AB-F34E-BEF7-AE26EF715136}" srcId="{D496CA19-D73C-F748-B248-4ACFF48EFF3E}" destId="{E29479AE-80E4-4247-814B-75CBE0F5FAC5}" srcOrd="0" destOrd="0" parTransId="{3D3E03FD-6A53-8D4B-8EF2-17FC99915876}" sibTransId="{E140A142-365F-C44E-B734-DE0AF07E3186}"/>
    <dgm:cxn modelId="{688F6530-F063-854B-9A9C-5067C38E59F0}" srcId="{D496CA19-D73C-F748-B248-4ACFF48EFF3E}" destId="{8125CBED-A22B-9241-8447-6BE38D57AAD6}" srcOrd="1" destOrd="0" parTransId="{4DE00601-AB30-CF4A-95E6-A1B1832717D9}" sibTransId="{59286E9F-1AD3-B54E-B831-B3CD5FD1F9D1}"/>
    <dgm:cxn modelId="{BF74933A-8B4E-C34E-A4E7-29A6C7E32A20}" type="presOf" srcId="{0BC3ED76-B592-3E4F-B686-C85C740963F4}" destId="{BCAEE2D7-B4B1-304B-BB65-277B49D281CA}" srcOrd="0" destOrd="0" presId="urn:microsoft.com/office/officeart/2005/8/layout/matrix3"/>
    <dgm:cxn modelId="{6D54D16C-6D01-4842-A7C4-0E3C4D64CAA9}" type="presOf" srcId="{5B766D7E-663D-6D44-A474-17073FD82A07}" destId="{445B3575-47A0-E140-B92A-4DD02565F022}" srcOrd="0" destOrd="0" presId="urn:microsoft.com/office/officeart/2005/8/layout/matrix3"/>
    <dgm:cxn modelId="{B33A15AA-CBB9-B74E-9CA3-C00B5DFB1894}" type="presOf" srcId="{E29479AE-80E4-4247-814B-75CBE0F5FAC5}" destId="{AAD9AE76-52F7-744C-8181-9513B127A14D}" srcOrd="0" destOrd="0" presId="urn:microsoft.com/office/officeart/2005/8/layout/matrix3"/>
    <dgm:cxn modelId="{3F23ABC2-3256-7249-9D74-0BA58007FA05}" srcId="{D496CA19-D73C-F748-B248-4ACFF48EFF3E}" destId="{0BC3ED76-B592-3E4F-B686-C85C740963F4}" srcOrd="2" destOrd="0" parTransId="{924B00CA-F41F-5741-9B71-4F905858A58B}" sibTransId="{8FE606F3-D55F-544F-8D50-4AF925F37892}"/>
    <dgm:cxn modelId="{B658E5CD-B6C9-234D-9D1F-2731F5CDA620}" type="presOf" srcId="{8125CBED-A22B-9241-8447-6BE38D57AAD6}" destId="{80F416E6-2990-0F41-99B2-65CD425822A0}" srcOrd="0" destOrd="0" presId="urn:microsoft.com/office/officeart/2005/8/layout/matrix3"/>
    <dgm:cxn modelId="{9B08D4F2-3018-DA46-9BC2-1FEA847639DF}" srcId="{D496CA19-D73C-F748-B248-4ACFF48EFF3E}" destId="{5B766D7E-663D-6D44-A474-17073FD82A07}" srcOrd="3" destOrd="0" parTransId="{2A85ED47-4AEE-F64C-9644-105E15222748}" sibTransId="{FB2DE843-ED39-3347-9DD9-6343CC0D44A2}"/>
    <dgm:cxn modelId="{BC99BED1-A0EB-B34A-9750-25F08D067E77}" type="presParOf" srcId="{172EE7A8-E60D-EB45-8305-D21855D924C7}" destId="{E8EF6A89-7251-3748-8BFF-579A4B3154BD}" srcOrd="0" destOrd="0" presId="urn:microsoft.com/office/officeart/2005/8/layout/matrix3"/>
    <dgm:cxn modelId="{0DCC0E81-0F90-0049-A5D0-1EC2753430AC}" type="presParOf" srcId="{172EE7A8-E60D-EB45-8305-D21855D924C7}" destId="{AAD9AE76-52F7-744C-8181-9513B127A14D}" srcOrd="1" destOrd="0" presId="urn:microsoft.com/office/officeart/2005/8/layout/matrix3"/>
    <dgm:cxn modelId="{32FD42C9-FB00-314B-9B6F-F27189F3C65E}" type="presParOf" srcId="{172EE7A8-E60D-EB45-8305-D21855D924C7}" destId="{80F416E6-2990-0F41-99B2-65CD425822A0}" srcOrd="2" destOrd="0" presId="urn:microsoft.com/office/officeart/2005/8/layout/matrix3"/>
    <dgm:cxn modelId="{927F7A98-D3CC-CE46-9EB8-C28CC8D1F9BE}" type="presParOf" srcId="{172EE7A8-E60D-EB45-8305-D21855D924C7}" destId="{BCAEE2D7-B4B1-304B-BB65-277B49D281CA}" srcOrd="3" destOrd="0" presId="urn:microsoft.com/office/officeart/2005/8/layout/matrix3"/>
    <dgm:cxn modelId="{D92AC375-A65E-A646-B348-762526A6DFCC}" type="presParOf" srcId="{172EE7A8-E60D-EB45-8305-D21855D924C7}" destId="{445B3575-47A0-E140-B92A-4DD02565F022}"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4B9BC4-A51A-41BE-91BC-CEDA1304A36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09FFD7FA-B53D-4EDA-90AC-CE23A63CBAE6}">
      <dgm:prSet/>
      <dgm:spPr/>
      <dgm:t>
        <a:bodyPr/>
        <a:lstStyle/>
        <a:p>
          <a:r>
            <a:rPr lang="en-US" dirty="0"/>
            <a:t>Connecting what we hear is needed and what is working, with what we know about different models of collaboration</a:t>
          </a:r>
        </a:p>
      </dgm:t>
    </dgm:pt>
    <dgm:pt modelId="{3F54CF0F-A61D-422C-AD2F-53C3EA918E55}" type="parTrans" cxnId="{68D0892E-1F34-474F-856B-68450CD691E7}">
      <dgm:prSet/>
      <dgm:spPr/>
      <dgm:t>
        <a:bodyPr/>
        <a:lstStyle/>
        <a:p>
          <a:endParaRPr lang="en-US"/>
        </a:p>
      </dgm:t>
    </dgm:pt>
    <dgm:pt modelId="{64FD13A5-2D37-4689-A3D3-D5771CF2FC79}" type="sibTrans" cxnId="{68D0892E-1F34-474F-856B-68450CD691E7}">
      <dgm:prSet/>
      <dgm:spPr/>
      <dgm:t>
        <a:bodyPr/>
        <a:lstStyle/>
        <a:p>
          <a:endParaRPr lang="en-US"/>
        </a:p>
      </dgm:t>
    </dgm:pt>
    <dgm:pt modelId="{35F09F04-AD31-43E7-9884-C6A6B3E05D0F}">
      <dgm:prSet/>
      <dgm:spPr/>
      <dgm:t>
        <a:bodyPr/>
        <a:lstStyle/>
        <a:p>
          <a:r>
            <a:rPr lang="en-US" dirty="0"/>
            <a:t>Reduce barriers and improve the services that are being delivered to students</a:t>
          </a:r>
        </a:p>
      </dgm:t>
    </dgm:pt>
    <dgm:pt modelId="{C219810A-3555-4388-8A53-A6E6BDEAB8DD}" type="parTrans" cxnId="{F1B35F34-4BE3-48E6-863B-AA62571170AA}">
      <dgm:prSet/>
      <dgm:spPr/>
      <dgm:t>
        <a:bodyPr/>
        <a:lstStyle/>
        <a:p>
          <a:endParaRPr lang="en-US"/>
        </a:p>
      </dgm:t>
    </dgm:pt>
    <dgm:pt modelId="{589D93BA-D655-4B79-8E22-DEEA83EBA917}" type="sibTrans" cxnId="{F1B35F34-4BE3-48E6-863B-AA62571170AA}">
      <dgm:prSet/>
      <dgm:spPr/>
      <dgm:t>
        <a:bodyPr/>
        <a:lstStyle/>
        <a:p>
          <a:endParaRPr lang="en-US"/>
        </a:p>
      </dgm:t>
    </dgm:pt>
    <dgm:pt modelId="{5595BDD1-9EE0-4B47-A93E-8DEACE237558}">
      <dgm:prSet/>
      <dgm:spPr/>
      <dgm:t>
        <a:bodyPr/>
        <a:lstStyle/>
        <a:p>
          <a:r>
            <a:rPr lang="en-US" dirty="0"/>
            <a:t>Build off prior efforts to support teams and address needs through technical assistance and professional development</a:t>
          </a:r>
        </a:p>
      </dgm:t>
    </dgm:pt>
    <dgm:pt modelId="{AEF6F1C9-FA81-4B12-A5A0-1E7604B38330}" type="parTrans" cxnId="{E7549E19-34ED-46FE-8694-312D072A8715}">
      <dgm:prSet/>
      <dgm:spPr/>
      <dgm:t>
        <a:bodyPr/>
        <a:lstStyle/>
        <a:p>
          <a:endParaRPr lang="en-US"/>
        </a:p>
      </dgm:t>
    </dgm:pt>
    <dgm:pt modelId="{BF638B8B-30A2-446F-B5EA-33B9496E69E4}" type="sibTrans" cxnId="{E7549E19-34ED-46FE-8694-312D072A8715}">
      <dgm:prSet/>
      <dgm:spPr/>
      <dgm:t>
        <a:bodyPr/>
        <a:lstStyle/>
        <a:p>
          <a:endParaRPr lang="en-US"/>
        </a:p>
      </dgm:t>
    </dgm:pt>
    <dgm:pt modelId="{B394FB0B-7E2B-4184-BD80-44B84B6870E7}" type="pres">
      <dgm:prSet presAssocID="{7E4B9BC4-A51A-41BE-91BC-CEDA1304A366}" presName="root" presStyleCnt="0">
        <dgm:presLayoutVars>
          <dgm:dir/>
          <dgm:resizeHandles val="exact"/>
        </dgm:presLayoutVars>
      </dgm:prSet>
      <dgm:spPr/>
    </dgm:pt>
    <dgm:pt modelId="{108E6C62-D14B-4587-8976-F020BFEFD372}" type="pres">
      <dgm:prSet presAssocID="{09FFD7FA-B53D-4EDA-90AC-CE23A63CBAE6}" presName="compNode" presStyleCnt="0"/>
      <dgm:spPr/>
    </dgm:pt>
    <dgm:pt modelId="{5E90CFE6-E46F-4676-B9E1-DD13FC3E26E5}" type="pres">
      <dgm:prSet presAssocID="{09FFD7FA-B53D-4EDA-90AC-CE23A63CBAE6}" presName="bgRect" presStyleLbl="bgShp" presStyleIdx="0" presStyleCnt="3"/>
      <dgm:spPr/>
    </dgm:pt>
    <dgm:pt modelId="{4FBF0B7F-6015-4BC9-A15B-67E03D2D866C}" type="pres">
      <dgm:prSet presAssocID="{09FFD7FA-B53D-4EDA-90AC-CE23A63CBAE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 Network"/>
        </a:ext>
      </dgm:extLst>
    </dgm:pt>
    <dgm:pt modelId="{E0FC5D78-417C-4244-B266-FD54334F98D2}" type="pres">
      <dgm:prSet presAssocID="{09FFD7FA-B53D-4EDA-90AC-CE23A63CBAE6}" presName="spaceRect" presStyleCnt="0"/>
      <dgm:spPr/>
    </dgm:pt>
    <dgm:pt modelId="{471BDF1A-3DE3-4D70-B3B8-63DA0AFCA3D8}" type="pres">
      <dgm:prSet presAssocID="{09FFD7FA-B53D-4EDA-90AC-CE23A63CBAE6}" presName="parTx" presStyleLbl="revTx" presStyleIdx="0" presStyleCnt="3">
        <dgm:presLayoutVars>
          <dgm:chMax val="0"/>
          <dgm:chPref val="0"/>
        </dgm:presLayoutVars>
      </dgm:prSet>
      <dgm:spPr/>
    </dgm:pt>
    <dgm:pt modelId="{5180B26D-091C-4062-B10F-16DC7634E093}" type="pres">
      <dgm:prSet presAssocID="{64FD13A5-2D37-4689-A3D3-D5771CF2FC79}" presName="sibTrans" presStyleCnt="0"/>
      <dgm:spPr/>
    </dgm:pt>
    <dgm:pt modelId="{BB78FF57-5F09-4A75-9B80-123E122AF5A0}" type="pres">
      <dgm:prSet presAssocID="{35F09F04-AD31-43E7-9884-C6A6B3E05D0F}" presName="compNode" presStyleCnt="0"/>
      <dgm:spPr/>
    </dgm:pt>
    <dgm:pt modelId="{44EBA057-2895-4211-8D57-C4163EA4D3E0}" type="pres">
      <dgm:prSet presAssocID="{35F09F04-AD31-43E7-9884-C6A6B3E05D0F}" presName="bgRect" presStyleLbl="bgShp" presStyleIdx="1" presStyleCnt="3"/>
      <dgm:spPr/>
    </dgm:pt>
    <dgm:pt modelId="{6155CC17-1E61-4F65-AC70-B78E0FF5ECBA}" type="pres">
      <dgm:prSet presAssocID="{35F09F04-AD31-43E7-9884-C6A6B3E05D0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AFFD7CB7-1B32-40AB-B4EF-87A02B4016F3}" type="pres">
      <dgm:prSet presAssocID="{35F09F04-AD31-43E7-9884-C6A6B3E05D0F}" presName="spaceRect" presStyleCnt="0"/>
      <dgm:spPr/>
    </dgm:pt>
    <dgm:pt modelId="{0DD2F535-CDBB-463B-9082-FD3C56ED11CE}" type="pres">
      <dgm:prSet presAssocID="{35F09F04-AD31-43E7-9884-C6A6B3E05D0F}" presName="parTx" presStyleLbl="revTx" presStyleIdx="1" presStyleCnt="3">
        <dgm:presLayoutVars>
          <dgm:chMax val="0"/>
          <dgm:chPref val="0"/>
        </dgm:presLayoutVars>
      </dgm:prSet>
      <dgm:spPr/>
    </dgm:pt>
    <dgm:pt modelId="{67A6937B-16E2-487B-9ACF-BDD29F6A418B}" type="pres">
      <dgm:prSet presAssocID="{589D93BA-D655-4B79-8E22-DEEA83EBA917}" presName="sibTrans" presStyleCnt="0"/>
      <dgm:spPr/>
    </dgm:pt>
    <dgm:pt modelId="{523BE38F-57DB-4F30-9967-620C2FD0E52F}" type="pres">
      <dgm:prSet presAssocID="{5595BDD1-9EE0-4B47-A93E-8DEACE237558}" presName="compNode" presStyleCnt="0"/>
      <dgm:spPr/>
    </dgm:pt>
    <dgm:pt modelId="{5CF2A607-7799-4001-9293-B5005855104A}" type="pres">
      <dgm:prSet presAssocID="{5595BDD1-9EE0-4B47-A93E-8DEACE237558}" presName="bgRect" presStyleLbl="bgShp" presStyleIdx="2" presStyleCnt="3"/>
      <dgm:spPr/>
    </dgm:pt>
    <dgm:pt modelId="{D0913FFB-CD53-428C-A460-8D9190D634BE}" type="pres">
      <dgm:prSet presAssocID="{5595BDD1-9EE0-4B47-A93E-8DEACE23755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all center"/>
        </a:ext>
      </dgm:extLst>
    </dgm:pt>
    <dgm:pt modelId="{D5CD049E-6736-4DDE-874C-9BB9A17336DE}" type="pres">
      <dgm:prSet presAssocID="{5595BDD1-9EE0-4B47-A93E-8DEACE237558}" presName="spaceRect" presStyleCnt="0"/>
      <dgm:spPr/>
    </dgm:pt>
    <dgm:pt modelId="{B451FD35-3A19-4639-AB7F-3993B94A19AB}" type="pres">
      <dgm:prSet presAssocID="{5595BDD1-9EE0-4B47-A93E-8DEACE237558}" presName="parTx" presStyleLbl="revTx" presStyleIdx="2" presStyleCnt="3">
        <dgm:presLayoutVars>
          <dgm:chMax val="0"/>
          <dgm:chPref val="0"/>
        </dgm:presLayoutVars>
      </dgm:prSet>
      <dgm:spPr/>
    </dgm:pt>
  </dgm:ptLst>
  <dgm:cxnLst>
    <dgm:cxn modelId="{09873715-2911-4693-BDEE-C0A8F7ACC7C0}" type="presOf" srcId="{35F09F04-AD31-43E7-9884-C6A6B3E05D0F}" destId="{0DD2F535-CDBB-463B-9082-FD3C56ED11CE}" srcOrd="0" destOrd="0" presId="urn:microsoft.com/office/officeart/2018/2/layout/IconVerticalSolidList"/>
    <dgm:cxn modelId="{ED4EA515-5E2A-41D7-9E41-C4B2B49331FA}" type="presOf" srcId="{5595BDD1-9EE0-4B47-A93E-8DEACE237558}" destId="{B451FD35-3A19-4639-AB7F-3993B94A19AB}" srcOrd="0" destOrd="0" presId="urn:microsoft.com/office/officeart/2018/2/layout/IconVerticalSolidList"/>
    <dgm:cxn modelId="{E7549E19-34ED-46FE-8694-312D072A8715}" srcId="{7E4B9BC4-A51A-41BE-91BC-CEDA1304A366}" destId="{5595BDD1-9EE0-4B47-A93E-8DEACE237558}" srcOrd="2" destOrd="0" parTransId="{AEF6F1C9-FA81-4B12-A5A0-1E7604B38330}" sibTransId="{BF638B8B-30A2-446F-B5EA-33B9496E69E4}"/>
    <dgm:cxn modelId="{68D0892E-1F34-474F-856B-68450CD691E7}" srcId="{7E4B9BC4-A51A-41BE-91BC-CEDA1304A366}" destId="{09FFD7FA-B53D-4EDA-90AC-CE23A63CBAE6}" srcOrd="0" destOrd="0" parTransId="{3F54CF0F-A61D-422C-AD2F-53C3EA918E55}" sibTransId="{64FD13A5-2D37-4689-A3D3-D5771CF2FC79}"/>
    <dgm:cxn modelId="{F1B35F34-4BE3-48E6-863B-AA62571170AA}" srcId="{7E4B9BC4-A51A-41BE-91BC-CEDA1304A366}" destId="{35F09F04-AD31-43E7-9884-C6A6B3E05D0F}" srcOrd="1" destOrd="0" parTransId="{C219810A-3555-4388-8A53-A6E6BDEAB8DD}" sibTransId="{589D93BA-D655-4B79-8E22-DEEA83EBA917}"/>
    <dgm:cxn modelId="{4EF5F1B1-CD1D-42C4-8948-7B47CB8A9483}" type="presOf" srcId="{09FFD7FA-B53D-4EDA-90AC-CE23A63CBAE6}" destId="{471BDF1A-3DE3-4D70-B3B8-63DA0AFCA3D8}" srcOrd="0" destOrd="0" presId="urn:microsoft.com/office/officeart/2018/2/layout/IconVerticalSolidList"/>
    <dgm:cxn modelId="{1F2A50CD-5CB7-4504-996D-237263B0DE0B}" type="presOf" srcId="{7E4B9BC4-A51A-41BE-91BC-CEDA1304A366}" destId="{B394FB0B-7E2B-4184-BD80-44B84B6870E7}" srcOrd="0" destOrd="0" presId="urn:microsoft.com/office/officeart/2018/2/layout/IconVerticalSolidList"/>
    <dgm:cxn modelId="{B3118080-6742-4FD7-9ED3-7474C275BD1C}" type="presParOf" srcId="{B394FB0B-7E2B-4184-BD80-44B84B6870E7}" destId="{108E6C62-D14B-4587-8976-F020BFEFD372}" srcOrd="0" destOrd="0" presId="urn:microsoft.com/office/officeart/2018/2/layout/IconVerticalSolidList"/>
    <dgm:cxn modelId="{7B295337-90B3-464F-B553-F8C3676B3088}" type="presParOf" srcId="{108E6C62-D14B-4587-8976-F020BFEFD372}" destId="{5E90CFE6-E46F-4676-B9E1-DD13FC3E26E5}" srcOrd="0" destOrd="0" presId="urn:microsoft.com/office/officeart/2018/2/layout/IconVerticalSolidList"/>
    <dgm:cxn modelId="{57AB8DA3-E1ED-4FE2-B9AE-78A4451F4FB1}" type="presParOf" srcId="{108E6C62-D14B-4587-8976-F020BFEFD372}" destId="{4FBF0B7F-6015-4BC9-A15B-67E03D2D866C}" srcOrd="1" destOrd="0" presId="urn:microsoft.com/office/officeart/2018/2/layout/IconVerticalSolidList"/>
    <dgm:cxn modelId="{78F49F6B-35BC-4A16-9131-6099DC6C0F7D}" type="presParOf" srcId="{108E6C62-D14B-4587-8976-F020BFEFD372}" destId="{E0FC5D78-417C-4244-B266-FD54334F98D2}" srcOrd="2" destOrd="0" presId="urn:microsoft.com/office/officeart/2018/2/layout/IconVerticalSolidList"/>
    <dgm:cxn modelId="{FDABF54E-360D-412B-8BA6-44CA6F5E115A}" type="presParOf" srcId="{108E6C62-D14B-4587-8976-F020BFEFD372}" destId="{471BDF1A-3DE3-4D70-B3B8-63DA0AFCA3D8}" srcOrd="3" destOrd="0" presId="urn:microsoft.com/office/officeart/2018/2/layout/IconVerticalSolidList"/>
    <dgm:cxn modelId="{9230FC54-7247-44CE-9720-32294B11DB76}" type="presParOf" srcId="{B394FB0B-7E2B-4184-BD80-44B84B6870E7}" destId="{5180B26D-091C-4062-B10F-16DC7634E093}" srcOrd="1" destOrd="0" presId="urn:microsoft.com/office/officeart/2018/2/layout/IconVerticalSolidList"/>
    <dgm:cxn modelId="{63223DCE-8CD0-4C1A-9BC4-728F76C861F0}" type="presParOf" srcId="{B394FB0B-7E2B-4184-BD80-44B84B6870E7}" destId="{BB78FF57-5F09-4A75-9B80-123E122AF5A0}" srcOrd="2" destOrd="0" presId="urn:microsoft.com/office/officeart/2018/2/layout/IconVerticalSolidList"/>
    <dgm:cxn modelId="{4CE86AEF-43B1-4DFC-9271-1817DC24E203}" type="presParOf" srcId="{BB78FF57-5F09-4A75-9B80-123E122AF5A0}" destId="{44EBA057-2895-4211-8D57-C4163EA4D3E0}" srcOrd="0" destOrd="0" presId="urn:microsoft.com/office/officeart/2018/2/layout/IconVerticalSolidList"/>
    <dgm:cxn modelId="{6811A4E4-6BFC-4E20-8596-7F30FB0CF593}" type="presParOf" srcId="{BB78FF57-5F09-4A75-9B80-123E122AF5A0}" destId="{6155CC17-1E61-4F65-AC70-B78E0FF5ECBA}" srcOrd="1" destOrd="0" presId="urn:microsoft.com/office/officeart/2018/2/layout/IconVerticalSolidList"/>
    <dgm:cxn modelId="{9B4BF3D8-6993-4263-9E63-067604370C00}" type="presParOf" srcId="{BB78FF57-5F09-4A75-9B80-123E122AF5A0}" destId="{AFFD7CB7-1B32-40AB-B4EF-87A02B4016F3}" srcOrd="2" destOrd="0" presId="urn:microsoft.com/office/officeart/2018/2/layout/IconVerticalSolidList"/>
    <dgm:cxn modelId="{410F10DA-6428-433C-AA2B-0FE6B2F0D790}" type="presParOf" srcId="{BB78FF57-5F09-4A75-9B80-123E122AF5A0}" destId="{0DD2F535-CDBB-463B-9082-FD3C56ED11CE}" srcOrd="3" destOrd="0" presId="urn:microsoft.com/office/officeart/2018/2/layout/IconVerticalSolidList"/>
    <dgm:cxn modelId="{06D04569-3C7F-418D-B68F-BDD7EE1D6784}" type="presParOf" srcId="{B394FB0B-7E2B-4184-BD80-44B84B6870E7}" destId="{67A6937B-16E2-487B-9ACF-BDD29F6A418B}" srcOrd="3" destOrd="0" presId="urn:microsoft.com/office/officeart/2018/2/layout/IconVerticalSolidList"/>
    <dgm:cxn modelId="{9A8B0656-927E-4736-A921-975D45F08A26}" type="presParOf" srcId="{B394FB0B-7E2B-4184-BD80-44B84B6870E7}" destId="{523BE38F-57DB-4F30-9967-620C2FD0E52F}" srcOrd="4" destOrd="0" presId="urn:microsoft.com/office/officeart/2018/2/layout/IconVerticalSolidList"/>
    <dgm:cxn modelId="{70A6E9DE-DF0A-44A8-8E11-F9CA48A3C043}" type="presParOf" srcId="{523BE38F-57DB-4F30-9967-620C2FD0E52F}" destId="{5CF2A607-7799-4001-9293-B5005855104A}" srcOrd="0" destOrd="0" presId="urn:microsoft.com/office/officeart/2018/2/layout/IconVerticalSolidList"/>
    <dgm:cxn modelId="{F1E2B6B4-9AF5-467F-9E30-BA06E5C1BDAF}" type="presParOf" srcId="{523BE38F-57DB-4F30-9967-620C2FD0E52F}" destId="{D0913FFB-CD53-428C-A460-8D9190D634BE}" srcOrd="1" destOrd="0" presId="urn:microsoft.com/office/officeart/2018/2/layout/IconVerticalSolidList"/>
    <dgm:cxn modelId="{44BFD8EF-C0EB-4C9F-B595-5FC8A76E3F85}" type="presParOf" srcId="{523BE38F-57DB-4F30-9967-620C2FD0E52F}" destId="{D5CD049E-6736-4DDE-874C-9BB9A17336DE}" srcOrd="2" destOrd="0" presId="urn:microsoft.com/office/officeart/2018/2/layout/IconVerticalSolidList"/>
    <dgm:cxn modelId="{DC42B58A-C73E-44FF-BA86-916C92DAA6AD}" type="presParOf" srcId="{523BE38F-57DB-4F30-9967-620C2FD0E52F}" destId="{B451FD35-3A19-4639-AB7F-3993B94A19A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850A40F-A436-A640-8310-1E9C32A77433}" type="doc">
      <dgm:prSet loTypeId="urn:microsoft.com/office/officeart/2005/8/layout/process1" loCatId="" qsTypeId="urn:microsoft.com/office/officeart/2005/8/quickstyle/simple1" qsCatId="simple" csTypeId="urn:microsoft.com/office/officeart/2005/8/colors/accent1_2" csCatId="accent1" phldr="1"/>
      <dgm:spPr/>
      <dgm:t>
        <a:bodyPr/>
        <a:lstStyle/>
        <a:p>
          <a:endParaRPr lang="en-US"/>
        </a:p>
      </dgm:t>
    </dgm:pt>
    <dgm:pt modelId="{46A20860-CFFD-584C-8EA3-C6C38D4379B0}">
      <dgm:prSet phldrT="[Text]"/>
      <dgm:spPr>
        <a:solidFill>
          <a:schemeClr val="accent2"/>
        </a:solidFill>
        <a:ln>
          <a:solidFill>
            <a:schemeClr val="accent2"/>
          </a:solidFill>
        </a:ln>
      </dgm:spPr>
      <dgm:t>
        <a:bodyPr/>
        <a:lstStyle/>
        <a:p>
          <a:r>
            <a:rPr lang="en-US" dirty="0"/>
            <a:t>Leadership Teams &amp; Team Building</a:t>
          </a:r>
        </a:p>
      </dgm:t>
    </dgm:pt>
    <dgm:pt modelId="{60C3615B-EC91-8F4E-B6F2-8578A7A2DE53}" type="parTrans" cxnId="{5A799AC4-590E-7345-A5DE-67A4256EF22E}">
      <dgm:prSet/>
      <dgm:spPr/>
      <dgm:t>
        <a:bodyPr/>
        <a:lstStyle/>
        <a:p>
          <a:endParaRPr lang="en-US"/>
        </a:p>
      </dgm:t>
    </dgm:pt>
    <dgm:pt modelId="{E65FD2E3-88CE-A64F-9BBC-45F62D7A4181}" type="sibTrans" cxnId="{5A799AC4-590E-7345-A5DE-67A4256EF22E}">
      <dgm:prSet/>
      <dgm:spPr>
        <a:solidFill>
          <a:schemeClr val="bg2">
            <a:lumMod val="75000"/>
          </a:schemeClr>
        </a:solidFill>
        <a:ln>
          <a:solidFill>
            <a:schemeClr val="bg2">
              <a:lumMod val="75000"/>
            </a:schemeClr>
          </a:solidFill>
        </a:ln>
      </dgm:spPr>
      <dgm:t>
        <a:bodyPr/>
        <a:lstStyle/>
        <a:p>
          <a:endParaRPr lang="en-US"/>
        </a:p>
      </dgm:t>
    </dgm:pt>
    <dgm:pt modelId="{6ED09498-A10C-C148-B4A5-66BE2FC2DE88}">
      <dgm:prSet phldrT="[Text]"/>
      <dgm:spPr>
        <a:solidFill>
          <a:schemeClr val="accent2"/>
        </a:solidFill>
        <a:ln>
          <a:solidFill>
            <a:schemeClr val="accent2"/>
          </a:solidFill>
        </a:ln>
      </dgm:spPr>
      <dgm:t>
        <a:bodyPr/>
        <a:lstStyle/>
        <a:p>
          <a:r>
            <a:rPr lang="en-US"/>
            <a:t>Initial Professional Development </a:t>
          </a:r>
        </a:p>
      </dgm:t>
    </dgm:pt>
    <dgm:pt modelId="{3E77AE15-083A-0441-82C3-31613F8FA79E}" type="parTrans" cxnId="{C0792262-79C3-5E4C-8198-460A83AA73DD}">
      <dgm:prSet/>
      <dgm:spPr/>
      <dgm:t>
        <a:bodyPr/>
        <a:lstStyle/>
        <a:p>
          <a:endParaRPr lang="en-US"/>
        </a:p>
      </dgm:t>
    </dgm:pt>
    <dgm:pt modelId="{C78A5C5F-E1D8-BF40-B890-5A30A6183231}" type="sibTrans" cxnId="{C0792262-79C3-5E4C-8198-460A83AA73DD}">
      <dgm:prSet/>
      <dgm:spPr>
        <a:solidFill>
          <a:schemeClr val="bg2">
            <a:lumMod val="75000"/>
          </a:schemeClr>
        </a:solidFill>
        <a:ln>
          <a:solidFill>
            <a:schemeClr val="bg2">
              <a:lumMod val="75000"/>
            </a:schemeClr>
          </a:solidFill>
        </a:ln>
      </dgm:spPr>
      <dgm:t>
        <a:bodyPr/>
        <a:lstStyle/>
        <a:p>
          <a:endParaRPr lang="en-US"/>
        </a:p>
      </dgm:t>
    </dgm:pt>
    <dgm:pt modelId="{C07F8AD6-EE21-2946-8097-4093F0B9F039}">
      <dgm:prSet phldrT="[Text]"/>
      <dgm:spPr>
        <a:solidFill>
          <a:schemeClr val="accent1"/>
        </a:solidFill>
        <a:ln>
          <a:solidFill>
            <a:schemeClr val="accent1"/>
          </a:solidFill>
        </a:ln>
      </dgm:spPr>
      <dgm:t>
        <a:bodyPr/>
        <a:lstStyle/>
        <a:p>
          <a:r>
            <a:rPr lang="en-US" dirty="0"/>
            <a:t>Needs Assessment </a:t>
          </a:r>
        </a:p>
      </dgm:t>
    </dgm:pt>
    <dgm:pt modelId="{6DAFB61B-1B28-D54F-B640-3E3C8539B8ED}" type="parTrans" cxnId="{636F2B09-9005-2C41-BB63-DEECB14F491F}">
      <dgm:prSet/>
      <dgm:spPr/>
      <dgm:t>
        <a:bodyPr/>
        <a:lstStyle/>
        <a:p>
          <a:endParaRPr lang="en-US"/>
        </a:p>
      </dgm:t>
    </dgm:pt>
    <dgm:pt modelId="{A72737E7-EF74-4E41-BA4A-3E65D6AD48D5}" type="sibTrans" cxnId="{636F2B09-9005-2C41-BB63-DEECB14F491F}">
      <dgm:prSet/>
      <dgm:spPr>
        <a:solidFill>
          <a:schemeClr val="bg2">
            <a:lumMod val="75000"/>
          </a:schemeClr>
        </a:solidFill>
        <a:ln>
          <a:solidFill>
            <a:schemeClr val="bg2">
              <a:lumMod val="75000"/>
            </a:schemeClr>
          </a:solidFill>
        </a:ln>
      </dgm:spPr>
      <dgm:t>
        <a:bodyPr/>
        <a:lstStyle/>
        <a:p>
          <a:endParaRPr lang="en-US"/>
        </a:p>
      </dgm:t>
    </dgm:pt>
    <dgm:pt modelId="{52D9F720-5409-9449-B5DC-6F1884B6B072}">
      <dgm:prSet phldrT="[Text]"/>
      <dgm:spPr>
        <a:solidFill>
          <a:schemeClr val="accent1"/>
        </a:solidFill>
        <a:ln>
          <a:solidFill>
            <a:schemeClr val="accent1"/>
          </a:solidFill>
        </a:ln>
      </dgm:spPr>
      <dgm:t>
        <a:bodyPr/>
        <a:lstStyle/>
        <a:p>
          <a:r>
            <a:rPr lang="en-US"/>
            <a:t>Goal Setting &amp; Action Planning </a:t>
          </a:r>
        </a:p>
      </dgm:t>
    </dgm:pt>
    <dgm:pt modelId="{7373ADE3-E209-8E41-ABF5-588B26549C22}" type="parTrans" cxnId="{9EEB9764-7B7B-744C-96F2-A14F1F3ED71B}">
      <dgm:prSet/>
      <dgm:spPr/>
      <dgm:t>
        <a:bodyPr/>
        <a:lstStyle/>
        <a:p>
          <a:endParaRPr lang="en-US"/>
        </a:p>
      </dgm:t>
    </dgm:pt>
    <dgm:pt modelId="{611027DD-07AC-7E4E-998B-A1AE30970C55}" type="sibTrans" cxnId="{9EEB9764-7B7B-744C-96F2-A14F1F3ED71B}">
      <dgm:prSet/>
      <dgm:spPr>
        <a:solidFill>
          <a:schemeClr val="bg2">
            <a:lumMod val="75000"/>
          </a:schemeClr>
        </a:solidFill>
        <a:ln>
          <a:solidFill>
            <a:schemeClr val="bg2">
              <a:lumMod val="75000"/>
            </a:schemeClr>
          </a:solidFill>
        </a:ln>
      </dgm:spPr>
      <dgm:t>
        <a:bodyPr/>
        <a:lstStyle/>
        <a:p>
          <a:endParaRPr lang="en-US"/>
        </a:p>
      </dgm:t>
    </dgm:pt>
    <dgm:pt modelId="{53ECFDEE-D3B8-0440-8E53-3EC2C4F50159}">
      <dgm:prSet phldrT="[Text]"/>
      <dgm:spPr>
        <a:solidFill>
          <a:schemeClr val="accent6"/>
        </a:solidFill>
        <a:ln>
          <a:solidFill>
            <a:schemeClr val="accent6"/>
          </a:solidFill>
        </a:ln>
      </dgm:spPr>
      <dgm:t>
        <a:bodyPr/>
        <a:lstStyle/>
        <a:p>
          <a:r>
            <a:rPr lang="en-US" dirty="0"/>
            <a:t>Plan Implementation and Identify Needs for Professional Development</a:t>
          </a:r>
        </a:p>
      </dgm:t>
    </dgm:pt>
    <dgm:pt modelId="{8F5595D2-7101-654B-BB3A-A759AC62E7D8}" type="parTrans" cxnId="{35517249-6727-3D4B-9DF2-0EBD10269AA7}">
      <dgm:prSet/>
      <dgm:spPr/>
      <dgm:t>
        <a:bodyPr/>
        <a:lstStyle/>
        <a:p>
          <a:endParaRPr lang="en-US"/>
        </a:p>
      </dgm:t>
    </dgm:pt>
    <dgm:pt modelId="{957F625B-8842-1C4A-85C0-4B28B6D29061}" type="sibTrans" cxnId="{35517249-6727-3D4B-9DF2-0EBD10269AA7}">
      <dgm:prSet/>
      <dgm:spPr>
        <a:solidFill>
          <a:schemeClr val="bg2">
            <a:lumMod val="75000"/>
          </a:schemeClr>
        </a:solidFill>
        <a:ln>
          <a:solidFill>
            <a:schemeClr val="bg2">
              <a:lumMod val="75000"/>
            </a:schemeClr>
          </a:solidFill>
        </a:ln>
      </dgm:spPr>
      <dgm:t>
        <a:bodyPr/>
        <a:lstStyle/>
        <a:p>
          <a:endParaRPr lang="en-US"/>
        </a:p>
      </dgm:t>
    </dgm:pt>
    <dgm:pt modelId="{C0773FDA-E099-CD46-AA0C-27C8764A9439}">
      <dgm:prSet phldrT="[Text]"/>
      <dgm:spPr>
        <a:solidFill>
          <a:schemeClr val="accent5"/>
        </a:solidFill>
        <a:ln>
          <a:solidFill>
            <a:schemeClr val="accent5"/>
          </a:solidFill>
        </a:ln>
      </dgm:spPr>
      <dgm:t>
        <a:bodyPr/>
        <a:lstStyle/>
        <a:p>
          <a:r>
            <a:rPr lang="en-US"/>
            <a:t>Facilitated Evaluation &amp; Planning for Sustainability </a:t>
          </a:r>
        </a:p>
      </dgm:t>
    </dgm:pt>
    <dgm:pt modelId="{4288FD2D-2577-5E4E-8760-CBB6DF4A2FBC}" type="parTrans" cxnId="{96E2A0A6-54F3-0C47-8826-9FD4D15A57C9}">
      <dgm:prSet/>
      <dgm:spPr/>
      <dgm:t>
        <a:bodyPr/>
        <a:lstStyle/>
        <a:p>
          <a:endParaRPr lang="en-US"/>
        </a:p>
      </dgm:t>
    </dgm:pt>
    <dgm:pt modelId="{3E153F01-B71A-2444-A6AA-AEF98D6DD3F2}" type="sibTrans" cxnId="{96E2A0A6-54F3-0C47-8826-9FD4D15A57C9}">
      <dgm:prSet/>
      <dgm:spPr>
        <a:solidFill>
          <a:schemeClr val="bg2">
            <a:lumMod val="75000"/>
          </a:schemeClr>
        </a:solidFill>
        <a:ln>
          <a:solidFill>
            <a:schemeClr val="bg2">
              <a:lumMod val="75000"/>
            </a:schemeClr>
          </a:solidFill>
        </a:ln>
      </dgm:spPr>
      <dgm:t>
        <a:bodyPr/>
        <a:lstStyle/>
        <a:p>
          <a:endParaRPr lang="en-US"/>
        </a:p>
      </dgm:t>
    </dgm:pt>
    <dgm:pt modelId="{732094A3-1B95-B844-9F14-62DBC6934096}">
      <dgm:prSet phldrT="[Text]"/>
      <dgm:spPr>
        <a:solidFill>
          <a:schemeClr val="accent4"/>
        </a:solidFill>
        <a:ln>
          <a:solidFill>
            <a:schemeClr val="accent4"/>
          </a:solidFill>
        </a:ln>
      </dgm:spPr>
      <dgm:t>
        <a:bodyPr/>
        <a:lstStyle/>
        <a:p>
          <a:r>
            <a:rPr lang="en-US"/>
            <a:t>Annual Site Showcase</a:t>
          </a:r>
        </a:p>
      </dgm:t>
    </dgm:pt>
    <dgm:pt modelId="{C97A423A-9142-9E49-AC82-EC944E22DC4E}" type="parTrans" cxnId="{11E60CED-C520-DB45-A7B7-66C7E37B3683}">
      <dgm:prSet/>
      <dgm:spPr/>
      <dgm:t>
        <a:bodyPr/>
        <a:lstStyle/>
        <a:p>
          <a:endParaRPr lang="en-US"/>
        </a:p>
      </dgm:t>
    </dgm:pt>
    <dgm:pt modelId="{4CA80144-9E26-604B-8E56-74BD30F22FFE}" type="sibTrans" cxnId="{11E60CED-C520-DB45-A7B7-66C7E37B3683}">
      <dgm:prSet/>
      <dgm:spPr/>
      <dgm:t>
        <a:bodyPr/>
        <a:lstStyle/>
        <a:p>
          <a:endParaRPr lang="en-US"/>
        </a:p>
      </dgm:t>
    </dgm:pt>
    <dgm:pt modelId="{E6476BBC-D16E-E343-852D-60B9C21B88E0}" type="pres">
      <dgm:prSet presAssocID="{7850A40F-A436-A640-8310-1E9C32A77433}" presName="Name0" presStyleCnt="0">
        <dgm:presLayoutVars>
          <dgm:dir/>
          <dgm:resizeHandles val="exact"/>
        </dgm:presLayoutVars>
      </dgm:prSet>
      <dgm:spPr/>
    </dgm:pt>
    <dgm:pt modelId="{DFA5F28F-4587-EB45-9713-446D323D3F0B}" type="pres">
      <dgm:prSet presAssocID="{46A20860-CFFD-584C-8EA3-C6C38D4379B0}" presName="node" presStyleLbl="node1" presStyleIdx="0" presStyleCnt="7">
        <dgm:presLayoutVars>
          <dgm:bulletEnabled val="1"/>
        </dgm:presLayoutVars>
      </dgm:prSet>
      <dgm:spPr/>
    </dgm:pt>
    <dgm:pt modelId="{18E4AAB2-0CC4-1A4E-8FEE-0F32EDA75F18}" type="pres">
      <dgm:prSet presAssocID="{E65FD2E3-88CE-A64F-9BBC-45F62D7A4181}" presName="sibTrans" presStyleLbl="sibTrans2D1" presStyleIdx="0" presStyleCnt="6"/>
      <dgm:spPr/>
    </dgm:pt>
    <dgm:pt modelId="{15F46171-FA8D-6B45-9567-F777D9043370}" type="pres">
      <dgm:prSet presAssocID="{E65FD2E3-88CE-A64F-9BBC-45F62D7A4181}" presName="connectorText" presStyleLbl="sibTrans2D1" presStyleIdx="0" presStyleCnt="6"/>
      <dgm:spPr/>
    </dgm:pt>
    <dgm:pt modelId="{1BEAFD0E-F35A-6B43-B68F-96F186F2922E}" type="pres">
      <dgm:prSet presAssocID="{6ED09498-A10C-C148-B4A5-66BE2FC2DE88}" presName="node" presStyleLbl="node1" presStyleIdx="1" presStyleCnt="7">
        <dgm:presLayoutVars>
          <dgm:bulletEnabled val="1"/>
        </dgm:presLayoutVars>
      </dgm:prSet>
      <dgm:spPr/>
    </dgm:pt>
    <dgm:pt modelId="{CA0DBD9C-445C-DF43-994B-4ADBACDAC36E}" type="pres">
      <dgm:prSet presAssocID="{C78A5C5F-E1D8-BF40-B890-5A30A6183231}" presName="sibTrans" presStyleLbl="sibTrans2D1" presStyleIdx="1" presStyleCnt="6"/>
      <dgm:spPr/>
    </dgm:pt>
    <dgm:pt modelId="{ADD5E8AE-E897-E840-833E-E4CEFAEE67DF}" type="pres">
      <dgm:prSet presAssocID="{C78A5C5F-E1D8-BF40-B890-5A30A6183231}" presName="connectorText" presStyleLbl="sibTrans2D1" presStyleIdx="1" presStyleCnt="6"/>
      <dgm:spPr/>
    </dgm:pt>
    <dgm:pt modelId="{8920A99A-2880-C343-BE7C-64393CB89091}" type="pres">
      <dgm:prSet presAssocID="{C07F8AD6-EE21-2946-8097-4093F0B9F039}" presName="node" presStyleLbl="node1" presStyleIdx="2" presStyleCnt="7">
        <dgm:presLayoutVars>
          <dgm:bulletEnabled val="1"/>
        </dgm:presLayoutVars>
      </dgm:prSet>
      <dgm:spPr/>
    </dgm:pt>
    <dgm:pt modelId="{FC88EB88-8BF9-4D45-AB45-CC6BEFE5D1F2}" type="pres">
      <dgm:prSet presAssocID="{A72737E7-EF74-4E41-BA4A-3E65D6AD48D5}" presName="sibTrans" presStyleLbl="sibTrans2D1" presStyleIdx="2" presStyleCnt="6"/>
      <dgm:spPr/>
    </dgm:pt>
    <dgm:pt modelId="{950C2A05-FC54-D84E-B5CD-57F529EAD69C}" type="pres">
      <dgm:prSet presAssocID="{A72737E7-EF74-4E41-BA4A-3E65D6AD48D5}" presName="connectorText" presStyleLbl="sibTrans2D1" presStyleIdx="2" presStyleCnt="6"/>
      <dgm:spPr/>
    </dgm:pt>
    <dgm:pt modelId="{C36C71C1-2718-CD42-9031-96C69AF96C41}" type="pres">
      <dgm:prSet presAssocID="{52D9F720-5409-9449-B5DC-6F1884B6B072}" presName="node" presStyleLbl="node1" presStyleIdx="3" presStyleCnt="7">
        <dgm:presLayoutVars>
          <dgm:bulletEnabled val="1"/>
        </dgm:presLayoutVars>
      </dgm:prSet>
      <dgm:spPr/>
    </dgm:pt>
    <dgm:pt modelId="{EBF74811-FA43-7941-8D09-90AA5879A510}" type="pres">
      <dgm:prSet presAssocID="{611027DD-07AC-7E4E-998B-A1AE30970C55}" presName="sibTrans" presStyleLbl="sibTrans2D1" presStyleIdx="3" presStyleCnt="6"/>
      <dgm:spPr/>
    </dgm:pt>
    <dgm:pt modelId="{F20769AE-3B40-8F45-87D1-C5F935DC2929}" type="pres">
      <dgm:prSet presAssocID="{611027DD-07AC-7E4E-998B-A1AE30970C55}" presName="connectorText" presStyleLbl="sibTrans2D1" presStyleIdx="3" presStyleCnt="6"/>
      <dgm:spPr/>
    </dgm:pt>
    <dgm:pt modelId="{B9BC56E5-BC88-214C-86C0-D8BD96BF04E3}" type="pres">
      <dgm:prSet presAssocID="{53ECFDEE-D3B8-0440-8E53-3EC2C4F50159}" presName="node" presStyleLbl="node1" presStyleIdx="4" presStyleCnt="7">
        <dgm:presLayoutVars>
          <dgm:bulletEnabled val="1"/>
        </dgm:presLayoutVars>
      </dgm:prSet>
      <dgm:spPr/>
    </dgm:pt>
    <dgm:pt modelId="{11DAB3A0-1A69-4E45-ADA3-028A3A9CD88E}" type="pres">
      <dgm:prSet presAssocID="{957F625B-8842-1C4A-85C0-4B28B6D29061}" presName="sibTrans" presStyleLbl="sibTrans2D1" presStyleIdx="4" presStyleCnt="6"/>
      <dgm:spPr/>
    </dgm:pt>
    <dgm:pt modelId="{3B31D2CB-B9E1-2D4D-82D3-97394586E52C}" type="pres">
      <dgm:prSet presAssocID="{957F625B-8842-1C4A-85C0-4B28B6D29061}" presName="connectorText" presStyleLbl="sibTrans2D1" presStyleIdx="4" presStyleCnt="6"/>
      <dgm:spPr/>
    </dgm:pt>
    <dgm:pt modelId="{5C099C84-C7E3-964D-8AD3-38566D03ABF0}" type="pres">
      <dgm:prSet presAssocID="{C0773FDA-E099-CD46-AA0C-27C8764A9439}" presName="node" presStyleLbl="node1" presStyleIdx="5" presStyleCnt="7">
        <dgm:presLayoutVars>
          <dgm:bulletEnabled val="1"/>
        </dgm:presLayoutVars>
      </dgm:prSet>
      <dgm:spPr/>
    </dgm:pt>
    <dgm:pt modelId="{3E32A9FC-72A0-7846-A7FD-C68A9924C64B}" type="pres">
      <dgm:prSet presAssocID="{3E153F01-B71A-2444-A6AA-AEF98D6DD3F2}" presName="sibTrans" presStyleLbl="sibTrans2D1" presStyleIdx="5" presStyleCnt="6"/>
      <dgm:spPr/>
    </dgm:pt>
    <dgm:pt modelId="{E946B000-1FCD-D04A-96EE-34418C2A0E52}" type="pres">
      <dgm:prSet presAssocID="{3E153F01-B71A-2444-A6AA-AEF98D6DD3F2}" presName="connectorText" presStyleLbl="sibTrans2D1" presStyleIdx="5" presStyleCnt="6"/>
      <dgm:spPr/>
    </dgm:pt>
    <dgm:pt modelId="{B6D2259B-53DE-A140-B712-FE9361F7416D}" type="pres">
      <dgm:prSet presAssocID="{732094A3-1B95-B844-9F14-62DBC6934096}" presName="node" presStyleLbl="node1" presStyleIdx="6" presStyleCnt="7">
        <dgm:presLayoutVars>
          <dgm:bulletEnabled val="1"/>
        </dgm:presLayoutVars>
      </dgm:prSet>
      <dgm:spPr/>
    </dgm:pt>
  </dgm:ptLst>
  <dgm:cxnLst>
    <dgm:cxn modelId="{636F2B09-9005-2C41-BB63-DEECB14F491F}" srcId="{7850A40F-A436-A640-8310-1E9C32A77433}" destId="{C07F8AD6-EE21-2946-8097-4093F0B9F039}" srcOrd="2" destOrd="0" parTransId="{6DAFB61B-1B28-D54F-B640-3E3C8539B8ED}" sibTransId="{A72737E7-EF74-4E41-BA4A-3E65D6AD48D5}"/>
    <dgm:cxn modelId="{F635CC26-0B08-FA4A-B385-08A3E940468E}" type="presOf" srcId="{C07F8AD6-EE21-2946-8097-4093F0B9F039}" destId="{8920A99A-2880-C343-BE7C-64393CB89091}" srcOrd="0" destOrd="0" presId="urn:microsoft.com/office/officeart/2005/8/layout/process1"/>
    <dgm:cxn modelId="{663A753C-8817-7A4B-95D4-D0C0358F8AD8}" type="presOf" srcId="{957F625B-8842-1C4A-85C0-4B28B6D29061}" destId="{11DAB3A0-1A69-4E45-ADA3-028A3A9CD88E}" srcOrd="0" destOrd="0" presId="urn:microsoft.com/office/officeart/2005/8/layout/process1"/>
    <dgm:cxn modelId="{A5B33943-AFA0-FC47-86B3-E9426C7286B1}" type="presOf" srcId="{C0773FDA-E099-CD46-AA0C-27C8764A9439}" destId="{5C099C84-C7E3-964D-8AD3-38566D03ABF0}" srcOrd="0" destOrd="0" presId="urn:microsoft.com/office/officeart/2005/8/layout/process1"/>
    <dgm:cxn modelId="{A780D146-058C-3447-B05B-9B8F9403255E}" type="presOf" srcId="{732094A3-1B95-B844-9F14-62DBC6934096}" destId="{B6D2259B-53DE-A140-B712-FE9361F7416D}" srcOrd="0" destOrd="0" presId="urn:microsoft.com/office/officeart/2005/8/layout/process1"/>
    <dgm:cxn modelId="{35517249-6727-3D4B-9DF2-0EBD10269AA7}" srcId="{7850A40F-A436-A640-8310-1E9C32A77433}" destId="{53ECFDEE-D3B8-0440-8E53-3EC2C4F50159}" srcOrd="4" destOrd="0" parTransId="{8F5595D2-7101-654B-BB3A-A759AC62E7D8}" sibTransId="{957F625B-8842-1C4A-85C0-4B28B6D29061}"/>
    <dgm:cxn modelId="{A9C11654-7FA5-B942-8F24-C4A59B17FD49}" type="presOf" srcId="{611027DD-07AC-7E4E-998B-A1AE30970C55}" destId="{EBF74811-FA43-7941-8D09-90AA5879A510}" srcOrd="0" destOrd="0" presId="urn:microsoft.com/office/officeart/2005/8/layout/process1"/>
    <dgm:cxn modelId="{4D96765A-41FB-8142-ACC3-21406A0B24A6}" type="presOf" srcId="{957F625B-8842-1C4A-85C0-4B28B6D29061}" destId="{3B31D2CB-B9E1-2D4D-82D3-97394586E52C}" srcOrd="1" destOrd="0" presId="urn:microsoft.com/office/officeart/2005/8/layout/process1"/>
    <dgm:cxn modelId="{4300DD5E-EB8F-1142-9426-66298A55547F}" type="presOf" srcId="{C78A5C5F-E1D8-BF40-B890-5A30A6183231}" destId="{CA0DBD9C-445C-DF43-994B-4ADBACDAC36E}" srcOrd="0" destOrd="0" presId="urn:microsoft.com/office/officeart/2005/8/layout/process1"/>
    <dgm:cxn modelId="{C0792262-79C3-5E4C-8198-460A83AA73DD}" srcId="{7850A40F-A436-A640-8310-1E9C32A77433}" destId="{6ED09498-A10C-C148-B4A5-66BE2FC2DE88}" srcOrd="1" destOrd="0" parTransId="{3E77AE15-083A-0441-82C3-31613F8FA79E}" sibTransId="{C78A5C5F-E1D8-BF40-B890-5A30A6183231}"/>
    <dgm:cxn modelId="{9EEB9764-7B7B-744C-96F2-A14F1F3ED71B}" srcId="{7850A40F-A436-A640-8310-1E9C32A77433}" destId="{52D9F720-5409-9449-B5DC-6F1884B6B072}" srcOrd="3" destOrd="0" parTransId="{7373ADE3-E209-8E41-ABF5-588B26549C22}" sibTransId="{611027DD-07AC-7E4E-998B-A1AE30970C55}"/>
    <dgm:cxn modelId="{B5D60065-CAD9-0349-8724-81BD236CD2C8}" type="presOf" srcId="{53ECFDEE-D3B8-0440-8E53-3EC2C4F50159}" destId="{B9BC56E5-BC88-214C-86C0-D8BD96BF04E3}" srcOrd="0" destOrd="0" presId="urn:microsoft.com/office/officeart/2005/8/layout/process1"/>
    <dgm:cxn modelId="{22FE9065-966F-F64E-8D51-1E42FA077E0D}" type="presOf" srcId="{A72737E7-EF74-4E41-BA4A-3E65D6AD48D5}" destId="{FC88EB88-8BF9-4D45-AB45-CC6BEFE5D1F2}" srcOrd="0" destOrd="0" presId="urn:microsoft.com/office/officeart/2005/8/layout/process1"/>
    <dgm:cxn modelId="{18AF316A-263D-3340-9039-D95F2E6FC144}" type="presOf" srcId="{3E153F01-B71A-2444-A6AA-AEF98D6DD3F2}" destId="{3E32A9FC-72A0-7846-A7FD-C68A9924C64B}" srcOrd="0" destOrd="0" presId="urn:microsoft.com/office/officeart/2005/8/layout/process1"/>
    <dgm:cxn modelId="{F876E06D-A542-7040-A5A4-76EF2A343561}" type="presOf" srcId="{C78A5C5F-E1D8-BF40-B890-5A30A6183231}" destId="{ADD5E8AE-E897-E840-833E-E4CEFAEE67DF}" srcOrd="1" destOrd="0" presId="urn:microsoft.com/office/officeart/2005/8/layout/process1"/>
    <dgm:cxn modelId="{CEAF037E-085A-124D-B6E8-BBAE44DB668C}" type="presOf" srcId="{A72737E7-EF74-4E41-BA4A-3E65D6AD48D5}" destId="{950C2A05-FC54-D84E-B5CD-57F529EAD69C}" srcOrd="1" destOrd="0" presId="urn:microsoft.com/office/officeart/2005/8/layout/process1"/>
    <dgm:cxn modelId="{E81AB489-2C89-9646-9D67-21CDFCDDC09D}" type="presOf" srcId="{52D9F720-5409-9449-B5DC-6F1884B6B072}" destId="{C36C71C1-2718-CD42-9031-96C69AF96C41}" srcOrd="0" destOrd="0" presId="urn:microsoft.com/office/officeart/2005/8/layout/process1"/>
    <dgm:cxn modelId="{D0824C8F-54D1-A64B-893E-6526727F7643}" type="presOf" srcId="{E65FD2E3-88CE-A64F-9BBC-45F62D7A4181}" destId="{15F46171-FA8D-6B45-9567-F777D9043370}" srcOrd="1" destOrd="0" presId="urn:microsoft.com/office/officeart/2005/8/layout/process1"/>
    <dgm:cxn modelId="{96E2A0A6-54F3-0C47-8826-9FD4D15A57C9}" srcId="{7850A40F-A436-A640-8310-1E9C32A77433}" destId="{C0773FDA-E099-CD46-AA0C-27C8764A9439}" srcOrd="5" destOrd="0" parTransId="{4288FD2D-2577-5E4E-8760-CBB6DF4A2FBC}" sibTransId="{3E153F01-B71A-2444-A6AA-AEF98D6DD3F2}"/>
    <dgm:cxn modelId="{0C8620A9-3528-2C41-BC39-E86B86DA8E7F}" type="presOf" srcId="{7850A40F-A436-A640-8310-1E9C32A77433}" destId="{E6476BBC-D16E-E343-852D-60B9C21B88E0}" srcOrd="0" destOrd="0" presId="urn:microsoft.com/office/officeart/2005/8/layout/process1"/>
    <dgm:cxn modelId="{733E16AF-6E5F-A044-ADFE-D0B426C22302}" type="presOf" srcId="{46A20860-CFFD-584C-8EA3-C6C38D4379B0}" destId="{DFA5F28F-4587-EB45-9713-446D323D3F0B}" srcOrd="0" destOrd="0" presId="urn:microsoft.com/office/officeart/2005/8/layout/process1"/>
    <dgm:cxn modelId="{5A799AC4-590E-7345-A5DE-67A4256EF22E}" srcId="{7850A40F-A436-A640-8310-1E9C32A77433}" destId="{46A20860-CFFD-584C-8EA3-C6C38D4379B0}" srcOrd="0" destOrd="0" parTransId="{60C3615B-EC91-8F4E-B6F2-8578A7A2DE53}" sibTransId="{E65FD2E3-88CE-A64F-9BBC-45F62D7A4181}"/>
    <dgm:cxn modelId="{057F7EDA-7095-2647-917B-48F1C74E2757}" type="presOf" srcId="{6ED09498-A10C-C148-B4A5-66BE2FC2DE88}" destId="{1BEAFD0E-F35A-6B43-B68F-96F186F2922E}" srcOrd="0" destOrd="0" presId="urn:microsoft.com/office/officeart/2005/8/layout/process1"/>
    <dgm:cxn modelId="{21D076DE-B157-5B4B-BD7D-81FBC6B15AA9}" type="presOf" srcId="{3E153F01-B71A-2444-A6AA-AEF98D6DD3F2}" destId="{E946B000-1FCD-D04A-96EE-34418C2A0E52}" srcOrd="1" destOrd="0" presId="urn:microsoft.com/office/officeart/2005/8/layout/process1"/>
    <dgm:cxn modelId="{C03276E8-0775-6A44-868E-824E4FC0DD8B}" type="presOf" srcId="{611027DD-07AC-7E4E-998B-A1AE30970C55}" destId="{F20769AE-3B40-8F45-87D1-C5F935DC2929}" srcOrd="1" destOrd="0" presId="urn:microsoft.com/office/officeart/2005/8/layout/process1"/>
    <dgm:cxn modelId="{11E60CED-C520-DB45-A7B7-66C7E37B3683}" srcId="{7850A40F-A436-A640-8310-1E9C32A77433}" destId="{732094A3-1B95-B844-9F14-62DBC6934096}" srcOrd="6" destOrd="0" parTransId="{C97A423A-9142-9E49-AC82-EC944E22DC4E}" sibTransId="{4CA80144-9E26-604B-8E56-74BD30F22FFE}"/>
    <dgm:cxn modelId="{18838BFB-012A-AF4B-8F90-666E3085D44C}" type="presOf" srcId="{E65FD2E3-88CE-A64F-9BBC-45F62D7A4181}" destId="{18E4AAB2-0CC4-1A4E-8FEE-0F32EDA75F18}" srcOrd="0" destOrd="0" presId="urn:microsoft.com/office/officeart/2005/8/layout/process1"/>
    <dgm:cxn modelId="{CB5E141B-5C2B-1C4A-BFD7-FA860AC6610F}" type="presParOf" srcId="{E6476BBC-D16E-E343-852D-60B9C21B88E0}" destId="{DFA5F28F-4587-EB45-9713-446D323D3F0B}" srcOrd="0" destOrd="0" presId="urn:microsoft.com/office/officeart/2005/8/layout/process1"/>
    <dgm:cxn modelId="{D4A5B7CC-D121-594E-915D-BCAF3EEA9AD2}" type="presParOf" srcId="{E6476BBC-D16E-E343-852D-60B9C21B88E0}" destId="{18E4AAB2-0CC4-1A4E-8FEE-0F32EDA75F18}" srcOrd="1" destOrd="0" presId="urn:microsoft.com/office/officeart/2005/8/layout/process1"/>
    <dgm:cxn modelId="{CF7D0CBA-1706-4443-83F0-7586D2DA87B6}" type="presParOf" srcId="{18E4AAB2-0CC4-1A4E-8FEE-0F32EDA75F18}" destId="{15F46171-FA8D-6B45-9567-F777D9043370}" srcOrd="0" destOrd="0" presId="urn:microsoft.com/office/officeart/2005/8/layout/process1"/>
    <dgm:cxn modelId="{D8042E24-5E8D-8E4D-B468-A3A582278950}" type="presParOf" srcId="{E6476BBC-D16E-E343-852D-60B9C21B88E0}" destId="{1BEAFD0E-F35A-6B43-B68F-96F186F2922E}" srcOrd="2" destOrd="0" presId="urn:microsoft.com/office/officeart/2005/8/layout/process1"/>
    <dgm:cxn modelId="{A4549B7B-EFE8-464D-AC92-8D79FB7C5B8C}" type="presParOf" srcId="{E6476BBC-D16E-E343-852D-60B9C21B88E0}" destId="{CA0DBD9C-445C-DF43-994B-4ADBACDAC36E}" srcOrd="3" destOrd="0" presId="urn:microsoft.com/office/officeart/2005/8/layout/process1"/>
    <dgm:cxn modelId="{7E78FB70-5CAB-9A4A-AA03-6876E8A4126C}" type="presParOf" srcId="{CA0DBD9C-445C-DF43-994B-4ADBACDAC36E}" destId="{ADD5E8AE-E897-E840-833E-E4CEFAEE67DF}" srcOrd="0" destOrd="0" presId="urn:microsoft.com/office/officeart/2005/8/layout/process1"/>
    <dgm:cxn modelId="{3704F9D6-ECBE-984D-87E3-55C6ACA8162E}" type="presParOf" srcId="{E6476BBC-D16E-E343-852D-60B9C21B88E0}" destId="{8920A99A-2880-C343-BE7C-64393CB89091}" srcOrd="4" destOrd="0" presId="urn:microsoft.com/office/officeart/2005/8/layout/process1"/>
    <dgm:cxn modelId="{973E9364-2BBC-FA40-B8A5-F1664194D985}" type="presParOf" srcId="{E6476BBC-D16E-E343-852D-60B9C21B88E0}" destId="{FC88EB88-8BF9-4D45-AB45-CC6BEFE5D1F2}" srcOrd="5" destOrd="0" presId="urn:microsoft.com/office/officeart/2005/8/layout/process1"/>
    <dgm:cxn modelId="{8737898C-E378-5D49-9281-E76A4A692AEE}" type="presParOf" srcId="{FC88EB88-8BF9-4D45-AB45-CC6BEFE5D1F2}" destId="{950C2A05-FC54-D84E-B5CD-57F529EAD69C}" srcOrd="0" destOrd="0" presId="urn:microsoft.com/office/officeart/2005/8/layout/process1"/>
    <dgm:cxn modelId="{E70DBA31-CF30-1D4F-A9BD-6A36DDA222E3}" type="presParOf" srcId="{E6476BBC-D16E-E343-852D-60B9C21B88E0}" destId="{C36C71C1-2718-CD42-9031-96C69AF96C41}" srcOrd="6" destOrd="0" presId="urn:microsoft.com/office/officeart/2005/8/layout/process1"/>
    <dgm:cxn modelId="{83ABDADA-1DF4-1F49-85AB-9887DC7F5B17}" type="presParOf" srcId="{E6476BBC-D16E-E343-852D-60B9C21B88E0}" destId="{EBF74811-FA43-7941-8D09-90AA5879A510}" srcOrd="7" destOrd="0" presId="urn:microsoft.com/office/officeart/2005/8/layout/process1"/>
    <dgm:cxn modelId="{C8E712E1-C9BC-0B42-9383-6A1FB1653946}" type="presParOf" srcId="{EBF74811-FA43-7941-8D09-90AA5879A510}" destId="{F20769AE-3B40-8F45-87D1-C5F935DC2929}" srcOrd="0" destOrd="0" presId="urn:microsoft.com/office/officeart/2005/8/layout/process1"/>
    <dgm:cxn modelId="{9D5E3E0E-5DB7-0542-BC25-63E2AF6D315C}" type="presParOf" srcId="{E6476BBC-D16E-E343-852D-60B9C21B88E0}" destId="{B9BC56E5-BC88-214C-86C0-D8BD96BF04E3}" srcOrd="8" destOrd="0" presId="urn:microsoft.com/office/officeart/2005/8/layout/process1"/>
    <dgm:cxn modelId="{F4239C1A-2B8A-C94E-8604-797B94AF2595}" type="presParOf" srcId="{E6476BBC-D16E-E343-852D-60B9C21B88E0}" destId="{11DAB3A0-1A69-4E45-ADA3-028A3A9CD88E}" srcOrd="9" destOrd="0" presId="urn:microsoft.com/office/officeart/2005/8/layout/process1"/>
    <dgm:cxn modelId="{2A534BDE-6045-444D-A8F6-B0D93343DA31}" type="presParOf" srcId="{11DAB3A0-1A69-4E45-ADA3-028A3A9CD88E}" destId="{3B31D2CB-B9E1-2D4D-82D3-97394586E52C}" srcOrd="0" destOrd="0" presId="urn:microsoft.com/office/officeart/2005/8/layout/process1"/>
    <dgm:cxn modelId="{C83AE2B4-BED1-1F45-A495-06EEB393ACA0}" type="presParOf" srcId="{E6476BBC-D16E-E343-852D-60B9C21B88E0}" destId="{5C099C84-C7E3-964D-8AD3-38566D03ABF0}" srcOrd="10" destOrd="0" presId="urn:microsoft.com/office/officeart/2005/8/layout/process1"/>
    <dgm:cxn modelId="{9B5A482C-C948-2542-B302-0B08F669DD64}" type="presParOf" srcId="{E6476BBC-D16E-E343-852D-60B9C21B88E0}" destId="{3E32A9FC-72A0-7846-A7FD-C68A9924C64B}" srcOrd="11" destOrd="0" presId="urn:microsoft.com/office/officeart/2005/8/layout/process1"/>
    <dgm:cxn modelId="{CAA9798B-E42D-3942-80DA-2820E7782A4E}" type="presParOf" srcId="{3E32A9FC-72A0-7846-A7FD-C68A9924C64B}" destId="{E946B000-1FCD-D04A-96EE-34418C2A0E52}" srcOrd="0" destOrd="0" presId="urn:microsoft.com/office/officeart/2005/8/layout/process1"/>
    <dgm:cxn modelId="{A1DC8EC3-7EAB-4040-82E5-D3E58B1B3281}" type="presParOf" srcId="{E6476BBC-D16E-E343-852D-60B9C21B88E0}" destId="{B6D2259B-53DE-A140-B712-FE9361F7416D}" srcOrd="1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E4FFEC-4890-487A-A45E-395376D72E82}">
      <dsp:nvSpPr>
        <dsp:cNvPr id="0" name=""/>
        <dsp:cNvSpPr/>
      </dsp:nvSpPr>
      <dsp:spPr>
        <a:xfrm>
          <a:off x="0" y="537"/>
          <a:ext cx="10714703" cy="1258651"/>
        </a:xfrm>
        <a:prstGeom prst="roundRect">
          <a:avLst>
            <a:gd name="adj" fmla="val 10000"/>
          </a:avLst>
        </a:prstGeom>
        <a:solidFill>
          <a:srgbClr val="BDF1FC"/>
        </a:solidFill>
        <a:ln>
          <a:noFill/>
        </a:ln>
        <a:effectLst/>
      </dsp:spPr>
      <dsp:style>
        <a:lnRef idx="0">
          <a:scrgbClr r="0" g="0" b="0"/>
        </a:lnRef>
        <a:fillRef idx="1">
          <a:scrgbClr r="0" g="0" b="0"/>
        </a:fillRef>
        <a:effectRef idx="0">
          <a:scrgbClr r="0" g="0" b="0"/>
        </a:effectRef>
        <a:fontRef idx="minor"/>
      </dsp:style>
    </dsp:sp>
    <dsp:sp modelId="{CFA3DC22-C5DD-49FB-8C9D-B924AC9DC5BE}">
      <dsp:nvSpPr>
        <dsp:cNvPr id="0" name=""/>
        <dsp:cNvSpPr/>
      </dsp:nvSpPr>
      <dsp:spPr>
        <a:xfrm>
          <a:off x="380741" y="283734"/>
          <a:ext cx="692258" cy="69225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B06324-C91D-4CB3-8377-A6634E76FC82}">
      <dsp:nvSpPr>
        <dsp:cNvPr id="0" name=""/>
        <dsp:cNvSpPr/>
      </dsp:nvSpPr>
      <dsp:spPr>
        <a:xfrm>
          <a:off x="1453742" y="537"/>
          <a:ext cx="9260960" cy="12586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207" tIns="133207" rIns="133207" bIns="133207" numCol="1" spcCol="1270" anchor="ctr" anchorCtr="0">
          <a:noAutofit/>
        </a:bodyPr>
        <a:lstStyle/>
        <a:p>
          <a:pPr marL="0" lvl="0" indent="0" algn="l" defTabSz="1244600">
            <a:lnSpc>
              <a:spcPct val="90000"/>
            </a:lnSpc>
            <a:spcBef>
              <a:spcPct val="0"/>
            </a:spcBef>
            <a:spcAft>
              <a:spcPct val="35000"/>
            </a:spcAft>
            <a:buNone/>
          </a:pPr>
          <a:r>
            <a:rPr lang="en-US" sz="2800" kern="1200" dirty="0"/>
            <a:t>Identify </a:t>
          </a:r>
          <a:r>
            <a:rPr lang="en-US" sz="2800" b="1" kern="1200" dirty="0">
              <a:solidFill>
                <a:schemeClr val="accent2"/>
              </a:solidFill>
            </a:rPr>
            <a:t>current challenges, needs, and strategies </a:t>
          </a:r>
          <a:r>
            <a:rPr lang="en-US" sz="2800" kern="1200" dirty="0"/>
            <a:t>with School/DVR Collaboration </a:t>
          </a:r>
        </a:p>
      </dsp:txBody>
      <dsp:txXfrm>
        <a:off x="1453742" y="537"/>
        <a:ext cx="9260960" cy="1258651"/>
      </dsp:txXfrm>
    </dsp:sp>
    <dsp:sp modelId="{040EA170-EEF5-4EA6-82F1-E7024913B673}">
      <dsp:nvSpPr>
        <dsp:cNvPr id="0" name=""/>
        <dsp:cNvSpPr/>
      </dsp:nvSpPr>
      <dsp:spPr>
        <a:xfrm>
          <a:off x="0" y="1573851"/>
          <a:ext cx="10714703" cy="1258651"/>
        </a:xfrm>
        <a:prstGeom prst="roundRect">
          <a:avLst>
            <a:gd name="adj" fmla="val 10000"/>
          </a:avLst>
        </a:prstGeom>
        <a:solidFill>
          <a:srgbClr val="BDF1FC"/>
        </a:solidFill>
        <a:ln>
          <a:noFill/>
        </a:ln>
        <a:effectLst/>
      </dsp:spPr>
      <dsp:style>
        <a:lnRef idx="0">
          <a:scrgbClr r="0" g="0" b="0"/>
        </a:lnRef>
        <a:fillRef idx="1">
          <a:scrgbClr r="0" g="0" b="0"/>
        </a:fillRef>
        <a:effectRef idx="0">
          <a:scrgbClr r="0" g="0" b="0"/>
        </a:effectRef>
        <a:fontRef idx="minor"/>
      </dsp:style>
    </dsp:sp>
    <dsp:sp modelId="{D29A9950-CC38-4943-B489-4995CCD78998}">
      <dsp:nvSpPr>
        <dsp:cNvPr id="0" name=""/>
        <dsp:cNvSpPr/>
      </dsp:nvSpPr>
      <dsp:spPr>
        <a:xfrm>
          <a:off x="380741" y="1857048"/>
          <a:ext cx="692258" cy="69225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35A16A-8E09-42A7-905A-23972CBFBDD9}">
      <dsp:nvSpPr>
        <dsp:cNvPr id="0" name=""/>
        <dsp:cNvSpPr/>
      </dsp:nvSpPr>
      <dsp:spPr>
        <a:xfrm>
          <a:off x="1453742" y="1573851"/>
          <a:ext cx="9260960" cy="12586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207" tIns="133207" rIns="133207" bIns="133207" numCol="1" spcCol="1270" anchor="ctr" anchorCtr="0">
          <a:noAutofit/>
        </a:bodyPr>
        <a:lstStyle/>
        <a:p>
          <a:pPr marL="0" lvl="0" indent="0" algn="l" defTabSz="1244600">
            <a:lnSpc>
              <a:spcPct val="90000"/>
            </a:lnSpc>
            <a:spcBef>
              <a:spcPct val="0"/>
            </a:spcBef>
            <a:spcAft>
              <a:spcPct val="35000"/>
            </a:spcAft>
            <a:buNone/>
          </a:pPr>
          <a:r>
            <a:rPr lang="en-US" sz="2800" kern="1200" dirty="0"/>
            <a:t>9 focus groups and interviews with more than 25 people</a:t>
          </a:r>
        </a:p>
      </dsp:txBody>
      <dsp:txXfrm>
        <a:off x="1453742" y="1573851"/>
        <a:ext cx="9260960" cy="1258651"/>
      </dsp:txXfrm>
    </dsp:sp>
    <dsp:sp modelId="{E74C5EE2-5213-4876-90F4-2645415D818D}">
      <dsp:nvSpPr>
        <dsp:cNvPr id="0" name=""/>
        <dsp:cNvSpPr/>
      </dsp:nvSpPr>
      <dsp:spPr>
        <a:xfrm>
          <a:off x="0" y="3034629"/>
          <a:ext cx="10714703" cy="1258651"/>
        </a:xfrm>
        <a:prstGeom prst="roundRect">
          <a:avLst>
            <a:gd name="adj" fmla="val 10000"/>
          </a:avLst>
        </a:prstGeom>
        <a:solidFill>
          <a:srgbClr val="BDF1FC"/>
        </a:solidFill>
        <a:ln>
          <a:noFill/>
        </a:ln>
        <a:effectLst/>
      </dsp:spPr>
      <dsp:style>
        <a:lnRef idx="0">
          <a:scrgbClr r="0" g="0" b="0"/>
        </a:lnRef>
        <a:fillRef idx="1">
          <a:scrgbClr r="0" g="0" b="0"/>
        </a:fillRef>
        <a:effectRef idx="0">
          <a:scrgbClr r="0" g="0" b="0"/>
        </a:effectRef>
        <a:fontRef idx="minor"/>
      </dsp:style>
    </dsp:sp>
    <dsp:sp modelId="{ECBDD17C-1DE3-4BB6-970C-6A087EF1B79B}">
      <dsp:nvSpPr>
        <dsp:cNvPr id="0" name=""/>
        <dsp:cNvSpPr/>
      </dsp:nvSpPr>
      <dsp:spPr>
        <a:xfrm>
          <a:off x="380741" y="3430362"/>
          <a:ext cx="692258" cy="69225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E0DC3E0-E11C-4952-8890-7B75F102EF5F}">
      <dsp:nvSpPr>
        <dsp:cNvPr id="0" name=""/>
        <dsp:cNvSpPr/>
      </dsp:nvSpPr>
      <dsp:spPr>
        <a:xfrm>
          <a:off x="1453742" y="3147165"/>
          <a:ext cx="9260960" cy="12586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207" tIns="133207" rIns="133207" bIns="133207" numCol="1" spcCol="1270" anchor="ctr" anchorCtr="0">
          <a:noAutofit/>
        </a:bodyPr>
        <a:lstStyle/>
        <a:p>
          <a:pPr marL="0" lvl="0" indent="0" algn="l" defTabSz="1244600">
            <a:lnSpc>
              <a:spcPct val="90000"/>
            </a:lnSpc>
            <a:spcBef>
              <a:spcPct val="0"/>
            </a:spcBef>
            <a:spcAft>
              <a:spcPct val="35000"/>
            </a:spcAft>
            <a:buNone/>
          </a:pPr>
          <a:r>
            <a:rPr lang="en-US" sz="2800" kern="1200" dirty="0"/>
            <a:t>Multiple stakeholder groups (educators, regional transition consultants, DVR counselors, and vendors)</a:t>
          </a:r>
        </a:p>
      </dsp:txBody>
      <dsp:txXfrm>
        <a:off x="1453742" y="3147165"/>
        <a:ext cx="9260960" cy="12586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307D66-17EE-B443-B7C3-96D0DFB00668}">
      <dsp:nvSpPr>
        <dsp:cNvPr id="0" name=""/>
        <dsp:cNvSpPr/>
      </dsp:nvSpPr>
      <dsp:spPr>
        <a:xfrm>
          <a:off x="0" y="163268"/>
          <a:ext cx="5181600" cy="12168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Finalize themes</a:t>
          </a:r>
        </a:p>
      </dsp:txBody>
      <dsp:txXfrm>
        <a:off x="59399" y="222667"/>
        <a:ext cx="5062802" cy="1098002"/>
      </dsp:txXfrm>
    </dsp:sp>
    <dsp:sp modelId="{140314BB-AF06-8940-B08E-84192C6FE74D}">
      <dsp:nvSpPr>
        <dsp:cNvPr id="0" name=""/>
        <dsp:cNvSpPr/>
      </dsp:nvSpPr>
      <dsp:spPr>
        <a:xfrm>
          <a:off x="0" y="1567269"/>
          <a:ext cx="5181600" cy="12168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Member checks</a:t>
          </a:r>
        </a:p>
      </dsp:txBody>
      <dsp:txXfrm>
        <a:off x="59399" y="1626668"/>
        <a:ext cx="5062802" cy="1098002"/>
      </dsp:txXfrm>
    </dsp:sp>
    <dsp:sp modelId="{F874267B-AF41-7942-ABA2-EBDD74A07F0C}">
      <dsp:nvSpPr>
        <dsp:cNvPr id="0" name=""/>
        <dsp:cNvSpPr/>
      </dsp:nvSpPr>
      <dsp:spPr>
        <a:xfrm>
          <a:off x="0" y="2971269"/>
          <a:ext cx="5181600" cy="12168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Report findings</a:t>
          </a:r>
        </a:p>
      </dsp:txBody>
      <dsp:txXfrm>
        <a:off x="59399" y="3030668"/>
        <a:ext cx="5062802" cy="10980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EF6A89-7251-3748-8BFF-579A4B3154BD}">
      <dsp:nvSpPr>
        <dsp:cNvPr id="0" name=""/>
        <dsp:cNvSpPr/>
      </dsp:nvSpPr>
      <dsp:spPr>
        <a:xfrm>
          <a:off x="3154173" y="0"/>
          <a:ext cx="4406355" cy="4406355"/>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D9AE76-52F7-744C-8181-9513B127A14D}">
      <dsp:nvSpPr>
        <dsp:cNvPr id="0" name=""/>
        <dsp:cNvSpPr/>
      </dsp:nvSpPr>
      <dsp:spPr>
        <a:xfrm>
          <a:off x="3572777" y="418603"/>
          <a:ext cx="1718478" cy="1718478"/>
        </a:xfrm>
        <a:prstGeom prst="round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Piloting programs that build on strengths</a:t>
          </a:r>
        </a:p>
      </dsp:txBody>
      <dsp:txXfrm>
        <a:off x="3656666" y="502492"/>
        <a:ext cx="1550700" cy="1550700"/>
      </dsp:txXfrm>
    </dsp:sp>
    <dsp:sp modelId="{80F416E6-2990-0F41-99B2-65CD425822A0}">
      <dsp:nvSpPr>
        <dsp:cNvPr id="0" name=""/>
        <dsp:cNvSpPr/>
      </dsp:nvSpPr>
      <dsp:spPr>
        <a:xfrm>
          <a:off x="5423446" y="418603"/>
          <a:ext cx="1718478" cy="1718478"/>
        </a:xfrm>
        <a:prstGeom prst="roundRect">
          <a:avLst/>
        </a:prstGeom>
        <a:solidFill>
          <a:schemeClr val="accent2">
            <a:shade val="80000"/>
            <a:hueOff val="142567"/>
            <a:satOff val="-22109"/>
            <a:lumOff val="128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Problem-solving barriers</a:t>
          </a:r>
        </a:p>
      </dsp:txBody>
      <dsp:txXfrm>
        <a:off x="5507335" y="502492"/>
        <a:ext cx="1550700" cy="1550700"/>
      </dsp:txXfrm>
    </dsp:sp>
    <dsp:sp modelId="{BCAEE2D7-B4B1-304B-BB65-277B49D281CA}">
      <dsp:nvSpPr>
        <dsp:cNvPr id="0" name=""/>
        <dsp:cNvSpPr/>
      </dsp:nvSpPr>
      <dsp:spPr>
        <a:xfrm>
          <a:off x="3572777" y="2269272"/>
          <a:ext cx="1718478" cy="1718478"/>
        </a:xfrm>
        <a:prstGeom prst="roundRect">
          <a:avLst/>
        </a:prstGeom>
        <a:solidFill>
          <a:schemeClr val="accent2">
            <a:shade val="80000"/>
            <a:hueOff val="285134"/>
            <a:satOff val="-44219"/>
            <a:lumOff val="256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Recognizing varied contexts </a:t>
          </a:r>
        </a:p>
      </dsp:txBody>
      <dsp:txXfrm>
        <a:off x="3656666" y="2353161"/>
        <a:ext cx="1550700" cy="1550700"/>
      </dsp:txXfrm>
    </dsp:sp>
    <dsp:sp modelId="{445B3575-47A0-E140-B92A-4DD02565F022}">
      <dsp:nvSpPr>
        <dsp:cNvPr id="0" name=""/>
        <dsp:cNvSpPr/>
      </dsp:nvSpPr>
      <dsp:spPr>
        <a:xfrm>
          <a:off x="5423446" y="2269272"/>
          <a:ext cx="1718478" cy="1718478"/>
        </a:xfrm>
        <a:prstGeom prst="roundRect">
          <a:avLst/>
        </a:prstGeom>
        <a:solidFill>
          <a:schemeClr val="accent2">
            <a:shade val="80000"/>
            <a:hueOff val="427701"/>
            <a:satOff val="-66328"/>
            <a:lumOff val="384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Supporting equity</a:t>
          </a:r>
        </a:p>
      </dsp:txBody>
      <dsp:txXfrm>
        <a:off x="5507335" y="2353161"/>
        <a:ext cx="1550700" cy="15507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90CFE6-E46F-4676-B9E1-DD13FC3E26E5}">
      <dsp:nvSpPr>
        <dsp:cNvPr id="0" name=""/>
        <dsp:cNvSpPr/>
      </dsp:nvSpPr>
      <dsp:spPr>
        <a:xfrm>
          <a:off x="0" y="537"/>
          <a:ext cx="10714703" cy="125865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BF0B7F-6015-4BC9-A15B-67E03D2D866C}">
      <dsp:nvSpPr>
        <dsp:cNvPr id="0" name=""/>
        <dsp:cNvSpPr/>
      </dsp:nvSpPr>
      <dsp:spPr>
        <a:xfrm>
          <a:off x="380741" y="283734"/>
          <a:ext cx="692258" cy="69225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71BDF1A-3DE3-4D70-B3B8-63DA0AFCA3D8}">
      <dsp:nvSpPr>
        <dsp:cNvPr id="0" name=""/>
        <dsp:cNvSpPr/>
      </dsp:nvSpPr>
      <dsp:spPr>
        <a:xfrm>
          <a:off x="1453742" y="537"/>
          <a:ext cx="9260960" cy="12586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207" tIns="133207" rIns="133207" bIns="133207" numCol="1" spcCol="1270" anchor="ctr" anchorCtr="0">
          <a:noAutofit/>
        </a:bodyPr>
        <a:lstStyle/>
        <a:p>
          <a:pPr marL="0" lvl="0" indent="0" algn="l" defTabSz="1111250">
            <a:lnSpc>
              <a:spcPct val="90000"/>
            </a:lnSpc>
            <a:spcBef>
              <a:spcPct val="0"/>
            </a:spcBef>
            <a:spcAft>
              <a:spcPct val="35000"/>
            </a:spcAft>
            <a:buNone/>
          </a:pPr>
          <a:r>
            <a:rPr lang="en-US" sz="2500" kern="1200" dirty="0"/>
            <a:t>Connecting what we hear is needed and what is working, with what we know about different models of collaboration</a:t>
          </a:r>
        </a:p>
      </dsp:txBody>
      <dsp:txXfrm>
        <a:off x="1453742" y="537"/>
        <a:ext cx="9260960" cy="1258651"/>
      </dsp:txXfrm>
    </dsp:sp>
    <dsp:sp modelId="{44EBA057-2895-4211-8D57-C4163EA4D3E0}">
      <dsp:nvSpPr>
        <dsp:cNvPr id="0" name=""/>
        <dsp:cNvSpPr/>
      </dsp:nvSpPr>
      <dsp:spPr>
        <a:xfrm>
          <a:off x="0" y="1573851"/>
          <a:ext cx="10714703" cy="125865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55CC17-1E61-4F65-AC70-B78E0FF5ECBA}">
      <dsp:nvSpPr>
        <dsp:cNvPr id="0" name=""/>
        <dsp:cNvSpPr/>
      </dsp:nvSpPr>
      <dsp:spPr>
        <a:xfrm>
          <a:off x="380741" y="1857048"/>
          <a:ext cx="692258" cy="69225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D2F535-CDBB-463B-9082-FD3C56ED11CE}">
      <dsp:nvSpPr>
        <dsp:cNvPr id="0" name=""/>
        <dsp:cNvSpPr/>
      </dsp:nvSpPr>
      <dsp:spPr>
        <a:xfrm>
          <a:off x="1453742" y="1573851"/>
          <a:ext cx="9260960" cy="12586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207" tIns="133207" rIns="133207" bIns="133207" numCol="1" spcCol="1270" anchor="ctr" anchorCtr="0">
          <a:noAutofit/>
        </a:bodyPr>
        <a:lstStyle/>
        <a:p>
          <a:pPr marL="0" lvl="0" indent="0" algn="l" defTabSz="1111250">
            <a:lnSpc>
              <a:spcPct val="90000"/>
            </a:lnSpc>
            <a:spcBef>
              <a:spcPct val="0"/>
            </a:spcBef>
            <a:spcAft>
              <a:spcPct val="35000"/>
            </a:spcAft>
            <a:buNone/>
          </a:pPr>
          <a:r>
            <a:rPr lang="en-US" sz="2500" kern="1200" dirty="0"/>
            <a:t>Reduce barriers and improve the services that are being delivered to students</a:t>
          </a:r>
        </a:p>
      </dsp:txBody>
      <dsp:txXfrm>
        <a:off x="1453742" y="1573851"/>
        <a:ext cx="9260960" cy="1258651"/>
      </dsp:txXfrm>
    </dsp:sp>
    <dsp:sp modelId="{5CF2A607-7799-4001-9293-B5005855104A}">
      <dsp:nvSpPr>
        <dsp:cNvPr id="0" name=""/>
        <dsp:cNvSpPr/>
      </dsp:nvSpPr>
      <dsp:spPr>
        <a:xfrm>
          <a:off x="0" y="3147165"/>
          <a:ext cx="10714703" cy="125865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913FFB-CD53-428C-A460-8D9190D634BE}">
      <dsp:nvSpPr>
        <dsp:cNvPr id="0" name=""/>
        <dsp:cNvSpPr/>
      </dsp:nvSpPr>
      <dsp:spPr>
        <a:xfrm>
          <a:off x="380741" y="3430362"/>
          <a:ext cx="692258" cy="69225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51FD35-3A19-4639-AB7F-3993B94A19AB}">
      <dsp:nvSpPr>
        <dsp:cNvPr id="0" name=""/>
        <dsp:cNvSpPr/>
      </dsp:nvSpPr>
      <dsp:spPr>
        <a:xfrm>
          <a:off x="1453742" y="3147165"/>
          <a:ext cx="9260960" cy="12586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207" tIns="133207" rIns="133207" bIns="133207" numCol="1" spcCol="1270" anchor="ctr" anchorCtr="0">
          <a:noAutofit/>
        </a:bodyPr>
        <a:lstStyle/>
        <a:p>
          <a:pPr marL="0" lvl="0" indent="0" algn="l" defTabSz="1111250">
            <a:lnSpc>
              <a:spcPct val="90000"/>
            </a:lnSpc>
            <a:spcBef>
              <a:spcPct val="0"/>
            </a:spcBef>
            <a:spcAft>
              <a:spcPct val="35000"/>
            </a:spcAft>
            <a:buNone/>
          </a:pPr>
          <a:r>
            <a:rPr lang="en-US" sz="2500" kern="1200" dirty="0"/>
            <a:t>Build off prior efforts to support teams and address needs through technical assistance and professional development</a:t>
          </a:r>
        </a:p>
      </dsp:txBody>
      <dsp:txXfrm>
        <a:off x="1453742" y="3147165"/>
        <a:ext cx="9260960" cy="125865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5F28F-4587-EB45-9713-446D323D3F0B}">
      <dsp:nvSpPr>
        <dsp:cNvPr id="0" name=""/>
        <dsp:cNvSpPr/>
      </dsp:nvSpPr>
      <dsp:spPr>
        <a:xfrm>
          <a:off x="3191" y="906182"/>
          <a:ext cx="1208643" cy="1133103"/>
        </a:xfrm>
        <a:prstGeom prst="roundRect">
          <a:avLst>
            <a:gd name="adj" fmla="val 10000"/>
          </a:avLst>
        </a:prstGeom>
        <a:solidFill>
          <a:schemeClr val="accent2"/>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Leadership Teams &amp; Team Building</a:t>
          </a:r>
        </a:p>
      </dsp:txBody>
      <dsp:txXfrm>
        <a:off x="36378" y="939369"/>
        <a:ext cx="1142269" cy="1066729"/>
      </dsp:txXfrm>
    </dsp:sp>
    <dsp:sp modelId="{18E4AAB2-0CC4-1A4E-8FEE-0F32EDA75F18}">
      <dsp:nvSpPr>
        <dsp:cNvPr id="0" name=""/>
        <dsp:cNvSpPr/>
      </dsp:nvSpPr>
      <dsp:spPr>
        <a:xfrm>
          <a:off x="1332699" y="1322862"/>
          <a:ext cx="256232" cy="299743"/>
        </a:xfrm>
        <a:prstGeom prst="rightArrow">
          <a:avLst>
            <a:gd name="adj1" fmla="val 60000"/>
            <a:gd name="adj2" fmla="val 50000"/>
          </a:avLst>
        </a:prstGeom>
        <a:solidFill>
          <a:schemeClr val="bg2">
            <a:lumMod val="75000"/>
          </a:schemeClr>
        </a:solidFill>
        <a:ln>
          <a:solidFill>
            <a:schemeClr val="bg2">
              <a:lumMod val="7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1332699" y="1382811"/>
        <a:ext cx="179362" cy="179845"/>
      </dsp:txXfrm>
    </dsp:sp>
    <dsp:sp modelId="{1BEAFD0E-F35A-6B43-B68F-96F186F2922E}">
      <dsp:nvSpPr>
        <dsp:cNvPr id="0" name=""/>
        <dsp:cNvSpPr/>
      </dsp:nvSpPr>
      <dsp:spPr>
        <a:xfrm>
          <a:off x="1695292" y="906182"/>
          <a:ext cx="1208643" cy="1133103"/>
        </a:xfrm>
        <a:prstGeom prst="roundRect">
          <a:avLst>
            <a:gd name="adj" fmla="val 10000"/>
          </a:avLst>
        </a:prstGeom>
        <a:solidFill>
          <a:schemeClr val="accent2"/>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Initial Professional Development </a:t>
          </a:r>
        </a:p>
      </dsp:txBody>
      <dsp:txXfrm>
        <a:off x="1728479" y="939369"/>
        <a:ext cx="1142269" cy="1066729"/>
      </dsp:txXfrm>
    </dsp:sp>
    <dsp:sp modelId="{CA0DBD9C-445C-DF43-994B-4ADBACDAC36E}">
      <dsp:nvSpPr>
        <dsp:cNvPr id="0" name=""/>
        <dsp:cNvSpPr/>
      </dsp:nvSpPr>
      <dsp:spPr>
        <a:xfrm>
          <a:off x="3024800" y="1322862"/>
          <a:ext cx="256232" cy="299743"/>
        </a:xfrm>
        <a:prstGeom prst="rightArrow">
          <a:avLst>
            <a:gd name="adj1" fmla="val 60000"/>
            <a:gd name="adj2" fmla="val 50000"/>
          </a:avLst>
        </a:prstGeom>
        <a:solidFill>
          <a:schemeClr val="bg2">
            <a:lumMod val="75000"/>
          </a:schemeClr>
        </a:solidFill>
        <a:ln>
          <a:solidFill>
            <a:schemeClr val="bg2">
              <a:lumMod val="7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024800" y="1382811"/>
        <a:ext cx="179362" cy="179845"/>
      </dsp:txXfrm>
    </dsp:sp>
    <dsp:sp modelId="{8920A99A-2880-C343-BE7C-64393CB89091}">
      <dsp:nvSpPr>
        <dsp:cNvPr id="0" name=""/>
        <dsp:cNvSpPr/>
      </dsp:nvSpPr>
      <dsp:spPr>
        <a:xfrm>
          <a:off x="3387393" y="906182"/>
          <a:ext cx="1208643" cy="1133103"/>
        </a:xfrm>
        <a:prstGeom prst="roundRect">
          <a:avLst>
            <a:gd name="adj" fmla="val 10000"/>
          </a:avLst>
        </a:prstGeom>
        <a:solidFill>
          <a:schemeClr val="accent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Needs Assessment </a:t>
          </a:r>
        </a:p>
      </dsp:txBody>
      <dsp:txXfrm>
        <a:off x="3420580" y="939369"/>
        <a:ext cx="1142269" cy="1066729"/>
      </dsp:txXfrm>
    </dsp:sp>
    <dsp:sp modelId="{FC88EB88-8BF9-4D45-AB45-CC6BEFE5D1F2}">
      <dsp:nvSpPr>
        <dsp:cNvPr id="0" name=""/>
        <dsp:cNvSpPr/>
      </dsp:nvSpPr>
      <dsp:spPr>
        <a:xfrm>
          <a:off x="4716901" y="1322862"/>
          <a:ext cx="256232" cy="299743"/>
        </a:xfrm>
        <a:prstGeom prst="rightArrow">
          <a:avLst>
            <a:gd name="adj1" fmla="val 60000"/>
            <a:gd name="adj2" fmla="val 50000"/>
          </a:avLst>
        </a:prstGeom>
        <a:solidFill>
          <a:schemeClr val="bg2">
            <a:lumMod val="75000"/>
          </a:schemeClr>
        </a:solidFill>
        <a:ln>
          <a:solidFill>
            <a:schemeClr val="bg2">
              <a:lumMod val="7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4716901" y="1382811"/>
        <a:ext cx="179362" cy="179845"/>
      </dsp:txXfrm>
    </dsp:sp>
    <dsp:sp modelId="{C36C71C1-2718-CD42-9031-96C69AF96C41}">
      <dsp:nvSpPr>
        <dsp:cNvPr id="0" name=""/>
        <dsp:cNvSpPr/>
      </dsp:nvSpPr>
      <dsp:spPr>
        <a:xfrm>
          <a:off x="5079494" y="906182"/>
          <a:ext cx="1208643" cy="1133103"/>
        </a:xfrm>
        <a:prstGeom prst="roundRect">
          <a:avLst>
            <a:gd name="adj" fmla="val 10000"/>
          </a:avLst>
        </a:prstGeom>
        <a:solidFill>
          <a:schemeClr val="accent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Goal Setting &amp; Action Planning </a:t>
          </a:r>
        </a:p>
      </dsp:txBody>
      <dsp:txXfrm>
        <a:off x="5112681" y="939369"/>
        <a:ext cx="1142269" cy="1066729"/>
      </dsp:txXfrm>
    </dsp:sp>
    <dsp:sp modelId="{EBF74811-FA43-7941-8D09-90AA5879A510}">
      <dsp:nvSpPr>
        <dsp:cNvPr id="0" name=""/>
        <dsp:cNvSpPr/>
      </dsp:nvSpPr>
      <dsp:spPr>
        <a:xfrm>
          <a:off x="6409002" y="1322862"/>
          <a:ext cx="256232" cy="299743"/>
        </a:xfrm>
        <a:prstGeom prst="rightArrow">
          <a:avLst>
            <a:gd name="adj1" fmla="val 60000"/>
            <a:gd name="adj2" fmla="val 50000"/>
          </a:avLst>
        </a:prstGeom>
        <a:solidFill>
          <a:schemeClr val="bg2">
            <a:lumMod val="75000"/>
          </a:schemeClr>
        </a:solidFill>
        <a:ln>
          <a:solidFill>
            <a:schemeClr val="bg2">
              <a:lumMod val="7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6409002" y="1382811"/>
        <a:ext cx="179362" cy="179845"/>
      </dsp:txXfrm>
    </dsp:sp>
    <dsp:sp modelId="{B9BC56E5-BC88-214C-86C0-D8BD96BF04E3}">
      <dsp:nvSpPr>
        <dsp:cNvPr id="0" name=""/>
        <dsp:cNvSpPr/>
      </dsp:nvSpPr>
      <dsp:spPr>
        <a:xfrm>
          <a:off x="6771595" y="906182"/>
          <a:ext cx="1208643" cy="1133103"/>
        </a:xfrm>
        <a:prstGeom prst="roundRect">
          <a:avLst>
            <a:gd name="adj" fmla="val 10000"/>
          </a:avLst>
        </a:prstGeom>
        <a:solidFill>
          <a:schemeClr val="accent6"/>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Plan Implementation and Identify Needs for Professional Development</a:t>
          </a:r>
        </a:p>
      </dsp:txBody>
      <dsp:txXfrm>
        <a:off x="6804782" y="939369"/>
        <a:ext cx="1142269" cy="1066729"/>
      </dsp:txXfrm>
    </dsp:sp>
    <dsp:sp modelId="{11DAB3A0-1A69-4E45-ADA3-028A3A9CD88E}">
      <dsp:nvSpPr>
        <dsp:cNvPr id="0" name=""/>
        <dsp:cNvSpPr/>
      </dsp:nvSpPr>
      <dsp:spPr>
        <a:xfrm>
          <a:off x="8101102" y="1322862"/>
          <a:ext cx="256232" cy="299743"/>
        </a:xfrm>
        <a:prstGeom prst="rightArrow">
          <a:avLst>
            <a:gd name="adj1" fmla="val 60000"/>
            <a:gd name="adj2" fmla="val 50000"/>
          </a:avLst>
        </a:prstGeom>
        <a:solidFill>
          <a:schemeClr val="bg2">
            <a:lumMod val="75000"/>
          </a:schemeClr>
        </a:solidFill>
        <a:ln>
          <a:solidFill>
            <a:schemeClr val="bg2">
              <a:lumMod val="7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8101102" y="1382811"/>
        <a:ext cx="179362" cy="179845"/>
      </dsp:txXfrm>
    </dsp:sp>
    <dsp:sp modelId="{5C099C84-C7E3-964D-8AD3-38566D03ABF0}">
      <dsp:nvSpPr>
        <dsp:cNvPr id="0" name=""/>
        <dsp:cNvSpPr/>
      </dsp:nvSpPr>
      <dsp:spPr>
        <a:xfrm>
          <a:off x="8463696" y="906182"/>
          <a:ext cx="1208643" cy="1133103"/>
        </a:xfrm>
        <a:prstGeom prst="roundRect">
          <a:avLst>
            <a:gd name="adj" fmla="val 10000"/>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Facilitated Evaluation &amp; Planning for Sustainability </a:t>
          </a:r>
        </a:p>
      </dsp:txBody>
      <dsp:txXfrm>
        <a:off x="8496883" y="939369"/>
        <a:ext cx="1142269" cy="1066729"/>
      </dsp:txXfrm>
    </dsp:sp>
    <dsp:sp modelId="{3E32A9FC-72A0-7846-A7FD-C68A9924C64B}">
      <dsp:nvSpPr>
        <dsp:cNvPr id="0" name=""/>
        <dsp:cNvSpPr/>
      </dsp:nvSpPr>
      <dsp:spPr>
        <a:xfrm>
          <a:off x="9793203" y="1322862"/>
          <a:ext cx="256232" cy="299743"/>
        </a:xfrm>
        <a:prstGeom prst="rightArrow">
          <a:avLst>
            <a:gd name="adj1" fmla="val 60000"/>
            <a:gd name="adj2" fmla="val 50000"/>
          </a:avLst>
        </a:prstGeom>
        <a:solidFill>
          <a:schemeClr val="bg2">
            <a:lumMod val="75000"/>
          </a:schemeClr>
        </a:solidFill>
        <a:ln>
          <a:solidFill>
            <a:schemeClr val="bg2">
              <a:lumMod val="7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9793203" y="1382811"/>
        <a:ext cx="179362" cy="179845"/>
      </dsp:txXfrm>
    </dsp:sp>
    <dsp:sp modelId="{B6D2259B-53DE-A140-B712-FE9361F7416D}">
      <dsp:nvSpPr>
        <dsp:cNvPr id="0" name=""/>
        <dsp:cNvSpPr/>
      </dsp:nvSpPr>
      <dsp:spPr>
        <a:xfrm>
          <a:off x="10155796" y="906182"/>
          <a:ext cx="1208643" cy="1133103"/>
        </a:xfrm>
        <a:prstGeom prst="roundRect">
          <a:avLst>
            <a:gd name="adj" fmla="val 10000"/>
          </a:avLst>
        </a:prstGeom>
        <a:solidFill>
          <a:schemeClr val="accent4"/>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Annual Site Showcase</a:t>
          </a:r>
        </a:p>
      </dsp:txBody>
      <dsp:txXfrm>
        <a:off x="10188983" y="939369"/>
        <a:ext cx="1142269" cy="106672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342A46-0D9E-4184-86DF-2C53EC5E7DFF}" type="slidenum">
              <a:rPr lang="en-US" smtClean="0"/>
              <a:t>‹#›</a:t>
            </a:fld>
            <a:endParaRPr lang="en-US" dirty="0"/>
          </a:p>
        </p:txBody>
      </p:sp>
    </p:spTree>
    <p:extLst>
      <p:ext uri="{BB962C8B-B14F-4D97-AF65-F5344CB8AC3E}">
        <p14:creationId xmlns:p14="http://schemas.microsoft.com/office/powerpoint/2010/main" val="5516644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E8FE46E3-F50B-40B7-A854-E3050C9E6CD9}" type="slidenum">
              <a:rPr lang="en-US" smtClean="0"/>
              <a:pPr/>
              <a:t>‹#›</a:t>
            </a:fld>
            <a:endParaRPr lang="en-US" dirty="0"/>
          </a:p>
        </p:txBody>
      </p:sp>
      <p:sp>
        <p:nvSpPr>
          <p:cNvPr id="8" name="Slide Image Placeholder 7">
            <a:extLst>
              <a:ext uri="{FF2B5EF4-FFF2-40B4-BE49-F238E27FC236}">
                <a16:creationId xmlns:a16="http://schemas.microsoft.com/office/drawing/2014/main" id="{7B4BC679-2FF0-44AF-B1A8-DE88A4641F78}"/>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9" name="Notes Placeholder 8">
            <a:extLst>
              <a:ext uri="{FF2B5EF4-FFF2-40B4-BE49-F238E27FC236}">
                <a16:creationId xmlns:a16="http://schemas.microsoft.com/office/drawing/2014/main" id="{CFBBA539-8015-47A3-B8E0-AAD5CF9EB523}"/>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772981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t>1</a:t>
            </a:fld>
            <a:endParaRPr lang="en-US"/>
          </a:p>
        </p:txBody>
      </p:sp>
    </p:spTree>
    <p:extLst>
      <p:ext uri="{BB962C8B-B14F-4D97-AF65-F5344CB8AC3E}">
        <p14:creationId xmlns:p14="http://schemas.microsoft.com/office/powerpoint/2010/main" val="3189180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7</a:t>
            </a:fld>
            <a:endParaRPr lang="en-US" dirty="0"/>
          </a:p>
        </p:txBody>
      </p:sp>
    </p:spTree>
    <p:extLst>
      <p:ext uri="{BB962C8B-B14F-4D97-AF65-F5344CB8AC3E}">
        <p14:creationId xmlns:p14="http://schemas.microsoft.com/office/powerpoint/2010/main" val="4014048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8</a:t>
            </a:fld>
            <a:endParaRPr lang="en-US" dirty="0"/>
          </a:p>
        </p:txBody>
      </p:sp>
    </p:spTree>
    <p:extLst>
      <p:ext uri="{BB962C8B-B14F-4D97-AF65-F5344CB8AC3E}">
        <p14:creationId xmlns:p14="http://schemas.microsoft.com/office/powerpoint/2010/main" val="449382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9</a:t>
            </a:fld>
            <a:endParaRPr lang="en-US" dirty="0"/>
          </a:p>
        </p:txBody>
      </p:sp>
    </p:spTree>
    <p:extLst>
      <p:ext uri="{BB962C8B-B14F-4D97-AF65-F5344CB8AC3E}">
        <p14:creationId xmlns:p14="http://schemas.microsoft.com/office/powerpoint/2010/main" val="1324552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10</a:t>
            </a:fld>
            <a:endParaRPr lang="en-US" dirty="0"/>
          </a:p>
        </p:txBody>
      </p:sp>
    </p:spTree>
    <p:extLst>
      <p:ext uri="{BB962C8B-B14F-4D97-AF65-F5344CB8AC3E}">
        <p14:creationId xmlns:p14="http://schemas.microsoft.com/office/powerpoint/2010/main" val="926299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13</a:t>
            </a:fld>
            <a:endParaRPr lang="en-US" dirty="0"/>
          </a:p>
        </p:txBody>
      </p:sp>
    </p:spTree>
    <p:extLst>
      <p:ext uri="{BB962C8B-B14F-4D97-AF65-F5344CB8AC3E}">
        <p14:creationId xmlns:p14="http://schemas.microsoft.com/office/powerpoint/2010/main" val="2062248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14</a:t>
            </a:fld>
            <a:endParaRPr lang="en-US" dirty="0"/>
          </a:p>
        </p:txBody>
      </p:sp>
    </p:spTree>
    <p:extLst>
      <p:ext uri="{BB962C8B-B14F-4D97-AF65-F5344CB8AC3E}">
        <p14:creationId xmlns:p14="http://schemas.microsoft.com/office/powerpoint/2010/main" val="3521710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15</a:t>
            </a:fld>
            <a:endParaRPr lang="en-US" dirty="0"/>
          </a:p>
        </p:txBody>
      </p:sp>
    </p:spTree>
    <p:extLst>
      <p:ext uri="{BB962C8B-B14F-4D97-AF65-F5344CB8AC3E}">
        <p14:creationId xmlns:p14="http://schemas.microsoft.com/office/powerpoint/2010/main" val="282711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17</a:t>
            </a:fld>
            <a:endParaRPr lang="en-US" dirty="0"/>
          </a:p>
        </p:txBody>
      </p:sp>
    </p:spTree>
    <p:extLst>
      <p:ext uri="{BB962C8B-B14F-4D97-AF65-F5344CB8AC3E}">
        <p14:creationId xmlns:p14="http://schemas.microsoft.com/office/powerpoint/2010/main" val="3341735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18</a:t>
            </a:fld>
            <a:endParaRPr lang="en-US" dirty="0"/>
          </a:p>
        </p:txBody>
      </p:sp>
    </p:spTree>
    <p:extLst>
      <p:ext uri="{BB962C8B-B14F-4D97-AF65-F5344CB8AC3E}">
        <p14:creationId xmlns:p14="http://schemas.microsoft.com/office/powerpoint/2010/main" val="1693479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19</a:t>
            </a:fld>
            <a:endParaRPr lang="en-US" dirty="0"/>
          </a:p>
        </p:txBody>
      </p:sp>
    </p:spTree>
    <p:extLst>
      <p:ext uri="{BB962C8B-B14F-4D97-AF65-F5344CB8AC3E}">
        <p14:creationId xmlns:p14="http://schemas.microsoft.com/office/powerpoint/2010/main" val="3308407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20</a:t>
            </a:fld>
            <a:endParaRPr lang="en-US" dirty="0"/>
          </a:p>
        </p:txBody>
      </p:sp>
    </p:spTree>
    <p:extLst>
      <p:ext uri="{BB962C8B-B14F-4D97-AF65-F5344CB8AC3E}">
        <p14:creationId xmlns:p14="http://schemas.microsoft.com/office/powerpoint/2010/main" val="1545103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21</a:t>
            </a:fld>
            <a:endParaRPr lang="en-US" dirty="0"/>
          </a:p>
        </p:txBody>
      </p:sp>
    </p:spTree>
    <p:extLst>
      <p:ext uri="{BB962C8B-B14F-4D97-AF65-F5344CB8AC3E}">
        <p14:creationId xmlns:p14="http://schemas.microsoft.com/office/powerpoint/2010/main" val="16904401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22</a:t>
            </a:fld>
            <a:endParaRPr lang="en-US" dirty="0"/>
          </a:p>
        </p:txBody>
      </p:sp>
    </p:spTree>
    <p:extLst>
      <p:ext uri="{BB962C8B-B14F-4D97-AF65-F5344CB8AC3E}">
        <p14:creationId xmlns:p14="http://schemas.microsoft.com/office/powerpoint/2010/main" val="4227976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23</a:t>
            </a:fld>
            <a:endParaRPr lang="en-US" dirty="0"/>
          </a:p>
        </p:txBody>
      </p:sp>
    </p:spTree>
    <p:extLst>
      <p:ext uri="{BB962C8B-B14F-4D97-AF65-F5344CB8AC3E}">
        <p14:creationId xmlns:p14="http://schemas.microsoft.com/office/powerpoint/2010/main" val="39089274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27</a:t>
            </a:fld>
            <a:endParaRPr lang="en-US" dirty="0"/>
          </a:p>
        </p:txBody>
      </p:sp>
    </p:spTree>
    <p:extLst>
      <p:ext uri="{BB962C8B-B14F-4D97-AF65-F5344CB8AC3E}">
        <p14:creationId xmlns:p14="http://schemas.microsoft.com/office/powerpoint/2010/main" val="706567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pPr/>
              <a:t>30</a:t>
            </a:fld>
            <a:endParaRPr lang="en-US" dirty="0"/>
          </a:p>
        </p:txBody>
      </p:sp>
    </p:spTree>
    <p:extLst>
      <p:ext uri="{BB962C8B-B14F-4D97-AF65-F5344CB8AC3E}">
        <p14:creationId xmlns:p14="http://schemas.microsoft.com/office/powerpoint/2010/main" val="33691574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755297"/>
          </a:xfrm>
          <a:prstGeom prst="rect">
            <a:avLst/>
          </a:prstGeom>
        </p:spPr>
      </p:pic>
      <p:pic>
        <p:nvPicPr>
          <p:cNvPr id="14" name="Picture 13" descr="CCTS logo">
            <a:extLst>
              <a:ext uri="{FF2B5EF4-FFF2-40B4-BE49-F238E27FC236}">
                <a16:creationId xmlns:a16="http://schemas.microsoft.com/office/drawing/2014/main" id="{0A842B4C-314F-4503-B4C8-4133DB09DC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pic>
        <p:nvPicPr>
          <p:cNvPr id="13" name="Picture 12" descr="DVR logo">
            <a:extLst>
              <a:ext uri="{FF2B5EF4-FFF2-40B4-BE49-F238E27FC236}">
                <a16:creationId xmlns:a16="http://schemas.microsoft.com/office/drawing/2014/main" id="{9F64A3B6-C81F-4F0D-B38C-0F6195E4BC4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sp>
        <p:nvSpPr>
          <p:cNvPr id="20" name="TextBox 19" descr="Artwork by Rohan Srinivasan">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30" name="Slide Number Placeholder 5">
            <a:extLst>
              <a:ext uri="{FF2B5EF4-FFF2-40B4-BE49-F238E27FC236}">
                <a16:creationId xmlns:a16="http://schemas.microsoft.com/office/drawing/2014/main" id="{0F0DE340-E8C8-465E-AE2A-CE7BE7CDA5B0}"/>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20890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5CA67F93-B013-4661-9BB0-CD288E03D79D}"/>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975631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A60DBB31-4403-401B-86D2-EC56BA8BF1E0}"/>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117628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229F7B6-DCF7-43FD-B6C1-6F6C8FB2B047}"/>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958250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1CECA60E-E698-4FD4-BD38-F3252D70BD8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603017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6E042963-F3A0-4D1F-A89A-2D68013579B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703270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26FFBF8B-B62B-49D0-81FA-C34243EDEAA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27455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BAC406E3-2CC9-415D-8069-8F05F9F7C058}"/>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405893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298580" y="1447886"/>
            <a:ext cx="5430416" cy="2571295"/>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298580" y="4019181"/>
            <a:ext cx="5430416" cy="1204995"/>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5" name="Picture 4" descr="Background pattern&#10;&#10;Description automatically generated">
            <a:extLst>
              <a:ext uri="{FF2B5EF4-FFF2-40B4-BE49-F238E27FC236}">
                <a16:creationId xmlns:a16="http://schemas.microsoft.com/office/drawing/2014/main" id="{9363A294-68AF-4825-9956-F7B177886E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5593" y="0"/>
            <a:ext cx="6186407" cy="6858000"/>
          </a:xfrm>
          <a:prstGeom prst="rect">
            <a:avLst/>
          </a:prstGeom>
        </p:spPr>
      </p:pic>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990E058-7398-40B5-A644-4C756B31DC2C}"/>
              </a:ext>
            </a:extLst>
          </p:cNvPr>
          <p:cNvSpPr txBox="1"/>
          <p:nvPr userDrawn="1"/>
        </p:nvSpPr>
        <p:spPr>
          <a:xfrm>
            <a:off x="1199129" y="6346919"/>
            <a:ext cx="3607334" cy="338554"/>
          </a:xfrm>
          <a:prstGeom prst="rect">
            <a:avLst/>
          </a:prstGeom>
          <a:noFill/>
        </p:spPr>
        <p:txBody>
          <a:bodyPr wrap="none" rtlCol="0">
            <a:spAutoFit/>
          </a:bodyPr>
          <a:lstStyle/>
          <a:p>
            <a:r>
              <a:rPr lang="en-US" sz="1600" i="1" dirty="0"/>
              <a:t>Ro’s Tree of Joy </a:t>
            </a:r>
            <a:r>
              <a:rPr lang="en-US" sz="1600" dirty="0"/>
              <a:t>by Rohan Srinivasan</a:t>
            </a:r>
          </a:p>
        </p:txBody>
      </p:sp>
      <p:sp>
        <p:nvSpPr>
          <p:cNvPr id="8" name="Slide Number Placeholder 5">
            <a:extLst>
              <a:ext uri="{FF2B5EF4-FFF2-40B4-BE49-F238E27FC236}">
                <a16:creationId xmlns:a16="http://schemas.microsoft.com/office/drawing/2014/main" id="{6F5FE42C-D40D-4372-8FE4-7A7D82D54739}"/>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46262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1761744"/>
          </a:xfrm>
          <a:prstGeom prst="rect">
            <a:avLst/>
          </a:prstGeom>
        </p:spPr>
      </p:pic>
      <p:pic>
        <p:nvPicPr>
          <p:cNvPr id="13" name="Picture 12">
            <a:extLst>
              <a:ext uri="{FF2B5EF4-FFF2-40B4-BE49-F238E27FC236}">
                <a16:creationId xmlns:a16="http://schemas.microsoft.com/office/drawing/2014/main" id="{9F64A3B6-C81F-4F0D-B38C-0F6195E4BC4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pic>
        <p:nvPicPr>
          <p:cNvPr id="14" name="Picture 13">
            <a:extLst>
              <a:ext uri="{FF2B5EF4-FFF2-40B4-BE49-F238E27FC236}">
                <a16:creationId xmlns:a16="http://schemas.microsoft.com/office/drawing/2014/main" id="{0A842B4C-314F-4503-B4C8-4133DB09DCC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sp>
        <p:nvSpPr>
          <p:cNvPr id="20" name="TextBox 19">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9" name="Slide Number Placeholder 5">
            <a:extLst>
              <a:ext uri="{FF2B5EF4-FFF2-40B4-BE49-F238E27FC236}">
                <a16:creationId xmlns:a16="http://schemas.microsoft.com/office/drawing/2014/main" id="{EA7865D0-FD3E-49B6-BADE-A1545B59F1FD}"/>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194453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827FF167-D668-42AA-9A96-6CCFCD41122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831172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39069222-F4CE-48AB-A8BC-9B505C7CC085}"/>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695903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78B83F2-D0E1-4719-AE3C-56B2C212279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675803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C26E97D8-754E-4668-BEBD-693CCFE7613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787481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E783532C-C65B-442B-8C1A-C3A31FD67F35}"/>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97081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8DEBFF57-A293-46E6-B19A-59027F395AE9}"/>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03639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A51EA754-3C64-4E40-BAE9-B2C17C6E073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079179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391886" y="1123627"/>
            <a:ext cx="5253134" cy="2813892"/>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391887" y="4030825"/>
            <a:ext cx="5253133" cy="1726796"/>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8" name="Picture 7" descr="A picture containing canyon, drawing&#10;&#10;Description automatically generated">
            <a:extLst>
              <a:ext uri="{FF2B5EF4-FFF2-40B4-BE49-F238E27FC236}">
                <a16:creationId xmlns:a16="http://schemas.microsoft.com/office/drawing/2014/main" id="{71144462-318E-4483-A10D-CD663AB675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5593" y="0"/>
            <a:ext cx="6186407" cy="6858000"/>
          </a:xfrm>
          <a:prstGeom prst="rect">
            <a:avLst/>
          </a:prstGeom>
        </p:spPr>
      </p:pic>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993C0FB8-FC3B-4BF8-9BA1-1F9ACDE695AB}"/>
              </a:ext>
            </a:extLst>
          </p:cNvPr>
          <p:cNvSpPr>
            <a:spLocks noGrp="1"/>
          </p:cNvSpPr>
          <p:nvPr>
            <p:ph type="sldNum" sz="quarter" idx="10"/>
          </p:nvPr>
        </p:nvSpPr>
        <p:spPr>
          <a:xfrm>
            <a:off x="11657043" y="6313262"/>
            <a:ext cx="430160" cy="363793"/>
          </a:xfrm>
          <a:prstGeom prst="rect">
            <a:avLst/>
          </a:prstGeom>
        </p:spPr>
        <p:txBody>
          <a:bodyPr/>
          <a:lstStyle/>
          <a:p>
            <a:fld id="{50ADEE99-5B15-4B10-A3EB-5286E787B43D}" type="slidenum">
              <a:rPr lang="en-US" smtClean="0"/>
              <a:pPr/>
              <a:t>‹#›</a:t>
            </a:fld>
            <a:endParaRPr lang="en-US" dirty="0"/>
          </a:p>
        </p:txBody>
      </p:sp>
      <p:sp>
        <p:nvSpPr>
          <p:cNvPr id="9" name="TextBox 8">
            <a:extLst>
              <a:ext uri="{FF2B5EF4-FFF2-40B4-BE49-F238E27FC236}">
                <a16:creationId xmlns:a16="http://schemas.microsoft.com/office/drawing/2014/main" id="{7745488F-98D9-491E-914F-BF7A0F535255}"/>
              </a:ext>
            </a:extLst>
          </p:cNvPr>
          <p:cNvSpPr txBox="1"/>
          <p:nvPr userDrawn="1"/>
        </p:nvSpPr>
        <p:spPr>
          <a:xfrm>
            <a:off x="1207272" y="6338501"/>
            <a:ext cx="3591048" cy="338554"/>
          </a:xfrm>
          <a:prstGeom prst="rect">
            <a:avLst/>
          </a:prstGeom>
          <a:noFill/>
        </p:spPr>
        <p:txBody>
          <a:bodyPr wrap="none" rtlCol="0">
            <a:spAutoFit/>
          </a:bodyPr>
          <a:lstStyle/>
          <a:p>
            <a:r>
              <a:rPr lang="en-US" sz="1600" i="1" dirty="0"/>
              <a:t>Morning </a:t>
            </a:r>
            <a:r>
              <a:rPr lang="en-US" sz="1600" i="1" dirty="0" err="1"/>
              <a:t>Cuppa</a:t>
            </a:r>
            <a:r>
              <a:rPr lang="en-US" sz="1600" i="1" dirty="0"/>
              <a:t>! </a:t>
            </a:r>
            <a:r>
              <a:rPr lang="en-US" sz="1600" dirty="0"/>
              <a:t>by Rohan Srinivasan</a:t>
            </a:r>
          </a:p>
        </p:txBody>
      </p:sp>
    </p:spTree>
    <p:extLst>
      <p:ext uri="{BB962C8B-B14F-4D97-AF65-F5344CB8AC3E}">
        <p14:creationId xmlns:p14="http://schemas.microsoft.com/office/powerpoint/2010/main" val="39243342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3048"/>
            <a:ext cx="12191998" cy="1755647"/>
          </a:xfrm>
          <a:prstGeom prst="rect">
            <a:avLst/>
          </a:prstGeom>
        </p:spPr>
      </p:pic>
      <p:pic>
        <p:nvPicPr>
          <p:cNvPr id="13" name="Picture 12">
            <a:extLst>
              <a:ext uri="{FF2B5EF4-FFF2-40B4-BE49-F238E27FC236}">
                <a16:creationId xmlns:a16="http://schemas.microsoft.com/office/drawing/2014/main" id="{9F64A3B6-C81F-4F0D-B38C-0F6195E4BC4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pic>
        <p:nvPicPr>
          <p:cNvPr id="14" name="Picture 13">
            <a:extLst>
              <a:ext uri="{FF2B5EF4-FFF2-40B4-BE49-F238E27FC236}">
                <a16:creationId xmlns:a16="http://schemas.microsoft.com/office/drawing/2014/main" id="{0A842B4C-314F-4503-B4C8-4133DB09DCC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sp>
        <p:nvSpPr>
          <p:cNvPr id="20" name="TextBox 19">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9" name="Slide Number Placeholder 5">
            <a:extLst>
              <a:ext uri="{FF2B5EF4-FFF2-40B4-BE49-F238E27FC236}">
                <a16:creationId xmlns:a16="http://schemas.microsoft.com/office/drawing/2014/main" id="{7CF5872A-8640-4969-B66C-45A7425D830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014122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D7273ADF-FC12-4DA9-9540-A29F99A439FB}"/>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5459807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999E3926-4298-4868-B473-0638C4D8459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985215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DB919D6-641F-491A-A327-15ED2E1BC94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1810360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3815F8FD-B6C1-4494-84E1-A3158E7579F4}"/>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3119645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3C6ACCE2-7FB4-4276-99C4-3C61AA5B920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1142561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D8EEB7F1-F2D1-4731-A416-584D85E62F4C}"/>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63034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2F6E4704-D22D-4DE4-BFC2-E56AF0E8387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3032357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363894" y="1123626"/>
            <a:ext cx="4599992" cy="3009835"/>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363895" y="4208107"/>
            <a:ext cx="4599991" cy="1549514"/>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5CF33E6-AB02-4510-AA06-EA7BBCB4A6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8208" y="0"/>
            <a:ext cx="6943792" cy="6858000"/>
          </a:xfrm>
          <a:prstGeom prst="rect">
            <a:avLst/>
          </a:prstGeom>
        </p:spPr>
      </p:pic>
      <p:sp>
        <p:nvSpPr>
          <p:cNvPr id="9" name="TextBox 8">
            <a:extLst>
              <a:ext uri="{FF2B5EF4-FFF2-40B4-BE49-F238E27FC236}">
                <a16:creationId xmlns:a16="http://schemas.microsoft.com/office/drawing/2014/main" id="{65C93CB6-4193-4B22-BAFA-28AC49C302F9}"/>
              </a:ext>
            </a:extLst>
          </p:cNvPr>
          <p:cNvSpPr txBox="1"/>
          <p:nvPr userDrawn="1"/>
        </p:nvSpPr>
        <p:spPr>
          <a:xfrm>
            <a:off x="1005423" y="6358495"/>
            <a:ext cx="3316934" cy="338554"/>
          </a:xfrm>
          <a:prstGeom prst="rect">
            <a:avLst/>
          </a:prstGeom>
          <a:noFill/>
        </p:spPr>
        <p:txBody>
          <a:bodyPr wrap="none" rtlCol="0">
            <a:spAutoFit/>
          </a:bodyPr>
          <a:lstStyle/>
          <a:p>
            <a:r>
              <a:rPr lang="en-US" sz="1600" i="1" dirty="0"/>
              <a:t>Color Galaxy </a:t>
            </a:r>
            <a:r>
              <a:rPr lang="en-US" sz="1600" dirty="0"/>
              <a:t>by Rohan Srinivasan</a:t>
            </a:r>
          </a:p>
        </p:txBody>
      </p:sp>
      <p:sp>
        <p:nvSpPr>
          <p:cNvPr id="12" name="Slide Number Placeholder 5">
            <a:extLst>
              <a:ext uri="{FF2B5EF4-FFF2-40B4-BE49-F238E27FC236}">
                <a16:creationId xmlns:a16="http://schemas.microsoft.com/office/drawing/2014/main" id="{2573AE7E-BFC4-4650-BEE2-ABD14F6153F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778648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6.jp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9.jp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7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B13DD4D-5219-44FC-9470-A69EB1B49F88}"/>
              </a:ext>
            </a:extLst>
          </p:cNvPr>
          <p:cNvSpPr/>
          <p:nvPr userDrawn="1"/>
        </p:nvSpPr>
        <p:spPr>
          <a:xfrm>
            <a:off x="1339441" y="6328761"/>
            <a:ext cx="9513117" cy="400110"/>
          </a:xfrm>
          <a:prstGeom prst="rect">
            <a:avLst/>
          </a:prstGeom>
          <a:effectLst>
            <a:outerShdw blurRad="50800" dist="38100" dir="2700000" algn="tl" rotWithShape="0">
              <a:prstClr val="black"/>
            </a:outerShdw>
          </a:effectLst>
        </p:spPr>
        <p:txBody>
          <a:bodyPr wrap="none">
            <a:spAutoFit/>
          </a:bodyPr>
          <a:lstStyle/>
          <a:p>
            <a:r>
              <a:rPr lang="en-US" sz="2000" b="1" baseline="0" dirty="0">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00B499C8-F8C3-46C2-B202-9E0E757ED48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2593176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3" r:id="rId3"/>
    <p:sldLayoutId id="2147483695" r:id="rId4"/>
    <p:sldLayoutId id="2147483698" r:id="rId5"/>
    <p:sldLayoutId id="2147483699" r:id="rId6"/>
    <p:sldLayoutId id="2147483700" r:id="rId7"/>
    <p:sldLayoutId id="2147483701" r:id="rId8"/>
    <p:sldLayoutId id="2147483703"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rgbClr val="BDF1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rgbClr val="DB5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8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E30D725-AA01-4A29-A11F-7896505CC754}"/>
              </a:ext>
            </a:extLst>
          </p:cNvPr>
          <p:cNvSpPr/>
          <p:nvPr userDrawn="1"/>
        </p:nvSpPr>
        <p:spPr>
          <a:xfrm>
            <a:off x="1339441" y="6276945"/>
            <a:ext cx="9513117" cy="400110"/>
          </a:xfrm>
          <a:prstGeom prst="rect">
            <a:avLst/>
          </a:prstGeom>
          <a:effectLst>
            <a:outerShdw blurRad="50800" dist="50800" dir="5400000" algn="ctr" rotWithShape="0">
              <a:schemeClr val="tx1"/>
            </a:outerShdw>
          </a:effectLst>
        </p:spPr>
        <p:txBody>
          <a:bodyPr wrap="none">
            <a:spAutoFit/>
          </a:bodyPr>
          <a:lstStyle/>
          <a:p>
            <a:r>
              <a:rPr lang="en-US" sz="2000" b="1" dirty="0">
                <a:ln>
                  <a:noFill/>
                </a:ln>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9A76E3F3-F727-428D-8857-C57E3C91BB8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382681042"/>
      </p:ext>
    </p:extLst>
  </p:cSld>
  <p:clrMap bg1="lt1" tx1="dk1" bg2="lt2" tx2="dk2" accent1="accent1" accent2="accent2" accent3="accent3" accent4="accent4" accent5="accent5" accent6="accent6" hlink="hlink" folHlink="folHlink"/>
  <p:sldLayoutIdLst>
    <p:sldLayoutId id="2147483739" r:id="rId1"/>
    <p:sldLayoutId id="2147483706" r:id="rId2"/>
    <p:sldLayoutId id="2147483708" r:id="rId3"/>
    <p:sldLayoutId id="2147483710" r:id="rId4"/>
    <p:sldLayoutId id="2147483713" r:id="rId5"/>
    <p:sldLayoutId id="2147483714" r:id="rId6"/>
    <p:sldLayoutId id="2147483715" r:id="rId7"/>
    <p:sldLayoutId id="2147483716" r:id="rId8"/>
    <p:sldLayoutId id="2147483718"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rgbClr val="8DF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rgbClr val="428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8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B6DC4AB-A6BD-4C04-92D1-DA4F67E4CB52}"/>
              </a:ext>
            </a:extLst>
          </p:cNvPr>
          <p:cNvSpPr/>
          <p:nvPr userDrawn="1"/>
        </p:nvSpPr>
        <p:spPr>
          <a:xfrm>
            <a:off x="1339441" y="6315098"/>
            <a:ext cx="9513117" cy="400110"/>
          </a:xfrm>
          <a:prstGeom prst="rect">
            <a:avLst/>
          </a:prstGeom>
          <a:effectLst>
            <a:outerShdw blurRad="50800" dist="50800" dir="5400000" algn="ctr" rotWithShape="0">
              <a:schemeClr val="tx1"/>
            </a:outerShdw>
          </a:effectLst>
        </p:spPr>
        <p:txBody>
          <a:bodyPr wrap="none">
            <a:spAutoFit/>
          </a:bodyPr>
          <a:lstStyle/>
          <a:p>
            <a:r>
              <a:rPr lang="en-US" sz="2000" b="1" dirty="0">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E0173CA4-A716-4E75-8FF1-2A53B6A6F4A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06398125"/>
      </p:ext>
    </p:extLst>
  </p:cSld>
  <p:clrMap bg1="lt1" tx1="dk1" bg2="lt2" tx2="dk2" accent1="accent1" accent2="accent2" accent3="accent3" accent4="accent4" accent5="accent5" accent6="accent6" hlink="hlink" folHlink="folHlink"/>
  <p:sldLayoutIdLst>
    <p:sldLayoutId id="2147483740" r:id="rId1"/>
    <p:sldLayoutId id="2147483722" r:id="rId2"/>
    <p:sldLayoutId id="2147483725" r:id="rId3"/>
    <p:sldLayoutId id="2147483727" r:id="rId4"/>
    <p:sldLayoutId id="2147483730" r:id="rId5"/>
    <p:sldLayoutId id="2147483731" r:id="rId6"/>
    <p:sldLayoutId id="2147483732" r:id="rId7"/>
    <p:sldLayoutId id="2147483733" r:id="rId8"/>
    <p:sldLayoutId id="2147483735"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image" Target="../media/image27.emf"/><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mailto:marcus.poppen@wsu.edu" TargetMode="Externa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35B4CA-FBCE-47D0-BD9D-A5AEF965B887}"/>
              </a:ext>
            </a:extLst>
          </p:cNvPr>
          <p:cNvSpPr>
            <a:spLocks noGrp="1"/>
          </p:cNvSpPr>
          <p:nvPr>
            <p:ph type="ctrTitle"/>
          </p:nvPr>
        </p:nvSpPr>
        <p:spPr>
          <a:xfrm>
            <a:off x="636540" y="1922791"/>
            <a:ext cx="10918920" cy="1242994"/>
          </a:xfrm>
        </p:spPr>
        <p:txBody>
          <a:bodyPr>
            <a:normAutofit/>
          </a:bodyPr>
          <a:lstStyle/>
          <a:p>
            <a:r>
              <a:rPr lang="en-US" dirty="0"/>
              <a:t>WSU Model Demonstration Project</a:t>
            </a:r>
          </a:p>
        </p:txBody>
      </p:sp>
      <p:sp>
        <p:nvSpPr>
          <p:cNvPr id="6" name="Subtitle 5">
            <a:extLst>
              <a:ext uri="{FF2B5EF4-FFF2-40B4-BE49-F238E27FC236}">
                <a16:creationId xmlns:a16="http://schemas.microsoft.com/office/drawing/2014/main" id="{3EBC5194-3A0F-4DFF-BD88-09C09B40FC12}"/>
              </a:ext>
            </a:extLst>
          </p:cNvPr>
          <p:cNvSpPr>
            <a:spLocks noGrp="1"/>
          </p:cNvSpPr>
          <p:nvPr>
            <p:ph type="subTitle" idx="1"/>
          </p:nvPr>
        </p:nvSpPr>
        <p:spPr>
          <a:xfrm>
            <a:off x="636540" y="3233864"/>
            <a:ext cx="10918919" cy="600198"/>
          </a:xfrm>
        </p:spPr>
        <p:txBody>
          <a:bodyPr/>
          <a:lstStyle/>
          <a:p>
            <a:r>
              <a:rPr lang="en-US" dirty="0"/>
              <a:t>Planning and Development of the Washington Transition Program</a:t>
            </a:r>
          </a:p>
        </p:txBody>
      </p:sp>
      <p:sp>
        <p:nvSpPr>
          <p:cNvPr id="4" name="Slide Number Placeholder 3">
            <a:extLst>
              <a:ext uri="{FF2B5EF4-FFF2-40B4-BE49-F238E27FC236}">
                <a16:creationId xmlns:a16="http://schemas.microsoft.com/office/drawing/2014/main" id="{6D2D3F95-7A25-4CD4-970B-7688CF08691A}"/>
              </a:ext>
            </a:extLst>
          </p:cNvPr>
          <p:cNvSpPr>
            <a:spLocks noGrp="1"/>
          </p:cNvSpPr>
          <p:nvPr>
            <p:ph type="sldNum" sz="quarter" idx="4"/>
          </p:nvPr>
        </p:nvSpPr>
        <p:spPr/>
        <p:txBody>
          <a:bodyPr/>
          <a:lstStyle/>
          <a:p>
            <a:fld id="{50ADEE99-5B15-4B10-A3EB-5286E787B43D}" type="slidenum">
              <a:rPr lang="en-US" smtClean="0"/>
              <a:t>1</a:t>
            </a:fld>
            <a:endParaRPr lang="en-US"/>
          </a:p>
        </p:txBody>
      </p:sp>
      <p:sp>
        <p:nvSpPr>
          <p:cNvPr id="7" name="Subtitle 5">
            <a:extLst>
              <a:ext uri="{FF2B5EF4-FFF2-40B4-BE49-F238E27FC236}">
                <a16:creationId xmlns:a16="http://schemas.microsoft.com/office/drawing/2014/main" id="{D7B2D45B-624A-B845-B221-99EBDF4093EE}"/>
              </a:ext>
            </a:extLst>
          </p:cNvPr>
          <p:cNvSpPr txBox="1">
            <a:spLocks/>
          </p:cNvSpPr>
          <p:nvPr/>
        </p:nvSpPr>
        <p:spPr>
          <a:xfrm>
            <a:off x="714393" y="3902141"/>
            <a:ext cx="10918919" cy="600198"/>
          </a:xfrm>
          <a:prstGeom prst="rect">
            <a:avLst/>
          </a:prstGeom>
        </p:spPr>
        <p:txBody>
          <a:bodyPr vert="horz" lIns="91440" tIns="45720" rIns="91440" bIns="45720" rtlCol="0">
            <a:noAutofit/>
          </a:bodyPr>
          <a:lstStyle>
            <a:lvl1pPr marL="0" indent="0" algn="ctr" defTabSz="914400" rtl="0" eaLnBrk="1" latinLnBrk="0" hangingPunct="1">
              <a:lnSpc>
                <a:spcPct val="100000"/>
              </a:lnSpc>
              <a:spcBef>
                <a:spcPts val="0"/>
              </a:spcBef>
              <a:buFont typeface="Arial" panose="020B0604020202020204" pitchFamily="34" charset="0"/>
              <a:buNone/>
              <a:defRPr sz="28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buFont typeface="Courier New" panose="02070309020205020404" pitchFamily="49"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t>Marcus Poppen, Holly Whittenburg, Lauren Bruno &amp; Don McMahon</a:t>
            </a:r>
          </a:p>
        </p:txBody>
      </p:sp>
    </p:spTree>
    <p:extLst>
      <p:ext uri="{BB962C8B-B14F-4D97-AF65-F5344CB8AC3E}">
        <p14:creationId xmlns:p14="http://schemas.microsoft.com/office/powerpoint/2010/main" val="3822746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Overview and Agenda</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r>
              <a:rPr lang="en-US" dirty="0"/>
              <a:t>Importance of Collaboration between Schools and DVR</a:t>
            </a:r>
          </a:p>
          <a:p>
            <a:r>
              <a:rPr lang="en-US" dirty="0"/>
              <a:t>Core Features of Successful Models of Collaboration</a:t>
            </a:r>
          </a:p>
          <a:p>
            <a:r>
              <a:rPr lang="en-US" dirty="0"/>
              <a:t>Qualitative Evaluation of Washington Specific Challenges, Needs and Strategies</a:t>
            </a:r>
          </a:p>
          <a:p>
            <a:r>
              <a:rPr lang="en-US" dirty="0"/>
              <a:t>Model Demonstration Project Program Description</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2</a:t>
            </a:fld>
            <a:endParaRPr lang="en-US" dirty="0"/>
          </a:p>
        </p:txBody>
      </p:sp>
    </p:spTree>
    <p:extLst>
      <p:ext uri="{BB962C8B-B14F-4D97-AF65-F5344CB8AC3E}">
        <p14:creationId xmlns:p14="http://schemas.microsoft.com/office/powerpoint/2010/main" val="3727906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p:txBody>
          <a:bodyPr anchor="b">
            <a:normAutofit fontScale="90000"/>
          </a:bodyPr>
          <a:lstStyle/>
          <a:p>
            <a:r>
              <a:rPr lang="en-US" dirty="0"/>
              <a:t>Collaboration between School and DVR</a:t>
            </a:r>
          </a:p>
        </p:txBody>
      </p:sp>
      <p:sp>
        <p:nvSpPr>
          <p:cNvPr id="3" name="Text Placeholder 2">
            <a:extLst>
              <a:ext uri="{FF2B5EF4-FFF2-40B4-BE49-F238E27FC236}">
                <a16:creationId xmlns:a16="http://schemas.microsoft.com/office/drawing/2014/main" id="{65F052CF-921D-47AF-88A5-F80A0E77922C}"/>
              </a:ext>
            </a:extLst>
          </p:cNvPr>
          <p:cNvSpPr>
            <a:spLocks noGrp="1"/>
          </p:cNvSpPr>
          <p:nvPr>
            <p:ph type="body" idx="1"/>
          </p:nvPr>
        </p:nvSpPr>
        <p:spPr/>
        <p:txBody>
          <a:bodyPr anchor="t"/>
          <a:lstStyle/>
          <a:p>
            <a:pPr algn="l"/>
            <a:r>
              <a:rPr lang="en-US" dirty="0"/>
              <a:t>What we Know</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4"/>
          </p:nvPr>
        </p:nvSpPr>
        <p:spPr>
          <a:xfrm>
            <a:off x="11599893" y="6365078"/>
            <a:ext cx="430160" cy="363793"/>
          </a:xfrm>
        </p:spPr>
        <p:txBody>
          <a:bodyPr/>
          <a:lstStyle/>
          <a:p>
            <a:fld id="{50ADEE99-5B15-4B10-A3EB-5286E787B43D}" type="slidenum">
              <a:rPr lang="en-US" smtClean="0"/>
              <a:pPr/>
              <a:t>3</a:t>
            </a:fld>
            <a:endParaRPr lang="en-US" dirty="0"/>
          </a:p>
        </p:txBody>
      </p:sp>
    </p:spTree>
    <p:extLst>
      <p:ext uri="{BB962C8B-B14F-4D97-AF65-F5344CB8AC3E}">
        <p14:creationId xmlns:p14="http://schemas.microsoft.com/office/powerpoint/2010/main" val="1104152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Collaboration between School and DVR</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normAutofit fontScale="85000" lnSpcReduction="20000"/>
          </a:bodyPr>
          <a:lstStyle/>
          <a:p>
            <a:r>
              <a:rPr lang="en-US" dirty="0">
                <a:latin typeface="+mj-lt"/>
              </a:rPr>
              <a:t>Despite decades of targeted interventions, young adults with disabilities continue to experience poorer post-secondary employment outcomes than young adults without disabilities (U.S. Department of Labor, 2020). </a:t>
            </a:r>
          </a:p>
          <a:p>
            <a:r>
              <a:rPr lang="en-US" dirty="0">
                <a:latin typeface="+mj-lt"/>
              </a:rPr>
              <a:t>Since 1973, state Vocational Rehabilitation agencies have been required to coordinate with education officials.</a:t>
            </a:r>
            <a:r>
              <a:rPr lang="en-US" dirty="0">
                <a:latin typeface="+mj-lt"/>
                <a:ea typeface="Open Sans" charset="0"/>
                <a:cs typeface="Open Sans" charset="0"/>
              </a:rPr>
              <a:t> However, until the reauthorization of the </a:t>
            </a:r>
            <a:r>
              <a:rPr lang="en-US" i="1" dirty="0">
                <a:latin typeface="+mj-lt"/>
                <a:ea typeface="Open Sans" charset="0"/>
                <a:cs typeface="Open Sans" charset="0"/>
              </a:rPr>
              <a:t>Workforce Innovation and Opportunity Act of 2014 </a:t>
            </a:r>
            <a:r>
              <a:rPr lang="en-US" dirty="0">
                <a:latin typeface="+mj-lt"/>
                <a:ea typeface="Open Sans" charset="0"/>
                <a:cs typeface="Open Sans" charset="0"/>
              </a:rPr>
              <a:t>(WIOA), the level of involvement of VR agencies with schools and students with disabilities has varied widely (Honeycutt et al., 2015). </a:t>
            </a:r>
            <a:endParaRPr lang="en-US" dirty="0">
              <a:latin typeface="+mj-lt"/>
            </a:endParaRPr>
          </a:p>
          <a:p>
            <a:r>
              <a:rPr lang="en-US" dirty="0">
                <a:latin typeface="+mj-lt"/>
              </a:rPr>
              <a:t>Coordinating school-based transition services with Vocational Rehabilitation (VR) is one strategy that has been shown to increase positive employment outcomes for young adults with disabilities (</a:t>
            </a:r>
            <a:r>
              <a:rPr lang="en-US" dirty="0" err="1">
                <a:latin typeface="+mj-lt"/>
              </a:rPr>
              <a:t>Awsumb</a:t>
            </a:r>
            <a:r>
              <a:rPr lang="en-US" dirty="0">
                <a:latin typeface="+mj-lt"/>
              </a:rPr>
              <a:t>, et al, 2020; Benz, et al., 1997; Lindstrom, et al., 2013; Poppen et al., 2017; Shandra &amp; Hogan, 2008)</a:t>
            </a:r>
          </a:p>
          <a:p>
            <a:endParaRPr lang="en-US" dirty="0"/>
          </a:p>
          <a:p>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4</a:t>
            </a:fld>
            <a:endParaRPr lang="en-US" dirty="0"/>
          </a:p>
        </p:txBody>
      </p:sp>
    </p:spTree>
    <p:extLst>
      <p:ext uri="{BB962C8B-B14F-4D97-AF65-F5344CB8AC3E}">
        <p14:creationId xmlns:p14="http://schemas.microsoft.com/office/powerpoint/2010/main" val="3819815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p:txBody>
          <a:bodyPr/>
          <a:lstStyle/>
          <a:p>
            <a:r>
              <a:rPr lang="en-US" dirty="0"/>
              <a:t>Successful Models of Collaboration</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10"/>
          </p:nvPr>
        </p:nvSpPr>
        <p:spPr/>
        <p:txBody>
          <a:bodyPr/>
          <a:lstStyle/>
          <a:p>
            <a:fld id="{50ADEE99-5B15-4B10-A3EB-5286E787B43D}" type="slidenum">
              <a:rPr lang="en-US" smtClean="0"/>
              <a:pPr/>
              <a:t>5</a:t>
            </a:fld>
            <a:endParaRPr lang="en-US" dirty="0"/>
          </a:p>
        </p:txBody>
      </p:sp>
    </p:spTree>
    <p:extLst>
      <p:ext uri="{BB962C8B-B14F-4D97-AF65-F5344CB8AC3E}">
        <p14:creationId xmlns:p14="http://schemas.microsoft.com/office/powerpoint/2010/main" val="1510676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503853"/>
            <a:ext cx="10714703" cy="1265570"/>
          </a:xfrm>
        </p:spPr>
        <p:txBody>
          <a:bodyPr>
            <a:normAutofit fontScale="90000"/>
          </a:bodyPr>
          <a:lstStyle/>
          <a:p>
            <a:r>
              <a:rPr lang="en-US" dirty="0"/>
              <a:t>Pre-Employment Transition Services: A Guide for Collaboration Among State Vocational Rehabilitation Agencies and Education Partners (NTACT):</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639097" y="2078182"/>
            <a:ext cx="10714703" cy="4013860"/>
          </a:xfrm>
        </p:spPr>
        <p:txBody>
          <a:bodyPr>
            <a:normAutofit fontScale="92500"/>
          </a:bodyPr>
          <a:lstStyle/>
          <a:p>
            <a:pPr marL="0" indent="0">
              <a:buNone/>
            </a:pPr>
            <a:r>
              <a:rPr lang="en-US" sz="2400" dirty="0"/>
              <a:t>This guide explores some fundamental needs in order to have a successful VR and school collaboration to implement Pre-ETS. It provides some guidance on essential features. Potentially most importantly it provides several detailed appendices examples and templates of forms and planning documents.  </a:t>
            </a:r>
            <a:br>
              <a:rPr lang="en-US" sz="2400" dirty="0"/>
            </a:br>
            <a:r>
              <a:rPr lang="en-US" sz="2400" dirty="0"/>
              <a:t>NTACT Guide emphasizes the following four Themes/Chapter.  </a:t>
            </a:r>
          </a:p>
          <a:p>
            <a:pPr marL="0" indent="0">
              <a:buNone/>
            </a:pPr>
            <a:r>
              <a:rPr lang="en-US" b="1" dirty="0"/>
              <a:t>Shared Understanding of Transition Services</a:t>
            </a:r>
            <a:r>
              <a:rPr lang="en-US" sz="2400" dirty="0"/>
              <a:t>  </a:t>
            </a:r>
          </a:p>
          <a:p>
            <a:pPr marL="0" indent="0">
              <a:buNone/>
            </a:pPr>
            <a:r>
              <a:rPr lang="en-US" b="1" dirty="0"/>
              <a:t>Building Your Local Partnership</a:t>
            </a:r>
          </a:p>
          <a:p>
            <a:pPr marL="0" indent="0">
              <a:buNone/>
            </a:pPr>
            <a:r>
              <a:rPr lang="en-US" b="1" dirty="0"/>
              <a:t>Coordination and Collaboration for Individual Student Planning</a:t>
            </a:r>
          </a:p>
          <a:p>
            <a:pPr marL="0" indent="0">
              <a:buNone/>
            </a:pPr>
            <a:r>
              <a:rPr lang="en-US" b="1" dirty="0"/>
              <a:t>Partnering with Families: Reimagining the Possibilities. </a:t>
            </a:r>
            <a:endParaRPr lang="en-US" sz="2400" b="1"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6</a:t>
            </a:fld>
            <a:endParaRPr lang="en-US" dirty="0"/>
          </a:p>
        </p:txBody>
      </p:sp>
    </p:spTree>
    <p:extLst>
      <p:ext uri="{BB962C8B-B14F-4D97-AF65-F5344CB8AC3E}">
        <p14:creationId xmlns:p14="http://schemas.microsoft.com/office/powerpoint/2010/main" val="3238840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b="1" dirty="0"/>
              <a:t>NTACT (continued)</a:t>
            </a:r>
            <a:endParaRPr lang="en-US" dirty="0"/>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pPr marL="0" indent="0">
              <a:buNone/>
            </a:pPr>
            <a:r>
              <a:rPr lang="en-US" b="1" dirty="0"/>
              <a:t>Shared Understanding of Transition Services</a:t>
            </a:r>
            <a:r>
              <a:rPr lang="en-US" dirty="0"/>
              <a:t> </a:t>
            </a:r>
          </a:p>
          <a:p>
            <a:r>
              <a:rPr lang="en-US" dirty="0"/>
              <a:t>IEP transition services </a:t>
            </a:r>
          </a:p>
          <a:p>
            <a:r>
              <a:rPr lang="en-US" dirty="0"/>
              <a:t>Pre-ETS activities</a:t>
            </a:r>
          </a:p>
          <a:p>
            <a:r>
              <a:rPr lang="en-US" dirty="0"/>
              <a:t>The continuum of VR services </a:t>
            </a:r>
          </a:p>
          <a:p>
            <a:r>
              <a:rPr lang="en-US" dirty="0"/>
              <a:t>Importance of coordinating Individual Education Plans (IDEA) and Individual Plans for Employment (VR)</a:t>
            </a:r>
          </a:p>
          <a:p>
            <a:r>
              <a:rPr lang="en-US" dirty="0"/>
              <a:t>These should complement and reinforce not replicate each other</a:t>
            </a:r>
          </a:p>
          <a:p>
            <a:endParaRPr lang="en-US" b="1"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7</a:t>
            </a:fld>
            <a:endParaRPr lang="en-US" dirty="0"/>
          </a:p>
        </p:txBody>
      </p:sp>
    </p:spTree>
    <p:extLst>
      <p:ext uri="{BB962C8B-B14F-4D97-AF65-F5344CB8AC3E}">
        <p14:creationId xmlns:p14="http://schemas.microsoft.com/office/powerpoint/2010/main" val="2607959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b="1" dirty="0"/>
              <a:t>NTACT (continued)</a:t>
            </a:r>
            <a:endParaRPr lang="en-US" dirty="0"/>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normAutofit fontScale="92500"/>
          </a:bodyPr>
          <a:lstStyle/>
          <a:p>
            <a:pPr marL="0" indent="0">
              <a:buNone/>
            </a:pPr>
            <a:r>
              <a:rPr lang="en-US" b="1" dirty="0"/>
              <a:t>Building Your Local Partnership</a:t>
            </a:r>
            <a:r>
              <a:rPr lang="en-US" dirty="0"/>
              <a:t> </a:t>
            </a:r>
          </a:p>
          <a:p>
            <a:r>
              <a:rPr lang="en-US" dirty="0"/>
              <a:t>Guidance on effectively building local partnerships and improving communication between schools, VR, and VR contractors</a:t>
            </a:r>
          </a:p>
          <a:p>
            <a:r>
              <a:rPr lang="en-US" dirty="0"/>
              <a:t>Strong emphasis is placed on the need to improve processes and logistics to allow for regular collaboration between the students and teachers in the schools and the VR counselors</a:t>
            </a:r>
          </a:p>
          <a:p>
            <a:r>
              <a:rPr lang="en-US" dirty="0"/>
              <a:t>This includes coordination and outreach to other community partners including businesses, Independent living centers, Developmental Disability Agencies, and other relevant stakeholders</a:t>
            </a:r>
            <a:endParaRPr lang="en-US" b="1"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8</a:t>
            </a:fld>
            <a:endParaRPr lang="en-US" dirty="0"/>
          </a:p>
        </p:txBody>
      </p:sp>
    </p:spTree>
    <p:extLst>
      <p:ext uri="{BB962C8B-B14F-4D97-AF65-F5344CB8AC3E}">
        <p14:creationId xmlns:p14="http://schemas.microsoft.com/office/powerpoint/2010/main" val="512263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b="1" dirty="0"/>
              <a:t>NTACT (continued)</a:t>
            </a:r>
            <a:endParaRPr lang="en-US" dirty="0"/>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normAutofit/>
          </a:bodyPr>
          <a:lstStyle/>
          <a:p>
            <a:pPr marL="0" indent="0">
              <a:buNone/>
            </a:pPr>
            <a:r>
              <a:rPr lang="en-US" b="1" dirty="0"/>
              <a:t>Coordination and Collaboration for Individual Student Planning.</a:t>
            </a:r>
          </a:p>
          <a:p>
            <a:r>
              <a:rPr lang="en-US" dirty="0"/>
              <a:t>Planning and making time for collaboration is critical for improving transition services</a:t>
            </a:r>
          </a:p>
          <a:p>
            <a:r>
              <a:rPr lang="en-US" dirty="0"/>
              <a:t>Student participation is also critical in this process. Eventually moving toward the student taking a leadership role in this process</a:t>
            </a:r>
            <a:endParaRPr lang="en-US" b="1"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9</a:t>
            </a:fld>
            <a:endParaRPr lang="en-US" dirty="0"/>
          </a:p>
        </p:txBody>
      </p:sp>
    </p:spTree>
    <p:extLst>
      <p:ext uri="{BB962C8B-B14F-4D97-AF65-F5344CB8AC3E}">
        <p14:creationId xmlns:p14="http://schemas.microsoft.com/office/powerpoint/2010/main" val="1884076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b="1" dirty="0"/>
              <a:t>NTACT (continued)</a:t>
            </a:r>
            <a:endParaRPr lang="en-US" dirty="0"/>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normAutofit lnSpcReduction="10000"/>
          </a:bodyPr>
          <a:lstStyle/>
          <a:p>
            <a:pPr marL="0" indent="0">
              <a:buNone/>
            </a:pPr>
            <a:r>
              <a:rPr lang="en-US" b="1" dirty="0"/>
              <a:t>Partnering with Families: Reimagining the Possibilities. </a:t>
            </a:r>
          </a:p>
          <a:p>
            <a:r>
              <a:rPr lang="en-US" dirty="0"/>
              <a:t>While family engagement is not one of the Pre-ETS activities defined in WOIA it can potentially positively impact these services by helping to shift mindsets away from caring for people with disabilities to SUPPORTING people with disabilities.</a:t>
            </a:r>
          </a:p>
          <a:p>
            <a:r>
              <a:rPr lang="en-US" dirty="0"/>
              <a:t>This is critically important when working to improve outcomes for students with disabilities who are from culturally and linguistically diverse communities. Partnering with CLD families can help ensure they are aware of resources to support their learner with disabilities as they transition to adulthood.</a:t>
            </a:r>
            <a:endParaRPr lang="en-US" b="1"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10</a:t>
            </a:fld>
            <a:endParaRPr lang="en-US" dirty="0"/>
          </a:p>
        </p:txBody>
      </p:sp>
    </p:spTree>
    <p:extLst>
      <p:ext uri="{BB962C8B-B14F-4D97-AF65-F5344CB8AC3E}">
        <p14:creationId xmlns:p14="http://schemas.microsoft.com/office/powerpoint/2010/main" val="1763015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b="1" dirty="0"/>
              <a:t>Circles</a:t>
            </a:r>
            <a:endParaRPr lang="en-US" dirty="0"/>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normAutofit fontScale="92500" lnSpcReduction="10000"/>
          </a:bodyPr>
          <a:lstStyle/>
          <a:p>
            <a:pPr marL="0" indent="0">
              <a:buNone/>
            </a:pPr>
            <a:r>
              <a:rPr lang="en-US" dirty="0"/>
              <a:t>CIRCLES has a detailed model of implementation. The CIRCLES model involves three levels of interagency collaboration including a </a:t>
            </a:r>
            <a:r>
              <a:rPr lang="en-US" b="1" dirty="0"/>
              <a:t>Community Level Team</a:t>
            </a:r>
            <a:r>
              <a:rPr lang="en-US" dirty="0"/>
              <a:t>, a School Level Team, and an </a:t>
            </a:r>
            <a:r>
              <a:rPr lang="en-US" b="1" dirty="0"/>
              <a:t>IEP Team</a:t>
            </a:r>
            <a:r>
              <a:rPr lang="en-US" dirty="0"/>
              <a:t>. </a:t>
            </a:r>
          </a:p>
          <a:p>
            <a:r>
              <a:rPr lang="en-US" dirty="0"/>
              <a:t>Designed to address common failings in current transition planning in K-12 which put the emphasis on teachers to contact possible providers to attend IEP meetings.</a:t>
            </a:r>
          </a:p>
          <a:p>
            <a:r>
              <a:rPr lang="en-US" dirty="0"/>
              <a:t>Providers have more potential clients than possible to attend all those IEP meetings plus they have to deliver their agencies direct services as well. Additionally, many Special Education teachers are not aware of all the local resources potentially relevant to their students. </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11</a:t>
            </a:fld>
            <a:endParaRPr lang="en-US" dirty="0"/>
          </a:p>
        </p:txBody>
      </p:sp>
    </p:spTree>
    <p:extLst>
      <p:ext uri="{BB962C8B-B14F-4D97-AF65-F5344CB8AC3E}">
        <p14:creationId xmlns:p14="http://schemas.microsoft.com/office/powerpoint/2010/main" val="1775485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b="1" dirty="0"/>
              <a:t>Circles (Continued)</a:t>
            </a:r>
            <a:endParaRPr lang="en-US" dirty="0"/>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normAutofit/>
          </a:bodyPr>
          <a:lstStyle/>
          <a:p>
            <a:r>
              <a:rPr lang="en-US" dirty="0"/>
              <a:t>CIRCLES addresses this challenge by shifting the collaboration focus from being special education teacher or VR counselor initialed processes to a community based one. </a:t>
            </a:r>
          </a:p>
          <a:p>
            <a:r>
              <a:rPr lang="en-US" dirty="0"/>
              <a:t>Interagency workgroups share information, resources, and engage to active collaboration to address the diversity of students VR and post school needs. </a:t>
            </a:r>
          </a:p>
          <a:p>
            <a:r>
              <a:rPr lang="en-US" dirty="0"/>
              <a:t>Circles includes suggested self determination and assessment measure to help teams measure the effectiveness of their efforts. </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12</a:t>
            </a:fld>
            <a:endParaRPr lang="en-US" dirty="0"/>
          </a:p>
        </p:txBody>
      </p:sp>
    </p:spTree>
    <p:extLst>
      <p:ext uri="{BB962C8B-B14F-4D97-AF65-F5344CB8AC3E}">
        <p14:creationId xmlns:p14="http://schemas.microsoft.com/office/powerpoint/2010/main" val="3856729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b="1" dirty="0"/>
              <a:t>Oregon Youth Transition Program </a:t>
            </a:r>
            <a:endParaRPr lang="en-US" dirty="0"/>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normAutofit fontScale="92500" lnSpcReduction="10000"/>
          </a:bodyPr>
          <a:lstStyle/>
          <a:p>
            <a:pPr marL="0" indent="0">
              <a:buNone/>
            </a:pPr>
            <a:r>
              <a:rPr lang="en-US" dirty="0"/>
              <a:t>Established in 1990, the Oregon Youth Transition Program (YTP) is a collaborative partnership between Local schools, the office of Oregon Vocational Rehabilitation, Oregon Department of Education, and the University of Oregon </a:t>
            </a:r>
          </a:p>
          <a:p>
            <a:r>
              <a:rPr lang="en-US" dirty="0"/>
              <a:t>YTP’s purpose is to prepare youth with disabilities for employment or career related postsecondary education or training </a:t>
            </a:r>
          </a:p>
          <a:p>
            <a:r>
              <a:rPr lang="en-US" dirty="0"/>
              <a:t>Began as a three year federal grant to seven schools has spread into a majority of Oregon high schools over the last 25 years </a:t>
            </a:r>
          </a:p>
          <a:p>
            <a:r>
              <a:rPr lang="en-US" dirty="0"/>
              <a:t>Very detailed connections explaining IDEA and DVR policy and procedures and what to do when things are not going well </a:t>
            </a:r>
            <a:br>
              <a:rPr lang="en-US" dirty="0"/>
            </a:br>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13</a:t>
            </a:fld>
            <a:endParaRPr lang="en-US" dirty="0"/>
          </a:p>
        </p:txBody>
      </p:sp>
    </p:spTree>
    <p:extLst>
      <p:ext uri="{BB962C8B-B14F-4D97-AF65-F5344CB8AC3E}">
        <p14:creationId xmlns:p14="http://schemas.microsoft.com/office/powerpoint/2010/main" val="2335644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b="1" dirty="0"/>
              <a:t>Oregon Youth Transition Program </a:t>
            </a:r>
            <a:endParaRPr lang="en-US" dirty="0"/>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normAutofit/>
          </a:bodyPr>
          <a:lstStyle/>
          <a:p>
            <a:pPr marL="0" indent="0">
              <a:buNone/>
            </a:pPr>
            <a:r>
              <a:rPr lang="en-US" dirty="0"/>
              <a:t>Basic Steps of organizing </a:t>
            </a:r>
          </a:p>
          <a:p>
            <a:pPr lvl="0"/>
            <a:r>
              <a:rPr lang="en-US" dirty="0"/>
              <a:t>1. Identify the YTP team </a:t>
            </a:r>
          </a:p>
          <a:p>
            <a:pPr lvl="0"/>
            <a:r>
              <a:rPr lang="en-US" dirty="0"/>
              <a:t>2. Develop roles and responsibilities for each team member </a:t>
            </a:r>
          </a:p>
          <a:p>
            <a:pPr lvl="0"/>
            <a:r>
              <a:rPr lang="en-US" dirty="0"/>
              <a:t>3. Meet regularly as a team and create a format for documenting supervision and collaboration among team members </a:t>
            </a:r>
          </a:p>
          <a:p>
            <a:pPr lvl="0"/>
            <a:r>
              <a:rPr lang="en-US" dirty="0"/>
              <a:t>4. Develop strategies for collecting student information and tracking student progress </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14</a:t>
            </a:fld>
            <a:endParaRPr lang="en-US" dirty="0"/>
          </a:p>
        </p:txBody>
      </p:sp>
    </p:spTree>
    <p:extLst>
      <p:ext uri="{BB962C8B-B14F-4D97-AF65-F5344CB8AC3E}">
        <p14:creationId xmlns:p14="http://schemas.microsoft.com/office/powerpoint/2010/main" val="2536541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503853"/>
            <a:ext cx="10714703" cy="1526828"/>
          </a:xfrm>
        </p:spPr>
        <p:txBody>
          <a:bodyPr>
            <a:normAutofit fontScale="90000"/>
          </a:bodyPr>
          <a:lstStyle/>
          <a:p>
            <a:r>
              <a:rPr lang="en-US" b="1" dirty="0"/>
              <a:t>Connections Between these Models and Opportunities to inform our Model Demonstration project</a:t>
            </a:r>
            <a:endParaRPr lang="en-US" dirty="0"/>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639097" y="2232561"/>
            <a:ext cx="10714703" cy="3717081"/>
          </a:xfrm>
        </p:spPr>
        <p:txBody>
          <a:bodyPr/>
          <a:lstStyle/>
          <a:p>
            <a:pPr marL="0" indent="0">
              <a:buNone/>
            </a:pPr>
            <a:r>
              <a:rPr lang="en-US" dirty="0"/>
              <a:t>These three selected models have several similar features and recommendations </a:t>
            </a:r>
          </a:p>
          <a:p>
            <a:pPr marL="0" indent="0">
              <a:buNone/>
            </a:pPr>
            <a:r>
              <a:rPr lang="en-US" dirty="0"/>
              <a:t>A limitation of the currently identified models is a lack of specificity in program hours, Pre-ETS curriculum and activities, and policy and procedures </a:t>
            </a:r>
          </a:p>
          <a:p>
            <a:pPr marL="0" indent="0">
              <a:buNone/>
            </a:pPr>
            <a:r>
              <a:rPr lang="en-US" dirty="0"/>
              <a:t>Clear need for Strategies to help people </a:t>
            </a:r>
            <a:r>
              <a:rPr lang="en-US"/>
              <a:t>engage in Communication </a:t>
            </a:r>
            <a:r>
              <a:rPr lang="en-US" dirty="0"/>
              <a:t>and collaboration</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15</a:t>
            </a:fld>
            <a:endParaRPr lang="en-US" dirty="0"/>
          </a:p>
        </p:txBody>
      </p:sp>
    </p:spTree>
    <p:extLst>
      <p:ext uri="{BB962C8B-B14F-4D97-AF65-F5344CB8AC3E}">
        <p14:creationId xmlns:p14="http://schemas.microsoft.com/office/powerpoint/2010/main" val="322430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a:xfrm>
            <a:off x="298579" y="1447886"/>
            <a:ext cx="5585854" cy="2571295"/>
          </a:xfrm>
        </p:spPr>
        <p:txBody>
          <a:bodyPr anchor="b">
            <a:noAutofit/>
          </a:bodyPr>
          <a:lstStyle/>
          <a:p>
            <a:r>
              <a:rPr lang="en-US" sz="4400" dirty="0"/>
              <a:t>What Stakeholders Say about School/DVR Collaboration in Washington</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4"/>
          </p:nvPr>
        </p:nvSpPr>
        <p:spPr>
          <a:xfrm>
            <a:off x="11599893" y="6365078"/>
            <a:ext cx="430160" cy="363793"/>
          </a:xfrm>
        </p:spPr>
        <p:txBody>
          <a:bodyPr/>
          <a:lstStyle/>
          <a:p>
            <a:fld id="{50ADEE99-5B15-4B10-A3EB-5286E787B43D}" type="slidenum">
              <a:rPr lang="en-US" smtClean="0"/>
              <a:pPr/>
              <a:t>16</a:t>
            </a:fld>
            <a:endParaRPr lang="en-US" dirty="0"/>
          </a:p>
        </p:txBody>
      </p:sp>
    </p:spTree>
    <p:extLst>
      <p:ext uri="{BB962C8B-B14F-4D97-AF65-F5344CB8AC3E}">
        <p14:creationId xmlns:p14="http://schemas.microsoft.com/office/powerpoint/2010/main" val="39326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503853"/>
            <a:ext cx="10714703" cy="951723"/>
          </a:xfrm>
        </p:spPr>
        <p:txBody>
          <a:bodyPr anchor="ctr">
            <a:normAutofit/>
          </a:bodyPr>
          <a:lstStyle/>
          <a:p>
            <a:r>
              <a:rPr lang="en-US" dirty="0"/>
              <a:t>Overview and Purpose</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353800" y="6354147"/>
            <a:ext cx="559024" cy="363793"/>
          </a:xfrm>
        </p:spPr>
        <p:txBody>
          <a:bodyPr>
            <a:normAutofit/>
          </a:bodyPr>
          <a:lstStyle/>
          <a:p>
            <a:pPr>
              <a:spcAft>
                <a:spcPts val="600"/>
              </a:spcAft>
            </a:pPr>
            <a:fld id="{50ADEE99-5B15-4B10-A3EB-5286E787B43D}" type="slidenum">
              <a:rPr lang="en-US" smtClean="0"/>
              <a:pPr>
                <a:spcAft>
                  <a:spcPts val="600"/>
                </a:spcAft>
              </a:pPr>
              <a:t>17</a:t>
            </a:fld>
            <a:endParaRPr lang="en-US"/>
          </a:p>
        </p:txBody>
      </p:sp>
      <p:graphicFrame>
        <p:nvGraphicFramePr>
          <p:cNvPr id="6" name="Content Placeholder 2">
            <a:extLst>
              <a:ext uri="{FF2B5EF4-FFF2-40B4-BE49-F238E27FC236}">
                <a16:creationId xmlns:a16="http://schemas.microsoft.com/office/drawing/2014/main" id="{624671B1-10A7-4EF6-97E3-108F13DB32DF}"/>
              </a:ext>
            </a:extLst>
          </p:cNvPr>
          <p:cNvGraphicFramePr>
            <a:graphicFrameLocks noGrp="1"/>
          </p:cNvGraphicFramePr>
          <p:nvPr>
            <p:ph idx="1"/>
            <p:extLst>
              <p:ext uri="{D42A27DB-BD31-4B8C-83A1-F6EECF244321}">
                <p14:modId xmlns:p14="http://schemas.microsoft.com/office/powerpoint/2010/main" val="3158011204"/>
              </p:ext>
            </p:extLst>
          </p:nvPr>
        </p:nvGraphicFramePr>
        <p:xfrm>
          <a:off x="639097" y="1543287"/>
          <a:ext cx="10714703" cy="44063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02662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What’s Happening Now?</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sz="half" idx="1"/>
          </p:nvPr>
        </p:nvSpPr>
        <p:spPr/>
        <p:txBody>
          <a:bodyPr>
            <a:noAutofit/>
          </a:bodyPr>
          <a:lstStyle/>
          <a:p>
            <a:r>
              <a:rPr lang="en-US" sz="2400" dirty="0"/>
              <a:t>Shared importance of the work</a:t>
            </a:r>
          </a:p>
          <a:p>
            <a:r>
              <a:rPr lang="en-US" sz="2400" dirty="0"/>
              <a:t>Collaboration</a:t>
            </a:r>
          </a:p>
          <a:p>
            <a:r>
              <a:rPr lang="en-US" sz="2400" dirty="0"/>
              <a:t>Inconsistency and disconnectedness</a:t>
            </a:r>
          </a:p>
          <a:p>
            <a:r>
              <a:rPr lang="en-US" sz="2400" dirty="0"/>
              <a:t>Service details</a:t>
            </a:r>
          </a:p>
        </p:txBody>
      </p:sp>
      <p:sp>
        <p:nvSpPr>
          <p:cNvPr id="5" name="Content Placeholder 4">
            <a:extLst>
              <a:ext uri="{FF2B5EF4-FFF2-40B4-BE49-F238E27FC236}">
                <a16:creationId xmlns:a16="http://schemas.microsoft.com/office/drawing/2014/main" id="{F2BAA9FA-6FDD-D24D-8800-73A5E0121C2E}"/>
              </a:ext>
            </a:extLst>
          </p:cNvPr>
          <p:cNvSpPr>
            <a:spLocks noGrp="1"/>
          </p:cNvSpPr>
          <p:nvPr>
            <p:ph sz="half" idx="2"/>
          </p:nvPr>
        </p:nvSpPr>
        <p:spPr/>
        <p:txBody>
          <a:bodyPr>
            <a:normAutofit fontScale="70000" lnSpcReduction="20000"/>
          </a:bodyPr>
          <a:lstStyle/>
          <a:p>
            <a:pPr marL="0" indent="0" algn="ctr">
              <a:buNone/>
            </a:pPr>
            <a:r>
              <a:rPr lang="en-US" sz="2400" i="1" dirty="0">
                <a:solidFill>
                  <a:schemeClr val="accent2"/>
                </a:solidFill>
              </a:rPr>
              <a:t> Basically, we have a contractor...that provide services in school during the school day. And so what that looks like, is either during, uh, an elective time or integrated with a classroom time, a contractor or myself will come in and deliver a workshop, usually in job exploration or workplace readiness training, because those two areas are kind of the higher need with some of the schools that I'm working with.</a:t>
            </a:r>
          </a:p>
          <a:p>
            <a:pPr marL="0" indent="0" algn="ctr">
              <a:buNone/>
            </a:pPr>
            <a:endParaRPr lang="en-US" sz="2400" i="1" dirty="0">
              <a:solidFill>
                <a:schemeClr val="accent2"/>
              </a:solidFill>
            </a:endParaRPr>
          </a:p>
          <a:p>
            <a:pPr marL="0" indent="0" algn="ctr">
              <a:buNone/>
            </a:pPr>
            <a:r>
              <a:rPr lang="en-US" sz="2400" i="1" dirty="0">
                <a:solidFill>
                  <a:schemeClr val="accent2"/>
                </a:solidFill>
              </a:rPr>
              <a:t>Everyone wants the same thing for these kids, it's just how do we get there </a:t>
            </a:r>
          </a:p>
          <a:p>
            <a:pPr marL="0" indent="0" algn="ctr">
              <a:buNone/>
            </a:pPr>
            <a:endParaRPr lang="en-US" sz="2400" i="1" dirty="0">
              <a:solidFill>
                <a:schemeClr val="accent2"/>
              </a:solidFill>
            </a:endParaRPr>
          </a:p>
          <a:p>
            <a:pPr marL="0" indent="0" algn="ctr">
              <a:buNone/>
            </a:pPr>
            <a:r>
              <a:rPr lang="en-US" sz="2400" i="1" dirty="0">
                <a:solidFill>
                  <a:schemeClr val="accent2"/>
                </a:solidFill>
              </a:rPr>
              <a:t>That concept of the trifecta … I mean, when you think about … trying to connect the schools, the contractors and DVR, and kind of playing in a role where you're supporting that.</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18</a:t>
            </a:fld>
            <a:endParaRPr lang="en-US" dirty="0"/>
          </a:p>
        </p:txBody>
      </p:sp>
    </p:spTree>
    <p:extLst>
      <p:ext uri="{BB962C8B-B14F-4D97-AF65-F5344CB8AC3E}">
        <p14:creationId xmlns:p14="http://schemas.microsoft.com/office/powerpoint/2010/main" val="991577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F5089-921A-284C-96C6-6754E2BB9F3A}"/>
              </a:ext>
            </a:extLst>
          </p:cNvPr>
          <p:cNvSpPr>
            <a:spLocks noGrp="1"/>
          </p:cNvSpPr>
          <p:nvPr>
            <p:ph type="title"/>
          </p:nvPr>
        </p:nvSpPr>
        <p:spPr/>
        <p:txBody>
          <a:bodyPr/>
          <a:lstStyle/>
          <a:p>
            <a:r>
              <a:rPr lang="en-US" dirty="0"/>
              <a:t>Strengths and Strategies</a:t>
            </a:r>
          </a:p>
        </p:txBody>
      </p:sp>
      <p:sp>
        <p:nvSpPr>
          <p:cNvPr id="3" name="Content Placeholder 2">
            <a:extLst>
              <a:ext uri="{FF2B5EF4-FFF2-40B4-BE49-F238E27FC236}">
                <a16:creationId xmlns:a16="http://schemas.microsoft.com/office/drawing/2014/main" id="{5A3D61B5-251B-D04F-9177-A224D16AD6FF}"/>
              </a:ext>
            </a:extLst>
          </p:cNvPr>
          <p:cNvSpPr>
            <a:spLocks noGrp="1"/>
          </p:cNvSpPr>
          <p:nvPr>
            <p:ph sz="half" idx="1"/>
          </p:nvPr>
        </p:nvSpPr>
        <p:spPr/>
        <p:txBody>
          <a:bodyPr>
            <a:noAutofit/>
          </a:bodyPr>
          <a:lstStyle/>
          <a:p>
            <a:r>
              <a:rPr lang="en-US" sz="2400" dirty="0"/>
              <a:t>Establishing connections</a:t>
            </a:r>
          </a:p>
          <a:p>
            <a:r>
              <a:rPr lang="en-US" sz="2400" dirty="0"/>
              <a:t>Partnerships and collaboration</a:t>
            </a:r>
          </a:p>
          <a:p>
            <a:r>
              <a:rPr lang="en-US" sz="2400" dirty="0"/>
              <a:t>Flexibility and innovation</a:t>
            </a:r>
          </a:p>
          <a:p>
            <a:r>
              <a:rPr lang="en-US" sz="2400" dirty="0"/>
              <a:t>Starting small</a:t>
            </a:r>
          </a:p>
          <a:p>
            <a:r>
              <a:rPr lang="en-US" sz="2400" dirty="0"/>
              <a:t>Advanced planning</a:t>
            </a:r>
          </a:p>
          <a:p>
            <a:r>
              <a:rPr lang="en-US" sz="2400" dirty="0"/>
              <a:t>Summer programming</a:t>
            </a:r>
          </a:p>
          <a:p>
            <a:r>
              <a:rPr lang="en-US" sz="2400" dirty="0"/>
              <a:t>Working virtually </a:t>
            </a:r>
          </a:p>
        </p:txBody>
      </p:sp>
      <p:sp>
        <p:nvSpPr>
          <p:cNvPr id="4" name="Content Placeholder 3">
            <a:extLst>
              <a:ext uri="{FF2B5EF4-FFF2-40B4-BE49-F238E27FC236}">
                <a16:creationId xmlns:a16="http://schemas.microsoft.com/office/drawing/2014/main" id="{6EE5BB9B-AFE6-F84A-9723-1E1CC3D3D0E6}"/>
              </a:ext>
            </a:extLst>
          </p:cNvPr>
          <p:cNvSpPr>
            <a:spLocks noGrp="1"/>
          </p:cNvSpPr>
          <p:nvPr>
            <p:ph sz="half" idx="2"/>
          </p:nvPr>
        </p:nvSpPr>
        <p:spPr>
          <a:xfrm>
            <a:off x="6162574" y="1253331"/>
            <a:ext cx="5181600" cy="4351338"/>
          </a:xfrm>
        </p:spPr>
        <p:txBody>
          <a:bodyPr>
            <a:noAutofit/>
          </a:bodyPr>
          <a:lstStyle/>
          <a:p>
            <a:pPr marL="0" indent="0" algn="ctr">
              <a:buNone/>
            </a:pPr>
            <a:r>
              <a:rPr lang="en-US" sz="1600" i="1" dirty="0">
                <a:solidFill>
                  <a:schemeClr val="accent4"/>
                </a:solidFill>
              </a:rPr>
              <a:t>Because now even when there's hybrid, I'm doing a Zoom, they put me up in front of the class where the kids all log in and hit mute, and then they're all engaged anyway … And bringing in guest speakers is, you know, a lot better. You know, the whole, everything is shifted now. The paradigm is shifted from where it used to be.</a:t>
            </a:r>
            <a:endParaRPr lang="en-US" sz="2000" i="1" dirty="0">
              <a:solidFill>
                <a:schemeClr val="accent4"/>
              </a:solidFill>
            </a:endParaRPr>
          </a:p>
          <a:p>
            <a:pPr marL="0" indent="0" algn="ctr">
              <a:buNone/>
            </a:pPr>
            <a:r>
              <a:rPr lang="en-US" sz="1600" i="1" dirty="0">
                <a:solidFill>
                  <a:schemeClr val="accent4"/>
                </a:solidFill>
              </a:rPr>
              <a:t>So just having a game, uh, that kind of game plan and getting everything set up, uh, as a year's ending and having meetings the first week of school kind of thing, right? Or, or very close to it, uh, or even beforehand with, you know, some, some of the administration. So, um, you know, we tell them our plan and we, we, we kind of tell the bells and whistles or whatever, like here are all the things that we can do for the students if we engage in this plan and kind of having some buy-in, um, as a school ends and before it begins, uh, it has been helpful for that continued growth.</a:t>
            </a:r>
          </a:p>
        </p:txBody>
      </p:sp>
    </p:spTree>
    <p:extLst>
      <p:ext uri="{BB962C8B-B14F-4D97-AF65-F5344CB8AC3E}">
        <p14:creationId xmlns:p14="http://schemas.microsoft.com/office/powerpoint/2010/main" val="976350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421B2-67A5-644F-BFAA-0A734C5CCD4E}"/>
              </a:ext>
            </a:extLst>
          </p:cNvPr>
          <p:cNvSpPr>
            <a:spLocks noGrp="1"/>
          </p:cNvSpPr>
          <p:nvPr>
            <p:ph type="title"/>
          </p:nvPr>
        </p:nvSpPr>
        <p:spPr/>
        <p:txBody>
          <a:bodyPr/>
          <a:lstStyle/>
          <a:p>
            <a:r>
              <a:rPr lang="en-US" dirty="0"/>
              <a:t>Barriers</a:t>
            </a:r>
          </a:p>
        </p:txBody>
      </p:sp>
      <p:sp>
        <p:nvSpPr>
          <p:cNvPr id="3" name="Content Placeholder 2">
            <a:extLst>
              <a:ext uri="{FF2B5EF4-FFF2-40B4-BE49-F238E27FC236}">
                <a16:creationId xmlns:a16="http://schemas.microsoft.com/office/drawing/2014/main" id="{76F7D94A-7A35-4B4D-B7C5-9B13DCDFAAAB}"/>
              </a:ext>
            </a:extLst>
          </p:cNvPr>
          <p:cNvSpPr>
            <a:spLocks noGrp="1"/>
          </p:cNvSpPr>
          <p:nvPr>
            <p:ph sz="half" idx="1"/>
          </p:nvPr>
        </p:nvSpPr>
        <p:spPr/>
        <p:txBody>
          <a:bodyPr>
            <a:normAutofit/>
          </a:bodyPr>
          <a:lstStyle/>
          <a:p>
            <a:r>
              <a:rPr lang="en-US" dirty="0"/>
              <a:t>Doing the work</a:t>
            </a:r>
          </a:p>
          <a:p>
            <a:r>
              <a:rPr lang="en-US" dirty="0"/>
              <a:t>Relationships</a:t>
            </a:r>
          </a:p>
          <a:p>
            <a:r>
              <a:rPr lang="en-US" dirty="0"/>
              <a:t>Policy and procedures</a:t>
            </a:r>
          </a:p>
          <a:p>
            <a:r>
              <a:rPr lang="en-US" dirty="0"/>
              <a:t>Professional skills and knowledge</a:t>
            </a:r>
          </a:p>
          <a:p>
            <a:r>
              <a:rPr lang="en-US" dirty="0"/>
              <a:t>Staff turnover</a:t>
            </a:r>
          </a:p>
        </p:txBody>
      </p:sp>
      <p:sp>
        <p:nvSpPr>
          <p:cNvPr id="4" name="Content Placeholder 3">
            <a:extLst>
              <a:ext uri="{FF2B5EF4-FFF2-40B4-BE49-F238E27FC236}">
                <a16:creationId xmlns:a16="http://schemas.microsoft.com/office/drawing/2014/main" id="{29C79A26-3478-2548-8E88-93F6FF62504F}"/>
              </a:ext>
            </a:extLst>
          </p:cNvPr>
          <p:cNvSpPr>
            <a:spLocks noGrp="1"/>
          </p:cNvSpPr>
          <p:nvPr>
            <p:ph sz="half" idx="2"/>
          </p:nvPr>
        </p:nvSpPr>
        <p:spPr>
          <a:xfrm>
            <a:off x="6268900" y="865149"/>
            <a:ext cx="5181600" cy="5852791"/>
          </a:xfrm>
        </p:spPr>
        <p:txBody>
          <a:bodyPr>
            <a:noAutofit/>
          </a:bodyPr>
          <a:lstStyle/>
          <a:p>
            <a:pPr marL="0" indent="0" algn="ctr">
              <a:buNone/>
            </a:pPr>
            <a:r>
              <a:rPr lang="en-US" sz="1300" i="1" dirty="0">
                <a:solidFill>
                  <a:schemeClr val="accent1"/>
                </a:solidFill>
              </a:rPr>
              <a:t>Pre-ETS have... has created a culture of just like, "We don't know what it is." And, therefore, anytime we talk about it amongst staff, it's just... it feels like a lost cause. Like no one thinks... no one sees a light at the end of the tunnel at this point, because it's gone so off the rails.</a:t>
            </a:r>
          </a:p>
          <a:p>
            <a:pPr marL="0" indent="0" algn="ctr">
              <a:buNone/>
            </a:pPr>
            <a:r>
              <a:rPr lang="en-US" sz="1300" i="1" dirty="0">
                <a:solidFill>
                  <a:schemeClr val="accent1"/>
                </a:solidFill>
              </a:rPr>
              <a:t>Um, I do know that they support students who are on 504s, um, err--that SLD, I mean, all, all levels of, um, disabilities but it's, it's not… I don't know what </a:t>
            </a:r>
            <a:r>
              <a:rPr lang="en-US" sz="1300" i="1" dirty="0" err="1">
                <a:solidFill>
                  <a:schemeClr val="accent1"/>
                </a:solidFill>
              </a:rPr>
              <a:t>gah</a:t>
            </a:r>
            <a:r>
              <a:rPr lang="en-US" sz="1300" i="1" dirty="0">
                <a:solidFill>
                  <a:schemeClr val="accent1"/>
                </a:solidFill>
              </a:rPr>
              <a:t>--actually what that means. So, um, I think it’s spotty, in my, my area. Um, I know they’ve like offered to do presentations, videos, um, interviews… but… [shrugs and throws her hands up]. That’s my experience.</a:t>
            </a:r>
          </a:p>
          <a:p>
            <a:pPr marL="0" indent="0" algn="ctr">
              <a:buNone/>
            </a:pPr>
            <a:r>
              <a:rPr lang="en-US" sz="1300" i="1" dirty="0">
                <a:solidFill>
                  <a:schemeClr val="accent1"/>
                </a:solidFill>
              </a:rPr>
              <a:t>My other piece, is like, retention is always in my brain, if like, if I hold this, this system is a poor system who falls because I leave. So, how can, how can we maintain a system that doesn't revolve around me doing the work? Um, and what the heck that looks like, because like, every time someone quits. It's like, great we’ve got to recreate this wheel, that obviously is already created but like, how can DVR hold that, so that way, that transition, is more seamless to the next body that comes in, because it's not a matter of my skill and my ability to hold it, it's just DVR and like “here the things we offer, this we've been doing, great.” We're going to move forward with this thing</a:t>
            </a:r>
            <a:r>
              <a:rPr lang="en-US" sz="1400" i="1" dirty="0">
                <a:solidFill>
                  <a:schemeClr val="accent1"/>
                </a:solidFill>
              </a:rPr>
              <a:t>.</a:t>
            </a:r>
          </a:p>
        </p:txBody>
      </p:sp>
      <p:sp>
        <p:nvSpPr>
          <p:cNvPr id="5" name="Slide Number Placeholder 4">
            <a:extLst>
              <a:ext uri="{FF2B5EF4-FFF2-40B4-BE49-F238E27FC236}">
                <a16:creationId xmlns:a16="http://schemas.microsoft.com/office/drawing/2014/main" id="{61A1C8CE-A596-5E41-9EC2-9BBDAA754560}"/>
              </a:ext>
            </a:extLst>
          </p:cNvPr>
          <p:cNvSpPr>
            <a:spLocks noGrp="1"/>
          </p:cNvSpPr>
          <p:nvPr>
            <p:ph type="sldNum" sz="quarter" idx="4"/>
          </p:nvPr>
        </p:nvSpPr>
        <p:spPr/>
        <p:txBody>
          <a:bodyPr/>
          <a:lstStyle/>
          <a:p>
            <a:fld id="{50ADEE99-5B15-4B10-A3EB-5286E787B43D}" type="slidenum">
              <a:rPr lang="en-US" smtClean="0"/>
              <a:pPr/>
              <a:t>20</a:t>
            </a:fld>
            <a:endParaRPr lang="en-US" dirty="0"/>
          </a:p>
        </p:txBody>
      </p:sp>
    </p:spTree>
    <p:extLst>
      <p:ext uri="{BB962C8B-B14F-4D97-AF65-F5344CB8AC3E}">
        <p14:creationId xmlns:p14="http://schemas.microsoft.com/office/powerpoint/2010/main" val="3452835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421B2-67A5-644F-BFAA-0A734C5CCD4E}"/>
              </a:ext>
            </a:extLst>
          </p:cNvPr>
          <p:cNvSpPr>
            <a:spLocks noGrp="1"/>
          </p:cNvSpPr>
          <p:nvPr>
            <p:ph type="title"/>
          </p:nvPr>
        </p:nvSpPr>
        <p:spPr/>
        <p:txBody>
          <a:bodyPr/>
          <a:lstStyle/>
          <a:p>
            <a:r>
              <a:rPr lang="en-US" dirty="0"/>
              <a:t>Values and Beliefs</a:t>
            </a:r>
          </a:p>
        </p:txBody>
      </p:sp>
      <p:sp>
        <p:nvSpPr>
          <p:cNvPr id="3" name="Content Placeholder 2">
            <a:extLst>
              <a:ext uri="{FF2B5EF4-FFF2-40B4-BE49-F238E27FC236}">
                <a16:creationId xmlns:a16="http://schemas.microsoft.com/office/drawing/2014/main" id="{76F7D94A-7A35-4B4D-B7C5-9B13DCDFAAAB}"/>
              </a:ext>
            </a:extLst>
          </p:cNvPr>
          <p:cNvSpPr>
            <a:spLocks noGrp="1"/>
          </p:cNvSpPr>
          <p:nvPr>
            <p:ph sz="half" idx="1"/>
          </p:nvPr>
        </p:nvSpPr>
        <p:spPr/>
        <p:txBody>
          <a:bodyPr>
            <a:noAutofit/>
          </a:bodyPr>
          <a:lstStyle/>
          <a:p>
            <a:r>
              <a:rPr lang="en-US" sz="2400" dirty="0"/>
              <a:t>Importance of collaboration</a:t>
            </a:r>
          </a:p>
          <a:p>
            <a:r>
              <a:rPr lang="en-US" sz="2400" dirty="0"/>
              <a:t>Importance of providing needed services</a:t>
            </a:r>
          </a:p>
          <a:p>
            <a:r>
              <a:rPr lang="en-US" sz="2400" dirty="0"/>
              <a:t>Importance of being in schools</a:t>
            </a:r>
          </a:p>
          <a:p>
            <a:r>
              <a:rPr lang="en-US" sz="2400" dirty="0"/>
              <a:t>Importance of communication</a:t>
            </a:r>
          </a:p>
        </p:txBody>
      </p:sp>
      <p:sp>
        <p:nvSpPr>
          <p:cNvPr id="4" name="Content Placeholder 3">
            <a:extLst>
              <a:ext uri="{FF2B5EF4-FFF2-40B4-BE49-F238E27FC236}">
                <a16:creationId xmlns:a16="http://schemas.microsoft.com/office/drawing/2014/main" id="{29C79A26-3478-2548-8E88-93F6FF62504F}"/>
              </a:ext>
            </a:extLst>
          </p:cNvPr>
          <p:cNvSpPr>
            <a:spLocks noGrp="1"/>
          </p:cNvSpPr>
          <p:nvPr>
            <p:ph sz="half" idx="2"/>
          </p:nvPr>
        </p:nvSpPr>
        <p:spPr>
          <a:xfrm>
            <a:off x="6162574" y="1253331"/>
            <a:ext cx="5181600" cy="4351338"/>
          </a:xfrm>
        </p:spPr>
        <p:txBody>
          <a:bodyPr>
            <a:normAutofit/>
          </a:bodyPr>
          <a:lstStyle/>
          <a:p>
            <a:pPr marL="0" indent="0" algn="ctr">
              <a:buNone/>
            </a:pPr>
            <a:r>
              <a:rPr lang="en-US" sz="1400" i="1" dirty="0">
                <a:solidFill>
                  <a:srgbClr val="DF3E39"/>
                </a:solidFill>
              </a:rPr>
              <a:t>I think that there's the creativity and the willingness to, um, to think in different ways to serve this population, um, is exciting. And there's a lot more we could do. Um, we're certainly not there yet with, you know, a full breadth of services that would, that would serve and, and, um, be, you know, effective with this population</a:t>
            </a:r>
          </a:p>
          <a:p>
            <a:pPr marL="0" indent="0" algn="ctr">
              <a:buNone/>
            </a:pPr>
            <a:r>
              <a:rPr lang="en-US" sz="1400" i="1" dirty="0">
                <a:solidFill>
                  <a:srgbClr val="DF3E39"/>
                </a:solidFill>
              </a:rPr>
              <a:t>Um, glad to be here, glad to... I think these conversations are really cool, they're important </a:t>
            </a:r>
          </a:p>
          <a:p>
            <a:pPr marL="0" indent="0" algn="ctr">
              <a:buNone/>
            </a:pPr>
            <a:r>
              <a:rPr lang="en-US" sz="1400" i="1" dirty="0">
                <a:solidFill>
                  <a:srgbClr val="DF3E39"/>
                </a:solidFill>
              </a:rPr>
              <a:t>I'm very excited to have this conversation, because this is an area of weakness. Um for me professionally, and just to support our kids, so I think this is, this is great. I love working with students, and I think Pre-ETS, it's, it's, it's a great program is, we just need to figure out how to, um, how to deliver it more efficiently</a:t>
            </a:r>
          </a:p>
          <a:p>
            <a:pPr marL="0" indent="0" algn="ctr">
              <a:buNone/>
            </a:pPr>
            <a:r>
              <a:rPr lang="en-US" sz="1400" i="1" dirty="0">
                <a:solidFill>
                  <a:srgbClr val="DF3E39"/>
                </a:solidFill>
              </a:rPr>
              <a:t>Regional transition consultants have really been the ones to kind of hold and make those introductions for us to schools. And so, um, we are trained to be really respectful of those relationships and make sure that we are adding value to them.</a:t>
            </a:r>
          </a:p>
        </p:txBody>
      </p:sp>
      <p:sp>
        <p:nvSpPr>
          <p:cNvPr id="5" name="Slide Number Placeholder 4">
            <a:extLst>
              <a:ext uri="{FF2B5EF4-FFF2-40B4-BE49-F238E27FC236}">
                <a16:creationId xmlns:a16="http://schemas.microsoft.com/office/drawing/2014/main" id="{61A1C8CE-A596-5E41-9EC2-9BBDAA754560}"/>
              </a:ext>
            </a:extLst>
          </p:cNvPr>
          <p:cNvSpPr>
            <a:spLocks noGrp="1"/>
          </p:cNvSpPr>
          <p:nvPr>
            <p:ph type="sldNum" sz="quarter" idx="4"/>
          </p:nvPr>
        </p:nvSpPr>
        <p:spPr/>
        <p:txBody>
          <a:bodyPr/>
          <a:lstStyle/>
          <a:p>
            <a:fld id="{50ADEE99-5B15-4B10-A3EB-5286E787B43D}" type="slidenum">
              <a:rPr lang="en-US" smtClean="0"/>
              <a:pPr/>
              <a:t>21</a:t>
            </a:fld>
            <a:endParaRPr lang="en-US" dirty="0"/>
          </a:p>
        </p:txBody>
      </p:sp>
    </p:spTree>
    <p:extLst>
      <p:ext uri="{BB962C8B-B14F-4D97-AF65-F5344CB8AC3E}">
        <p14:creationId xmlns:p14="http://schemas.microsoft.com/office/powerpoint/2010/main" val="3411281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421B2-67A5-644F-BFAA-0A734C5CCD4E}"/>
              </a:ext>
            </a:extLst>
          </p:cNvPr>
          <p:cNvSpPr>
            <a:spLocks noGrp="1"/>
          </p:cNvSpPr>
          <p:nvPr>
            <p:ph type="title"/>
          </p:nvPr>
        </p:nvSpPr>
        <p:spPr/>
        <p:txBody>
          <a:bodyPr/>
          <a:lstStyle/>
          <a:p>
            <a:r>
              <a:rPr lang="en-US" dirty="0"/>
              <a:t>Recommendations for the Future</a:t>
            </a:r>
          </a:p>
        </p:txBody>
      </p:sp>
      <p:sp>
        <p:nvSpPr>
          <p:cNvPr id="3" name="Content Placeholder 2">
            <a:extLst>
              <a:ext uri="{FF2B5EF4-FFF2-40B4-BE49-F238E27FC236}">
                <a16:creationId xmlns:a16="http://schemas.microsoft.com/office/drawing/2014/main" id="{76F7D94A-7A35-4B4D-B7C5-9B13DCDFAAAB}"/>
              </a:ext>
            </a:extLst>
          </p:cNvPr>
          <p:cNvSpPr>
            <a:spLocks noGrp="1"/>
          </p:cNvSpPr>
          <p:nvPr>
            <p:ph sz="half" idx="1"/>
          </p:nvPr>
        </p:nvSpPr>
        <p:spPr/>
        <p:txBody>
          <a:bodyPr>
            <a:noAutofit/>
          </a:bodyPr>
          <a:lstStyle/>
          <a:p>
            <a:r>
              <a:rPr lang="en-US" sz="2400" dirty="0"/>
              <a:t>More guidance and support from leadership</a:t>
            </a:r>
          </a:p>
          <a:p>
            <a:r>
              <a:rPr lang="en-US" sz="2400" dirty="0"/>
              <a:t>Professional development and training</a:t>
            </a:r>
          </a:p>
          <a:p>
            <a:r>
              <a:rPr lang="en-US" sz="2400" dirty="0"/>
              <a:t>Improved collaboration</a:t>
            </a:r>
          </a:p>
          <a:p>
            <a:r>
              <a:rPr lang="en-US" sz="2400" dirty="0"/>
              <a:t>Reducing barriers and ”red tape” to services</a:t>
            </a:r>
          </a:p>
        </p:txBody>
      </p:sp>
      <p:sp>
        <p:nvSpPr>
          <p:cNvPr id="4" name="Content Placeholder 3">
            <a:extLst>
              <a:ext uri="{FF2B5EF4-FFF2-40B4-BE49-F238E27FC236}">
                <a16:creationId xmlns:a16="http://schemas.microsoft.com/office/drawing/2014/main" id="{29C79A26-3478-2548-8E88-93F6FF62504F}"/>
              </a:ext>
            </a:extLst>
          </p:cNvPr>
          <p:cNvSpPr>
            <a:spLocks noGrp="1"/>
          </p:cNvSpPr>
          <p:nvPr>
            <p:ph sz="half" idx="2"/>
          </p:nvPr>
        </p:nvSpPr>
        <p:spPr>
          <a:xfrm>
            <a:off x="6162574" y="1525442"/>
            <a:ext cx="5181600" cy="4351338"/>
          </a:xfrm>
        </p:spPr>
        <p:txBody>
          <a:bodyPr>
            <a:normAutofit fontScale="47500" lnSpcReduction="20000"/>
          </a:bodyPr>
          <a:lstStyle/>
          <a:p>
            <a:pPr marL="0" indent="0" algn="ctr">
              <a:buNone/>
            </a:pPr>
            <a:endParaRPr lang="en-US" i="1" dirty="0"/>
          </a:p>
          <a:p>
            <a:pPr marL="0" indent="0" algn="ctr">
              <a:buNone/>
            </a:pPr>
            <a:r>
              <a:rPr lang="en-US" i="1" dirty="0">
                <a:solidFill>
                  <a:srgbClr val="428FC5"/>
                </a:solidFill>
              </a:rPr>
              <a:t>Clear guidance, we need clear guidance. And we need the tools. If you were to ask me, what are the two things you need to do your job effectively, clear guidance, and I need the tools. What would help me understand it better is just more exposure to seeing what pre-ETS look like. Um, it's really not clear to me. </a:t>
            </a:r>
          </a:p>
          <a:p>
            <a:pPr marL="0" indent="0" algn="ctr">
              <a:buNone/>
            </a:pPr>
            <a:r>
              <a:rPr lang="en-US" i="1" dirty="0">
                <a:solidFill>
                  <a:srgbClr val="428FC5"/>
                </a:solidFill>
              </a:rPr>
              <a:t>I'm going to go big, uh, I just think -- we need contact, we need consistent contact. Um, I think, they need to be checking in, numerous times, our kids ebb and flow, in and out, we get new ones all the time. I just, I just think, starting at Ground Zero, anything is an improvement. Um, I, I, like I said I don't even know who to contact, err, I mean I could, I’ll figure it out, I'm resourceful, but I don't feel like I should have to work that hard to get some service that is already supposed to be provided to my students. Um, I shouldn't have to work that hard. Um.. So, I guess. Uh.. It's been so inconsistent with personnel, and I understand that. Um.. So I think it’s just a part. They need to figure that out, [scoffs] in their department. So, it’s, I don't know, consistency? </a:t>
            </a:r>
          </a:p>
          <a:p>
            <a:pPr marL="0" indent="0" algn="ctr">
              <a:buNone/>
            </a:pPr>
            <a:r>
              <a:rPr lang="en-US" i="1" dirty="0">
                <a:solidFill>
                  <a:srgbClr val="428FC5"/>
                </a:solidFill>
              </a:rPr>
              <a:t>..the default point of view from educators, parents, even VR, um, is that when we're talking about disability community resources, or employment support, what we're talking about are our most high needs students, are most significantly disabled students, we're not…</a:t>
            </a:r>
          </a:p>
          <a:p>
            <a:pPr marL="0" indent="0" algn="ctr">
              <a:buNone/>
            </a:pPr>
            <a:endParaRPr lang="en-US" i="1" dirty="0"/>
          </a:p>
          <a:p>
            <a:pPr marL="0" indent="0" algn="ctr">
              <a:buNone/>
            </a:pPr>
            <a:endParaRPr lang="en-US" i="1" dirty="0"/>
          </a:p>
          <a:p>
            <a:pPr marL="0" indent="0" algn="ctr">
              <a:buNone/>
            </a:pPr>
            <a:endParaRPr lang="en-US" i="1" dirty="0"/>
          </a:p>
          <a:p>
            <a:pPr marL="0" indent="0" algn="ctr">
              <a:buNone/>
            </a:pPr>
            <a:endParaRPr lang="en-US" sz="1400" i="1" dirty="0">
              <a:solidFill>
                <a:schemeClr val="accent1"/>
              </a:solidFill>
            </a:endParaRPr>
          </a:p>
        </p:txBody>
      </p:sp>
      <p:sp>
        <p:nvSpPr>
          <p:cNvPr id="5" name="Slide Number Placeholder 4">
            <a:extLst>
              <a:ext uri="{FF2B5EF4-FFF2-40B4-BE49-F238E27FC236}">
                <a16:creationId xmlns:a16="http://schemas.microsoft.com/office/drawing/2014/main" id="{61A1C8CE-A596-5E41-9EC2-9BBDAA754560}"/>
              </a:ext>
            </a:extLst>
          </p:cNvPr>
          <p:cNvSpPr>
            <a:spLocks noGrp="1"/>
          </p:cNvSpPr>
          <p:nvPr>
            <p:ph type="sldNum" sz="quarter" idx="4"/>
          </p:nvPr>
        </p:nvSpPr>
        <p:spPr/>
        <p:txBody>
          <a:bodyPr/>
          <a:lstStyle/>
          <a:p>
            <a:fld id="{50ADEE99-5B15-4B10-A3EB-5286E787B43D}" type="slidenum">
              <a:rPr lang="en-US" smtClean="0"/>
              <a:pPr/>
              <a:t>22</a:t>
            </a:fld>
            <a:endParaRPr lang="en-US" dirty="0"/>
          </a:p>
        </p:txBody>
      </p:sp>
    </p:spTree>
    <p:extLst>
      <p:ext uri="{BB962C8B-B14F-4D97-AF65-F5344CB8AC3E}">
        <p14:creationId xmlns:p14="http://schemas.microsoft.com/office/powerpoint/2010/main" val="218115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494257"/>
            <a:ext cx="10705077" cy="984556"/>
          </a:xfrm>
        </p:spPr>
        <p:txBody>
          <a:bodyPr anchor="ctr">
            <a:normAutofit/>
          </a:bodyPr>
          <a:lstStyle/>
          <a:p>
            <a:r>
              <a:rPr lang="en-US" dirty="0"/>
              <a:t>Next Steps</a:t>
            </a:r>
          </a:p>
        </p:txBody>
      </p:sp>
      <p:sp>
        <p:nvSpPr>
          <p:cNvPr id="10" name="Content Placeholder 2">
            <a:extLst>
              <a:ext uri="{FF2B5EF4-FFF2-40B4-BE49-F238E27FC236}">
                <a16:creationId xmlns:a16="http://schemas.microsoft.com/office/drawing/2014/main" id="{86AE7744-0196-4040-83B2-B02590397CBD}"/>
              </a:ext>
            </a:extLst>
          </p:cNvPr>
          <p:cNvSpPr>
            <a:spLocks noGrp="1"/>
          </p:cNvSpPr>
          <p:nvPr>
            <p:ph sz="half" idx="1"/>
          </p:nvPr>
        </p:nvSpPr>
        <p:spPr>
          <a:xfrm>
            <a:off x="828574" y="1662778"/>
            <a:ext cx="5181600" cy="4351338"/>
          </a:xfrm>
        </p:spPr>
        <p:txBody>
          <a:bodyPr/>
          <a:lstStyle/>
          <a:p>
            <a:endParaRPr lang="en-US"/>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353800" y="6354147"/>
            <a:ext cx="559024" cy="363793"/>
          </a:xfrm>
        </p:spPr>
        <p:txBody>
          <a:bodyPr>
            <a:normAutofit/>
          </a:bodyPr>
          <a:lstStyle/>
          <a:p>
            <a:pPr>
              <a:spcAft>
                <a:spcPts val="600"/>
              </a:spcAft>
            </a:pPr>
            <a:fld id="{50ADEE99-5B15-4B10-A3EB-5286E787B43D}" type="slidenum">
              <a:rPr lang="en-US" smtClean="0"/>
              <a:pPr>
                <a:spcAft>
                  <a:spcPts val="600"/>
                </a:spcAft>
              </a:pPr>
              <a:t>23</a:t>
            </a:fld>
            <a:endParaRPr lang="en-US"/>
          </a:p>
        </p:txBody>
      </p:sp>
      <p:graphicFrame>
        <p:nvGraphicFramePr>
          <p:cNvPr id="6" name="Content Placeholder 2">
            <a:extLst>
              <a:ext uri="{FF2B5EF4-FFF2-40B4-BE49-F238E27FC236}">
                <a16:creationId xmlns:a16="http://schemas.microsoft.com/office/drawing/2014/main" id="{1FB8F194-4659-4047-BDEB-B23986C4A2C7}"/>
              </a:ext>
            </a:extLst>
          </p:cNvPr>
          <p:cNvGraphicFramePr>
            <a:graphicFrameLocks noGrp="1"/>
          </p:cNvGraphicFramePr>
          <p:nvPr>
            <p:ph sz="half" idx="2"/>
            <p:extLst>
              <p:ext uri="{D42A27DB-BD31-4B8C-83A1-F6EECF244321}">
                <p14:modId xmlns:p14="http://schemas.microsoft.com/office/powerpoint/2010/main" val="2625548656"/>
              </p:ext>
            </p:extLst>
          </p:nvPr>
        </p:nvGraphicFramePr>
        <p:xfrm>
          <a:off x="6162574" y="1662778"/>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Long ladder glowing among shorter dull ladders">
            <a:extLst>
              <a:ext uri="{FF2B5EF4-FFF2-40B4-BE49-F238E27FC236}">
                <a16:creationId xmlns:a16="http://schemas.microsoft.com/office/drawing/2014/main" id="{D6742D45-0823-7545-932A-43A52041797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8574" y="1662778"/>
            <a:ext cx="5181600" cy="4351338"/>
          </a:xfrm>
          <a:prstGeom prst="rect">
            <a:avLst/>
          </a:prstGeom>
        </p:spPr>
      </p:pic>
    </p:spTree>
    <p:extLst>
      <p:ext uri="{BB962C8B-B14F-4D97-AF65-F5344CB8AC3E}">
        <p14:creationId xmlns:p14="http://schemas.microsoft.com/office/powerpoint/2010/main" val="3960924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Discussion/Implications</a:t>
            </a:r>
          </a:p>
        </p:txBody>
      </p:sp>
      <p:graphicFrame>
        <p:nvGraphicFramePr>
          <p:cNvPr id="5" name="Content Placeholder 4">
            <a:extLst>
              <a:ext uri="{FF2B5EF4-FFF2-40B4-BE49-F238E27FC236}">
                <a16:creationId xmlns:a16="http://schemas.microsoft.com/office/drawing/2014/main" id="{4243F2B9-511E-B549-ADC7-B51F9FBCE34C}"/>
              </a:ext>
            </a:extLst>
          </p:cNvPr>
          <p:cNvGraphicFramePr>
            <a:graphicFrameLocks noGrp="1"/>
          </p:cNvGraphicFramePr>
          <p:nvPr>
            <p:ph idx="1"/>
          </p:nvPr>
        </p:nvGraphicFramePr>
        <p:xfrm>
          <a:off x="639097" y="1543287"/>
          <a:ext cx="10714703" cy="4406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24</a:t>
            </a:fld>
            <a:endParaRPr lang="en-US" dirty="0"/>
          </a:p>
        </p:txBody>
      </p:sp>
    </p:spTree>
    <p:extLst>
      <p:ext uri="{BB962C8B-B14F-4D97-AF65-F5344CB8AC3E}">
        <p14:creationId xmlns:p14="http://schemas.microsoft.com/office/powerpoint/2010/main" val="34270971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p:txBody>
          <a:bodyPr/>
          <a:lstStyle/>
          <a:p>
            <a:r>
              <a:rPr lang="en-US" dirty="0"/>
              <a:t>Washington Transition Program</a:t>
            </a:r>
          </a:p>
        </p:txBody>
      </p:sp>
      <p:sp>
        <p:nvSpPr>
          <p:cNvPr id="3" name="Text Placeholder 2">
            <a:extLst>
              <a:ext uri="{FF2B5EF4-FFF2-40B4-BE49-F238E27FC236}">
                <a16:creationId xmlns:a16="http://schemas.microsoft.com/office/drawing/2014/main" id="{65F052CF-921D-47AF-88A5-F80A0E77922C}"/>
              </a:ext>
            </a:extLst>
          </p:cNvPr>
          <p:cNvSpPr>
            <a:spLocks noGrp="1"/>
          </p:cNvSpPr>
          <p:nvPr>
            <p:ph type="body" idx="1"/>
          </p:nvPr>
        </p:nvSpPr>
        <p:spPr/>
        <p:txBody>
          <a:bodyPr/>
          <a:lstStyle/>
          <a:p>
            <a:r>
              <a:rPr lang="en-US" dirty="0"/>
              <a:t>Model Demonstration Project</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10"/>
          </p:nvPr>
        </p:nvSpPr>
        <p:spPr/>
        <p:txBody>
          <a:bodyPr/>
          <a:lstStyle/>
          <a:p>
            <a:fld id="{50ADEE99-5B15-4B10-A3EB-5286E787B43D}" type="slidenum">
              <a:rPr lang="en-US" smtClean="0"/>
              <a:pPr/>
              <a:t>25</a:t>
            </a:fld>
            <a:endParaRPr lang="en-US" dirty="0"/>
          </a:p>
        </p:txBody>
      </p:sp>
    </p:spTree>
    <p:extLst>
      <p:ext uri="{BB962C8B-B14F-4D97-AF65-F5344CB8AC3E}">
        <p14:creationId xmlns:p14="http://schemas.microsoft.com/office/powerpoint/2010/main" val="6615847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503853"/>
            <a:ext cx="10714703" cy="951723"/>
          </a:xfrm>
        </p:spPr>
        <p:txBody>
          <a:bodyPr anchor="ctr">
            <a:normAutofit/>
          </a:bodyPr>
          <a:lstStyle/>
          <a:p>
            <a:r>
              <a:rPr lang="en-US" dirty="0"/>
              <a:t>Overview and Purpose</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353800" y="6354147"/>
            <a:ext cx="559024" cy="363793"/>
          </a:xfrm>
        </p:spPr>
        <p:txBody>
          <a:bodyPr>
            <a:normAutofit/>
          </a:bodyPr>
          <a:lstStyle/>
          <a:p>
            <a:pPr>
              <a:spcAft>
                <a:spcPts val="600"/>
              </a:spcAft>
            </a:pPr>
            <a:fld id="{50ADEE99-5B15-4B10-A3EB-5286E787B43D}" type="slidenum">
              <a:rPr lang="en-US" smtClean="0"/>
              <a:pPr>
                <a:spcAft>
                  <a:spcPts val="600"/>
                </a:spcAft>
              </a:pPr>
              <a:t>26</a:t>
            </a:fld>
            <a:endParaRPr lang="en-US"/>
          </a:p>
        </p:txBody>
      </p:sp>
      <p:graphicFrame>
        <p:nvGraphicFramePr>
          <p:cNvPr id="6" name="Content Placeholder 2">
            <a:extLst>
              <a:ext uri="{FF2B5EF4-FFF2-40B4-BE49-F238E27FC236}">
                <a16:creationId xmlns:a16="http://schemas.microsoft.com/office/drawing/2014/main" id="{0D94E646-E2B3-4E82-95B1-E87C5037B873}"/>
              </a:ext>
            </a:extLst>
          </p:cNvPr>
          <p:cNvGraphicFramePr>
            <a:graphicFrameLocks noGrp="1"/>
          </p:cNvGraphicFramePr>
          <p:nvPr>
            <p:ph idx="1"/>
            <p:extLst>
              <p:ext uri="{D42A27DB-BD31-4B8C-83A1-F6EECF244321}">
                <p14:modId xmlns:p14="http://schemas.microsoft.com/office/powerpoint/2010/main" val="1236557872"/>
              </p:ext>
            </p:extLst>
          </p:nvPr>
        </p:nvGraphicFramePr>
        <p:xfrm>
          <a:off x="639097" y="1543287"/>
          <a:ext cx="10714703" cy="4406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43164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494257"/>
            <a:ext cx="10705077" cy="984556"/>
          </a:xfrm>
        </p:spPr>
        <p:txBody>
          <a:bodyPr anchor="ctr">
            <a:normAutofit/>
          </a:bodyPr>
          <a:lstStyle/>
          <a:p>
            <a:r>
              <a:rPr lang="en-US" sz="3100" dirty="0"/>
              <a:t>Washington Transition Program (WTP)</a:t>
            </a:r>
            <a:br>
              <a:rPr lang="en-US" sz="3100" dirty="0"/>
            </a:br>
            <a:r>
              <a:rPr lang="en-US" sz="3100" dirty="0"/>
              <a:t>Model Demonstration Project</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sz="half" idx="1"/>
          </p:nvPr>
        </p:nvSpPr>
        <p:spPr>
          <a:xfrm>
            <a:off x="3178629" y="1662778"/>
            <a:ext cx="8165543" cy="4351338"/>
          </a:xfrm>
        </p:spPr>
        <p:txBody>
          <a:bodyPr>
            <a:normAutofit/>
          </a:bodyPr>
          <a:lstStyle/>
          <a:p>
            <a:pPr>
              <a:lnSpc>
                <a:spcPct val="90000"/>
              </a:lnSpc>
            </a:pPr>
            <a:r>
              <a:rPr lang="en-US" sz="2000" dirty="0"/>
              <a:t>Build local capacity to improve coordination between schools and Vocational Rehabilitation to increase the availability and accessibility of coordinated transition services for youth and young adults with disabilities</a:t>
            </a:r>
          </a:p>
          <a:p>
            <a:pPr>
              <a:lnSpc>
                <a:spcPct val="90000"/>
              </a:lnSpc>
            </a:pPr>
            <a:r>
              <a:rPr lang="en-US" sz="2000" dirty="0"/>
              <a:t>Development of </a:t>
            </a:r>
            <a:r>
              <a:rPr lang="en-US" sz="2000" i="1" dirty="0"/>
              <a:t>Transition Leadership Teams </a:t>
            </a:r>
            <a:r>
              <a:rPr lang="en-US" sz="2000" dirty="0"/>
              <a:t>at 3-5 schools that includes stakeholders involved in the decision-making process and implementation of career exploration, work-based learning, and other transition related services for youth and young adults with disabilities</a:t>
            </a:r>
          </a:p>
          <a:p>
            <a:pPr>
              <a:lnSpc>
                <a:spcPct val="90000"/>
              </a:lnSpc>
            </a:pPr>
            <a:r>
              <a:rPr lang="en-US" sz="2000" dirty="0"/>
              <a:t>WSU Technical Assistance team will guide the Transition Leadership Team through a series of team building, self-assessment, action planning, and evaluation activities focused on improved coordination and delivery of services and promote cross site learning</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353800" y="6354147"/>
            <a:ext cx="559024" cy="363793"/>
          </a:xfrm>
        </p:spPr>
        <p:txBody>
          <a:bodyPr>
            <a:normAutofit/>
          </a:bodyPr>
          <a:lstStyle/>
          <a:p>
            <a:pPr>
              <a:spcAft>
                <a:spcPts val="600"/>
              </a:spcAft>
            </a:pPr>
            <a:fld id="{50ADEE99-5B15-4B10-A3EB-5286E787B43D}" type="slidenum">
              <a:rPr lang="en-US" smtClean="0"/>
              <a:pPr>
                <a:spcAft>
                  <a:spcPts val="600"/>
                </a:spcAft>
              </a:pPr>
              <a:t>27</a:t>
            </a:fld>
            <a:endParaRPr lang="en-US"/>
          </a:p>
        </p:txBody>
      </p:sp>
      <p:pic>
        <p:nvPicPr>
          <p:cNvPr id="7" name="Picture 6">
            <a:extLst>
              <a:ext uri="{FF2B5EF4-FFF2-40B4-BE49-F238E27FC236}">
                <a16:creationId xmlns:a16="http://schemas.microsoft.com/office/drawing/2014/main" id="{27F39ED4-1998-5949-A8DD-0A1D09F58378}"/>
              </a:ext>
            </a:extLst>
          </p:cNvPr>
          <p:cNvPicPr>
            <a:picLocks noChangeAspect="1"/>
          </p:cNvPicPr>
          <p:nvPr/>
        </p:nvPicPr>
        <p:blipFill>
          <a:blip r:embed="rId3"/>
          <a:stretch>
            <a:fillRect/>
          </a:stretch>
        </p:blipFill>
        <p:spPr>
          <a:xfrm>
            <a:off x="512794" y="1666257"/>
            <a:ext cx="2350148" cy="1513266"/>
          </a:xfrm>
          <a:prstGeom prst="rect">
            <a:avLst/>
          </a:prstGeom>
          <a:effectLst>
            <a:outerShdw blurRad="63500" sx="102000" sy="102000" algn="ctr" rotWithShape="0">
              <a:prstClr val="black">
                <a:alpha val="40000"/>
              </a:prstClr>
            </a:outerShdw>
          </a:effectLst>
        </p:spPr>
      </p:pic>
      <p:pic>
        <p:nvPicPr>
          <p:cNvPr id="8" name="Picture 7">
            <a:extLst>
              <a:ext uri="{FF2B5EF4-FFF2-40B4-BE49-F238E27FC236}">
                <a16:creationId xmlns:a16="http://schemas.microsoft.com/office/drawing/2014/main" id="{F7FF5775-DCEC-F546-83DB-E3BE0F7445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0206" y="1666257"/>
            <a:ext cx="1892736" cy="1291033"/>
          </a:xfrm>
          <a:prstGeom prst="rect">
            <a:avLst/>
          </a:prstGeom>
        </p:spPr>
      </p:pic>
      <p:pic>
        <p:nvPicPr>
          <p:cNvPr id="10" name="Picture 9">
            <a:extLst>
              <a:ext uri="{FF2B5EF4-FFF2-40B4-BE49-F238E27FC236}">
                <a16:creationId xmlns:a16="http://schemas.microsoft.com/office/drawing/2014/main" id="{FCB36567-7B58-B247-B0DC-78EB2630555B}"/>
              </a:ext>
            </a:extLst>
          </p:cNvPr>
          <p:cNvPicPr>
            <a:picLocks noChangeAspect="1"/>
          </p:cNvPicPr>
          <p:nvPr/>
        </p:nvPicPr>
        <p:blipFill>
          <a:blip r:embed="rId5"/>
          <a:stretch>
            <a:fillRect/>
          </a:stretch>
        </p:blipFill>
        <p:spPr>
          <a:xfrm>
            <a:off x="765723" y="3519833"/>
            <a:ext cx="1844289" cy="2052515"/>
          </a:xfrm>
          <a:prstGeom prst="rect">
            <a:avLst/>
          </a:prstGeom>
        </p:spPr>
      </p:pic>
    </p:spTree>
    <p:extLst>
      <p:ext uri="{BB962C8B-B14F-4D97-AF65-F5344CB8AC3E}">
        <p14:creationId xmlns:p14="http://schemas.microsoft.com/office/powerpoint/2010/main" val="2736945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4E57BFB-43BF-7A48-A1FC-3192EFAF6FB0}"/>
              </a:ext>
            </a:extLst>
          </p:cNvPr>
          <p:cNvSpPr>
            <a:spLocks noGrp="1"/>
          </p:cNvSpPr>
          <p:nvPr>
            <p:ph type="sldNum" sz="quarter" idx="4"/>
          </p:nvPr>
        </p:nvSpPr>
        <p:spPr/>
        <p:txBody>
          <a:bodyPr/>
          <a:lstStyle/>
          <a:p>
            <a:fld id="{50ADEE99-5B15-4B10-A3EB-5286E787B43D}" type="slidenum">
              <a:rPr lang="en-US" smtClean="0"/>
              <a:pPr/>
              <a:t>28</a:t>
            </a:fld>
            <a:endParaRPr lang="en-US" dirty="0"/>
          </a:p>
        </p:txBody>
      </p:sp>
      <p:graphicFrame>
        <p:nvGraphicFramePr>
          <p:cNvPr id="5" name="Diagram 4">
            <a:extLst>
              <a:ext uri="{FF2B5EF4-FFF2-40B4-BE49-F238E27FC236}">
                <a16:creationId xmlns:a16="http://schemas.microsoft.com/office/drawing/2014/main" id="{DDA68869-DA40-C744-AE79-CE51A283BD21}"/>
              </a:ext>
            </a:extLst>
          </p:cNvPr>
          <p:cNvGraphicFramePr/>
          <p:nvPr>
            <p:extLst>
              <p:ext uri="{D42A27DB-BD31-4B8C-83A1-F6EECF244321}">
                <p14:modId xmlns:p14="http://schemas.microsoft.com/office/powerpoint/2010/main" val="2384951525"/>
              </p:ext>
            </p:extLst>
          </p:nvPr>
        </p:nvGraphicFramePr>
        <p:xfrm>
          <a:off x="412184" y="1820738"/>
          <a:ext cx="11367632" cy="29454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ight Arrow 3">
            <a:extLst>
              <a:ext uri="{FF2B5EF4-FFF2-40B4-BE49-F238E27FC236}">
                <a16:creationId xmlns:a16="http://schemas.microsoft.com/office/drawing/2014/main" id="{736922F4-2436-DB48-961B-A56AF4DF29DC}"/>
              </a:ext>
            </a:extLst>
          </p:cNvPr>
          <p:cNvSpPr>
            <a:spLocks noChangeArrowheads="1"/>
          </p:cNvSpPr>
          <p:nvPr/>
        </p:nvSpPr>
        <p:spPr bwMode="auto">
          <a:xfrm>
            <a:off x="412184" y="4434004"/>
            <a:ext cx="11338560" cy="681038"/>
          </a:xfrm>
          <a:prstGeom prst="rightArrow">
            <a:avLst>
              <a:gd name="adj1" fmla="val 50000"/>
              <a:gd name="adj2" fmla="val 50005"/>
            </a:avLst>
          </a:prstGeom>
          <a:solidFill>
            <a:srgbClr val="00B0F0"/>
          </a:solidFill>
          <a:ln w="12700">
            <a:solidFill>
              <a:srgbClr val="00B0F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Ongoing Support &amp; Professional Development from WSU Technical Assistance Team</a:t>
            </a:r>
            <a:endParaRPr kumimoji="0" lang="en-US" altLang="en-US" sz="1800" b="0" i="0" u="none" strike="noStrike" cap="none" normalizeH="0" baseline="0" dirty="0">
              <a:ln>
                <a:noFill/>
              </a:ln>
              <a:solidFill>
                <a:schemeClr val="tx1"/>
              </a:solidFill>
              <a:effectLst/>
            </a:endParaRPr>
          </a:p>
        </p:txBody>
      </p:sp>
      <p:sp>
        <p:nvSpPr>
          <p:cNvPr id="8" name="Text Box 5">
            <a:extLst>
              <a:ext uri="{FF2B5EF4-FFF2-40B4-BE49-F238E27FC236}">
                <a16:creationId xmlns:a16="http://schemas.microsoft.com/office/drawing/2014/main" id="{D2CCBC9D-D2D7-FD4A-A4A9-2BE416E69DEB}"/>
              </a:ext>
            </a:extLst>
          </p:cNvPr>
          <p:cNvSpPr txBox="1">
            <a:spLocks noChangeArrowheads="1"/>
          </p:cNvSpPr>
          <p:nvPr/>
        </p:nvSpPr>
        <p:spPr bwMode="auto">
          <a:xfrm>
            <a:off x="414398" y="2314431"/>
            <a:ext cx="11338560" cy="273050"/>
          </a:xfrm>
          <a:prstGeom prst="rect">
            <a:avLst/>
          </a:prstGeom>
          <a:solidFill>
            <a:srgbClr val="747070"/>
          </a:solidFill>
          <a:ln w="6350">
            <a:solidFill>
              <a:srgbClr val="74707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i="0" u="none" strike="noStrike" cap="none" normalizeH="0" baseline="0" dirty="0">
                <a:ln>
                  <a:noFill/>
                </a:ln>
                <a:solidFill>
                  <a:srgbClr val="FFFFFF"/>
                </a:solidFill>
                <a:effectLst/>
                <a:ea typeface="Calibri" panose="020F0502020204030204" pitchFamily="34" charset="0"/>
                <a:cs typeface="Times New Roman" panose="02020603050405020304" pitchFamily="18" charset="0"/>
              </a:rPr>
              <a:t>Student Focused Planning</a:t>
            </a:r>
            <a:endParaRPr kumimoji="0" lang="en-US" altLang="en-US" sz="2000" i="0" u="none" strike="noStrike" cap="none" normalizeH="0" baseline="0" dirty="0">
              <a:ln>
                <a:noFill/>
              </a:ln>
              <a:solidFill>
                <a:schemeClr val="tx1"/>
              </a:solidFill>
              <a:effectLst/>
            </a:endParaRPr>
          </a:p>
        </p:txBody>
      </p:sp>
      <p:sp>
        <p:nvSpPr>
          <p:cNvPr id="9" name="Rectangle 6">
            <a:extLst>
              <a:ext uri="{FF2B5EF4-FFF2-40B4-BE49-F238E27FC236}">
                <a16:creationId xmlns:a16="http://schemas.microsoft.com/office/drawing/2014/main" id="{3D7651DA-1AF0-B645-BB67-315D6D16975A}"/>
              </a:ext>
            </a:extLst>
          </p:cNvPr>
          <p:cNvSpPr>
            <a:spLocks noChangeArrowheads="1"/>
          </p:cNvSpPr>
          <p:nvPr/>
        </p:nvSpPr>
        <p:spPr bwMode="auto">
          <a:xfrm>
            <a:off x="412184" y="4071493"/>
            <a:ext cx="2887654" cy="292100"/>
          </a:xfrm>
          <a:prstGeom prst="rect">
            <a:avLst/>
          </a:prstGeom>
          <a:solidFill>
            <a:srgbClr val="FBE4D5"/>
          </a:solidFill>
          <a:ln w="12700">
            <a:solidFill>
              <a:srgbClr val="ED7D31"/>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ea typeface="Calibri" panose="020F0502020204030204" pitchFamily="34" charset="0"/>
                <a:cs typeface="Times New Roman" panose="02020603050405020304" pitchFamily="18" charset="0"/>
              </a:rPr>
              <a:t>Phase 1</a:t>
            </a:r>
            <a:endParaRPr kumimoji="0" lang="en-US" altLang="en-US" sz="1800" b="0" i="0" u="none" strike="noStrike" cap="none" normalizeH="0" baseline="0" dirty="0">
              <a:ln>
                <a:noFill/>
              </a:ln>
              <a:solidFill>
                <a:schemeClr val="tx1"/>
              </a:solidFill>
              <a:effectLst/>
            </a:endParaRPr>
          </a:p>
        </p:txBody>
      </p:sp>
      <p:sp>
        <p:nvSpPr>
          <p:cNvPr id="10" name="Rectangle 7">
            <a:extLst>
              <a:ext uri="{FF2B5EF4-FFF2-40B4-BE49-F238E27FC236}">
                <a16:creationId xmlns:a16="http://schemas.microsoft.com/office/drawing/2014/main" id="{3754CEE6-26AA-2D45-A06E-498BBC7B758E}"/>
              </a:ext>
            </a:extLst>
          </p:cNvPr>
          <p:cNvSpPr>
            <a:spLocks noChangeArrowheads="1"/>
          </p:cNvSpPr>
          <p:nvPr/>
        </p:nvSpPr>
        <p:spPr bwMode="auto">
          <a:xfrm>
            <a:off x="3792290" y="4053395"/>
            <a:ext cx="2887654" cy="292100"/>
          </a:xfrm>
          <a:prstGeom prst="rect">
            <a:avLst/>
          </a:prstGeom>
          <a:solidFill>
            <a:srgbClr val="D9E2F3"/>
          </a:solidFill>
          <a:ln w="12700">
            <a:solidFill>
              <a:srgbClr val="4472C4"/>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ea typeface="Calibri" panose="020F0502020204030204" pitchFamily="34" charset="0"/>
                <a:cs typeface="Times New Roman" panose="02020603050405020304" pitchFamily="18" charset="0"/>
              </a:rPr>
              <a:t>Phase 2</a:t>
            </a:r>
            <a:endParaRPr kumimoji="0" lang="en-US" altLang="en-US" sz="1800" b="0" i="0" u="none" strike="noStrike" cap="none" normalizeH="0" baseline="0" dirty="0">
              <a:ln>
                <a:noFill/>
              </a:ln>
              <a:solidFill>
                <a:schemeClr val="tx1"/>
              </a:solidFill>
              <a:effectLst/>
            </a:endParaRPr>
          </a:p>
        </p:txBody>
      </p:sp>
      <p:sp>
        <p:nvSpPr>
          <p:cNvPr id="11" name="Rectangle 8">
            <a:extLst>
              <a:ext uri="{FF2B5EF4-FFF2-40B4-BE49-F238E27FC236}">
                <a16:creationId xmlns:a16="http://schemas.microsoft.com/office/drawing/2014/main" id="{209F4622-A109-7B49-9BEE-3D9C480CC65B}"/>
              </a:ext>
            </a:extLst>
          </p:cNvPr>
          <p:cNvSpPr>
            <a:spLocks noChangeArrowheads="1"/>
          </p:cNvSpPr>
          <p:nvPr/>
        </p:nvSpPr>
        <p:spPr bwMode="auto">
          <a:xfrm>
            <a:off x="7191961" y="4053395"/>
            <a:ext cx="1157288" cy="292100"/>
          </a:xfrm>
          <a:prstGeom prst="rect">
            <a:avLst/>
          </a:prstGeom>
          <a:solidFill>
            <a:srgbClr val="E2EFD9"/>
          </a:solidFill>
          <a:ln w="12700">
            <a:solidFill>
              <a:srgbClr val="70AD47"/>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ea typeface="Calibri" panose="020F0502020204030204" pitchFamily="34" charset="0"/>
                <a:cs typeface="Times New Roman" panose="02020603050405020304" pitchFamily="18" charset="0"/>
              </a:rPr>
              <a:t>Phase 3</a:t>
            </a:r>
            <a:endParaRPr kumimoji="0" lang="en-US" altLang="en-US" sz="1800" b="0" i="0" u="none" strike="noStrike" cap="none" normalizeH="0" baseline="0" dirty="0">
              <a:ln>
                <a:noFill/>
              </a:ln>
              <a:solidFill>
                <a:schemeClr val="tx1"/>
              </a:solidFill>
              <a:effectLst/>
            </a:endParaRPr>
          </a:p>
        </p:txBody>
      </p:sp>
      <p:sp>
        <p:nvSpPr>
          <p:cNvPr id="12" name="Rectangle 13">
            <a:extLst>
              <a:ext uri="{FF2B5EF4-FFF2-40B4-BE49-F238E27FC236}">
                <a16:creationId xmlns:a16="http://schemas.microsoft.com/office/drawing/2014/main" id="{05CC4A59-1317-E44C-AE11-BA4F836FBCF6}"/>
              </a:ext>
            </a:extLst>
          </p:cNvPr>
          <p:cNvSpPr>
            <a:spLocks noChangeArrowheads="1"/>
          </p:cNvSpPr>
          <p:nvPr/>
        </p:nvSpPr>
        <p:spPr bwMode="auto">
          <a:xfrm>
            <a:off x="8847198" y="4053395"/>
            <a:ext cx="1236455" cy="292100"/>
          </a:xfrm>
          <a:prstGeom prst="rect">
            <a:avLst/>
          </a:prstGeom>
          <a:solidFill>
            <a:srgbClr val="DEEAF6"/>
          </a:solidFill>
          <a:ln w="12700">
            <a:solidFill>
              <a:srgbClr val="5B9BD5"/>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ea typeface="Calibri" panose="020F0502020204030204" pitchFamily="34" charset="0"/>
                <a:cs typeface="Times New Roman" panose="02020603050405020304" pitchFamily="18" charset="0"/>
              </a:rPr>
              <a:t>Phase 4</a:t>
            </a:r>
            <a:endParaRPr kumimoji="0" lang="en-US" altLang="en-US" sz="1800" b="0" i="0" u="none" strike="noStrike" cap="none" normalizeH="0" baseline="0" dirty="0">
              <a:ln>
                <a:noFill/>
              </a:ln>
              <a:solidFill>
                <a:schemeClr val="tx1"/>
              </a:solidFill>
              <a:effectLst/>
            </a:endParaRPr>
          </a:p>
        </p:txBody>
      </p:sp>
      <p:sp>
        <p:nvSpPr>
          <p:cNvPr id="13" name="Rectangle 14">
            <a:extLst>
              <a:ext uri="{FF2B5EF4-FFF2-40B4-BE49-F238E27FC236}">
                <a16:creationId xmlns:a16="http://schemas.microsoft.com/office/drawing/2014/main" id="{20080CC8-70AA-C644-BE27-4D8C0F03ADD1}"/>
              </a:ext>
            </a:extLst>
          </p:cNvPr>
          <p:cNvSpPr>
            <a:spLocks noChangeArrowheads="1"/>
          </p:cNvSpPr>
          <p:nvPr/>
        </p:nvSpPr>
        <p:spPr bwMode="auto">
          <a:xfrm>
            <a:off x="10595670" y="4053395"/>
            <a:ext cx="1157288" cy="292100"/>
          </a:xfrm>
          <a:prstGeom prst="rect">
            <a:avLst/>
          </a:prstGeom>
          <a:solidFill>
            <a:srgbClr val="FFF2CC"/>
          </a:solidFill>
          <a:ln w="12700">
            <a:solidFill>
              <a:srgbClr val="FFC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ea typeface="Calibri" panose="020F0502020204030204" pitchFamily="34" charset="0"/>
                <a:cs typeface="Times New Roman" panose="02020603050405020304" pitchFamily="18" charset="0"/>
              </a:rPr>
              <a:t>Conclusion</a:t>
            </a:r>
            <a:endParaRPr kumimoji="0" lang="en-US" altLang="en-US" sz="1800" b="0" i="0" u="none" strike="noStrike" cap="none" normalizeH="0" baseline="0" dirty="0">
              <a:ln>
                <a:noFill/>
              </a:ln>
              <a:solidFill>
                <a:schemeClr val="tx1"/>
              </a:solidFill>
              <a:effectLst/>
            </a:endParaRPr>
          </a:p>
        </p:txBody>
      </p:sp>
      <p:sp>
        <p:nvSpPr>
          <p:cNvPr id="14" name="Rectangle 10">
            <a:extLst>
              <a:ext uri="{FF2B5EF4-FFF2-40B4-BE49-F238E27FC236}">
                <a16:creationId xmlns:a16="http://schemas.microsoft.com/office/drawing/2014/main" id="{7E6CE693-FFBF-AC4F-ABF4-9BB8E207F478}"/>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5" name="Rectangle 19">
            <a:extLst>
              <a:ext uri="{FF2B5EF4-FFF2-40B4-BE49-F238E27FC236}">
                <a16:creationId xmlns:a16="http://schemas.microsoft.com/office/drawing/2014/main" id="{6933E6F4-95D2-C54C-BDA8-84D8EADA22C6}"/>
              </a:ext>
            </a:extLst>
          </p:cNvPr>
          <p:cNvSpPr>
            <a:spLocks noChangeArrowheads="1"/>
          </p:cNvSpPr>
          <p:nvPr/>
        </p:nvSpPr>
        <p:spPr bwMode="auto">
          <a:xfrm>
            <a:off x="0" y="2725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6" name="Title 1">
            <a:extLst>
              <a:ext uri="{FF2B5EF4-FFF2-40B4-BE49-F238E27FC236}">
                <a16:creationId xmlns:a16="http://schemas.microsoft.com/office/drawing/2014/main" id="{A2F66E4B-144D-FF43-917B-EC05CFEF133D}"/>
              </a:ext>
            </a:extLst>
          </p:cNvPr>
          <p:cNvSpPr>
            <a:spLocks noGrp="1"/>
          </p:cNvSpPr>
          <p:nvPr>
            <p:ph type="title"/>
          </p:nvPr>
        </p:nvSpPr>
        <p:spPr>
          <a:xfrm>
            <a:off x="639097" y="503853"/>
            <a:ext cx="10714703" cy="951723"/>
          </a:xfrm>
        </p:spPr>
        <p:txBody>
          <a:bodyPr>
            <a:normAutofit fontScale="90000"/>
          </a:bodyPr>
          <a:lstStyle/>
          <a:p>
            <a:pPr algn="ctr"/>
            <a:r>
              <a:rPr lang="en-US" dirty="0">
                <a:latin typeface="Rockwell" panose="02060603020205020403" pitchFamily="18" charset="77"/>
              </a:rPr>
              <a:t>Essential Features of the</a:t>
            </a:r>
            <a:br>
              <a:rPr lang="en-US" dirty="0">
                <a:latin typeface="Rockwell" panose="02060603020205020403" pitchFamily="18" charset="77"/>
              </a:rPr>
            </a:br>
            <a:r>
              <a:rPr lang="en-US" dirty="0"/>
              <a:t>Washington Transition Program </a:t>
            </a:r>
            <a:endParaRPr lang="en-US" dirty="0">
              <a:latin typeface="Rockwell" panose="02060603020205020403" pitchFamily="18" charset="77"/>
            </a:endParaRPr>
          </a:p>
        </p:txBody>
      </p:sp>
    </p:spTree>
    <p:extLst>
      <p:ext uri="{BB962C8B-B14F-4D97-AF65-F5344CB8AC3E}">
        <p14:creationId xmlns:p14="http://schemas.microsoft.com/office/powerpoint/2010/main" val="1270720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494257"/>
            <a:ext cx="10705077" cy="984556"/>
          </a:xfrm>
        </p:spPr>
        <p:txBody>
          <a:bodyPr anchor="ctr">
            <a:normAutofit/>
          </a:bodyPr>
          <a:lstStyle/>
          <a:p>
            <a:r>
              <a:rPr lang="en-US" dirty="0"/>
              <a:t>Site Recruitment</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sz="half" idx="1"/>
          </p:nvPr>
        </p:nvSpPr>
        <p:spPr>
          <a:xfrm>
            <a:off x="345440" y="1662778"/>
            <a:ext cx="6614160" cy="4351338"/>
          </a:xfrm>
        </p:spPr>
        <p:txBody>
          <a:bodyPr>
            <a:normAutofit/>
          </a:bodyPr>
          <a:lstStyle/>
          <a:p>
            <a:pPr>
              <a:lnSpc>
                <a:spcPct val="90000"/>
              </a:lnSpc>
            </a:pPr>
            <a:r>
              <a:rPr lang="en-US" sz="2000" dirty="0"/>
              <a:t>Recruitment of 3-5 sites is under way</a:t>
            </a:r>
          </a:p>
          <a:p>
            <a:pPr>
              <a:lnSpc>
                <a:spcPct val="90000"/>
              </a:lnSpc>
            </a:pPr>
            <a:r>
              <a:rPr lang="en-US" sz="2000" dirty="0"/>
              <a:t>Site Requirements include:</a:t>
            </a:r>
          </a:p>
          <a:p>
            <a:pPr lvl="1">
              <a:lnSpc>
                <a:spcPct val="90000"/>
              </a:lnSpc>
            </a:pPr>
            <a:r>
              <a:rPr lang="en-US" sz="2000" dirty="0"/>
              <a:t>Educator, Regional Transition Consultant, Vocational Rehabilitation Counselor, etc.</a:t>
            </a:r>
          </a:p>
          <a:p>
            <a:pPr lvl="1">
              <a:lnSpc>
                <a:spcPct val="90000"/>
              </a:lnSpc>
            </a:pPr>
            <a:r>
              <a:rPr lang="en-US" sz="2000" dirty="0"/>
              <a:t>Shared value of collaboration</a:t>
            </a:r>
          </a:p>
          <a:p>
            <a:pPr lvl="1">
              <a:lnSpc>
                <a:spcPct val="90000"/>
              </a:lnSpc>
            </a:pPr>
            <a:r>
              <a:rPr lang="en-US" sz="2000" dirty="0"/>
              <a:t>Can commit 2-5 hours a week to improve coordinated transition service in a single site</a:t>
            </a:r>
          </a:p>
          <a:p>
            <a:pPr lvl="1">
              <a:lnSpc>
                <a:spcPct val="90000"/>
              </a:lnSpc>
            </a:pPr>
            <a:r>
              <a:rPr lang="en-US" sz="2000" dirty="0"/>
              <a:t>Administrative support</a:t>
            </a:r>
          </a:p>
          <a:p>
            <a:pPr>
              <a:lnSpc>
                <a:spcPct val="90000"/>
              </a:lnSpc>
            </a:pPr>
            <a:r>
              <a:rPr lang="en-US" sz="2000" dirty="0"/>
              <a:t>If you or your team would like to put your site forward for consideration, please email </a:t>
            </a:r>
            <a:r>
              <a:rPr lang="en-US" sz="2000" dirty="0">
                <a:hlinkClick r:id="rId2"/>
              </a:rPr>
              <a:t>marcus.poppen@wsu.edu</a:t>
            </a:r>
            <a:r>
              <a:rPr lang="en-US" sz="2000" dirty="0"/>
              <a:t> for more information.</a:t>
            </a:r>
          </a:p>
        </p:txBody>
      </p:sp>
      <p:pic>
        <p:nvPicPr>
          <p:cNvPr id="5" name="Picture 4">
            <a:extLst>
              <a:ext uri="{FF2B5EF4-FFF2-40B4-BE49-F238E27FC236}">
                <a16:creationId xmlns:a16="http://schemas.microsoft.com/office/drawing/2014/main" id="{AF8CF629-839D-144A-87BA-BE7CC5C17F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1227" y="1253331"/>
            <a:ext cx="4231676" cy="4351338"/>
          </a:xfrm>
          <a:prstGeom prst="rect">
            <a:avLst/>
          </a:prstGeom>
          <a:noFill/>
        </p:spPr>
      </p:pic>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353800" y="6354147"/>
            <a:ext cx="559024" cy="363793"/>
          </a:xfrm>
        </p:spPr>
        <p:txBody>
          <a:bodyPr>
            <a:normAutofit/>
          </a:bodyPr>
          <a:lstStyle/>
          <a:p>
            <a:pPr>
              <a:spcAft>
                <a:spcPts val="600"/>
              </a:spcAft>
            </a:pPr>
            <a:fld id="{50ADEE99-5B15-4B10-A3EB-5286E787B43D}" type="slidenum">
              <a:rPr lang="en-US" smtClean="0"/>
              <a:pPr>
                <a:spcAft>
                  <a:spcPts val="600"/>
                </a:spcAft>
              </a:pPr>
              <a:t>29</a:t>
            </a:fld>
            <a:endParaRPr lang="en-US"/>
          </a:p>
        </p:txBody>
      </p:sp>
    </p:spTree>
    <p:extLst>
      <p:ext uri="{BB962C8B-B14F-4D97-AF65-F5344CB8AC3E}">
        <p14:creationId xmlns:p14="http://schemas.microsoft.com/office/powerpoint/2010/main" val="2801347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923CD-8AF9-4A5B-B5F4-C0E75DA57591}"/>
              </a:ext>
            </a:extLst>
          </p:cNvPr>
          <p:cNvSpPr>
            <a:spLocks noGrp="1"/>
          </p:cNvSpPr>
          <p:nvPr>
            <p:ph type="ctrTitle"/>
          </p:nvPr>
        </p:nvSpPr>
        <p:spPr>
          <a:xfrm>
            <a:off x="434880" y="2649793"/>
            <a:ext cx="10918920" cy="2077003"/>
          </a:xfrm>
        </p:spPr>
        <p:txBody>
          <a:bodyPr>
            <a:normAutofit/>
          </a:bodyPr>
          <a:lstStyle/>
          <a:p>
            <a:r>
              <a:rPr lang="en-US" dirty="0"/>
              <a:t>Thank you!</a:t>
            </a:r>
            <a:br>
              <a:rPr lang="en-US" dirty="0"/>
            </a:br>
            <a:br>
              <a:rPr lang="en-US" dirty="0"/>
            </a:br>
            <a:endParaRPr lang="en-US" dirty="0"/>
          </a:p>
        </p:txBody>
      </p:sp>
      <p:sp>
        <p:nvSpPr>
          <p:cNvPr id="4" name="Slide Number Placeholder 3">
            <a:extLst>
              <a:ext uri="{FF2B5EF4-FFF2-40B4-BE49-F238E27FC236}">
                <a16:creationId xmlns:a16="http://schemas.microsoft.com/office/drawing/2014/main" id="{DDC921F8-E162-49C3-ADA7-DE39F7C69D7A}"/>
              </a:ext>
            </a:extLst>
          </p:cNvPr>
          <p:cNvSpPr>
            <a:spLocks noGrp="1"/>
          </p:cNvSpPr>
          <p:nvPr>
            <p:ph type="sldNum" sz="quarter" idx="4"/>
          </p:nvPr>
        </p:nvSpPr>
        <p:spPr/>
        <p:txBody>
          <a:bodyPr/>
          <a:lstStyle/>
          <a:p>
            <a:fld id="{50ADEE99-5B15-4B10-A3EB-5286E787B43D}" type="slidenum">
              <a:rPr lang="en-US" smtClean="0"/>
              <a:pPr/>
              <a:t>30</a:t>
            </a:fld>
            <a:endParaRPr lang="en-US" dirty="0"/>
          </a:p>
        </p:txBody>
      </p:sp>
    </p:spTree>
    <p:extLst>
      <p:ext uri="{BB962C8B-B14F-4D97-AF65-F5344CB8AC3E}">
        <p14:creationId xmlns:p14="http://schemas.microsoft.com/office/powerpoint/2010/main" val="1055810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39097" y="494257"/>
            <a:ext cx="10705077" cy="984556"/>
          </a:xfrm>
        </p:spPr>
        <p:txBody>
          <a:bodyPr anchor="ctr">
            <a:normAutofit/>
          </a:bodyPr>
          <a:lstStyle/>
          <a:p>
            <a:r>
              <a:rPr lang="en-US" dirty="0"/>
              <a:t>Presenter Contact Information</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sz="half" idx="1"/>
          </p:nvPr>
        </p:nvSpPr>
        <p:spPr>
          <a:xfrm>
            <a:off x="639097" y="1711910"/>
            <a:ext cx="4540325" cy="1766222"/>
          </a:xfrm>
        </p:spPr>
        <p:txBody>
          <a:bodyPr>
            <a:normAutofit/>
          </a:bodyPr>
          <a:lstStyle/>
          <a:p>
            <a:pPr marL="0" indent="0">
              <a:lnSpc>
                <a:spcPct val="90000"/>
              </a:lnSpc>
              <a:buNone/>
            </a:pPr>
            <a:r>
              <a:rPr lang="en-US" sz="2000" dirty="0"/>
              <a:t>Marcus Poppen, Ph.D.</a:t>
            </a:r>
          </a:p>
          <a:p>
            <a:pPr marL="0" indent="0">
              <a:lnSpc>
                <a:spcPct val="90000"/>
              </a:lnSpc>
              <a:buNone/>
            </a:pPr>
            <a:r>
              <a:rPr lang="en-US" sz="2000" dirty="0"/>
              <a:t>Assistant Professor, Special Education</a:t>
            </a:r>
          </a:p>
          <a:p>
            <a:pPr marL="0" indent="0">
              <a:lnSpc>
                <a:spcPct val="90000"/>
              </a:lnSpc>
              <a:buNone/>
            </a:pPr>
            <a:r>
              <a:rPr lang="en-US" sz="2000" dirty="0"/>
              <a:t>Washington State University</a:t>
            </a:r>
          </a:p>
          <a:p>
            <a:pPr marL="0" indent="0">
              <a:lnSpc>
                <a:spcPct val="90000"/>
              </a:lnSpc>
              <a:buNone/>
            </a:pPr>
            <a:r>
              <a:rPr lang="en-US" sz="2000" dirty="0" err="1"/>
              <a:t>marcus.poppen@wsu.edu</a:t>
            </a:r>
            <a:endParaRPr lang="en-US" sz="2000"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353800" y="6354147"/>
            <a:ext cx="559024" cy="363793"/>
          </a:xfrm>
        </p:spPr>
        <p:txBody>
          <a:bodyPr>
            <a:normAutofit/>
          </a:bodyPr>
          <a:lstStyle/>
          <a:p>
            <a:pPr>
              <a:spcAft>
                <a:spcPts val="600"/>
              </a:spcAft>
            </a:pPr>
            <a:fld id="{50ADEE99-5B15-4B10-A3EB-5286E787B43D}" type="slidenum">
              <a:rPr lang="en-US" smtClean="0"/>
              <a:pPr>
                <a:spcAft>
                  <a:spcPts val="600"/>
                </a:spcAft>
              </a:pPr>
              <a:t>31</a:t>
            </a:fld>
            <a:endParaRPr lang="en-US"/>
          </a:p>
        </p:txBody>
      </p:sp>
      <p:sp>
        <p:nvSpPr>
          <p:cNvPr id="6" name="Content Placeholder 2">
            <a:extLst>
              <a:ext uri="{FF2B5EF4-FFF2-40B4-BE49-F238E27FC236}">
                <a16:creationId xmlns:a16="http://schemas.microsoft.com/office/drawing/2014/main" id="{1F17C97B-873A-3741-BB9F-B87F1364300C}"/>
              </a:ext>
            </a:extLst>
          </p:cNvPr>
          <p:cNvSpPr txBox="1">
            <a:spLocks/>
          </p:cNvSpPr>
          <p:nvPr/>
        </p:nvSpPr>
        <p:spPr>
          <a:xfrm>
            <a:off x="6257664" y="1689673"/>
            <a:ext cx="4540325" cy="1766222"/>
          </a:xfrm>
          <a:prstGeom prst="rect">
            <a:avLst/>
          </a:prstGeom>
        </p:spPr>
        <p:txBody>
          <a:bodyPr vert="horz" lIns="91440" tIns="45720" rIns="91440" bIns="45720" rtlCol="0">
            <a:normAutofit/>
          </a:bodyPr>
          <a:lst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0000"/>
              </a:lnSpc>
              <a:buFont typeface="Arial" panose="020B0604020202020204" pitchFamily="34" charset="0"/>
              <a:buNone/>
            </a:pPr>
            <a:r>
              <a:rPr lang="en-US" sz="2000" dirty="0"/>
              <a:t>Holly Whittenburg, Ph.D.</a:t>
            </a:r>
          </a:p>
          <a:p>
            <a:pPr marL="0" indent="0">
              <a:lnSpc>
                <a:spcPct val="90000"/>
              </a:lnSpc>
              <a:buFont typeface="Arial" panose="020B0604020202020204" pitchFamily="34" charset="0"/>
              <a:buNone/>
            </a:pPr>
            <a:r>
              <a:rPr lang="en-US" sz="2000" dirty="0"/>
              <a:t>Assistant Professor, Special Education</a:t>
            </a:r>
          </a:p>
          <a:p>
            <a:pPr marL="0" indent="0">
              <a:lnSpc>
                <a:spcPct val="90000"/>
              </a:lnSpc>
              <a:buFont typeface="Arial" panose="020B0604020202020204" pitchFamily="34" charset="0"/>
              <a:buNone/>
            </a:pPr>
            <a:r>
              <a:rPr lang="en-US" sz="2000" dirty="0"/>
              <a:t>Washington State University</a:t>
            </a:r>
          </a:p>
          <a:p>
            <a:pPr marL="0" indent="0">
              <a:lnSpc>
                <a:spcPct val="90000"/>
              </a:lnSpc>
              <a:buFont typeface="Arial" panose="020B0604020202020204" pitchFamily="34" charset="0"/>
              <a:buNone/>
            </a:pPr>
            <a:r>
              <a:rPr lang="en-US" sz="2000" dirty="0" err="1"/>
              <a:t>holly.whittenburg@wsu.edu</a:t>
            </a:r>
            <a:endParaRPr lang="en-US" sz="2000" dirty="0"/>
          </a:p>
        </p:txBody>
      </p:sp>
      <p:sp>
        <p:nvSpPr>
          <p:cNvPr id="7" name="Content Placeholder 2">
            <a:extLst>
              <a:ext uri="{FF2B5EF4-FFF2-40B4-BE49-F238E27FC236}">
                <a16:creationId xmlns:a16="http://schemas.microsoft.com/office/drawing/2014/main" id="{8C2B97FA-DCBC-584F-A832-4CB91B7D0987}"/>
              </a:ext>
            </a:extLst>
          </p:cNvPr>
          <p:cNvSpPr txBox="1">
            <a:spLocks/>
          </p:cNvSpPr>
          <p:nvPr/>
        </p:nvSpPr>
        <p:spPr>
          <a:xfrm>
            <a:off x="639097" y="3684334"/>
            <a:ext cx="4540325" cy="1766222"/>
          </a:xfrm>
          <a:prstGeom prst="rect">
            <a:avLst/>
          </a:prstGeom>
        </p:spPr>
        <p:txBody>
          <a:bodyPr vert="horz" lIns="91440" tIns="45720" rIns="91440" bIns="45720" rtlCol="0">
            <a:normAutofit/>
          </a:bodyPr>
          <a:lst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0000"/>
              </a:lnSpc>
              <a:buFont typeface="Arial" panose="020B0604020202020204" pitchFamily="34" charset="0"/>
              <a:buNone/>
            </a:pPr>
            <a:r>
              <a:rPr lang="en-US" sz="2000" dirty="0"/>
              <a:t>Lauren Bruno, Ph.D.</a:t>
            </a:r>
          </a:p>
          <a:p>
            <a:pPr marL="0" indent="0">
              <a:lnSpc>
                <a:spcPct val="90000"/>
              </a:lnSpc>
              <a:buFont typeface="Arial" panose="020B0604020202020204" pitchFamily="34" charset="0"/>
              <a:buNone/>
            </a:pPr>
            <a:r>
              <a:rPr lang="en-US" sz="2000" dirty="0"/>
              <a:t>Assistant Professor, Special Education</a:t>
            </a:r>
          </a:p>
          <a:p>
            <a:pPr marL="0" indent="0">
              <a:lnSpc>
                <a:spcPct val="90000"/>
              </a:lnSpc>
              <a:buFont typeface="Arial" panose="020B0604020202020204" pitchFamily="34" charset="0"/>
              <a:buNone/>
            </a:pPr>
            <a:r>
              <a:rPr lang="en-US" sz="2000" dirty="0"/>
              <a:t>Washington State University</a:t>
            </a:r>
          </a:p>
          <a:p>
            <a:pPr marL="0" indent="0">
              <a:lnSpc>
                <a:spcPct val="90000"/>
              </a:lnSpc>
              <a:buFont typeface="Arial" panose="020B0604020202020204" pitchFamily="34" charset="0"/>
              <a:buNone/>
            </a:pPr>
            <a:r>
              <a:rPr lang="en-US" sz="2000" dirty="0" err="1"/>
              <a:t>lauren.bruno@wsu.edu</a:t>
            </a:r>
            <a:endParaRPr lang="en-US" sz="2000" dirty="0"/>
          </a:p>
        </p:txBody>
      </p:sp>
      <p:sp>
        <p:nvSpPr>
          <p:cNvPr id="8" name="Content Placeholder 2">
            <a:extLst>
              <a:ext uri="{FF2B5EF4-FFF2-40B4-BE49-F238E27FC236}">
                <a16:creationId xmlns:a16="http://schemas.microsoft.com/office/drawing/2014/main" id="{B571A985-34FE-1549-87B1-CDB863461291}"/>
              </a:ext>
            </a:extLst>
          </p:cNvPr>
          <p:cNvSpPr txBox="1">
            <a:spLocks/>
          </p:cNvSpPr>
          <p:nvPr/>
        </p:nvSpPr>
        <p:spPr>
          <a:xfrm>
            <a:off x="6257663" y="3684334"/>
            <a:ext cx="4540325" cy="1766222"/>
          </a:xfrm>
          <a:prstGeom prst="rect">
            <a:avLst/>
          </a:prstGeom>
        </p:spPr>
        <p:txBody>
          <a:bodyPr vert="horz" lIns="91440" tIns="45720" rIns="91440" bIns="45720" rtlCol="0">
            <a:normAutofit/>
          </a:bodyPr>
          <a:lst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0000"/>
              </a:lnSpc>
              <a:buFont typeface="Arial" panose="020B0604020202020204" pitchFamily="34" charset="0"/>
              <a:buNone/>
            </a:pPr>
            <a:r>
              <a:rPr lang="en-US" sz="2000" dirty="0"/>
              <a:t>Don McMahon, Ph.D.</a:t>
            </a:r>
          </a:p>
          <a:p>
            <a:pPr marL="0" indent="0">
              <a:lnSpc>
                <a:spcPct val="90000"/>
              </a:lnSpc>
              <a:buFont typeface="Arial" panose="020B0604020202020204" pitchFamily="34" charset="0"/>
              <a:buNone/>
            </a:pPr>
            <a:r>
              <a:rPr lang="en-US" sz="2000" dirty="0"/>
              <a:t>Assistant Professor, Special Education</a:t>
            </a:r>
          </a:p>
          <a:p>
            <a:pPr marL="0" indent="0">
              <a:lnSpc>
                <a:spcPct val="90000"/>
              </a:lnSpc>
              <a:buFont typeface="Arial" panose="020B0604020202020204" pitchFamily="34" charset="0"/>
              <a:buNone/>
            </a:pPr>
            <a:r>
              <a:rPr lang="en-US" sz="2000" dirty="0"/>
              <a:t>Washington State University</a:t>
            </a:r>
          </a:p>
          <a:p>
            <a:pPr marL="0" indent="0">
              <a:lnSpc>
                <a:spcPct val="90000"/>
              </a:lnSpc>
              <a:buFont typeface="Arial" panose="020B0604020202020204" pitchFamily="34" charset="0"/>
              <a:buNone/>
            </a:pPr>
            <a:r>
              <a:rPr lang="en-US" sz="2000" dirty="0" err="1"/>
              <a:t>don.mcahon@wsu.edu</a:t>
            </a:r>
            <a:endParaRPr lang="en-US" sz="2000" dirty="0"/>
          </a:p>
        </p:txBody>
      </p:sp>
    </p:spTree>
    <p:extLst>
      <p:ext uri="{BB962C8B-B14F-4D97-AF65-F5344CB8AC3E}">
        <p14:creationId xmlns:p14="http://schemas.microsoft.com/office/powerpoint/2010/main" val="839360185"/>
      </p:ext>
    </p:extLst>
  </p:cSld>
  <p:clrMapOvr>
    <a:masterClrMapping/>
  </p:clrMapOvr>
</p:sld>
</file>

<file path=ppt/theme/theme1.xml><?xml version="1.0" encoding="utf-8"?>
<a:theme xmlns:a="http://schemas.openxmlformats.org/drawingml/2006/main" name="Ro's Tree of Joy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2.xml><?xml version="1.0" encoding="utf-8"?>
<a:theme xmlns:a="http://schemas.openxmlformats.org/drawingml/2006/main" name="Morning Cuppa!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3.xml><?xml version="1.0" encoding="utf-8"?>
<a:theme xmlns:a="http://schemas.openxmlformats.org/drawingml/2006/main" name="Color Galaxy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EDB21A84C6B484893257A8170204B83" ma:contentTypeVersion="12" ma:contentTypeDescription="Create a new document." ma:contentTypeScope="" ma:versionID="29c46ceae8b0e48a05135e32e8006307">
  <xsd:schema xmlns:xsd="http://www.w3.org/2001/XMLSchema" xmlns:xs="http://www.w3.org/2001/XMLSchema" xmlns:p="http://schemas.microsoft.com/office/2006/metadata/properties" xmlns:ns2="87fb58b4-b3f2-43d8-b023-353a89983adc" xmlns:ns3="712ad1b7-b308-4ea1-86b4-fa66dfe61ac3" targetNamespace="http://schemas.microsoft.com/office/2006/metadata/properties" ma:root="true" ma:fieldsID="f618c746dcadcad69df572c36f0932db" ns2:_="" ns3:_="">
    <xsd:import namespace="87fb58b4-b3f2-43d8-b023-353a89983adc"/>
    <xsd:import namespace="712ad1b7-b308-4ea1-86b4-fa66dfe61a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58b4-b3f2-43d8-b023-353a89983a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2ad1b7-b308-4ea1-86b4-fa66dfe61ac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E1DB83-D4FC-441C-998B-07B6CDFC8CD2}">
  <ds:schemaRef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purl.org/dc/elements/1.1/"/>
    <ds:schemaRef ds:uri="87fb58b4-b3f2-43d8-b023-353a89983adc"/>
    <ds:schemaRef ds:uri="http://purl.org/dc/terms/"/>
    <ds:schemaRef ds:uri="http://schemas.microsoft.com/office/infopath/2007/PartnerControls"/>
    <ds:schemaRef ds:uri="712ad1b7-b308-4ea1-86b4-fa66dfe61ac3"/>
    <ds:schemaRef ds:uri="http://purl.org/dc/dcmitype/"/>
  </ds:schemaRefs>
</ds:datastoreItem>
</file>

<file path=customXml/itemProps2.xml><?xml version="1.0" encoding="utf-8"?>
<ds:datastoreItem xmlns:ds="http://schemas.openxmlformats.org/officeDocument/2006/customXml" ds:itemID="{B1C14008-06E5-4026-81B5-6AFE5FB1C6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fb58b4-b3f2-43d8-b023-353a89983adc"/>
    <ds:schemaRef ds:uri="712ad1b7-b308-4ea1-86b4-fa66dfe61a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D616318-56DA-43C7-A264-A7B821A73D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ccts_ppt_forum_template_test_20210414</Template>
  <TotalTime>816</TotalTime>
  <Words>2800</Words>
  <Application>Microsoft Macintosh PowerPoint</Application>
  <PresentationFormat>Widescreen</PresentationFormat>
  <Paragraphs>225</Paragraphs>
  <Slides>31</Slides>
  <Notes>17</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31</vt:i4>
      </vt:variant>
    </vt:vector>
  </HeadingPairs>
  <TitlesOfParts>
    <vt:vector size="38" baseType="lpstr">
      <vt:lpstr>Arial</vt:lpstr>
      <vt:lpstr>Calibri</vt:lpstr>
      <vt:lpstr>Courier New</vt:lpstr>
      <vt:lpstr>Rockwell</vt:lpstr>
      <vt:lpstr>Ro's Tree of Joy Theme</vt:lpstr>
      <vt:lpstr>Morning Cuppa! Theme</vt:lpstr>
      <vt:lpstr>Color Galaxy Theme</vt:lpstr>
      <vt:lpstr>WSU Model Demonstration Project</vt:lpstr>
      <vt:lpstr>Overview and Agenda</vt:lpstr>
      <vt:lpstr>Collaboration between School and DVR</vt:lpstr>
      <vt:lpstr>Collaboration between School and DVR</vt:lpstr>
      <vt:lpstr>Successful Models of Collaboration</vt:lpstr>
      <vt:lpstr>Pre-Employment Transition Services: A Guide for Collaboration Among State Vocational Rehabilitation Agencies and Education Partners (NTACT):</vt:lpstr>
      <vt:lpstr>NTACT (continued)</vt:lpstr>
      <vt:lpstr>NTACT (continued)</vt:lpstr>
      <vt:lpstr>NTACT (continued)</vt:lpstr>
      <vt:lpstr>NTACT (continued)</vt:lpstr>
      <vt:lpstr>Circles</vt:lpstr>
      <vt:lpstr>Circles (Continued)</vt:lpstr>
      <vt:lpstr>Oregon Youth Transition Program </vt:lpstr>
      <vt:lpstr>Oregon Youth Transition Program </vt:lpstr>
      <vt:lpstr>Connections Between these Models and Opportunities to inform our Model Demonstration project</vt:lpstr>
      <vt:lpstr>What Stakeholders Say about School/DVR Collaboration in Washington</vt:lpstr>
      <vt:lpstr>Overview and Purpose</vt:lpstr>
      <vt:lpstr>What’s Happening Now?</vt:lpstr>
      <vt:lpstr>Strengths and Strategies</vt:lpstr>
      <vt:lpstr>Barriers</vt:lpstr>
      <vt:lpstr>Values and Beliefs</vt:lpstr>
      <vt:lpstr>Recommendations for the Future</vt:lpstr>
      <vt:lpstr>Next Steps</vt:lpstr>
      <vt:lpstr>Discussion/Implications</vt:lpstr>
      <vt:lpstr>Washington Transition Program</vt:lpstr>
      <vt:lpstr>Overview and Purpose</vt:lpstr>
      <vt:lpstr>Washington Transition Program (WTP) Model Demonstration Project</vt:lpstr>
      <vt:lpstr>Essential Features of the Washington Transition Program </vt:lpstr>
      <vt:lpstr>Site Recruitment</vt:lpstr>
      <vt:lpstr>Thank you!  </vt:lpstr>
      <vt:lpstr>Presenter 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Smith, Benjamin</dc:creator>
  <cp:lastModifiedBy>Poppen, Marcus I</cp:lastModifiedBy>
  <cp:revision>42</cp:revision>
  <dcterms:created xsi:type="dcterms:W3CDTF">2021-04-16T19:31:14Z</dcterms:created>
  <dcterms:modified xsi:type="dcterms:W3CDTF">2021-06-07T22:09:23Z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0x010100FEDB21A84C6B484893257A8170204B83</vt:lpwstr>
  </property>
</Properties>
</file>