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4" r:id="rId5"/>
    <p:sldMasterId id="2147483720" r:id="rId6"/>
  </p:sldMasterIdLst>
  <p:notesMasterIdLst>
    <p:notesMasterId r:id="rId31"/>
  </p:notesMasterIdLst>
  <p:handoutMasterIdLst>
    <p:handoutMasterId r:id="rId32"/>
  </p:handoutMasterIdLst>
  <p:sldIdLst>
    <p:sldId id="551" r:id="rId7"/>
    <p:sldId id="552" r:id="rId8"/>
    <p:sldId id="573" r:id="rId9"/>
    <p:sldId id="576" r:id="rId10"/>
    <p:sldId id="553" r:id="rId11"/>
    <p:sldId id="570" r:id="rId12"/>
    <p:sldId id="579" r:id="rId13"/>
    <p:sldId id="584" r:id="rId14"/>
    <p:sldId id="577" r:id="rId15"/>
    <p:sldId id="571" r:id="rId16"/>
    <p:sldId id="572" r:id="rId17"/>
    <p:sldId id="574" r:id="rId18"/>
    <p:sldId id="578" r:id="rId19"/>
    <p:sldId id="575" r:id="rId20"/>
    <p:sldId id="580" r:id="rId21"/>
    <p:sldId id="581" r:id="rId22"/>
    <p:sldId id="564" r:id="rId23"/>
    <p:sldId id="562" r:id="rId24"/>
    <p:sldId id="585" r:id="rId25"/>
    <p:sldId id="582" r:id="rId26"/>
    <p:sldId id="583" r:id="rId27"/>
    <p:sldId id="565" r:id="rId28"/>
    <p:sldId id="563" r:id="rId29"/>
    <p:sldId id="5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F1FC"/>
    <a:srgbClr val="000000"/>
    <a:srgbClr val="8DF3DE"/>
    <a:srgbClr val="428FC5"/>
    <a:srgbClr val="E6ADB7"/>
    <a:srgbClr val="DF3E39"/>
    <a:srgbClr val="A63350"/>
    <a:srgbClr val="3E8298"/>
    <a:srgbClr val="DB5B6A"/>
    <a:srgbClr val="47C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05" autoAdjust="0"/>
    <p:restoredTop sz="95468" autoAdjust="0"/>
  </p:normalViewPr>
  <p:slideViewPr>
    <p:cSldViewPr snapToGrid="0">
      <p:cViewPr varScale="1">
        <p:scale>
          <a:sx n="74" d="100"/>
          <a:sy n="74" d="100"/>
        </p:scale>
        <p:origin x="208" y="101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826"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FE46E3-F50B-40B7-A854-E3050C9E6CD9}" type="slidenum">
              <a:rPr lang="en-US" smtClean="0"/>
              <a:pPr/>
              <a:t>‹#›</a:t>
            </a:fld>
            <a:endParaRPr lang="en-US" dirty="0"/>
          </a:p>
        </p:txBody>
      </p:sp>
      <p:sp>
        <p:nvSpPr>
          <p:cNvPr id="8" name="Slide Image Placeholder 7">
            <a:extLst>
              <a:ext uri="{FF2B5EF4-FFF2-40B4-BE49-F238E27FC236}">
                <a16:creationId xmlns:a16="http://schemas.microsoft.com/office/drawing/2014/main" id="{7B4BC679-2FF0-44AF-B1A8-DE88A4641F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CFBBA539-8015-47A3-B8E0-AAD5CF9EB52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Recorded June 2</a:t>
            </a:r>
            <a:r>
              <a:rPr lang="en-US" baseline="30000" dirty="0"/>
              <a:t>nd</a:t>
            </a:r>
            <a:r>
              <a:rPr lang="en-US" dirty="0"/>
              <a:t> *</a:t>
            </a:r>
            <a:r>
              <a:rPr lang="en-US" dirty="0" err="1"/>
              <a:t>shree</a:t>
            </a:r>
            <a:r>
              <a:rPr lang="en-US" dirty="0"/>
              <a:t> nee </a:t>
            </a:r>
            <a:r>
              <a:rPr lang="en-US" dirty="0" err="1"/>
              <a:t>vah</a:t>
            </a:r>
            <a:r>
              <a:rPr lang="en-US" dirty="0"/>
              <a:t> sun</a:t>
            </a:r>
          </a:p>
        </p:txBody>
      </p:sp>
      <p:sp>
        <p:nvSpPr>
          <p:cNvPr id="4" name="Slide Number Placeholder 3"/>
          <p:cNvSpPr>
            <a:spLocks noGrp="1"/>
          </p:cNvSpPr>
          <p:nvPr>
            <p:ph type="sldNum" sz="quarter" idx="5"/>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318918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to describe appearance! In my 30s, white Hispanic woman with dark curly hair.</a:t>
            </a:r>
          </a:p>
        </p:txBody>
      </p:sp>
      <p:sp>
        <p:nvSpPr>
          <p:cNvPr id="4" name="Slide Number Placeholder 3"/>
          <p:cNvSpPr>
            <a:spLocks noGrp="1"/>
          </p:cNvSpPr>
          <p:nvPr>
            <p:ph type="sldNum" sz="quarter" idx="5"/>
          </p:nvPr>
        </p:nvSpPr>
        <p:spPr/>
        <p:txBody>
          <a:bodyPr/>
          <a:lstStyle/>
          <a:p>
            <a:fld id="{E8FE46E3-F50B-40B7-A854-E3050C9E6CD9}" type="slidenum">
              <a:rPr lang="en-US" smtClean="0"/>
              <a:pPr/>
              <a:t>2</a:t>
            </a:fld>
            <a:endParaRPr lang="en-US" dirty="0"/>
          </a:p>
        </p:txBody>
      </p:sp>
    </p:spTree>
    <p:extLst>
      <p:ext uri="{BB962C8B-B14F-4D97-AF65-F5344CB8AC3E}">
        <p14:creationId xmlns:p14="http://schemas.microsoft.com/office/powerpoint/2010/main" val="3310497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Youth transition not a part of original act but has been added for more than a decade. </a:t>
            </a:r>
          </a:p>
        </p:txBody>
      </p:sp>
      <p:sp>
        <p:nvSpPr>
          <p:cNvPr id="4" name="Slide Number Placeholder 3"/>
          <p:cNvSpPr>
            <a:spLocks noGrp="1"/>
          </p:cNvSpPr>
          <p:nvPr>
            <p:ph type="sldNum" sz="quarter" idx="5"/>
          </p:nvPr>
        </p:nvSpPr>
        <p:spPr/>
        <p:txBody>
          <a:bodyPr/>
          <a:lstStyle/>
          <a:p>
            <a:fld id="{E8FE46E3-F50B-40B7-A854-E3050C9E6CD9}" type="slidenum">
              <a:rPr lang="en-US" smtClean="0"/>
              <a:pPr/>
              <a:t>3</a:t>
            </a:fld>
            <a:endParaRPr lang="en-US" dirty="0"/>
          </a:p>
        </p:txBody>
      </p:sp>
    </p:spTree>
    <p:extLst>
      <p:ext uri="{BB962C8B-B14F-4D97-AF65-F5344CB8AC3E}">
        <p14:creationId xmlns:p14="http://schemas.microsoft.com/office/powerpoint/2010/main" val="2869251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10</a:t>
            </a:fld>
            <a:endParaRPr lang="en-US" dirty="0"/>
          </a:p>
        </p:txBody>
      </p:sp>
    </p:spTree>
    <p:extLst>
      <p:ext uri="{BB962C8B-B14F-4D97-AF65-F5344CB8AC3E}">
        <p14:creationId xmlns:p14="http://schemas.microsoft.com/office/powerpoint/2010/main" val="2844918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names have been changed to protect the privacy of our consumers</a:t>
            </a:r>
          </a:p>
        </p:txBody>
      </p:sp>
      <p:sp>
        <p:nvSpPr>
          <p:cNvPr id="4" name="Slide Number Placeholder 3"/>
          <p:cNvSpPr>
            <a:spLocks noGrp="1"/>
          </p:cNvSpPr>
          <p:nvPr>
            <p:ph type="sldNum" sz="quarter" idx="5"/>
          </p:nvPr>
        </p:nvSpPr>
        <p:spPr/>
        <p:txBody>
          <a:bodyPr/>
          <a:lstStyle/>
          <a:p>
            <a:fld id="{E8FE46E3-F50B-40B7-A854-E3050C9E6CD9}" type="slidenum">
              <a:rPr lang="en-US" smtClean="0"/>
              <a:pPr/>
              <a:t>16</a:t>
            </a:fld>
            <a:endParaRPr lang="en-US" dirty="0"/>
          </a:p>
        </p:txBody>
      </p:sp>
    </p:spTree>
    <p:extLst>
      <p:ext uri="{BB962C8B-B14F-4D97-AF65-F5344CB8AC3E}">
        <p14:creationId xmlns:p14="http://schemas.microsoft.com/office/powerpoint/2010/main" val="1923611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Piehp</a:t>
            </a:r>
            <a:r>
              <a:rPr lang="en-US" dirty="0"/>
              <a:t> </a:t>
            </a:r>
            <a:r>
              <a:rPr lang="en-US" dirty="0" err="1"/>
              <a:t>zna</a:t>
            </a:r>
            <a:r>
              <a:rPr lang="en-US" dirty="0"/>
              <a:t> – </a:t>
            </a:r>
            <a:r>
              <a:rPr lang="en-US" dirty="0" err="1"/>
              <a:t>samar</a:t>
            </a:r>
            <a:r>
              <a:rPr lang="en-US" dirty="0"/>
              <a:t> ah </a:t>
            </a:r>
            <a:r>
              <a:rPr lang="en-US" dirty="0" err="1"/>
              <a:t>sinha</a:t>
            </a: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18</a:t>
            </a:fld>
            <a:endParaRPr lang="en-US" dirty="0"/>
          </a:p>
        </p:txBody>
      </p:sp>
    </p:spTree>
    <p:extLst>
      <p:ext uri="{BB962C8B-B14F-4D97-AF65-F5344CB8AC3E}">
        <p14:creationId xmlns:p14="http://schemas.microsoft.com/office/powerpoint/2010/main" val="13655838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55297"/>
          </a:xfrm>
          <a:prstGeom prst="rect">
            <a:avLst/>
          </a:prstGeom>
        </p:spPr>
      </p:pic>
      <p:pic>
        <p:nvPicPr>
          <p:cNvPr id="14" name="Picture 13" descr="CCTS logo">
            <a:extLst>
              <a:ext uri="{FF2B5EF4-FFF2-40B4-BE49-F238E27FC236}">
                <a16:creationId xmlns:a16="http://schemas.microsoft.com/office/drawing/2014/main" id="{0A842B4C-314F-4503-B4C8-4133DB09DC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pic>
        <p:nvPicPr>
          <p:cNvPr id="13" name="Picture 12" descr="DVR logo">
            <a:extLst>
              <a:ext uri="{FF2B5EF4-FFF2-40B4-BE49-F238E27FC236}">
                <a16:creationId xmlns:a16="http://schemas.microsoft.com/office/drawing/2014/main" id="{9F64A3B6-C81F-4F0D-B38C-0F6195E4BC4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sp>
        <p:nvSpPr>
          <p:cNvPr id="20" name="TextBox 19" descr="Artwork by Rohan Srinivasan">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30" name="Slide Number Placeholder 5">
            <a:extLst>
              <a:ext uri="{FF2B5EF4-FFF2-40B4-BE49-F238E27FC236}">
                <a16:creationId xmlns:a16="http://schemas.microsoft.com/office/drawing/2014/main" id="{0F0DE340-E8C8-465E-AE2A-CE7BE7CDA5B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0890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5CA67F93-B013-4661-9BB0-CD288E03D79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975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A60DBB31-4403-401B-86D2-EC56BA8BF1E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1762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29F7B6-DCF7-43FD-B6C1-6F6C8FB2B047}"/>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95825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CECA60E-E698-4FD4-BD38-F3252D70BD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60301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6E042963-F3A0-4D1F-A89A-2D68013579B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7032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26FFBF8B-B62B-49D0-81FA-C34243EDEAA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2745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BAC406E3-2CC9-415D-8069-8F05F9F7C058}"/>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4058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298580" y="1447886"/>
            <a:ext cx="5430416" cy="257129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298580" y="4019181"/>
            <a:ext cx="5430416" cy="1204995"/>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Background pattern&#10;&#10;Description automatically generated">
            <a:extLst>
              <a:ext uri="{FF2B5EF4-FFF2-40B4-BE49-F238E27FC236}">
                <a16:creationId xmlns:a16="http://schemas.microsoft.com/office/drawing/2014/main" id="{9363A294-68AF-4825-9956-F7B177886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90E058-7398-40B5-A644-4C756B31DC2C}"/>
              </a:ext>
            </a:extLst>
          </p:cNvPr>
          <p:cNvSpPr txBox="1"/>
          <p:nvPr userDrawn="1"/>
        </p:nvSpPr>
        <p:spPr>
          <a:xfrm>
            <a:off x="1199129" y="6346919"/>
            <a:ext cx="3607334" cy="338554"/>
          </a:xfrm>
          <a:prstGeom prst="rect">
            <a:avLst/>
          </a:prstGeom>
          <a:noFill/>
        </p:spPr>
        <p:txBody>
          <a:bodyPr wrap="none" rtlCol="0">
            <a:spAutoFit/>
          </a:bodyPr>
          <a:lstStyle/>
          <a:p>
            <a:r>
              <a:rPr lang="en-US" sz="1600" i="1" dirty="0"/>
              <a:t>Ro’s Tree of Joy </a:t>
            </a:r>
            <a:r>
              <a:rPr lang="en-US" sz="1600" dirty="0"/>
              <a:t>by Rohan Srinivasan</a:t>
            </a:r>
          </a:p>
        </p:txBody>
      </p:sp>
      <p:sp>
        <p:nvSpPr>
          <p:cNvPr id="8" name="Slide Number Placeholder 5">
            <a:extLst>
              <a:ext uri="{FF2B5EF4-FFF2-40B4-BE49-F238E27FC236}">
                <a16:creationId xmlns:a16="http://schemas.microsoft.com/office/drawing/2014/main" id="{6F5FE42C-D40D-4372-8FE4-7A7D82D5473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462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761744"/>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EA7865D0-FD3E-49B6-BADE-A1545B59F1F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9445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27FF167-D668-42AA-9A96-6CCFCD41122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83117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39069222-F4CE-48AB-A8BC-9B505C7CC08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95903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8B83F2-D0E1-4719-AE3C-56B2C212279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75803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C26E97D8-754E-4668-BEBD-693CCFE7613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787481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783532C-C65B-442B-8C1A-C3A31FD67F3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97081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8DEBFF57-A293-46E6-B19A-59027F395AE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363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A51EA754-3C64-4E40-BAE9-B2C17C6E073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07917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91886" y="1123627"/>
            <a:ext cx="5253134" cy="2813892"/>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91887" y="4030825"/>
            <a:ext cx="5253133" cy="1726796"/>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descr="A picture containing canyon, drawing&#10;&#10;Description automatically generated">
            <a:extLst>
              <a:ext uri="{FF2B5EF4-FFF2-40B4-BE49-F238E27FC236}">
                <a16:creationId xmlns:a16="http://schemas.microsoft.com/office/drawing/2014/main" id="{71144462-318E-4483-A10D-CD663AB67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93C0FB8-FC3B-4BF8-9BA1-1F9ACDE695AB}"/>
              </a:ext>
            </a:extLst>
          </p:cNvPr>
          <p:cNvSpPr>
            <a:spLocks noGrp="1"/>
          </p:cNvSpPr>
          <p:nvPr>
            <p:ph type="sldNum" sz="quarter" idx="10"/>
          </p:nvPr>
        </p:nvSpPr>
        <p:spPr>
          <a:xfrm>
            <a:off x="11657043" y="6313262"/>
            <a:ext cx="430160" cy="363793"/>
          </a:xfrm>
          <a:prstGeom prst="rect">
            <a:avLst/>
          </a:prstGeom>
        </p:spPr>
        <p:txBody>
          <a:bodyPr/>
          <a:lstStyle/>
          <a:p>
            <a:fld id="{50ADEE99-5B15-4B10-A3EB-5286E787B43D}" type="slidenum">
              <a:rPr lang="en-US" smtClean="0"/>
              <a:pPr/>
              <a:t>‹#›</a:t>
            </a:fld>
            <a:endParaRPr lang="en-US" dirty="0"/>
          </a:p>
        </p:txBody>
      </p:sp>
      <p:sp>
        <p:nvSpPr>
          <p:cNvPr id="9" name="TextBox 8">
            <a:extLst>
              <a:ext uri="{FF2B5EF4-FFF2-40B4-BE49-F238E27FC236}">
                <a16:creationId xmlns:a16="http://schemas.microsoft.com/office/drawing/2014/main" id="{7745488F-98D9-491E-914F-BF7A0F535255}"/>
              </a:ext>
            </a:extLst>
          </p:cNvPr>
          <p:cNvSpPr txBox="1"/>
          <p:nvPr userDrawn="1"/>
        </p:nvSpPr>
        <p:spPr>
          <a:xfrm>
            <a:off x="1207272" y="6338501"/>
            <a:ext cx="3591048" cy="338554"/>
          </a:xfrm>
          <a:prstGeom prst="rect">
            <a:avLst/>
          </a:prstGeom>
          <a:noFill/>
        </p:spPr>
        <p:txBody>
          <a:bodyPr wrap="none" rtlCol="0">
            <a:spAutoFit/>
          </a:bodyPr>
          <a:lstStyle/>
          <a:p>
            <a:r>
              <a:rPr lang="en-US" sz="1600" i="1" dirty="0"/>
              <a:t>Morning </a:t>
            </a:r>
            <a:r>
              <a:rPr lang="en-US" sz="1600" i="1" dirty="0" err="1"/>
              <a:t>Cuppa</a:t>
            </a:r>
            <a:r>
              <a:rPr lang="en-US" sz="1600" i="1" dirty="0"/>
              <a:t>! </a:t>
            </a:r>
            <a:r>
              <a:rPr lang="en-US" sz="1600" dirty="0"/>
              <a:t>by Rohan Srinivasan</a:t>
            </a:r>
          </a:p>
        </p:txBody>
      </p:sp>
    </p:spTree>
    <p:extLst>
      <p:ext uri="{BB962C8B-B14F-4D97-AF65-F5344CB8AC3E}">
        <p14:creationId xmlns:p14="http://schemas.microsoft.com/office/powerpoint/2010/main" val="3924334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048"/>
            <a:ext cx="12191998" cy="1755647"/>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7CF5872A-8640-4969-B66C-45A7425D830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014122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D7273ADF-FC12-4DA9-9540-A29F99A439FB}"/>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54598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999E3926-4298-4868-B473-0638C4D8459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985215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B919D6-641F-491A-A327-15ED2E1BC94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181036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3815F8FD-B6C1-4494-84E1-A3158E7579F4}"/>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1196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3C6ACCE2-7FB4-4276-99C4-3C61AA5B920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114256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D8EEB7F1-F2D1-4731-A416-584D85E62F4C}"/>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63034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2F6E4704-D22D-4DE4-BFC2-E56AF0E8387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032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63894" y="1123626"/>
            <a:ext cx="4599992" cy="300983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63895" y="4208107"/>
            <a:ext cx="4599991" cy="1549514"/>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CF33E6-AB02-4510-AA06-EA7BBCB4A6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8208" y="0"/>
            <a:ext cx="6943792" cy="6858000"/>
          </a:xfrm>
          <a:prstGeom prst="rect">
            <a:avLst/>
          </a:prstGeom>
        </p:spPr>
      </p:pic>
      <p:sp>
        <p:nvSpPr>
          <p:cNvPr id="9" name="TextBox 8">
            <a:extLst>
              <a:ext uri="{FF2B5EF4-FFF2-40B4-BE49-F238E27FC236}">
                <a16:creationId xmlns:a16="http://schemas.microsoft.com/office/drawing/2014/main" id="{65C93CB6-4193-4B22-BAFA-28AC49C302F9}"/>
              </a:ext>
            </a:extLst>
          </p:cNvPr>
          <p:cNvSpPr txBox="1"/>
          <p:nvPr userDrawn="1"/>
        </p:nvSpPr>
        <p:spPr>
          <a:xfrm>
            <a:off x="1005423" y="6358495"/>
            <a:ext cx="3316934" cy="338554"/>
          </a:xfrm>
          <a:prstGeom prst="rect">
            <a:avLst/>
          </a:prstGeom>
          <a:noFill/>
        </p:spPr>
        <p:txBody>
          <a:bodyPr wrap="none" rtlCol="0">
            <a:spAutoFit/>
          </a:bodyPr>
          <a:lstStyle/>
          <a:p>
            <a:r>
              <a:rPr lang="en-US" sz="1600" i="1" dirty="0"/>
              <a:t>Color Galaxy </a:t>
            </a:r>
            <a:r>
              <a:rPr lang="en-US" sz="1600" dirty="0"/>
              <a:t>by Rohan Srinivasan</a:t>
            </a:r>
          </a:p>
        </p:txBody>
      </p:sp>
      <p:sp>
        <p:nvSpPr>
          <p:cNvPr id="12" name="Slide Number Placeholder 5">
            <a:extLst>
              <a:ext uri="{FF2B5EF4-FFF2-40B4-BE49-F238E27FC236}">
                <a16:creationId xmlns:a16="http://schemas.microsoft.com/office/drawing/2014/main" id="{2573AE7E-BFC4-4650-BEE2-ABD14F6153F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77864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6.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9.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13DD4D-5219-44FC-9470-A69EB1B49F88}"/>
              </a:ext>
            </a:extLst>
          </p:cNvPr>
          <p:cNvSpPr/>
          <p:nvPr userDrawn="1"/>
        </p:nvSpPr>
        <p:spPr>
          <a:xfrm>
            <a:off x="1339441" y="6328761"/>
            <a:ext cx="9513117" cy="400110"/>
          </a:xfrm>
          <a:prstGeom prst="rect">
            <a:avLst/>
          </a:prstGeom>
          <a:effectLst>
            <a:outerShdw blurRad="50800" dist="38100" dir="2700000" algn="tl" rotWithShape="0">
              <a:prstClr val="black"/>
            </a:outerShdw>
          </a:effectLst>
        </p:spPr>
        <p:txBody>
          <a:bodyPr wrap="none">
            <a:spAutoFit/>
          </a:bodyPr>
          <a:lstStyle/>
          <a:p>
            <a:r>
              <a:rPr lang="en-US" sz="2000" b="1" baseline="0"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00B499C8-F8C3-46C2-B202-9E0E757ED4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593176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5" r:id="rId4"/>
    <p:sldLayoutId id="2147483698" r:id="rId5"/>
    <p:sldLayoutId id="2147483699" r:id="rId6"/>
    <p:sldLayoutId id="2147483700" r:id="rId7"/>
    <p:sldLayoutId id="2147483701" r:id="rId8"/>
    <p:sldLayoutId id="2147483703"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BD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DB5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30D725-AA01-4A29-A11F-7896505CC754}"/>
              </a:ext>
            </a:extLst>
          </p:cNvPr>
          <p:cNvSpPr/>
          <p:nvPr userDrawn="1"/>
        </p:nvSpPr>
        <p:spPr>
          <a:xfrm>
            <a:off x="1339441" y="6276945"/>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ln>
                  <a:noFill/>
                </a:ln>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9A76E3F3-F727-428D-8857-C57E3C91BB8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382681042"/>
      </p:ext>
    </p:extLst>
  </p:cSld>
  <p:clrMap bg1="lt1" tx1="dk1" bg2="lt2" tx2="dk2" accent1="accent1" accent2="accent2" accent3="accent3" accent4="accent4" accent5="accent5" accent6="accent6" hlink="hlink" folHlink="folHlink"/>
  <p:sldLayoutIdLst>
    <p:sldLayoutId id="2147483739" r:id="rId1"/>
    <p:sldLayoutId id="2147483706" r:id="rId2"/>
    <p:sldLayoutId id="2147483708" r:id="rId3"/>
    <p:sldLayoutId id="2147483710" r:id="rId4"/>
    <p:sldLayoutId id="2147483713" r:id="rId5"/>
    <p:sldLayoutId id="2147483714" r:id="rId6"/>
    <p:sldLayoutId id="2147483715" r:id="rId7"/>
    <p:sldLayoutId id="2147483716" r:id="rId8"/>
    <p:sldLayoutId id="2147483718"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8DF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428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6DC4AB-A6BD-4C04-92D1-DA4F67E4CB52}"/>
              </a:ext>
            </a:extLst>
          </p:cNvPr>
          <p:cNvSpPr/>
          <p:nvPr userDrawn="1"/>
        </p:nvSpPr>
        <p:spPr>
          <a:xfrm>
            <a:off x="1339441" y="6315098"/>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E0173CA4-A716-4E75-8FF1-2A53B6A6F4A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6398125"/>
      </p:ext>
    </p:extLst>
  </p:cSld>
  <p:clrMap bg1="lt1" tx1="dk1" bg2="lt2" tx2="dk2" accent1="accent1" accent2="accent2" accent3="accent3" accent4="accent4" accent5="accent5" accent6="accent6" hlink="hlink" folHlink="folHlink"/>
  <p:sldLayoutIdLst>
    <p:sldLayoutId id="2147483740" r:id="rId1"/>
    <p:sldLayoutId id="2147483722" r:id="rId2"/>
    <p:sldLayoutId id="2147483725" r:id="rId3"/>
    <p:sldLayoutId id="2147483727" r:id="rId4"/>
    <p:sldLayoutId id="2147483730" r:id="rId5"/>
    <p:sldLayoutId id="2147483731" r:id="rId6"/>
    <p:sldLayoutId id="2147483732" r:id="rId7"/>
    <p:sldLayoutId id="2147483733" r:id="rId8"/>
    <p:sldLayoutId id="2147483735"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hyperlink" Target="mailto:mpappas@dacnw.org"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p:txBody>
          <a:bodyPr>
            <a:normAutofit/>
          </a:bodyPr>
          <a:lstStyle/>
          <a:p>
            <a:r>
              <a:rPr lang="en-US" dirty="0"/>
              <a:t>A Crisis Within A Crisis</a:t>
            </a:r>
          </a:p>
        </p:txBody>
      </p:sp>
      <p:sp>
        <p:nvSpPr>
          <p:cNvPr id="6" name="Subtitle 5">
            <a:extLst>
              <a:ext uri="{FF2B5EF4-FFF2-40B4-BE49-F238E27FC236}">
                <a16:creationId xmlns:a16="http://schemas.microsoft.com/office/drawing/2014/main" id="{3EBC5194-3A0F-4DFF-BD88-09C09B40FC12}"/>
              </a:ext>
            </a:extLst>
          </p:cNvPr>
          <p:cNvSpPr>
            <a:spLocks noGrp="1"/>
          </p:cNvSpPr>
          <p:nvPr>
            <p:ph type="subTitle" idx="1"/>
          </p:nvPr>
        </p:nvSpPr>
        <p:spPr/>
        <p:txBody>
          <a:bodyPr/>
          <a:lstStyle/>
          <a:p>
            <a:r>
              <a:rPr lang="en-US" dirty="0"/>
              <a:t>Mental Health Needs for Youth and Young Adults Post Covid-19</a:t>
            </a:r>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p:txBody>
          <a:bodyPr/>
          <a:lstStyle/>
          <a:p>
            <a:fld id="{50ADEE99-5B15-4B10-A3EB-5286E787B43D}" type="slidenum">
              <a:rPr lang="en-US" smtClean="0"/>
              <a:t>1</a:t>
            </a:fld>
            <a:endParaRPr lang="en-US"/>
          </a:p>
        </p:txBody>
      </p:sp>
    </p:spTree>
    <p:extLst>
      <p:ext uri="{BB962C8B-B14F-4D97-AF65-F5344CB8AC3E}">
        <p14:creationId xmlns:p14="http://schemas.microsoft.com/office/powerpoint/2010/main" val="3822746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255696" y="321469"/>
            <a:ext cx="10714037" cy="952500"/>
          </a:xfrm>
        </p:spPr>
        <p:txBody>
          <a:bodyPr/>
          <a:lstStyle/>
          <a:p>
            <a:r>
              <a:rPr lang="en-US" dirty="0"/>
              <a:t>Welcome!</a:t>
            </a:r>
          </a:p>
        </p:txBody>
      </p:sp>
      <p:pic>
        <p:nvPicPr>
          <p:cNvPr id="10" name="Content Placeholder 9">
            <a:extLst>
              <a:ext uri="{FF2B5EF4-FFF2-40B4-BE49-F238E27FC236}">
                <a16:creationId xmlns:a16="http://schemas.microsoft.com/office/drawing/2014/main" id="{E84A7AC3-C714-9040-9773-79442B22193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50670" y="1455738"/>
            <a:ext cx="3303130" cy="4406900"/>
          </a:xfrm>
        </p:spPr>
      </p:pic>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2</a:t>
            </a:fld>
            <a:endParaRPr lang="en-US" dirty="0"/>
          </a:p>
        </p:txBody>
      </p:sp>
      <p:sp>
        <p:nvSpPr>
          <p:cNvPr id="18" name="TextBox 17">
            <a:extLst>
              <a:ext uri="{FF2B5EF4-FFF2-40B4-BE49-F238E27FC236}">
                <a16:creationId xmlns:a16="http://schemas.microsoft.com/office/drawing/2014/main" id="{2B46E641-C60E-914C-8043-F8CAD3CC5FCE}"/>
              </a:ext>
            </a:extLst>
          </p:cNvPr>
          <p:cNvSpPr txBox="1"/>
          <p:nvPr/>
        </p:nvSpPr>
        <p:spPr>
          <a:xfrm>
            <a:off x="255696" y="1181219"/>
            <a:ext cx="7771270" cy="5078313"/>
          </a:xfrm>
          <a:prstGeom prst="rect">
            <a:avLst/>
          </a:prstGeom>
          <a:noFill/>
        </p:spPr>
        <p:txBody>
          <a:bodyPr wrap="square" rtlCol="0">
            <a:spAutoFit/>
          </a:bodyPr>
          <a:lstStyle/>
          <a:p>
            <a:r>
              <a:rPr lang="en-US" b="1" dirty="0"/>
              <a:t>Michelle Pappas - </a:t>
            </a:r>
            <a:r>
              <a:rPr lang="en-US" dirty="0"/>
              <a:t>I am a disability rights activist fighting for disability justice and systemic change in housing, healthcare and racial equity. I am an Independent Living Advocate at the Disability Action Center, a Center for Independent Living run by and for people with disabilities. There I assist members of the disabled community in achieving independence in a world that treats disability as a personal problem to be hidden from public view.</a:t>
            </a:r>
          </a:p>
          <a:p>
            <a:endParaRPr lang="en-US" dirty="0"/>
          </a:p>
          <a:p>
            <a:r>
              <a:rPr lang="en-US" dirty="0"/>
              <a:t>I attended North Idaho College and the University of Idaho studying vocal performance, with a focus on opera and jazz. Sadly a young diagnosis of cancer and the resulting mountain of medical bills prevented me from completing my studies. This experience with the healthcare system ignited my journey in activism.</a:t>
            </a:r>
          </a:p>
          <a:p>
            <a:endParaRPr lang="en-US" dirty="0"/>
          </a:p>
          <a:p>
            <a:r>
              <a:rPr lang="en-US" dirty="0"/>
              <a:t>Later in life I was diagnosed with complex PTSD, bipolar disorder, ADHD and several other diagnoses. I now use lived and professional experience, to educate the community on the needs of the disability community.  I live in Spokane, Washington, with my son.</a:t>
            </a:r>
          </a:p>
          <a:p>
            <a:endParaRPr lang="en-US" dirty="0"/>
          </a:p>
        </p:txBody>
      </p:sp>
    </p:spTree>
    <p:extLst>
      <p:ext uri="{BB962C8B-B14F-4D97-AF65-F5344CB8AC3E}">
        <p14:creationId xmlns:p14="http://schemas.microsoft.com/office/powerpoint/2010/main" val="3727906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Centers for Independent Living</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a:bodyPr>
          <a:lstStyle/>
          <a:p>
            <a:r>
              <a:rPr lang="en-US" dirty="0"/>
              <a:t>Created in the 70s to assist people with disabilities towards independence.</a:t>
            </a:r>
          </a:p>
          <a:p>
            <a:r>
              <a:rPr lang="en-US" dirty="0"/>
              <a:t> In 1978 the Rehabilitation Act was amended to include Title VII which provides federal funding to these programs.</a:t>
            </a:r>
          </a:p>
          <a:p>
            <a:r>
              <a:rPr lang="en-US" dirty="0"/>
              <a:t>6 core services:</a:t>
            </a:r>
          </a:p>
          <a:p>
            <a:pPr lvl="1"/>
            <a:r>
              <a:rPr lang="en-US" dirty="0"/>
              <a:t>Youth Transition</a:t>
            </a:r>
          </a:p>
          <a:p>
            <a:pPr lvl="1"/>
            <a:r>
              <a:rPr lang="en-US" dirty="0"/>
              <a:t>Information and Referral</a:t>
            </a:r>
          </a:p>
          <a:p>
            <a:pPr lvl="1"/>
            <a:r>
              <a:rPr lang="en-US" dirty="0"/>
              <a:t>Personal Advocacy</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3</a:t>
            </a:fld>
            <a:endParaRPr lang="en-US" dirty="0"/>
          </a:p>
        </p:txBody>
      </p:sp>
      <p:sp>
        <p:nvSpPr>
          <p:cNvPr id="5" name="TextBox 4">
            <a:extLst>
              <a:ext uri="{FF2B5EF4-FFF2-40B4-BE49-F238E27FC236}">
                <a16:creationId xmlns:a16="http://schemas.microsoft.com/office/drawing/2014/main" id="{BA6DD12B-E34F-5242-B84F-01411292DA2A}"/>
              </a:ext>
            </a:extLst>
          </p:cNvPr>
          <p:cNvSpPr txBox="1"/>
          <p:nvPr/>
        </p:nvSpPr>
        <p:spPr>
          <a:xfrm>
            <a:off x="6221186" y="4074402"/>
            <a:ext cx="5132614" cy="1384995"/>
          </a:xfrm>
          <a:prstGeom prst="rect">
            <a:avLst/>
          </a:prstGeom>
          <a:noFill/>
        </p:spPr>
        <p:txBody>
          <a:bodyPr wrap="square" rtlCol="0">
            <a:spAutoFit/>
          </a:bodyPr>
          <a:lstStyle/>
          <a:p>
            <a:r>
              <a:rPr lang="en-US" sz="2800" dirty="0"/>
              <a:t>- Community Advocacy</a:t>
            </a:r>
          </a:p>
          <a:p>
            <a:r>
              <a:rPr lang="en-US" sz="2800" dirty="0"/>
              <a:t>- Independent Living Training</a:t>
            </a:r>
          </a:p>
          <a:p>
            <a:r>
              <a:rPr lang="en-US" sz="2800" dirty="0"/>
              <a:t>- Peer Counseling and support</a:t>
            </a:r>
          </a:p>
        </p:txBody>
      </p:sp>
    </p:spTree>
    <p:extLst>
      <p:ext uri="{BB962C8B-B14F-4D97-AF65-F5344CB8AC3E}">
        <p14:creationId xmlns:p14="http://schemas.microsoft.com/office/powerpoint/2010/main" val="2927000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Identify the mental health crisis, particularly how it affects multi-marginalized people.</a:t>
            </a:r>
          </a:p>
          <a:p>
            <a:r>
              <a:rPr lang="en-US" dirty="0"/>
              <a:t>Creating a plan to form a “Care Web” of community partners.</a:t>
            </a:r>
          </a:p>
          <a:p>
            <a:r>
              <a:rPr lang="en-US" dirty="0"/>
              <a:t>Supporting the diversifying needs from mental health professionals.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4</a:t>
            </a:fld>
            <a:endParaRPr lang="en-US" dirty="0"/>
          </a:p>
        </p:txBody>
      </p:sp>
    </p:spTree>
    <p:extLst>
      <p:ext uri="{BB962C8B-B14F-4D97-AF65-F5344CB8AC3E}">
        <p14:creationId xmlns:p14="http://schemas.microsoft.com/office/powerpoint/2010/main" val="3823790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chor="b"/>
          <a:lstStyle/>
          <a:p>
            <a:r>
              <a:rPr lang="en-US" dirty="0"/>
              <a:t>The Current Crisis</a:t>
            </a:r>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nchor="t"/>
          <a:lstStyle/>
          <a:p>
            <a:pPr algn="l"/>
            <a:r>
              <a:rPr lang="en-US" dirty="0"/>
              <a:t>And multi-marginalized youth</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5</a:t>
            </a:fld>
            <a:endParaRPr lang="en-US" dirty="0"/>
          </a:p>
        </p:txBody>
      </p:sp>
    </p:spTree>
    <p:extLst>
      <p:ext uri="{BB962C8B-B14F-4D97-AF65-F5344CB8AC3E}">
        <p14:creationId xmlns:p14="http://schemas.microsoft.com/office/powerpoint/2010/main" val="1104152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Crisis</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762" y="1225550"/>
            <a:ext cx="10714037" cy="4406900"/>
          </a:xfrm>
        </p:spPr>
        <p:txBody>
          <a:bodyPr>
            <a:normAutofit fontScale="92500" lnSpcReduction="20000"/>
          </a:bodyPr>
          <a:lstStyle/>
          <a:p>
            <a:endParaRPr lang="en-US" dirty="0"/>
          </a:p>
          <a:p>
            <a:r>
              <a:rPr lang="en-US" dirty="0"/>
              <a:t>Suicide is the second leading cause of death in young people aged 15-29 (WHO, 2015) </a:t>
            </a:r>
          </a:p>
          <a:p>
            <a:pPr lvl="1"/>
            <a:r>
              <a:rPr lang="en-US" dirty="0"/>
              <a:t>Globally 1 in 2 of young people aged 18-29 are possibly subject to anxiety or depression, while a further 17% are probably affected by it.  (ILO, 2020) </a:t>
            </a:r>
          </a:p>
          <a:p>
            <a:pPr lvl="1"/>
            <a:r>
              <a:rPr lang="en-US" dirty="0"/>
              <a:t>Factors include: family stress, social isolation, housing insecurity, food insecurity, risk of domestic abuse, disrupted education and uncertainty about the future.</a:t>
            </a:r>
          </a:p>
          <a:p>
            <a:r>
              <a:rPr lang="en-US" dirty="0"/>
              <a:t>75% of young people aged 18-24 reported at least one adverse mental or behavioral health symptom.</a:t>
            </a:r>
          </a:p>
          <a:p>
            <a:pPr lvl="1"/>
            <a:r>
              <a:rPr lang="en-US" dirty="0"/>
              <a:t>25% had serious suicidal ideation (USA Today, 2020)</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6</a:t>
            </a:fld>
            <a:endParaRPr lang="en-US" dirty="0"/>
          </a:p>
        </p:txBody>
      </p:sp>
    </p:spTree>
    <p:extLst>
      <p:ext uri="{BB962C8B-B14F-4D97-AF65-F5344CB8AC3E}">
        <p14:creationId xmlns:p14="http://schemas.microsoft.com/office/powerpoint/2010/main" val="2079761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Crisis cont.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762" y="1225550"/>
            <a:ext cx="10714037" cy="4857198"/>
          </a:xfrm>
        </p:spPr>
        <p:txBody>
          <a:bodyPr>
            <a:normAutofit fontScale="92500" lnSpcReduction="10000"/>
          </a:bodyPr>
          <a:lstStyle/>
          <a:p>
            <a:r>
              <a:rPr lang="en-US" dirty="0"/>
              <a:t>In Spokane Washington, 12% of people ages 20-39 are likely to experience poor mental health.</a:t>
            </a:r>
          </a:p>
          <a:p>
            <a:pPr lvl="1"/>
            <a:r>
              <a:rPr lang="en-US" dirty="0"/>
              <a:t>71% of people with poor mental health have not received treatment or counseling in the past 12 months.  </a:t>
            </a:r>
          </a:p>
          <a:p>
            <a:pPr lvl="1"/>
            <a:r>
              <a:rPr lang="en-US" dirty="0"/>
              <a:t>Only 45% identified with poor mental health denied needing treatment.</a:t>
            </a:r>
          </a:p>
          <a:p>
            <a:pPr lvl="2"/>
            <a:r>
              <a:rPr lang="en-US" dirty="0"/>
              <a:t>Poor mental health was defined as 14 or more days of self-reported poor mental health in the last 30 days.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7</a:t>
            </a:fld>
            <a:endParaRPr lang="en-US" dirty="0"/>
          </a:p>
        </p:txBody>
      </p:sp>
    </p:spTree>
    <p:extLst>
      <p:ext uri="{BB962C8B-B14F-4D97-AF65-F5344CB8AC3E}">
        <p14:creationId xmlns:p14="http://schemas.microsoft.com/office/powerpoint/2010/main" val="1754248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Crisis cont.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762" y="1225550"/>
            <a:ext cx="10714037" cy="4857198"/>
          </a:xfrm>
        </p:spPr>
        <p:txBody>
          <a:bodyPr>
            <a:normAutofit fontScale="92500" lnSpcReduction="10000"/>
          </a:bodyPr>
          <a:lstStyle/>
          <a:p>
            <a:pPr lvl="2"/>
            <a:r>
              <a:rPr lang="en-US" dirty="0"/>
              <a:t>Of those who did not receive treatment important factors were identified that could inhibit them from receiving treatment. </a:t>
            </a:r>
          </a:p>
          <a:p>
            <a:pPr lvl="3"/>
            <a:r>
              <a:rPr lang="en-US" sz="2800" dirty="0"/>
              <a:t>14% were concerned their counselor might not keep their information confidential, 17% were concerned about the cost, 12% were concerned they would be committed to an institution.</a:t>
            </a:r>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8</a:t>
            </a:fld>
            <a:endParaRPr lang="en-US" dirty="0"/>
          </a:p>
        </p:txBody>
      </p:sp>
    </p:spTree>
    <p:extLst>
      <p:ext uri="{BB962C8B-B14F-4D97-AF65-F5344CB8AC3E}">
        <p14:creationId xmlns:p14="http://schemas.microsoft.com/office/powerpoint/2010/main" val="3759715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Crisis cont.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1455576"/>
            <a:ext cx="10714037" cy="4406900"/>
          </a:xfrm>
        </p:spPr>
        <p:txBody>
          <a:bodyPr>
            <a:normAutofit fontScale="85000" lnSpcReduction="20000"/>
          </a:bodyPr>
          <a:lstStyle/>
          <a:p>
            <a:pPr marL="0" indent="0">
              <a:buNone/>
            </a:pPr>
            <a:r>
              <a:rPr lang="en-US" sz="3100" dirty="0"/>
              <a:t>-The data's greatest value, experts say, is the spotlight it shines on vulnerable populations.</a:t>
            </a:r>
          </a:p>
          <a:p>
            <a:pPr marL="0" indent="0">
              <a:buNone/>
            </a:pPr>
            <a:r>
              <a:rPr lang="en-US" sz="3100" dirty="0"/>
              <a:t>	"It is showing that this breakdown in our society, the breakdown of the safety net, the breakdown of economic security is taking a massive toll," said </a:t>
            </a:r>
            <a:r>
              <a:rPr lang="en-US" sz="3100" b="1" dirty="0"/>
              <a:t>Anna Mueller</a:t>
            </a:r>
            <a:r>
              <a:rPr lang="en-US" sz="3100" dirty="0"/>
              <a:t>, a suicide researcher and professor of sociology at the Indiana University Bloomington. "These breakdowns really show how crucial economic stability and economic security are to an individual's well being. Because the people who are more vulnerable in terms of their socioeconomic status, people who are being put in harm's way, those are the people who are suffering the most.” (USA Today, 2020) </a:t>
            </a:r>
            <a:br>
              <a:rPr lang="en-US" sz="3100" dirty="0"/>
            </a:br>
            <a:endParaRPr lang="en-US" sz="3100"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9</a:t>
            </a:fld>
            <a:endParaRPr lang="en-US" dirty="0"/>
          </a:p>
        </p:txBody>
      </p:sp>
    </p:spTree>
    <p:extLst>
      <p:ext uri="{BB962C8B-B14F-4D97-AF65-F5344CB8AC3E}">
        <p14:creationId xmlns:p14="http://schemas.microsoft.com/office/powerpoint/2010/main" val="2051795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Who are multi-marginalized youth</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762" y="1225550"/>
            <a:ext cx="10714037" cy="4406900"/>
          </a:xfrm>
        </p:spPr>
        <p:txBody>
          <a:bodyPr>
            <a:normAutofit/>
          </a:bodyPr>
          <a:lstStyle/>
          <a:p>
            <a:endParaRPr lang="en-US" dirty="0"/>
          </a:p>
          <a:p>
            <a:r>
              <a:rPr lang="en-US" dirty="0"/>
              <a:t>BIPOC (black, indigenous, people of color), low income individuals, housing insecurity, youth, LGBTQIA+, those experience escaping domestic violence, and child maltreatment, and people with disabilities.  </a:t>
            </a:r>
          </a:p>
          <a:p>
            <a:pPr lvl="1"/>
            <a:r>
              <a:rPr lang="en-US" dirty="0"/>
              <a:t>Multi-marginalized or cross marginalized are people who fall into multiple vulnerable categories.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10</a:t>
            </a:fld>
            <a:endParaRPr lang="en-US" dirty="0"/>
          </a:p>
        </p:txBody>
      </p:sp>
    </p:spTree>
    <p:extLst>
      <p:ext uri="{BB962C8B-B14F-4D97-AF65-F5344CB8AC3E}">
        <p14:creationId xmlns:p14="http://schemas.microsoft.com/office/powerpoint/2010/main" val="4217056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err="1"/>
              <a:t>Kimberle</a:t>
            </a:r>
            <a:r>
              <a:rPr lang="en-US" dirty="0"/>
              <a:t> Crenshaw</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1504043"/>
            <a:ext cx="6075340" cy="4406900"/>
          </a:xfrm>
        </p:spPr>
        <p:txBody>
          <a:bodyPr>
            <a:normAutofit/>
          </a:bodyPr>
          <a:lstStyle/>
          <a:p>
            <a:pPr marL="0" indent="0">
              <a:buNone/>
            </a:pPr>
            <a:r>
              <a:rPr lang="en-US" dirty="0"/>
              <a:t>“The way we imagine discrimination or disempowerment is often more complicated for people who are subject to multiple forms of exclusion.  The good news is that intersectionality provides us a way to see it.”</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11</a:t>
            </a:fld>
            <a:endParaRPr lang="en-US" dirty="0"/>
          </a:p>
        </p:txBody>
      </p:sp>
      <p:pic>
        <p:nvPicPr>
          <p:cNvPr id="6" name="Picture 5">
            <a:extLst>
              <a:ext uri="{FF2B5EF4-FFF2-40B4-BE49-F238E27FC236}">
                <a16:creationId xmlns:a16="http://schemas.microsoft.com/office/drawing/2014/main" id="{219FB864-C1CB-AC41-A1AC-9401E45844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5178" y="278493"/>
            <a:ext cx="3758546" cy="5632450"/>
          </a:xfrm>
          <a:prstGeom prst="rect">
            <a:avLst/>
          </a:prstGeom>
        </p:spPr>
      </p:pic>
    </p:spTree>
    <p:extLst>
      <p:ext uri="{BB962C8B-B14F-4D97-AF65-F5344CB8AC3E}">
        <p14:creationId xmlns:p14="http://schemas.microsoft.com/office/powerpoint/2010/main" val="3532652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Intersectionality </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1504043"/>
            <a:ext cx="6075340" cy="4406900"/>
          </a:xfrm>
        </p:spPr>
        <p:txBody>
          <a:bodyPr>
            <a:normAutofit/>
          </a:bodyPr>
          <a:lstStyle/>
          <a:p>
            <a:pPr marL="0" indent="0">
              <a:buNone/>
            </a:pPr>
            <a:r>
              <a:rPr lang="en-US" dirty="0"/>
              <a:t>The interconnected nature of social categorizations such as race, class, and gender as they apply to a given individual or group, regarded as creating overlapping and interdependent systems of discrimination or disadvantage.</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12</a:t>
            </a:fld>
            <a:endParaRPr lang="en-US" dirty="0"/>
          </a:p>
        </p:txBody>
      </p:sp>
      <p:pic>
        <p:nvPicPr>
          <p:cNvPr id="7" name="Picture 6">
            <a:extLst>
              <a:ext uri="{FF2B5EF4-FFF2-40B4-BE49-F238E27FC236}">
                <a16:creationId xmlns:a16="http://schemas.microsoft.com/office/drawing/2014/main" id="{07230E61-1D48-C14E-B97E-70F7EC1ED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3588" y="1131754"/>
            <a:ext cx="4939315" cy="3873050"/>
          </a:xfrm>
          <a:prstGeom prst="rect">
            <a:avLst/>
          </a:prstGeom>
        </p:spPr>
      </p:pic>
    </p:spTree>
    <p:extLst>
      <p:ext uri="{BB962C8B-B14F-4D97-AF65-F5344CB8AC3E}">
        <p14:creationId xmlns:p14="http://schemas.microsoft.com/office/powerpoint/2010/main" val="3932160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Multi-marginalized</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1701411"/>
            <a:ext cx="10913806" cy="4406900"/>
          </a:xfrm>
        </p:spPr>
        <p:txBody>
          <a:bodyPr>
            <a:normAutofit/>
          </a:bodyPr>
          <a:lstStyle/>
          <a:p>
            <a:r>
              <a:rPr lang="en-US" dirty="0"/>
              <a:t> Young people identifying as an ethnic, religious, or other minority noted more pronounced impacts than other youth groups as regards to rights to freedom of religion or belief, housing, freedom from violence, and the right to legal aid.  </a:t>
            </a:r>
          </a:p>
          <a:p>
            <a:pPr lvl="1"/>
            <a:r>
              <a:rPr lang="en-US" dirty="0"/>
              <a:t>Self identified minority youth reported a significant impact on the right to housing and freedom from violence, 27% and 25% respectively. (ILO, 2020)</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13</a:t>
            </a:fld>
            <a:endParaRPr lang="en-US" dirty="0"/>
          </a:p>
        </p:txBody>
      </p:sp>
    </p:spTree>
    <p:extLst>
      <p:ext uri="{BB962C8B-B14F-4D97-AF65-F5344CB8AC3E}">
        <p14:creationId xmlns:p14="http://schemas.microsoft.com/office/powerpoint/2010/main" val="2573363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Multi-marginalized cont. </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1658275"/>
            <a:ext cx="8599496" cy="3541449"/>
          </a:xfrm>
        </p:spPr>
        <p:txBody>
          <a:bodyPr>
            <a:normAutofit/>
          </a:bodyPr>
          <a:lstStyle/>
          <a:p>
            <a:r>
              <a:rPr lang="en-US" dirty="0"/>
              <a:t>The percentage of respondents who reported having seriously considered suicide was significantly higher among Hispanic respondents 18.6% and Black respondents, 15.1%, than among White respondents at 7.9%. (USA Today, 2020)</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14</a:t>
            </a:fld>
            <a:endParaRPr lang="en-US" dirty="0"/>
          </a:p>
        </p:txBody>
      </p:sp>
    </p:spTree>
    <p:extLst>
      <p:ext uri="{BB962C8B-B14F-4D97-AF65-F5344CB8AC3E}">
        <p14:creationId xmlns:p14="http://schemas.microsoft.com/office/powerpoint/2010/main" val="2946284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Multi-marginalized cont.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6" y="1408923"/>
            <a:ext cx="9009401" cy="4406900"/>
          </a:xfrm>
        </p:spPr>
        <p:txBody>
          <a:bodyPr>
            <a:normAutofit fontScale="92500" lnSpcReduction="10000"/>
          </a:bodyPr>
          <a:lstStyle/>
          <a:p>
            <a:r>
              <a:rPr lang="en-US" dirty="0"/>
              <a:t>“Among those with poor mental health, there was some evidence that insurance, education, general health, and neighborhood were uniquely related to not receiving treatment… For example, American Indian and Alaska Natives were six times more likely to be in poor mental health as compared to whites, even when accounting for differences in income, employment, and other factors. Thus, efforts to improve mental health in Spokane County should consider inequities by race and ethnicity specifically. “ (SRHD, 2020)</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15</a:t>
            </a:fld>
            <a:endParaRPr lang="en-US" dirty="0"/>
          </a:p>
        </p:txBody>
      </p:sp>
    </p:spTree>
    <p:extLst>
      <p:ext uri="{BB962C8B-B14F-4D97-AF65-F5344CB8AC3E}">
        <p14:creationId xmlns:p14="http://schemas.microsoft.com/office/powerpoint/2010/main" val="3746873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lstStyle/>
          <a:p>
            <a:r>
              <a:rPr lang="en-US" dirty="0"/>
              <a:t>Meet Michael*</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1225550"/>
            <a:ext cx="9695348" cy="4406900"/>
          </a:xfrm>
        </p:spPr>
        <p:txBody>
          <a:bodyPr>
            <a:normAutofit lnSpcReduction="10000"/>
          </a:bodyPr>
          <a:lstStyle/>
          <a:p>
            <a:r>
              <a:rPr lang="en-US" dirty="0"/>
              <a:t>Disabled youth with mental illness. </a:t>
            </a:r>
          </a:p>
          <a:p>
            <a:r>
              <a:rPr lang="en-US" dirty="0"/>
              <a:t>Two hospitalizations for attempted suicide</a:t>
            </a:r>
          </a:p>
          <a:p>
            <a:r>
              <a:rPr lang="en-US" dirty="0"/>
              <a:t>Father has threatened eviction if another suicide attempt occurs.</a:t>
            </a:r>
          </a:p>
          <a:p>
            <a:pPr lvl="1"/>
            <a:r>
              <a:rPr lang="en-US" dirty="0"/>
              <a:t>Housing insecurity</a:t>
            </a:r>
          </a:p>
          <a:p>
            <a:pPr lvl="1"/>
            <a:r>
              <a:rPr lang="en-US" dirty="0"/>
              <a:t>Denial of disability assistance (SSI/SSDI)</a:t>
            </a:r>
          </a:p>
          <a:p>
            <a:r>
              <a:rPr lang="en-US" dirty="0"/>
              <a:t>Parents have gone through a collective trauma during this pandemic as well and do not have the skills to cope with their own trauma, much less their children’s.</a:t>
            </a:r>
          </a:p>
          <a:p>
            <a:r>
              <a:rPr lang="en-US" dirty="0"/>
              <a:t>Fear of the future, housing insecurity, financial insecurity, child mistreatment</a:t>
            </a:r>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lstStyle/>
          <a:p>
            <a:fld id="{50ADEE99-5B15-4B10-A3EB-5286E787B43D}" type="slidenum">
              <a:rPr lang="en-US" smtClean="0"/>
              <a:pPr/>
              <a:t>16</a:t>
            </a:fld>
            <a:endParaRPr lang="en-US" dirty="0"/>
          </a:p>
        </p:txBody>
      </p:sp>
    </p:spTree>
    <p:extLst>
      <p:ext uri="{BB962C8B-B14F-4D97-AF65-F5344CB8AC3E}">
        <p14:creationId xmlns:p14="http://schemas.microsoft.com/office/powerpoint/2010/main" val="90571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ormAutofit fontScale="90000"/>
          </a:bodyPr>
          <a:lstStyle/>
          <a:p>
            <a:r>
              <a:rPr lang="en-US" dirty="0"/>
              <a:t>Creating a “Care Web” in Your Community</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17</a:t>
            </a:fld>
            <a:endParaRPr lang="en-US" dirty="0"/>
          </a:p>
        </p:txBody>
      </p:sp>
    </p:spTree>
    <p:extLst>
      <p:ext uri="{BB962C8B-B14F-4D97-AF65-F5344CB8AC3E}">
        <p14:creationId xmlns:p14="http://schemas.microsoft.com/office/powerpoint/2010/main" val="1510676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Care Web</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6" y="1225822"/>
            <a:ext cx="10714703" cy="4406355"/>
          </a:xfrm>
        </p:spPr>
        <p:txBody>
          <a:bodyPr>
            <a:normAutofit fontScale="92500" lnSpcReduction="10000"/>
          </a:bodyPr>
          <a:lstStyle/>
          <a:p>
            <a:r>
              <a:rPr lang="en-US" dirty="0"/>
              <a:t>Leah Lakshmi </a:t>
            </a:r>
            <a:r>
              <a:rPr lang="en-US" dirty="0" err="1"/>
              <a:t>Piepzna-Samarasinha</a:t>
            </a:r>
            <a:r>
              <a:rPr lang="en-US" dirty="0"/>
              <a:t> – redefined access to services as an act of love:</a:t>
            </a:r>
            <a:endParaRPr lang="en-US" cap="all" dirty="0"/>
          </a:p>
          <a:p>
            <a:pPr lvl="1"/>
            <a:r>
              <a:rPr lang="en-US" dirty="0"/>
              <a:t>“This workshop is a space to talk about the often feminized and under-respected work of care. We’ll map what allows us to ask for and give care well, and how ableism, racism, capitalism and sexism complicate who feels worthy of care and who is expected to care. We’ll look at some examples of how people create care webs for disability, chronic illness or mental health needs and access some tools we can use to create a sustainable and just care economy. We will dream what abundant care can look like in our lives and communities.”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18</a:t>
            </a:fld>
            <a:endParaRPr lang="en-US" dirty="0"/>
          </a:p>
        </p:txBody>
      </p:sp>
    </p:spTree>
    <p:extLst>
      <p:ext uri="{BB962C8B-B14F-4D97-AF65-F5344CB8AC3E}">
        <p14:creationId xmlns:p14="http://schemas.microsoft.com/office/powerpoint/2010/main" val="3258325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Care Web cont.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6" y="1225822"/>
            <a:ext cx="10714703" cy="4406355"/>
          </a:xfrm>
        </p:spPr>
        <p:txBody>
          <a:bodyPr>
            <a:normAutofit fontScale="92500" lnSpcReduction="10000"/>
          </a:bodyPr>
          <a:lstStyle/>
          <a:p>
            <a:r>
              <a:rPr lang="en-US" dirty="0"/>
              <a:t>Network!  Connect with other organizations, build up pamphlet collection, know your community. </a:t>
            </a:r>
          </a:p>
          <a:p>
            <a:pPr lvl="1"/>
            <a:r>
              <a:rPr lang="en-US" dirty="0"/>
              <a:t>Vulnerability, self care, ensure others in your organization are caring for selves.</a:t>
            </a:r>
          </a:p>
          <a:p>
            <a:r>
              <a:rPr lang="en-US" dirty="0"/>
              <a:t>Communities should consider: (Recommended by Organization for Economic Co-operation and Development)</a:t>
            </a:r>
          </a:p>
          <a:p>
            <a:pPr lvl="1"/>
            <a:r>
              <a:rPr lang="en-US" dirty="0"/>
              <a:t>Apply a youth and intergenerational lens in crisis response and recovery measures. </a:t>
            </a:r>
          </a:p>
          <a:p>
            <a:pPr lvl="1"/>
            <a:r>
              <a:rPr lang="en-US" dirty="0"/>
              <a:t>Promoting age diversity in public consultations and state institutions. </a:t>
            </a:r>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19</a:t>
            </a:fld>
            <a:endParaRPr lang="en-US" dirty="0"/>
          </a:p>
        </p:txBody>
      </p:sp>
    </p:spTree>
    <p:extLst>
      <p:ext uri="{BB962C8B-B14F-4D97-AF65-F5344CB8AC3E}">
        <p14:creationId xmlns:p14="http://schemas.microsoft.com/office/powerpoint/2010/main" val="4025309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Care Web cont.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501073" y="1613577"/>
            <a:ext cx="10714703" cy="4406355"/>
          </a:xfrm>
        </p:spPr>
        <p:txBody>
          <a:bodyPr>
            <a:normAutofit/>
          </a:bodyPr>
          <a:lstStyle/>
          <a:p>
            <a:pPr lvl="2"/>
            <a:r>
              <a:rPr lang="en-US" sz="2600" dirty="0"/>
              <a:t>Are the populations you want input from communicating with you? If not, why? Put the burden of responsibility on your organization.</a:t>
            </a:r>
          </a:p>
          <a:p>
            <a:r>
              <a:rPr lang="en-US" sz="2600" dirty="0"/>
              <a:t>Updating national youth strategies in collaboration with youth stakeholders.</a:t>
            </a:r>
          </a:p>
          <a:p>
            <a:r>
              <a:rPr lang="en-US" sz="2600" dirty="0"/>
              <a:t>Leveraging young people’s current mobilization in mitigating the crisis through existing platforms.  (OECD, 2020)</a:t>
            </a:r>
          </a:p>
          <a:p>
            <a:pPr lvl="1"/>
            <a:r>
              <a:rPr lang="en-US" sz="2600" dirty="0"/>
              <a:t>Youth are not on Facebook. Look to Discord or Snapchat.</a:t>
            </a:r>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20</a:t>
            </a:fld>
            <a:endParaRPr lang="en-US" dirty="0"/>
          </a:p>
        </p:txBody>
      </p:sp>
    </p:spTree>
    <p:extLst>
      <p:ext uri="{BB962C8B-B14F-4D97-AF65-F5344CB8AC3E}">
        <p14:creationId xmlns:p14="http://schemas.microsoft.com/office/powerpoint/2010/main" val="3009560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Careweb cont.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6" y="2044898"/>
            <a:ext cx="10714703" cy="4406355"/>
          </a:xfrm>
        </p:spPr>
        <p:txBody>
          <a:bodyPr>
            <a:normAutofit/>
          </a:bodyPr>
          <a:lstStyle/>
          <a:p>
            <a:r>
              <a:rPr lang="en-US" dirty="0"/>
              <a:t>Racial equity trainings to better understand and connection with marginalized communities.</a:t>
            </a:r>
          </a:p>
          <a:p>
            <a:pPr lvl="1"/>
            <a:r>
              <a:rPr lang="en-US" dirty="0"/>
              <a:t>Authentic and intentional relationship building with the community you are trying to connect with.</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21</a:t>
            </a:fld>
            <a:endParaRPr lang="en-US" dirty="0"/>
          </a:p>
        </p:txBody>
      </p:sp>
    </p:spTree>
    <p:extLst>
      <p:ext uri="{BB962C8B-B14F-4D97-AF65-F5344CB8AC3E}">
        <p14:creationId xmlns:p14="http://schemas.microsoft.com/office/powerpoint/2010/main" val="1304530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ormAutofit fontScale="90000"/>
          </a:bodyPr>
          <a:lstStyle/>
          <a:p>
            <a:r>
              <a:rPr lang="en-US" dirty="0"/>
              <a:t>Diverse needs from mental health professionals</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666568" y="6333256"/>
            <a:ext cx="430160" cy="363793"/>
          </a:xfrm>
        </p:spPr>
        <p:txBody>
          <a:bodyPr/>
          <a:lstStyle/>
          <a:p>
            <a:fld id="{50ADEE99-5B15-4B10-A3EB-5286E787B43D}" type="slidenum">
              <a:rPr lang="en-US" smtClean="0"/>
              <a:pPr/>
              <a:t>22</a:t>
            </a:fld>
            <a:endParaRPr lang="en-US" dirty="0"/>
          </a:p>
        </p:txBody>
      </p:sp>
    </p:spTree>
    <p:extLst>
      <p:ext uri="{BB962C8B-B14F-4D97-AF65-F5344CB8AC3E}">
        <p14:creationId xmlns:p14="http://schemas.microsoft.com/office/powerpoint/2010/main" val="293557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Meet Tilly*</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Young adult searching for mental health providers filter by sexual positivity, </a:t>
            </a:r>
          </a:p>
          <a:p>
            <a:pPr lvl="1"/>
            <a:r>
              <a:rPr lang="en-US" dirty="0"/>
              <a:t>Kink affirming</a:t>
            </a:r>
          </a:p>
          <a:p>
            <a:pPr lvl="2"/>
            <a:r>
              <a:rPr lang="en-US" dirty="0"/>
              <a:t>Accepting of other marginalized identities.</a:t>
            </a:r>
          </a:p>
          <a:p>
            <a:r>
              <a:rPr lang="en-US" dirty="0"/>
              <a:t>Values must align in order for them to feel safe and comfortable being vulnerable.</a:t>
            </a:r>
          </a:p>
          <a:p>
            <a:r>
              <a:rPr lang="en-US" dirty="0"/>
              <a:t>Has been hurt by other providers in the past – they need acceptance to allow their own vulnerability.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23</a:t>
            </a:fld>
            <a:endParaRPr lang="en-US" dirty="0"/>
          </a:p>
        </p:txBody>
      </p:sp>
    </p:spTree>
    <p:extLst>
      <p:ext uri="{BB962C8B-B14F-4D97-AF65-F5344CB8AC3E}">
        <p14:creationId xmlns:p14="http://schemas.microsoft.com/office/powerpoint/2010/main" val="2801347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23CD-8AF9-4A5B-B5F4-C0E75DA57591}"/>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5A9413D2-39B7-4EE6-A618-85AB10DA4885}"/>
              </a:ext>
            </a:extLst>
          </p:cNvPr>
          <p:cNvSpPr>
            <a:spLocks noGrp="1"/>
          </p:cNvSpPr>
          <p:nvPr>
            <p:ph type="subTitle" idx="1"/>
          </p:nvPr>
        </p:nvSpPr>
        <p:spPr/>
        <p:txBody>
          <a:bodyPr/>
          <a:lstStyle/>
          <a:p>
            <a:r>
              <a:rPr lang="en-US" dirty="0">
                <a:hlinkClick r:id="rId2"/>
              </a:rPr>
              <a:t>mpappas@dacnw.org</a:t>
            </a:r>
            <a:endParaRPr lang="en-US" dirty="0"/>
          </a:p>
          <a:p>
            <a:r>
              <a:rPr lang="en-US" dirty="0" err="1"/>
              <a:t>dacnw.org</a:t>
            </a:r>
            <a:endParaRPr lang="en-US" dirty="0"/>
          </a:p>
        </p:txBody>
      </p:sp>
      <p:sp>
        <p:nvSpPr>
          <p:cNvPr id="4" name="Slide Number Placeholder 3">
            <a:extLst>
              <a:ext uri="{FF2B5EF4-FFF2-40B4-BE49-F238E27FC236}">
                <a16:creationId xmlns:a16="http://schemas.microsoft.com/office/drawing/2014/main" id="{DDC921F8-E162-49C3-ADA7-DE39F7C69D7A}"/>
              </a:ext>
            </a:extLst>
          </p:cNvPr>
          <p:cNvSpPr>
            <a:spLocks noGrp="1"/>
          </p:cNvSpPr>
          <p:nvPr>
            <p:ph type="sldNum" sz="quarter" idx="4"/>
          </p:nvPr>
        </p:nvSpPr>
        <p:spPr/>
        <p:txBody>
          <a:bodyPr/>
          <a:lstStyle/>
          <a:p>
            <a:fld id="{50ADEE99-5B15-4B10-A3EB-5286E787B43D}" type="slidenum">
              <a:rPr lang="en-US" smtClean="0"/>
              <a:pPr/>
              <a:t>24</a:t>
            </a:fld>
            <a:endParaRPr lang="en-US" dirty="0"/>
          </a:p>
        </p:txBody>
      </p:sp>
    </p:spTree>
    <p:extLst>
      <p:ext uri="{BB962C8B-B14F-4D97-AF65-F5344CB8AC3E}">
        <p14:creationId xmlns:p14="http://schemas.microsoft.com/office/powerpoint/2010/main" val="1055810388"/>
      </p:ext>
    </p:extLst>
  </p:cSld>
  <p:clrMapOvr>
    <a:masterClrMapping/>
  </p:clrMapOvr>
</p:sld>
</file>

<file path=ppt/theme/theme1.xml><?xml version="1.0" encoding="utf-8"?>
<a:theme xmlns:a="http://schemas.openxmlformats.org/drawingml/2006/main" name="Ro's Tree of Jo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2.xml><?xml version="1.0" encoding="utf-8"?>
<a:theme xmlns:a="http://schemas.openxmlformats.org/drawingml/2006/main" name="Morning Cuppa!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3.xml><?xml version="1.0" encoding="utf-8"?>
<a:theme xmlns:a="http://schemas.openxmlformats.org/drawingml/2006/main" name="Color Galax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C14008-06E5-4026-81B5-6AFE5FB1C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616318-56DA-43C7-A264-A7B821A73D95}">
  <ds:schemaRefs>
    <ds:schemaRef ds:uri="http://schemas.microsoft.com/sharepoint/v3/contenttype/forms"/>
  </ds:schemaRefs>
</ds:datastoreItem>
</file>

<file path=customXml/itemProps3.xml><?xml version="1.0" encoding="utf-8"?>
<ds:datastoreItem xmlns:ds="http://schemas.openxmlformats.org/officeDocument/2006/customXml" ds:itemID="{B8E1DB83-D4FC-441C-998B-07B6CDFC8CD2}">
  <ds:schemaRef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purl.org/dc/elements/1.1/"/>
    <ds:schemaRef ds:uri="87fb58b4-b3f2-43d8-b023-353a89983adc"/>
    <ds:schemaRef ds:uri="http://purl.org/dc/terms/"/>
    <ds:schemaRef ds:uri="http://schemas.microsoft.com/office/infopath/2007/PartnerControls"/>
    <ds:schemaRef ds:uri="712ad1b7-b308-4ea1-86b4-fa66dfe61ac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ccts_ppt_forum_template_test_20210414</Template>
  <TotalTime>12002</TotalTime>
  <Words>1551</Words>
  <Application>Microsoft Macintosh PowerPoint</Application>
  <PresentationFormat>Widescreen</PresentationFormat>
  <Paragraphs>128</Paragraphs>
  <Slides>24</Slides>
  <Notes>6</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24</vt:i4>
      </vt:variant>
    </vt:vector>
  </HeadingPairs>
  <TitlesOfParts>
    <vt:vector size="31" baseType="lpstr">
      <vt:lpstr>Arial</vt:lpstr>
      <vt:lpstr>Calibri</vt:lpstr>
      <vt:lpstr>Courier New</vt:lpstr>
      <vt:lpstr>Rockwell</vt:lpstr>
      <vt:lpstr>Ro's Tree of Joy Theme</vt:lpstr>
      <vt:lpstr>Morning Cuppa! Theme</vt:lpstr>
      <vt:lpstr>Color Galaxy Theme</vt:lpstr>
      <vt:lpstr>A Crisis Within A Crisis</vt:lpstr>
      <vt:lpstr>Welcome!</vt:lpstr>
      <vt:lpstr>Centers for Independent Living</vt:lpstr>
      <vt:lpstr>Objectives</vt:lpstr>
      <vt:lpstr>The Current Crisis</vt:lpstr>
      <vt:lpstr>Crisis</vt:lpstr>
      <vt:lpstr>Crisis cont.</vt:lpstr>
      <vt:lpstr>Crisis cont.</vt:lpstr>
      <vt:lpstr>Crisis cont.</vt:lpstr>
      <vt:lpstr>Who are multi-marginalized youth</vt:lpstr>
      <vt:lpstr>Kimberle Crenshaw</vt:lpstr>
      <vt:lpstr>Intersectionality </vt:lpstr>
      <vt:lpstr>Multi-marginalized</vt:lpstr>
      <vt:lpstr>Multi-marginalized cont. </vt:lpstr>
      <vt:lpstr>Multi-marginalized cont.</vt:lpstr>
      <vt:lpstr>Meet Michael*</vt:lpstr>
      <vt:lpstr>Creating a “Care Web” in Your Community</vt:lpstr>
      <vt:lpstr>Care Web</vt:lpstr>
      <vt:lpstr>Care Web cont.</vt:lpstr>
      <vt:lpstr>Care Web cont.</vt:lpstr>
      <vt:lpstr>Careweb cont.</vt:lpstr>
      <vt:lpstr>Diverse needs from mental health professionals</vt:lpstr>
      <vt:lpstr>Meet Tilly*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Benjamin</dc:creator>
  <cp:lastModifiedBy>Microsoft Office User</cp:lastModifiedBy>
  <cp:revision>39</cp:revision>
  <dcterms:created xsi:type="dcterms:W3CDTF">2021-04-16T19:31:14Z</dcterms:created>
  <dcterms:modified xsi:type="dcterms:W3CDTF">2021-06-02T17:44:11Z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