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  <p:sldMasterId id="2147483704" r:id="rId5"/>
    <p:sldMasterId id="2147483720" r:id="rId6"/>
  </p:sldMasterIdLst>
  <p:notesMasterIdLst>
    <p:notesMasterId r:id="rId17"/>
  </p:notesMasterIdLst>
  <p:handoutMasterIdLst>
    <p:handoutMasterId r:id="rId18"/>
  </p:handoutMasterIdLst>
  <p:sldIdLst>
    <p:sldId id="561" r:id="rId7"/>
    <p:sldId id="562" r:id="rId8"/>
    <p:sldId id="564" r:id="rId9"/>
    <p:sldId id="565" r:id="rId10"/>
    <p:sldId id="2076136253" r:id="rId11"/>
    <p:sldId id="566" r:id="rId12"/>
    <p:sldId id="568" r:id="rId13"/>
    <p:sldId id="567" r:id="rId14"/>
    <p:sldId id="572" r:id="rId15"/>
    <p:sldId id="207613625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rschmann, Kristin" initials="HK" lastIdx="2" clrIdx="0">
    <p:extLst>
      <p:ext uri="{19B8F6BF-5375-455C-9EA6-DF929625EA0E}">
        <p15:presenceInfo xmlns:p15="http://schemas.microsoft.com/office/powerpoint/2012/main" userId="S::hirschmk@seattleu.edu::e738f435-8df1-4a15-97c9-00b7e9ab0ad3" providerId="AD"/>
      </p:ext>
    </p:extLst>
  </p:cmAuthor>
  <p:cmAuthor id="2" name="Johnson, Cinda" initials="JC" lastIdx="1" clrIdx="1">
    <p:extLst>
      <p:ext uri="{19B8F6BF-5375-455C-9EA6-DF929625EA0E}">
        <p15:presenceInfo xmlns:p15="http://schemas.microsoft.com/office/powerpoint/2012/main" userId="S::cinda@seattleu.edu::c388f3e6-d3b8-463b-9e8e-d28f0898f8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F1FC"/>
    <a:srgbClr val="000000"/>
    <a:srgbClr val="8DF3DE"/>
    <a:srgbClr val="428FC5"/>
    <a:srgbClr val="E6ADB7"/>
    <a:srgbClr val="DF3E39"/>
    <a:srgbClr val="A63350"/>
    <a:srgbClr val="3E8298"/>
    <a:srgbClr val="DB5B6A"/>
    <a:srgbClr val="47C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793" autoAdjust="0"/>
  </p:normalViewPr>
  <p:slideViewPr>
    <p:cSldViewPr snapToGrid="0">
      <p:cViewPr varScale="1">
        <p:scale>
          <a:sx n="74" d="100"/>
          <a:sy n="74" d="100"/>
        </p:scale>
        <p:origin x="10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42A46-0D9E-4184-86DF-2C53EC5E7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644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FE46E3-F50B-40B7-A854-E3050C9E6C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Image Placeholder 7">
            <a:extLst>
              <a:ext uri="{FF2B5EF4-FFF2-40B4-BE49-F238E27FC236}">
                <a16:creationId xmlns:a16="http://schemas.microsoft.com/office/drawing/2014/main" id="{7B4BC679-2FF0-44AF-B1A8-DE88A4641F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9" name="Notes Placeholder 8">
            <a:extLst>
              <a:ext uri="{FF2B5EF4-FFF2-40B4-BE49-F238E27FC236}">
                <a16:creationId xmlns:a16="http://schemas.microsoft.com/office/drawing/2014/main" id="{CFBBA539-8015-47A3-B8E0-AAD5CF9EB5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77298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566738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4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Welcome to a discussion of the documentary Crip Camp.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716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962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508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26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148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003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661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566738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317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540" y="2245054"/>
            <a:ext cx="10918920" cy="1242994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587" y="3577183"/>
            <a:ext cx="10918919" cy="60019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0621C3-2E15-4120-9C90-3F5117CC0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55297"/>
          </a:xfrm>
          <a:prstGeom prst="rect">
            <a:avLst/>
          </a:prstGeom>
        </p:spPr>
      </p:pic>
      <p:pic>
        <p:nvPicPr>
          <p:cNvPr id="14" name="Picture 13" descr="CCTS logo">
            <a:extLst>
              <a:ext uri="{FF2B5EF4-FFF2-40B4-BE49-F238E27FC236}">
                <a16:creationId xmlns:a16="http://schemas.microsoft.com/office/drawing/2014/main" id="{0A842B4C-314F-4503-B4C8-4133DB09DC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590" y="4736260"/>
            <a:ext cx="1937631" cy="758486"/>
          </a:xfrm>
          <a:prstGeom prst="rect">
            <a:avLst/>
          </a:prstGeom>
        </p:spPr>
      </p:pic>
      <p:pic>
        <p:nvPicPr>
          <p:cNvPr id="13" name="Picture 12" descr="DVR logo">
            <a:extLst>
              <a:ext uri="{FF2B5EF4-FFF2-40B4-BE49-F238E27FC236}">
                <a16:creationId xmlns:a16="http://schemas.microsoft.com/office/drawing/2014/main" id="{9F64A3B6-C81F-4F0D-B38C-0F6195E4BC4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158" y="4633006"/>
            <a:ext cx="1381170" cy="865241"/>
          </a:xfrm>
          <a:prstGeom prst="rect">
            <a:avLst/>
          </a:prstGeom>
        </p:spPr>
      </p:pic>
      <p:sp>
        <p:nvSpPr>
          <p:cNvPr id="20" name="TextBox 19" descr="Artwork by Rohan Srinivasan">
            <a:extLst>
              <a:ext uri="{FF2B5EF4-FFF2-40B4-BE49-F238E27FC236}">
                <a16:creationId xmlns:a16="http://schemas.microsoft.com/office/drawing/2014/main" id="{615AE1BF-671C-475E-9DAD-4D6DA974A841}"/>
              </a:ext>
            </a:extLst>
          </p:cNvPr>
          <p:cNvSpPr txBox="1"/>
          <p:nvPr userDrawn="1"/>
        </p:nvSpPr>
        <p:spPr>
          <a:xfrm>
            <a:off x="4810931" y="5615318"/>
            <a:ext cx="2828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Artwork by Rohan Srinivasan</a:t>
            </a:r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0F0DE340-E8C8-465E-AE2A-CE7BE7CDA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90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CA67F93-B013-4661-9BB0-CD288E03D7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631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60DBB31-4403-401B-86D2-EC56BA8BF1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62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2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9F7B6-DCF7-43FD-B6C1-6F6C8FB2B0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250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098" y="1662778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9097" y="3678477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629" y="1662778"/>
            <a:ext cx="816554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CECA60E-E698-4FD4-BD38-F3252D70BD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017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92159" y="166277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2158" y="370253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E042963-F3A0-4D1F-A89A-2D6801357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270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5143"/>
            <a:ext cx="10705077" cy="9845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7828" y="1740576"/>
            <a:ext cx="909946" cy="8574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47828" y="2761862"/>
            <a:ext cx="909946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47828" y="3783149"/>
            <a:ext cx="909946" cy="857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582826A-1B8B-441B-83CE-C2E07B36E2A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40357" y="4791569"/>
            <a:ext cx="917417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5671" y="1702858"/>
            <a:ext cx="9198501" cy="35856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6FFBF8B-B62B-49D0-81FA-C34243EDE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55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97302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897301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4E7E93C-8056-4760-9777-F7AAF0A553F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900696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ACC41DB-137D-4AE8-9AD7-D196BD95CF1B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00695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AC406E3-2CC9-415D-8069-8F05F9F7C0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93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6E39-B15D-4701-A149-CDA59ED214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8580" y="1447886"/>
            <a:ext cx="5430416" cy="2571295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F902B66-A9C9-4783-A26C-F88674CD1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8580" y="4019181"/>
            <a:ext cx="5430416" cy="1204995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9363A294-68AF-4825-9956-F7B177886E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593" y="0"/>
            <a:ext cx="6186407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809311-F93A-427D-A6B8-D0F7E8A61071}"/>
              </a:ext>
            </a:extLst>
          </p:cNvPr>
          <p:cNvSpPr/>
          <p:nvPr userDrawn="1"/>
        </p:nvSpPr>
        <p:spPr>
          <a:xfrm>
            <a:off x="0" y="6090834"/>
            <a:ext cx="6005593" cy="767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90E058-7398-40B5-A644-4C756B31DC2C}"/>
              </a:ext>
            </a:extLst>
          </p:cNvPr>
          <p:cNvSpPr txBox="1"/>
          <p:nvPr userDrawn="1"/>
        </p:nvSpPr>
        <p:spPr>
          <a:xfrm>
            <a:off x="1199129" y="6346919"/>
            <a:ext cx="3607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/>
              <a:t>Ro’s Tree of Joy </a:t>
            </a:r>
            <a:r>
              <a:rPr lang="en-US" sz="1600"/>
              <a:t>by Rohan Srinivasan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5FE42C-D40D-4372-8FE4-7A7D82D54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262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540" y="2245054"/>
            <a:ext cx="10918920" cy="1242994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587" y="3577183"/>
            <a:ext cx="10918919" cy="60019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0621C3-2E15-4120-9C90-3F5117CC08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17617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64A3B6-C81F-4F0D-B38C-0F6195E4BC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158" y="4633006"/>
            <a:ext cx="1381170" cy="8652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842B4C-314F-4503-B4C8-4133DB09DCC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590" y="4736260"/>
            <a:ext cx="1937631" cy="75848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15AE1BF-671C-475E-9DAD-4D6DA974A841}"/>
              </a:ext>
            </a:extLst>
          </p:cNvPr>
          <p:cNvSpPr txBox="1"/>
          <p:nvPr userDrawn="1"/>
        </p:nvSpPr>
        <p:spPr>
          <a:xfrm>
            <a:off x="4810931" y="5615318"/>
            <a:ext cx="2828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Artwork by Rohan Srinivasan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A7865D0-FD3E-49B6-BADE-A1545B59F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453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27FF167-D668-42AA-9A96-6CCFCD411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172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9069222-F4CE-48AB-A8BC-9B505C7CC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903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2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B83F2-D0E1-4719-AE3C-56B2C2122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803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098" y="1662778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9097" y="3678477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629" y="1662778"/>
            <a:ext cx="816554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6E97D8-754E-4668-BEBD-693CCFE76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481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92159" y="166277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2158" y="370253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783532C-C65B-442B-8C1A-C3A31FD67F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081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5143"/>
            <a:ext cx="10705077" cy="9845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5671" y="1702858"/>
            <a:ext cx="9198501" cy="35856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7828" y="1740576"/>
            <a:ext cx="909946" cy="8574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47828" y="2761862"/>
            <a:ext cx="909946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47828" y="3783149"/>
            <a:ext cx="909946" cy="857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582826A-1B8B-441B-83CE-C2E07B36E2A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40357" y="4791569"/>
            <a:ext cx="917417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DEBFF57-A293-46E6-B19A-59027F395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39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97302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897301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4E7E93C-8056-4760-9777-F7AAF0A553F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900696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ACC41DB-137D-4AE8-9AD7-D196BD95CF1B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00695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51EA754-3C64-4E40-BAE9-B2C17C6E07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79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6E39-B15D-4701-A149-CDA59ED214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886" y="1123627"/>
            <a:ext cx="5253134" cy="2813892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F902B66-A9C9-4783-A26C-F88674CD1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887" y="4030825"/>
            <a:ext cx="5253133" cy="1726796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picture containing canyon, drawing&#10;&#10;Description automatically generated">
            <a:extLst>
              <a:ext uri="{FF2B5EF4-FFF2-40B4-BE49-F238E27FC236}">
                <a16:creationId xmlns:a16="http://schemas.microsoft.com/office/drawing/2014/main" id="{71144462-318E-4483-A10D-CD663AB675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593" y="0"/>
            <a:ext cx="6186407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809311-F93A-427D-A6B8-D0F7E8A61071}"/>
              </a:ext>
            </a:extLst>
          </p:cNvPr>
          <p:cNvSpPr/>
          <p:nvPr userDrawn="1"/>
        </p:nvSpPr>
        <p:spPr>
          <a:xfrm>
            <a:off x="0" y="6090834"/>
            <a:ext cx="6005593" cy="767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3C0FB8-FC3B-4BF8-9BA1-1F9ACDE695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57043" y="6313262"/>
            <a:ext cx="430160" cy="363793"/>
          </a:xfrm>
          <a:prstGeom prst="rect">
            <a:avLst/>
          </a:prstGeom>
        </p:spPr>
        <p:txBody>
          <a:bodyPr/>
          <a:lstStyle/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45488F-98D9-491E-914F-BF7A0F535255}"/>
              </a:ext>
            </a:extLst>
          </p:cNvPr>
          <p:cNvSpPr txBox="1"/>
          <p:nvPr userDrawn="1"/>
        </p:nvSpPr>
        <p:spPr>
          <a:xfrm>
            <a:off x="1207272" y="6338501"/>
            <a:ext cx="3591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/>
              <a:t>Morning </a:t>
            </a:r>
            <a:r>
              <a:rPr lang="en-US" sz="1600" i="1" err="1"/>
              <a:t>Cuppa</a:t>
            </a:r>
            <a:r>
              <a:rPr lang="en-US" sz="1600" i="1"/>
              <a:t>! </a:t>
            </a:r>
            <a:r>
              <a:rPr lang="en-US" sz="1600"/>
              <a:t>by Rohan Srinivasan</a:t>
            </a:r>
          </a:p>
        </p:txBody>
      </p:sp>
    </p:spTree>
    <p:extLst>
      <p:ext uri="{BB962C8B-B14F-4D97-AF65-F5344CB8AC3E}">
        <p14:creationId xmlns:p14="http://schemas.microsoft.com/office/powerpoint/2010/main" val="39243342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540" y="2245054"/>
            <a:ext cx="10918920" cy="1242994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587" y="3577183"/>
            <a:ext cx="10918919" cy="60019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0621C3-2E15-4120-9C90-3F5117CC08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3048"/>
            <a:ext cx="12191998" cy="17556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64A3B6-C81F-4F0D-B38C-0F6195E4BC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158" y="4633006"/>
            <a:ext cx="1381170" cy="8652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842B4C-314F-4503-B4C8-4133DB09DCC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590" y="4736260"/>
            <a:ext cx="1937631" cy="75848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15AE1BF-671C-475E-9DAD-4D6DA974A841}"/>
              </a:ext>
            </a:extLst>
          </p:cNvPr>
          <p:cNvSpPr txBox="1"/>
          <p:nvPr userDrawn="1"/>
        </p:nvSpPr>
        <p:spPr>
          <a:xfrm>
            <a:off x="4810931" y="5615318"/>
            <a:ext cx="2828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Artwork by Rohan Srinivasan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CF5872A-8640-4969-B66C-45A7425D8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1221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7273ADF-FC12-4DA9-9540-A29F99A43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9807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99E3926-4298-4868-B473-0638C4D84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2156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2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919D6-641F-491A-A327-15ED2E1BC9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0360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629" y="1662778"/>
            <a:ext cx="816554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098" y="1662778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9097" y="3678477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815F8FD-B6C1-4494-84E1-A3158E757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9645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92159" y="166277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2158" y="370253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C6ACCE2-7FB4-4276-99C4-3C61AA5B92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561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5143"/>
            <a:ext cx="10705077" cy="9845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5671" y="1702858"/>
            <a:ext cx="9198501" cy="35856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7828" y="1740576"/>
            <a:ext cx="909946" cy="8574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47828" y="2761862"/>
            <a:ext cx="909946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47828" y="3783149"/>
            <a:ext cx="909946" cy="857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582826A-1B8B-441B-83CE-C2E07B36E2A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40357" y="4791569"/>
            <a:ext cx="917417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8EEB7F1-F2D1-4731-A416-584D85E62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5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97302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897301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4E7E93C-8056-4760-9777-F7AAF0A553F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900696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ACC41DB-137D-4AE8-9AD7-D196BD95CF1B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00695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F6E4704-D22D-4DE4-BFC2-E56AF0E838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357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6E39-B15D-4701-A149-CDA59ED214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894" y="1123626"/>
            <a:ext cx="4599992" cy="3009835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F902B66-A9C9-4783-A26C-F88674CD1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895" y="4208107"/>
            <a:ext cx="4599991" cy="1549514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809311-F93A-427D-A6B8-D0F7E8A61071}"/>
              </a:ext>
            </a:extLst>
          </p:cNvPr>
          <p:cNvSpPr/>
          <p:nvPr userDrawn="1"/>
        </p:nvSpPr>
        <p:spPr>
          <a:xfrm>
            <a:off x="0" y="6090834"/>
            <a:ext cx="6005593" cy="767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CF33E6-AB02-4510-AA06-EA7BBCB4A6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208" y="0"/>
            <a:ext cx="6943792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C93CB6-4193-4B22-BAFA-28AC49C302F9}"/>
              </a:ext>
            </a:extLst>
          </p:cNvPr>
          <p:cNvSpPr txBox="1"/>
          <p:nvPr userDrawn="1"/>
        </p:nvSpPr>
        <p:spPr>
          <a:xfrm>
            <a:off x="1005423" y="6358495"/>
            <a:ext cx="3316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/>
              <a:t>Color Galaxy </a:t>
            </a:r>
            <a:r>
              <a:rPr lang="en-US" sz="1600"/>
              <a:t>by Rohan Srinivasan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573AE7E-BFC4-4650-BEE2-ABD14F615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64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6.jpe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9.jpeg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097" y="1543287"/>
            <a:ext cx="10714703" cy="4406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905E2E-CD67-45F9-AE02-4257D20D53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id="{1292BB3F-4788-41D7-A42A-AEBF66FC940D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flowChartPunchedTap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Wave 4">
            <a:extLst>
              <a:ext uri="{FF2B5EF4-FFF2-40B4-BE49-F238E27FC236}">
                <a16:creationId xmlns:a16="http://schemas.microsoft.com/office/drawing/2014/main" id="{DFF75FD3-6E53-4531-BA9A-C2C949F86ACC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wav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53DBC5-5250-44A6-A119-E9213E10A0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blipFill dpi="0" rotWithShape="1">
            <a:blip r:embed="rId11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13DD4D-5219-44FC-9470-A69EB1B49F88}"/>
              </a:ext>
            </a:extLst>
          </p:cNvPr>
          <p:cNvSpPr/>
          <p:nvPr userDrawn="1"/>
        </p:nvSpPr>
        <p:spPr>
          <a:xfrm>
            <a:off x="1339441" y="6328761"/>
            <a:ext cx="9513117" cy="400110"/>
          </a:xfrm>
          <a:prstGeom prst="rect">
            <a:avLst/>
          </a:prstGeom>
          <a:effectLst>
            <a:outerShdw blurRad="50800" dist="38100" dir="2700000" algn="tl" rotWithShape="0">
              <a:prstClr val="black"/>
            </a:outerShdw>
          </a:effectLst>
        </p:spPr>
        <p:txBody>
          <a:bodyPr wrap="none">
            <a:spAutoFit/>
          </a:bodyPr>
          <a:lstStyle/>
          <a:p>
            <a:r>
              <a:rPr lang="en-US"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Voices of Change Transition Forum | June 21-24, 2021 | www.cctsForum.com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0B499C8-F8C3-46C2-B202-9E0E757ED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317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3" r:id="rId3"/>
    <p:sldLayoutId id="2147483695" r:id="rId4"/>
    <p:sldLayoutId id="2147483698" r:id="rId5"/>
    <p:sldLayoutId id="2147483699" r:id="rId6"/>
    <p:sldLayoutId id="2147483700" r:id="rId7"/>
    <p:sldLayoutId id="2147483701" r:id="rId8"/>
    <p:sldLayoutId id="2147483703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365760" algn="l" defTabSz="914400" rtl="0" eaLnBrk="1" latinLnBrk="0" hangingPunct="1">
        <a:lnSpc>
          <a:spcPct val="10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097" y="1543287"/>
            <a:ext cx="10714703" cy="4406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905E2E-CD67-45F9-AE02-4257D20D53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id="{1292BB3F-4788-41D7-A42A-AEBF66FC940D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flowChartPunchedTape">
            <a:avLst/>
          </a:prstGeom>
          <a:solidFill>
            <a:srgbClr val="BDF1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Wave 4">
            <a:extLst>
              <a:ext uri="{FF2B5EF4-FFF2-40B4-BE49-F238E27FC236}">
                <a16:creationId xmlns:a16="http://schemas.microsoft.com/office/drawing/2014/main" id="{DFF75FD3-6E53-4531-BA9A-C2C949F86ACC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wave">
            <a:avLst/>
          </a:prstGeom>
          <a:solidFill>
            <a:srgbClr val="DB5B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53DBC5-5250-44A6-A119-E9213E10A0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blipFill dpi="0" rotWithShape="1">
            <a:blip r:embed="rId11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30D725-AA01-4A29-A11F-7896505CC754}"/>
              </a:ext>
            </a:extLst>
          </p:cNvPr>
          <p:cNvSpPr/>
          <p:nvPr userDrawn="1"/>
        </p:nvSpPr>
        <p:spPr>
          <a:xfrm>
            <a:off x="1339441" y="6276945"/>
            <a:ext cx="9513117" cy="400110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r>
              <a:rPr lang="en-US" sz="2000" b="1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Voices of Change Transition Forum | June 21-24, 2021 | www.cctsForum.com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A76E3F3-F727-428D-8857-C57E3C91BB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68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06" r:id="rId2"/>
    <p:sldLayoutId id="2147483708" r:id="rId3"/>
    <p:sldLayoutId id="2147483710" r:id="rId4"/>
    <p:sldLayoutId id="2147483713" r:id="rId5"/>
    <p:sldLayoutId id="2147483714" r:id="rId6"/>
    <p:sldLayoutId id="2147483715" r:id="rId7"/>
    <p:sldLayoutId id="2147483716" r:id="rId8"/>
    <p:sldLayoutId id="2147483718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365760" algn="l" defTabSz="914400" rtl="0" eaLnBrk="1" latinLnBrk="0" hangingPunct="1">
        <a:lnSpc>
          <a:spcPct val="10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097" y="1543287"/>
            <a:ext cx="10714703" cy="4406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905E2E-CD67-45F9-AE02-4257D20D53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id="{1292BB3F-4788-41D7-A42A-AEBF66FC940D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flowChartPunchedTape">
            <a:avLst/>
          </a:prstGeom>
          <a:solidFill>
            <a:srgbClr val="8DF3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Wave 4">
            <a:extLst>
              <a:ext uri="{FF2B5EF4-FFF2-40B4-BE49-F238E27FC236}">
                <a16:creationId xmlns:a16="http://schemas.microsoft.com/office/drawing/2014/main" id="{DFF75FD3-6E53-4531-BA9A-C2C949F86ACC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wave">
            <a:avLst/>
          </a:prstGeom>
          <a:solidFill>
            <a:srgbClr val="428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53DBC5-5250-44A6-A119-E9213E10A0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blipFill dpi="0" rotWithShape="1">
            <a:blip r:embed="rId11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6DC4AB-A6BD-4C04-92D1-DA4F67E4CB52}"/>
              </a:ext>
            </a:extLst>
          </p:cNvPr>
          <p:cNvSpPr/>
          <p:nvPr userDrawn="1"/>
        </p:nvSpPr>
        <p:spPr>
          <a:xfrm>
            <a:off x="1339441" y="6315098"/>
            <a:ext cx="9513117" cy="400110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Voices of Change Transition Forum | June 21-24, 2021 | www.cctsForum.com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0173CA4-A716-4E75-8FF1-2A53B6A6F4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9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22" r:id="rId2"/>
    <p:sldLayoutId id="2147483725" r:id="rId3"/>
    <p:sldLayoutId id="2147483727" r:id="rId4"/>
    <p:sldLayoutId id="2147483730" r:id="rId5"/>
    <p:sldLayoutId id="2147483731" r:id="rId6"/>
    <p:sldLayoutId id="2147483732" r:id="rId7"/>
    <p:sldLayoutId id="2147483733" r:id="rId8"/>
    <p:sldLayoutId id="2147483735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365760" algn="l" defTabSz="914400" rtl="0" eaLnBrk="1" latinLnBrk="0" hangingPunct="1">
        <a:lnSpc>
          <a:spcPct val="10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XRrIs22plz0?feature=oembe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eattleu.edu/ccts" TargetMode="External"/><Relationship Id="rId13" Type="http://schemas.openxmlformats.org/officeDocument/2006/relationships/hyperlink" Target="https://seattleu.us8.list-manage.com/subscribe?u=bc40950e3ac26c0824bd6761b&amp;id=c991382ceb" TargetMode="External"/><Relationship Id="rId3" Type="http://schemas.openxmlformats.org/officeDocument/2006/relationships/image" Target="../media/image20.png"/><Relationship Id="rId7" Type="http://schemas.openxmlformats.org/officeDocument/2006/relationships/image" Target="../media/image23.svg"/><Relationship Id="rId12" Type="http://schemas.openxmlformats.org/officeDocument/2006/relationships/image" Target="../media/image27.svg"/><Relationship Id="rId2" Type="http://schemas.openxmlformats.org/officeDocument/2006/relationships/notesSlide" Target="../notesSlides/notesSlide9.xml"/><Relationship Id="rId16" Type="http://schemas.openxmlformats.org/officeDocument/2006/relationships/hyperlink" Target="https://3.basecamp.com/3587987/join/WzizXTSp78xu" TargetMode="Externa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hyperlink" Target="mailto:ccts@seattleu.edu" TargetMode="External"/><Relationship Id="rId15" Type="http://schemas.openxmlformats.org/officeDocument/2006/relationships/image" Target="../media/image29.svg"/><Relationship Id="rId10" Type="http://schemas.openxmlformats.org/officeDocument/2006/relationships/image" Target="../media/image25.svg"/><Relationship Id="rId4" Type="http://schemas.openxmlformats.org/officeDocument/2006/relationships/image" Target="../media/image21.svg"/><Relationship Id="rId9" Type="http://schemas.openxmlformats.org/officeDocument/2006/relationships/image" Target="../media/image24.png"/><Relationship Id="rId1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A35B4CA-FBCE-47D0-BD9D-A5AEF965B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Crip Camp 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EBC5194-3A0F-4DFF-BD88-09C09B40FC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 Guided Discussion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2D3F95-7A25-4CD4-970B-7688CF086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7043" y="6313262"/>
            <a:ext cx="430160" cy="363793"/>
          </a:xfrm>
        </p:spPr>
        <p:txBody>
          <a:bodyPr/>
          <a:lstStyle/>
          <a:p>
            <a:fld id="{50ADEE99-5B15-4B10-A3EB-5286E787B43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92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086BD-C746-4BE6-8703-6AD9EA6D6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Facilitators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70121-54CD-4C3E-B0A8-DBC86BD01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8573" y="1662778"/>
            <a:ext cx="6293443" cy="3566045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US" b="1" dirty="0"/>
              <a:t>Cinda Johnson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Principal Investigator</a:t>
            </a:r>
          </a:p>
          <a:p>
            <a:pPr marL="0" indent="0">
              <a:spcBef>
                <a:spcPts val="600"/>
              </a:spcBef>
              <a:buNone/>
            </a:pPr>
            <a:endParaRPr lang="en-US" sz="1000" dirty="0"/>
          </a:p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Kris Hirschmann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Director of Transition Services</a:t>
            </a:r>
          </a:p>
          <a:p>
            <a:pPr marL="0" indent="0">
              <a:spcBef>
                <a:spcPts val="600"/>
              </a:spcBef>
              <a:buNone/>
            </a:pPr>
            <a:endParaRPr lang="en-US" sz="1050" dirty="0"/>
          </a:p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Robin Worley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Director of Special Projects</a:t>
            </a:r>
          </a:p>
        </p:txBody>
      </p:sp>
      <p:pic>
        <p:nvPicPr>
          <p:cNvPr id="6" name="Content Placeholder 5" descr="CCTS Center for Change in Transition Services">
            <a:extLst>
              <a:ext uri="{FF2B5EF4-FFF2-40B4-BE49-F238E27FC236}">
                <a16:creationId xmlns:a16="http://schemas.microsoft.com/office/drawing/2014/main" id="{CCE322EB-8106-492E-B0C4-D28EA3B5C0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4" t="6845" r="3832"/>
          <a:stretch/>
        </p:blipFill>
        <p:spPr>
          <a:xfrm>
            <a:off x="7670859" y="1662113"/>
            <a:ext cx="3163770" cy="330835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3A8DD-5E04-4156-9955-A9AFDB3101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25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2F77E-B880-4E0E-8F91-0D5FCADA1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722" y="227492"/>
            <a:ext cx="10705077" cy="984556"/>
          </a:xfrm>
        </p:spPr>
        <p:txBody>
          <a:bodyPr/>
          <a:lstStyle/>
          <a:p>
            <a:r>
              <a:rPr lang="en-US"/>
              <a:t>Crip Camp Trailer  2:40</a:t>
            </a:r>
          </a:p>
        </p:txBody>
      </p:sp>
      <p:pic>
        <p:nvPicPr>
          <p:cNvPr id="5" name="Online Media 4" title="CRIP CAMP: A DISABILITY REVOLUTION | Official Trailer | Netflix | Documentary">
            <a:hlinkClick r:id="" action="ppaction://media"/>
            <a:extLst>
              <a:ext uri="{FF2B5EF4-FFF2-40B4-BE49-F238E27FC236}">
                <a16:creationId xmlns:a16="http://schemas.microsoft.com/office/drawing/2014/main" id="{49FDB036-438A-4FB8-9775-4C59FF53C92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86348" y="1050847"/>
            <a:ext cx="8981684" cy="507465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767A23-B09A-4FCD-BC24-35EFDD47E6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67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B321A8-E3CD-42E5-8592-62D5BC984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67D83C-85C5-40A6-8A6A-F1B073748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78" y="1872882"/>
            <a:ext cx="6367089" cy="31122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800" dirty="0"/>
              <a:t>After watching Crip Camp, have your views of disability changed? 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3800" dirty="0"/>
              <a:t>In what ways? </a:t>
            </a:r>
          </a:p>
          <a:p>
            <a:pPr marL="0" indent="0">
              <a:buNone/>
            </a:pPr>
            <a:endParaRPr lang="en-US" sz="3800" dirty="0"/>
          </a:p>
        </p:txBody>
      </p:sp>
      <p:pic>
        <p:nvPicPr>
          <p:cNvPr id="19" name="Content Placeholder 18" descr="Group of photographers taking pictures ">
            <a:extLst>
              <a:ext uri="{FF2B5EF4-FFF2-40B4-BE49-F238E27FC236}">
                <a16:creationId xmlns:a16="http://schemas.microsoft.com/office/drawing/2014/main" id="{3A90A04A-5185-4271-B54C-8721A250A4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17" y="2155116"/>
            <a:ext cx="4261705" cy="254776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29DC4-6337-4004-9C21-E8CB27E51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038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D4816-BF15-4731-A3F1-5BCA9E0AA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292F2-10B3-4A65-AFED-5B28CDA793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03554"/>
            <a:ext cx="5638487" cy="30508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Why was the camp such a freeing and revolutionary experience for the campers? </a:t>
            </a:r>
          </a:p>
          <a:p>
            <a:pPr marL="0" indent="0">
              <a:buNone/>
            </a:pPr>
            <a:endParaRPr lang="en-US" sz="1400" dirty="0"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How did it empower the campers?</a:t>
            </a:r>
            <a:endParaRPr lang="en-US" sz="3200" dirty="0"/>
          </a:p>
        </p:txBody>
      </p:sp>
      <p:pic>
        <p:nvPicPr>
          <p:cNvPr id="7" name="Content Placeholder 6" descr="Camping tents hit by the sun rays">
            <a:extLst>
              <a:ext uri="{FF2B5EF4-FFF2-40B4-BE49-F238E27FC236}">
                <a16:creationId xmlns:a16="http://schemas.microsoft.com/office/drawing/2014/main" id="{29591340-EDDD-4C73-A2CE-EBCD2BC70E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054" y="1959751"/>
            <a:ext cx="4407746" cy="2938497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956680-17FC-44B2-8E6E-FEE4D778AF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479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B321A8-E3CD-42E5-8592-62D5BC984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3: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DD876C-AB06-4985-96E5-C3EC9D5BBD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7826" y="2013717"/>
            <a:ext cx="6016613" cy="28305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Looking at this through the lens of social justice, how do disability rights protests differ from others?  </a:t>
            </a:r>
          </a:p>
        </p:txBody>
      </p:sp>
      <p:pic>
        <p:nvPicPr>
          <p:cNvPr id="7" name="Content Placeholder 6" descr="Group of protesters wearing mask">
            <a:extLst>
              <a:ext uri="{FF2B5EF4-FFF2-40B4-BE49-F238E27FC236}">
                <a16:creationId xmlns:a16="http://schemas.microsoft.com/office/drawing/2014/main" id="{AE0ADA72-FA0D-40CE-BC61-E532824D56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382" y="2013717"/>
            <a:ext cx="4080087" cy="271988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29DC4-6337-4004-9C21-E8CB27E51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635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B321A8-E3CD-42E5-8592-62D5BC984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4: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6D400D-6587-42FA-8629-1ED476B457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016" y="2412384"/>
            <a:ext cx="5911787" cy="19380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What did you think about the hierarchy within the disability population? </a:t>
            </a:r>
          </a:p>
        </p:txBody>
      </p:sp>
      <p:pic>
        <p:nvPicPr>
          <p:cNvPr id="7" name="Content Placeholder 6" descr="Person with disability painting">
            <a:extLst>
              <a:ext uri="{FF2B5EF4-FFF2-40B4-BE49-F238E27FC236}">
                <a16:creationId xmlns:a16="http://schemas.microsoft.com/office/drawing/2014/main" id="{971BA821-C585-404D-BAC7-BF29ABB76F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896" y="2089199"/>
            <a:ext cx="3876602" cy="258440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29DC4-6337-4004-9C21-E8CB27E51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06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B321A8-E3CD-42E5-8592-62D5BC984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5: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783F3F-6902-45E9-BB54-99A2E60A0E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1713" y="2130496"/>
            <a:ext cx="6387177" cy="19821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/>
              <a:t>How do we keep people engaged to make a difference? </a:t>
            </a:r>
          </a:p>
        </p:txBody>
      </p:sp>
      <p:pic>
        <p:nvPicPr>
          <p:cNvPr id="9" name="Content Placeholder 8" descr="Several hands raised and ready to answer a question">
            <a:extLst>
              <a:ext uri="{FF2B5EF4-FFF2-40B4-BE49-F238E27FC236}">
                <a16:creationId xmlns:a16="http://schemas.microsoft.com/office/drawing/2014/main" id="{6365BA3C-E594-40DC-9332-36264775F5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198" y="1710506"/>
            <a:ext cx="4228089" cy="282216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29DC4-6337-4004-9C21-E8CB27E51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942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5D4F5-9B88-4E85-BE72-4FF155EAE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Final Thoughts and Call to Action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53614-0EB2-4D5D-8F2B-0DAF27A3AC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7827" y="2192866"/>
            <a:ext cx="5424184" cy="28091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After seeing Crip Camp, what can </a:t>
            </a:r>
            <a:r>
              <a:rPr lang="en-US" sz="3600" b="1" dirty="0"/>
              <a:t>you</a:t>
            </a:r>
            <a:r>
              <a:rPr lang="en-US" sz="3600" dirty="0"/>
              <a:t> do to change perceptions, access and address ableism? </a:t>
            </a:r>
          </a:p>
        </p:txBody>
      </p:sp>
      <p:pic>
        <p:nvPicPr>
          <p:cNvPr id="11" name="Content Placeholder 10" descr="Athlete at finishing line in para-athletic competition">
            <a:extLst>
              <a:ext uri="{FF2B5EF4-FFF2-40B4-BE49-F238E27FC236}">
                <a16:creationId xmlns:a16="http://schemas.microsoft.com/office/drawing/2014/main" id="{54F08435-9970-417D-9859-2E93440541A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988" y="2192866"/>
            <a:ext cx="4214812" cy="2809188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49A807-0CB0-481E-A64B-E9F67E36EB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17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442127"/>
            <a:ext cx="10705077" cy="1181191"/>
          </a:xfrm>
        </p:spPr>
        <p:txBody>
          <a:bodyPr>
            <a:normAutofit/>
          </a:bodyPr>
          <a:lstStyle/>
          <a:p>
            <a:r>
              <a:rPr lang="en-US"/>
              <a:t>Thanks for your participation! </a:t>
            </a:r>
            <a:br>
              <a:rPr lang="en-US"/>
            </a:br>
            <a:r>
              <a:rPr lang="en-US"/>
              <a:t>Contact and Connect with CCTS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0752567-D5FD-4DF6-AA16-7207CFA57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249" y="2244045"/>
            <a:ext cx="771522" cy="771522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134F2A-2E9C-42D5-B09E-9797A3316F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85732" y="2366078"/>
            <a:ext cx="3457204" cy="77152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SzPct val="100000"/>
              <a:buNone/>
            </a:pPr>
            <a:r>
              <a:rPr lang="en-US">
                <a:sym typeface="Arial"/>
                <a:hlinkClick r:id="rId5"/>
              </a:rPr>
              <a:t>ccts@seattleu.edu</a:t>
            </a:r>
            <a:r>
              <a:rPr lang="en-US">
                <a:sym typeface="Arial"/>
              </a:rPr>
              <a:t> </a:t>
            </a:r>
          </a:p>
        </p:txBody>
      </p:sp>
      <p:pic>
        <p:nvPicPr>
          <p:cNvPr id="13" name="Content Placeholder 11" descr="Internet">
            <a:extLst>
              <a:ext uri="{FF2B5EF4-FFF2-40B4-BE49-F238E27FC236}">
                <a16:creationId xmlns:a16="http://schemas.microsoft.com/office/drawing/2014/main" id="{13B3E5C6-D182-48AC-9D5C-09CE2BB8CE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39097" y="3406135"/>
            <a:ext cx="933469" cy="933469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3C4ED3-CEEF-48AF-BFB9-2697B28854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685732" y="3555090"/>
            <a:ext cx="3734004" cy="77152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r>
              <a:rPr lang="en-US">
                <a:sym typeface="Arial"/>
                <a:hlinkClick r:id="rId8"/>
              </a:rPr>
              <a:t>www.seattleu.edu/ccts</a:t>
            </a:r>
            <a:endParaRPr lang="en-US">
              <a:sym typeface="Arial"/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FEDB88D1-2564-403B-84E4-3FC899F53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5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9097" y="4608138"/>
            <a:ext cx="933469" cy="933469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70439-9ED1-4852-B94A-F3DEEB52096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1685733" y="4744102"/>
            <a:ext cx="3457203" cy="77152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r>
              <a:rPr lang="en-US">
                <a:sym typeface="Arial"/>
              </a:rPr>
              <a:t>206-296-6494</a:t>
            </a:r>
          </a:p>
        </p:txBody>
      </p:sp>
      <p:pic>
        <p:nvPicPr>
          <p:cNvPr id="14" name="Content Placeholder 9">
            <a:extLst>
              <a:ext uri="{FF2B5EF4-FFF2-40B4-BE49-F238E27FC236}">
                <a16:creationId xmlns:a16="http://schemas.microsoft.com/office/drawing/2014/main" id="{C30561DD-3C3C-4C89-9917-3F68C05E3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6287864" y="2088914"/>
            <a:ext cx="984555" cy="984555"/>
          </a:xfrm>
          <a:prstGeom prst="rect">
            <a:avLst/>
          </a:prstGeom>
        </p:spPr>
      </p:pic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A9F3ED52-41BE-48AB-84E1-7DDC941E7FA3}"/>
              </a:ext>
            </a:extLst>
          </p:cNvPr>
          <p:cNvSpPr txBox="1">
            <a:spLocks/>
          </p:cNvSpPr>
          <p:nvPr/>
        </p:nvSpPr>
        <p:spPr>
          <a:xfrm>
            <a:off x="7398659" y="2140303"/>
            <a:ext cx="4063092" cy="1057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5760" indent="-36576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36576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−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36576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36576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36576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600">
                <a:hlinkClick r:id="rId13"/>
              </a:rPr>
              <a:t>Subscribe to our newsletters</a:t>
            </a:r>
            <a:endParaRPr lang="en-US" sz="2600"/>
          </a:p>
        </p:txBody>
      </p:sp>
      <p:pic>
        <p:nvPicPr>
          <p:cNvPr id="17" name="Content Placeholder 11">
            <a:extLst>
              <a:ext uri="{FF2B5EF4-FFF2-40B4-BE49-F238E27FC236}">
                <a16:creationId xmlns:a16="http://schemas.microsoft.com/office/drawing/2014/main" id="{2C932ED4-3C5C-46ED-AA22-30BDD3C4E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287864" y="3663090"/>
            <a:ext cx="837048" cy="837048"/>
          </a:xfrm>
          <a:prstGeom prst="rect">
            <a:avLst/>
          </a:prstGeom>
        </p:spPr>
      </p:pic>
      <p:sp>
        <p:nvSpPr>
          <p:cNvPr id="18" name="Content Placeholder 7">
            <a:extLst>
              <a:ext uri="{FF2B5EF4-FFF2-40B4-BE49-F238E27FC236}">
                <a16:creationId xmlns:a16="http://schemas.microsoft.com/office/drawing/2014/main" id="{2A2497D7-B3A4-4FFC-9D1C-242D2A3D38D3}"/>
              </a:ext>
            </a:extLst>
          </p:cNvPr>
          <p:cNvSpPr txBox="1">
            <a:spLocks/>
          </p:cNvSpPr>
          <p:nvPr/>
        </p:nvSpPr>
        <p:spPr>
          <a:xfrm>
            <a:off x="7398659" y="3588959"/>
            <a:ext cx="4099248" cy="5445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65760" indent="-36576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36576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−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36576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36576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36576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600">
                <a:hlinkClick r:id="rId16"/>
              </a:rPr>
              <a:t>Join the CCTS Transition Network on Basecamp</a:t>
            </a:r>
            <a:endParaRPr lang="en-US" sz="26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57043" y="6275955"/>
            <a:ext cx="430160" cy="3637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ADEE99-5B15-4B10-A3EB-5286E787B43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21422"/>
      </p:ext>
    </p:extLst>
  </p:cSld>
  <p:clrMapOvr>
    <a:masterClrMapping/>
  </p:clrMapOvr>
</p:sld>
</file>

<file path=ppt/theme/theme1.xml><?xml version="1.0" encoding="utf-8"?>
<a:theme xmlns:a="http://schemas.openxmlformats.org/drawingml/2006/main" name="Ro's Tree of Joy Theme">
  <a:themeElements>
    <a:clrScheme name="SU Colors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282"/>
      </a:accent1>
      <a:accent2>
        <a:srgbClr val="088099"/>
      </a:accent2>
      <a:accent3>
        <a:srgbClr val="124A12"/>
      </a:accent3>
      <a:accent4>
        <a:srgbClr val="AA0000"/>
      </a:accent4>
      <a:accent5>
        <a:srgbClr val="FDB913"/>
      </a:accent5>
      <a:accent6>
        <a:srgbClr val="EF413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0262806-5328-4899-BC8A-6282C5C83E89}" vid="{47F5C2C6-0DEA-45AF-B0EC-81CACD8272F5}"/>
    </a:ext>
  </a:extLst>
</a:theme>
</file>

<file path=ppt/theme/theme2.xml><?xml version="1.0" encoding="utf-8"?>
<a:theme xmlns:a="http://schemas.openxmlformats.org/drawingml/2006/main" name="Morning Cuppa! Theme">
  <a:themeElements>
    <a:clrScheme name="SU Colors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282"/>
      </a:accent1>
      <a:accent2>
        <a:srgbClr val="088099"/>
      </a:accent2>
      <a:accent3>
        <a:srgbClr val="124A12"/>
      </a:accent3>
      <a:accent4>
        <a:srgbClr val="AA0000"/>
      </a:accent4>
      <a:accent5>
        <a:srgbClr val="FDB913"/>
      </a:accent5>
      <a:accent6>
        <a:srgbClr val="EF413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0262806-5328-4899-BC8A-6282C5C83E89}" vid="{47F5C2C6-0DEA-45AF-B0EC-81CACD8272F5}"/>
    </a:ext>
  </a:extLst>
</a:theme>
</file>

<file path=ppt/theme/theme3.xml><?xml version="1.0" encoding="utf-8"?>
<a:theme xmlns:a="http://schemas.openxmlformats.org/drawingml/2006/main" name="Color Galaxy Theme">
  <a:themeElements>
    <a:clrScheme name="SU Colors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282"/>
      </a:accent1>
      <a:accent2>
        <a:srgbClr val="088099"/>
      </a:accent2>
      <a:accent3>
        <a:srgbClr val="124A12"/>
      </a:accent3>
      <a:accent4>
        <a:srgbClr val="AA0000"/>
      </a:accent4>
      <a:accent5>
        <a:srgbClr val="FDB913"/>
      </a:accent5>
      <a:accent6>
        <a:srgbClr val="EF413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0262806-5328-4899-BC8A-6282C5C83E89}" vid="{47F5C2C6-0DEA-45AF-B0EC-81CACD8272F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DB21A84C6B484893257A8170204B83" ma:contentTypeVersion="12" ma:contentTypeDescription="Create a new document." ma:contentTypeScope="" ma:versionID="29c46ceae8b0e48a05135e32e8006307">
  <xsd:schema xmlns:xsd="http://www.w3.org/2001/XMLSchema" xmlns:xs="http://www.w3.org/2001/XMLSchema" xmlns:p="http://schemas.microsoft.com/office/2006/metadata/properties" xmlns:ns2="87fb58b4-b3f2-43d8-b023-353a89983adc" xmlns:ns3="712ad1b7-b308-4ea1-86b4-fa66dfe61ac3" targetNamespace="http://schemas.microsoft.com/office/2006/metadata/properties" ma:root="true" ma:fieldsID="f618c746dcadcad69df572c36f0932db" ns2:_="" ns3:_="">
    <xsd:import namespace="87fb58b4-b3f2-43d8-b023-353a89983adc"/>
    <xsd:import namespace="712ad1b7-b308-4ea1-86b4-fa66dfe61a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fb58b4-b3f2-43d8-b023-353a89983a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2ad1b7-b308-4ea1-86b4-fa66dfe61ac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616318-56DA-43C7-A264-A7B821A73D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E1DB83-D4FC-441C-998B-07B6CDFC8CD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1C14008-06E5-4026-81B5-6AFE5FB1C6A5}">
  <ds:schemaRefs>
    <ds:schemaRef ds:uri="712ad1b7-b308-4ea1-86b4-fa66dfe61ac3"/>
    <ds:schemaRef ds:uri="87fb58b4-b3f2-43d8-b023-353a89983ad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ccts_ppt_forum_template_test_20210414</Template>
  <TotalTime>0</TotalTime>
  <Words>207</Words>
  <Application>Microsoft Office PowerPoint</Application>
  <PresentationFormat>Widescreen</PresentationFormat>
  <Paragraphs>54</Paragraphs>
  <Slides>10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Courier New</vt:lpstr>
      <vt:lpstr>Rockwell</vt:lpstr>
      <vt:lpstr>Ro's Tree of Joy Theme</vt:lpstr>
      <vt:lpstr>Morning Cuppa! Theme</vt:lpstr>
      <vt:lpstr>Color Galaxy Theme</vt:lpstr>
      <vt:lpstr>Crip Camp </vt:lpstr>
      <vt:lpstr>Facilitators </vt:lpstr>
      <vt:lpstr>Crip Camp Trailer  2:40</vt:lpstr>
      <vt:lpstr>Question 1:</vt:lpstr>
      <vt:lpstr>Question 2</vt:lpstr>
      <vt:lpstr>Question 3:</vt:lpstr>
      <vt:lpstr>Question 4:</vt:lpstr>
      <vt:lpstr>Question 5:</vt:lpstr>
      <vt:lpstr>Final Thoughts and Call to Action </vt:lpstr>
      <vt:lpstr>Thanks for your participation!  Contact and Connect with CCTS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Smith, Benjamin</dc:creator>
  <cp:lastModifiedBy>Hirschmann, Kristin</cp:lastModifiedBy>
  <cp:revision>2</cp:revision>
  <dcterms:created xsi:type="dcterms:W3CDTF">2021-04-16T19:31:14Z</dcterms:created>
  <dcterms:modified xsi:type="dcterms:W3CDTF">2021-06-18T17:51:42Z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0x010100FEDB21A84C6B484893257A8170204B83</vt:lpwstr>
  </property>
</Properties>
</file>