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0"/>
  </p:notesMasterIdLst>
  <p:handoutMasterIdLst>
    <p:handoutMasterId r:id="rId21"/>
  </p:handoutMasterIdLst>
  <p:sldIdLst>
    <p:sldId id="256" r:id="rId3"/>
    <p:sldId id="297" r:id="rId4"/>
    <p:sldId id="299" r:id="rId5"/>
    <p:sldId id="300" r:id="rId6"/>
    <p:sldId id="306" r:id="rId7"/>
    <p:sldId id="313" r:id="rId8"/>
    <p:sldId id="308" r:id="rId9"/>
    <p:sldId id="298" r:id="rId10"/>
    <p:sldId id="301" r:id="rId11"/>
    <p:sldId id="311" r:id="rId12"/>
    <p:sldId id="312" r:id="rId13"/>
    <p:sldId id="302" r:id="rId14"/>
    <p:sldId id="303" r:id="rId15"/>
    <p:sldId id="304" r:id="rId16"/>
    <p:sldId id="305" r:id="rId17"/>
    <p:sldId id="294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B9BCB9FB-41D6-4346-874E-444D3F4827AA}">
          <p14:sldIdLst>
            <p14:sldId id="256"/>
            <p14:sldId id="297"/>
            <p14:sldId id="299"/>
            <p14:sldId id="300"/>
            <p14:sldId id="306"/>
            <p14:sldId id="313"/>
            <p14:sldId id="308"/>
            <p14:sldId id="298"/>
            <p14:sldId id="301"/>
            <p14:sldId id="311"/>
            <p14:sldId id="312"/>
            <p14:sldId id="302"/>
            <p14:sldId id="303"/>
            <p14:sldId id="304"/>
            <p14:sldId id="305"/>
          </p14:sldIdLst>
        </p14:section>
        <p14:section name="Contact, Creative Commons, Disclaimer" id="{70B8A963-F740-4F68-BB0B-9084DA95245F}">
          <p14:sldIdLst>
            <p14:sldId id="294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577"/>
    <a:srgbClr val="004C97"/>
    <a:srgbClr val="393839"/>
    <a:srgbClr val="47C3D3"/>
    <a:srgbClr val="E0F2F4"/>
    <a:srgbClr val="FFF7EC"/>
    <a:srgbClr val="FDB913"/>
    <a:srgbClr val="94795D"/>
    <a:srgbClr val="A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0" autoAdjust="0"/>
    <p:restoredTop sz="78218" autoAdjust="0"/>
  </p:normalViewPr>
  <p:slideViewPr>
    <p:cSldViewPr snapToGrid="0">
      <p:cViewPr varScale="1">
        <p:scale>
          <a:sx n="58" d="100"/>
          <a:sy n="58" d="100"/>
        </p:scale>
        <p:origin x="1140" y="72"/>
      </p:cViewPr>
      <p:guideLst/>
    </p:cSldViewPr>
  </p:slideViewPr>
  <p:outlineViewPr>
    <p:cViewPr>
      <p:scale>
        <a:sx n="33" d="100"/>
        <a:sy n="33" d="100"/>
      </p:scale>
      <p:origin x="0" y="-61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C5B7D9-7C84-412E-A5DF-5637C68CA718}" type="doc">
      <dgm:prSet loTypeId="urn:microsoft.com/office/officeart/2005/8/layout/venn2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5A0277-868D-490D-A6B8-8B4A9260AF3A}">
      <dgm:prSet phldrT="[Text]"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DVR </a:t>
          </a:r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Goal</a:t>
          </a:r>
        </a:p>
        <a:p>
          <a:endParaRPr lang="en-US" sz="1400" b="1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BE1ACF-C8C4-462C-9548-D62D2319E599}" type="parTrans" cxnId="{DB8B541D-70C3-4E53-9F18-BF4A6371E9E5}">
      <dgm:prSet/>
      <dgm:spPr/>
      <dgm:t>
        <a:bodyPr/>
        <a:lstStyle/>
        <a:p>
          <a:endParaRPr lang="en-US"/>
        </a:p>
      </dgm:t>
    </dgm:pt>
    <dgm:pt modelId="{B295D970-3423-4492-A068-5493F8D46BF7}" type="sibTrans" cxnId="{DB8B541D-70C3-4E53-9F18-BF4A6371E9E5}">
      <dgm:prSet/>
      <dgm:spPr/>
      <dgm:t>
        <a:bodyPr/>
        <a:lstStyle/>
        <a:p>
          <a:endParaRPr lang="en-US"/>
        </a:p>
      </dgm:t>
    </dgm:pt>
    <dgm:pt modelId="{3CBAF970-08FA-4F1F-8B98-401C11443999}">
      <dgm:prSet phldrT="[Text]"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CCTS</a:t>
          </a:r>
          <a:endParaRPr lang="en-US" sz="15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15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A4DD0E-1551-46C4-A4CC-66726079D051}" type="parTrans" cxnId="{AF305D92-34F7-4B07-B784-493653916A06}">
      <dgm:prSet/>
      <dgm:spPr/>
      <dgm:t>
        <a:bodyPr/>
        <a:lstStyle/>
        <a:p>
          <a:endParaRPr lang="en-US"/>
        </a:p>
      </dgm:t>
    </dgm:pt>
    <dgm:pt modelId="{6CA35526-1B24-400E-8659-EB62BA4251DC}" type="sibTrans" cxnId="{AF305D92-34F7-4B07-B784-493653916A06}">
      <dgm:prSet/>
      <dgm:spPr/>
      <dgm:t>
        <a:bodyPr/>
        <a:lstStyle/>
        <a:p>
          <a:endParaRPr lang="en-US"/>
        </a:p>
      </dgm:t>
    </dgm:pt>
    <dgm:pt modelId="{3BA6E102-EB72-430D-AFDB-835FCFD8DB1F}">
      <dgm:prSet phldrT="[Text]"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ITNs</a:t>
          </a:r>
        </a:p>
        <a:p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A749A9-3076-48E0-B6A0-BD19D97C3422}" type="parTrans" cxnId="{FA098FA9-51C8-45E2-A33B-419AB1CD3273}">
      <dgm:prSet/>
      <dgm:spPr/>
      <dgm:t>
        <a:bodyPr/>
        <a:lstStyle/>
        <a:p>
          <a:endParaRPr lang="en-US"/>
        </a:p>
      </dgm:t>
    </dgm:pt>
    <dgm:pt modelId="{756CA772-63B6-4AA5-9686-3EDC91CD6057}" type="sibTrans" cxnId="{FA098FA9-51C8-45E2-A33B-419AB1CD3273}">
      <dgm:prSet/>
      <dgm:spPr/>
      <dgm:t>
        <a:bodyPr/>
        <a:lstStyle/>
        <a:p>
          <a:endParaRPr lang="en-US"/>
        </a:p>
      </dgm:t>
    </dgm:pt>
    <dgm:pt modelId="{E0EBEBFF-4A2F-444E-9C9B-D57EFF4E2DFE}">
      <dgm:prSet phldrT="[Text]" custT="1"/>
      <dgm:spPr/>
      <dgm:t>
        <a:bodyPr/>
        <a:lstStyle/>
        <a:p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Pilot TLCs</a:t>
          </a: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504AF7-AD87-42EB-9102-850E31F5F1F7}" type="parTrans" cxnId="{D9EBABD7-5169-4C32-A921-C4186A9A6F03}">
      <dgm:prSet/>
      <dgm:spPr/>
      <dgm:t>
        <a:bodyPr/>
        <a:lstStyle/>
        <a:p>
          <a:endParaRPr lang="en-US"/>
        </a:p>
      </dgm:t>
    </dgm:pt>
    <dgm:pt modelId="{548AF8F5-E807-46B7-BE1B-F6537C254CB5}" type="sibTrans" cxnId="{D9EBABD7-5169-4C32-A921-C4186A9A6F03}">
      <dgm:prSet/>
      <dgm:spPr/>
      <dgm:t>
        <a:bodyPr/>
        <a:lstStyle/>
        <a:p>
          <a:endParaRPr lang="en-US"/>
        </a:p>
      </dgm:t>
    </dgm:pt>
    <dgm:pt modelId="{77A484A7-9239-4047-92A2-A9B963D5A4C8}">
      <dgm:prSet custT="1"/>
      <dgm:spPr/>
      <dgm:t>
        <a:bodyPr/>
        <a:lstStyle/>
        <a:p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ESDs</a:t>
          </a:r>
          <a:endParaRPr lang="en-US" sz="15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15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900" b="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086B68-4D78-4E7C-B32C-8D9354D8E43B}" type="parTrans" cxnId="{B3BC6DF8-E9DB-43B0-B88E-43204FA4FB4C}">
      <dgm:prSet/>
      <dgm:spPr/>
      <dgm:t>
        <a:bodyPr/>
        <a:lstStyle/>
        <a:p>
          <a:endParaRPr lang="en-US"/>
        </a:p>
      </dgm:t>
    </dgm:pt>
    <dgm:pt modelId="{813B8DC8-C2AA-4D53-9D81-AA02BB0EDE64}" type="sibTrans" cxnId="{B3BC6DF8-E9DB-43B0-B88E-43204FA4FB4C}">
      <dgm:prSet/>
      <dgm:spPr/>
      <dgm:t>
        <a:bodyPr/>
        <a:lstStyle/>
        <a:p>
          <a:endParaRPr lang="en-US"/>
        </a:p>
      </dgm:t>
    </dgm:pt>
    <dgm:pt modelId="{E61DBD42-3972-4FC5-87A3-380B35561653}" type="pres">
      <dgm:prSet presAssocID="{BDC5B7D9-7C84-412E-A5DF-5637C68CA71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AB00E3-A447-406C-89D2-988C475D6EFF}" type="pres">
      <dgm:prSet presAssocID="{BDC5B7D9-7C84-412E-A5DF-5637C68CA718}" presName="comp1" presStyleCnt="0"/>
      <dgm:spPr/>
      <dgm:t>
        <a:bodyPr/>
        <a:lstStyle/>
        <a:p>
          <a:endParaRPr lang="en-US"/>
        </a:p>
      </dgm:t>
    </dgm:pt>
    <dgm:pt modelId="{65D6794C-AA2D-407B-831A-CBED1CB545A4}" type="pres">
      <dgm:prSet presAssocID="{BDC5B7D9-7C84-412E-A5DF-5637C68CA718}" presName="circle1" presStyleLbl="node1" presStyleIdx="0" presStyleCnt="5"/>
      <dgm:spPr/>
      <dgm:t>
        <a:bodyPr/>
        <a:lstStyle/>
        <a:p>
          <a:endParaRPr lang="en-US"/>
        </a:p>
      </dgm:t>
    </dgm:pt>
    <dgm:pt modelId="{E54722D2-72AE-43B6-80D0-50345F7D139F}" type="pres">
      <dgm:prSet presAssocID="{BDC5B7D9-7C84-412E-A5DF-5637C68CA718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90A967-0B82-4B73-8299-D10B5929E62F}" type="pres">
      <dgm:prSet presAssocID="{BDC5B7D9-7C84-412E-A5DF-5637C68CA718}" presName="comp2" presStyleCnt="0"/>
      <dgm:spPr/>
      <dgm:t>
        <a:bodyPr/>
        <a:lstStyle/>
        <a:p>
          <a:endParaRPr lang="en-US"/>
        </a:p>
      </dgm:t>
    </dgm:pt>
    <dgm:pt modelId="{D3C210DB-36D7-40B4-B9F0-E5D90924FC9A}" type="pres">
      <dgm:prSet presAssocID="{BDC5B7D9-7C84-412E-A5DF-5637C68CA718}" presName="circle2" presStyleLbl="node1" presStyleIdx="1" presStyleCnt="5" custLinFactNeighborX="-75" custLinFactNeighborY="-8192"/>
      <dgm:spPr/>
      <dgm:t>
        <a:bodyPr/>
        <a:lstStyle/>
        <a:p>
          <a:endParaRPr lang="en-US"/>
        </a:p>
      </dgm:t>
    </dgm:pt>
    <dgm:pt modelId="{EB800B0E-06B1-4918-9F23-5525A2C90462}" type="pres">
      <dgm:prSet presAssocID="{BDC5B7D9-7C84-412E-A5DF-5637C68CA718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27F8B-26D3-4976-948C-84382BAFB41F}" type="pres">
      <dgm:prSet presAssocID="{BDC5B7D9-7C84-412E-A5DF-5637C68CA718}" presName="comp3" presStyleCnt="0"/>
      <dgm:spPr/>
      <dgm:t>
        <a:bodyPr/>
        <a:lstStyle/>
        <a:p>
          <a:endParaRPr lang="en-US"/>
        </a:p>
      </dgm:t>
    </dgm:pt>
    <dgm:pt modelId="{253CAB8D-F291-45BE-9840-4BEAC7F301EA}" type="pres">
      <dgm:prSet presAssocID="{BDC5B7D9-7C84-412E-A5DF-5637C68CA718}" presName="circle3" presStyleLbl="node1" presStyleIdx="2" presStyleCnt="5" custLinFactNeighborX="237" custLinFactNeighborY="-19742"/>
      <dgm:spPr/>
      <dgm:t>
        <a:bodyPr/>
        <a:lstStyle/>
        <a:p>
          <a:endParaRPr lang="en-US"/>
        </a:p>
      </dgm:t>
    </dgm:pt>
    <dgm:pt modelId="{473DED9D-5FB8-4A0E-A05C-2E04B643ABC8}" type="pres">
      <dgm:prSet presAssocID="{BDC5B7D9-7C84-412E-A5DF-5637C68CA718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5E018E-BA30-4A5A-B4FE-262813321C79}" type="pres">
      <dgm:prSet presAssocID="{BDC5B7D9-7C84-412E-A5DF-5637C68CA718}" presName="comp4" presStyleCnt="0"/>
      <dgm:spPr/>
      <dgm:t>
        <a:bodyPr/>
        <a:lstStyle/>
        <a:p>
          <a:endParaRPr lang="en-US"/>
        </a:p>
      </dgm:t>
    </dgm:pt>
    <dgm:pt modelId="{320B776A-3181-4477-80E7-2A3A771198E0}" type="pres">
      <dgm:prSet presAssocID="{BDC5B7D9-7C84-412E-A5DF-5637C68CA718}" presName="circle4" presStyleLbl="node1" presStyleIdx="3" presStyleCnt="5" custLinFactNeighborX="606" custLinFactNeighborY="-37054"/>
      <dgm:spPr/>
      <dgm:t>
        <a:bodyPr/>
        <a:lstStyle/>
        <a:p>
          <a:endParaRPr lang="en-US"/>
        </a:p>
      </dgm:t>
    </dgm:pt>
    <dgm:pt modelId="{45AAB690-53D2-494F-BF06-2CA035CD65A3}" type="pres">
      <dgm:prSet presAssocID="{BDC5B7D9-7C84-412E-A5DF-5637C68CA718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23C044-2902-4A1F-BC7A-AFF8A812E9ED}" type="pres">
      <dgm:prSet presAssocID="{BDC5B7D9-7C84-412E-A5DF-5637C68CA718}" presName="comp5" presStyleCnt="0"/>
      <dgm:spPr/>
      <dgm:t>
        <a:bodyPr/>
        <a:lstStyle/>
        <a:p>
          <a:endParaRPr lang="en-US"/>
        </a:p>
      </dgm:t>
    </dgm:pt>
    <dgm:pt modelId="{A4ABA09B-1537-4DD6-A553-C1C1E74D02F5}" type="pres">
      <dgm:prSet presAssocID="{BDC5B7D9-7C84-412E-A5DF-5637C68CA718}" presName="circle5" presStyleLbl="node1" presStyleIdx="4" presStyleCnt="5" custScaleX="92079" custScaleY="94196" custLinFactNeighborX="456" custLinFactNeighborY="-69953"/>
      <dgm:spPr/>
      <dgm:t>
        <a:bodyPr/>
        <a:lstStyle/>
        <a:p>
          <a:endParaRPr lang="en-US"/>
        </a:p>
      </dgm:t>
    </dgm:pt>
    <dgm:pt modelId="{119C119F-130B-4C8C-A08C-B3D146BED3DF}" type="pres">
      <dgm:prSet presAssocID="{BDC5B7D9-7C84-412E-A5DF-5637C68CA718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640BE6-F4A2-4FAA-9A2E-52675542C1E5}" type="presOf" srcId="{77A484A7-9239-4047-92A2-A9B963D5A4C8}" destId="{253CAB8D-F291-45BE-9840-4BEAC7F301EA}" srcOrd="0" destOrd="0" presId="urn:microsoft.com/office/officeart/2005/8/layout/venn2"/>
    <dgm:cxn modelId="{87464555-D762-4C11-921D-88951D699EA5}" type="presOf" srcId="{3BA6E102-EB72-430D-AFDB-835FCFD8DB1F}" destId="{320B776A-3181-4477-80E7-2A3A771198E0}" srcOrd="0" destOrd="0" presId="urn:microsoft.com/office/officeart/2005/8/layout/venn2"/>
    <dgm:cxn modelId="{FAA036BE-249C-4B46-809B-2C5497264AB0}" type="presOf" srcId="{E0EBEBFF-4A2F-444E-9C9B-D57EFF4E2DFE}" destId="{A4ABA09B-1537-4DD6-A553-C1C1E74D02F5}" srcOrd="0" destOrd="0" presId="urn:microsoft.com/office/officeart/2005/8/layout/venn2"/>
    <dgm:cxn modelId="{B052B251-AFF9-4C56-A569-D5F10A3029A9}" type="presOf" srcId="{005A0277-868D-490D-A6B8-8B4A9260AF3A}" destId="{65D6794C-AA2D-407B-831A-CBED1CB545A4}" srcOrd="0" destOrd="0" presId="urn:microsoft.com/office/officeart/2005/8/layout/venn2"/>
    <dgm:cxn modelId="{D9EBABD7-5169-4C32-A921-C4186A9A6F03}" srcId="{BDC5B7D9-7C84-412E-A5DF-5637C68CA718}" destId="{E0EBEBFF-4A2F-444E-9C9B-D57EFF4E2DFE}" srcOrd="4" destOrd="0" parTransId="{3E504AF7-AD87-42EB-9102-850E31F5F1F7}" sibTransId="{548AF8F5-E807-46B7-BE1B-F6537C254CB5}"/>
    <dgm:cxn modelId="{FA098FA9-51C8-45E2-A33B-419AB1CD3273}" srcId="{BDC5B7D9-7C84-412E-A5DF-5637C68CA718}" destId="{3BA6E102-EB72-430D-AFDB-835FCFD8DB1F}" srcOrd="3" destOrd="0" parTransId="{8EA749A9-3076-48E0-B6A0-BD19D97C3422}" sibTransId="{756CA772-63B6-4AA5-9686-3EDC91CD6057}"/>
    <dgm:cxn modelId="{44FDEB9D-F2DC-437C-80BD-5D71D455B7C2}" type="presOf" srcId="{3CBAF970-08FA-4F1F-8B98-401C11443999}" destId="{EB800B0E-06B1-4918-9F23-5525A2C90462}" srcOrd="1" destOrd="0" presId="urn:microsoft.com/office/officeart/2005/8/layout/venn2"/>
    <dgm:cxn modelId="{3DCBE096-012D-4606-AAD5-3B9D0220814C}" type="presOf" srcId="{3CBAF970-08FA-4F1F-8B98-401C11443999}" destId="{D3C210DB-36D7-40B4-B9F0-E5D90924FC9A}" srcOrd="0" destOrd="0" presId="urn:microsoft.com/office/officeart/2005/8/layout/venn2"/>
    <dgm:cxn modelId="{63813AA5-4CDA-431A-A0DB-A13621DC5880}" type="presOf" srcId="{3BA6E102-EB72-430D-AFDB-835FCFD8DB1F}" destId="{45AAB690-53D2-494F-BF06-2CA035CD65A3}" srcOrd="1" destOrd="0" presId="urn:microsoft.com/office/officeart/2005/8/layout/venn2"/>
    <dgm:cxn modelId="{2BE1AB4B-10DC-4D6F-94DE-81AFB10AFE97}" type="presOf" srcId="{BDC5B7D9-7C84-412E-A5DF-5637C68CA718}" destId="{E61DBD42-3972-4FC5-87A3-380B35561653}" srcOrd="0" destOrd="0" presId="urn:microsoft.com/office/officeart/2005/8/layout/venn2"/>
    <dgm:cxn modelId="{E2E03A1C-EDDA-4EC9-8584-423B9C8C1CC2}" type="presOf" srcId="{E0EBEBFF-4A2F-444E-9C9B-D57EFF4E2DFE}" destId="{119C119F-130B-4C8C-A08C-B3D146BED3DF}" srcOrd="1" destOrd="0" presId="urn:microsoft.com/office/officeart/2005/8/layout/venn2"/>
    <dgm:cxn modelId="{216DB056-7943-481C-A7B4-64209A61518E}" type="presOf" srcId="{77A484A7-9239-4047-92A2-A9B963D5A4C8}" destId="{473DED9D-5FB8-4A0E-A05C-2E04B643ABC8}" srcOrd="1" destOrd="0" presId="urn:microsoft.com/office/officeart/2005/8/layout/venn2"/>
    <dgm:cxn modelId="{B3BC6DF8-E9DB-43B0-B88E-43204FA4FB4C}" srcId="{BDC5B7D9-7C84-412E-A5DF-5637C68CA718}" destId="{77A484A7-9239-4047-92A2-A9B963D5A4C8}" srcOrd="2" destOrd="0" parTransId="{87086B68-4D78-4E7C-B32C-8D9354D8E43B}" sibTransId="{813B8DC8-C2AA-4D53-9D81-AA02BB0EDE64}"/>
    <dgm:cxn modelId="{DB8B541D-70C3-4E53-9F18-BF4A6371E9E5}" srcId="{BDC5B7D9-7C84-412E-A5DF-5637C68CA718}" destId="{005A0277-868D-490D-A6B8-8B4A9260AF3A}" srcOrd="0" destOrd="0" parTransId="{27BE1ACF-C8C4-462C-9548-D62D2319E599}" sibTransId="{B295D970-3423-4492-A068-5493F8D46BF7}"/>
    <dgm:cxn modelId="{7549E4EE-B1C0-4B05-A3D8-220786DE81F8}" type="presOf" srcId="{005A0277-868D-490D-A6B8-8B4A9260AF3A}" destId="{E54722D2-72AE-43B6-80D0-50345F7D139F}" srcOrd="1" destOrd="0" presId="urn:microsoft.com/office/officeart/2005/8/layout/venn2"/>
    <dgm:cxn modelId="{AF305D92-34F7-4B07-B784-493653916A06}" srcId="{BDC5B7D9-7C84-412E-A5DF-5637C68CA718}" destId="{3CBAF970-08FA-4F1F-8B98-401C11443999}" srcOrd="1" destOrd="0" parTransId="{63A4DD0E-1551-46C4-A4CC-66726079D051}" sibTransId="{6CA35526-1B24-400E-8659-EB62BA4251DC}"/>
    <dgm:cxn modelId="{A86A4697-3063-48D8-8BA2-41343CFF16D1}" type="presParOf" srcId="{E61DBD42-3972-4FC5-87A3-380B35561653}" destId="{A8AB00E3-A447-406C-89D2-988C475D6EFF}" srcOrd="0" destOrd="0" presId="urn:microsoft.com/office/officeart/2005/8/layout/venn2"/>
    <dgm:cxn modelId="{B4E00F74-A2A6-400C-A8BD-1DEECC44F219}" type="presParOf" srcId="{A8AB00E3-A447-406C-89D2-988C475D6EFF}" destId="{65D6794C-AA2D-407B-831A-CBED1CB545A4}" srcOrd="0" destOrd="0" presId="urn:microsoft.com/office/officeart/2005/8/layout/venn2"/>
    <dgm:cxn modelId="{146C191C-9F21-463D-B963-CB9C1658B72F}" type="presParOf" srcId="{A8AB00E3-A447-406C-89D2-988C475D6EFF}" destId="{E54722D2-72AE-43B6-80D0-50345F7D139F}" srcOrd="1" destOrd="0" presId="urn:microsoft.com/office/officeart/2005/8/layout/venn2"/>
    <dgm:cxn modelId="{DBD1D35C-888F-4295-8921-DFD6017DC4B4}" type="presParOf" srcId="{E61DBD42-3972-4FC5-87A3-380B35561653}" destId="{1890A967-0B82-4B73-8299-D10B5929E62F}" srcOrd="1" destOrd="0" presId="urn:microsoft.com/office/officeart/2005/8/layout/venn2"/>
    <dgm:cxn modelId="{C97E43E2-E886-4395-9E0F-594D3CAF5739}" type="presParOf" srcId="{1890A967-0B82-4B73-8299-D10B5929E62F}" destId="{D3C210DB-36D7-40B4-B9F0-E5D90924FC9A}" srcOrd="0" destOrd="0" presId="urn:microsoft.com/office/officeart/2005/8/layout/venn2"/>
    <dgm:cxn modelId="{4B362FE0-2B7C-44A1-913A-7F047BED55D7}" type="presParOf" srcId="{1890A967-0B82-4B73-8299-D10B5929E62F}" destId="{EB800B0E-06B1-4918-9F23-5525A2C90462}" srcOrd="1" destOrd="0" presId="urn:microsoft.com/office/officeart/2005/8/layout/venn2"/>
    <dgm:cxn modelId="{6CE979B8-B9F4-4862-A6ED-1790584DF776}" type="presParOf" srcId="{E61DBD42-3972-4FC5-87A3-380B35561653}" destId="{BC727F8B-26D3-4976-948C-84382BAFB41F}" srcOrd="2" destOrd="0" presId="urn:microsoft.com/office/officeart/2005/8/layout/venn2"/>
    <dgm:cxn modelId="{042EF8AA-E31C-46F8-A6C2-1B666C06E361}" type="presParOf" srcId="{BC727F8B-26D3-4976-948C-84382BAFB41F}" destId="{253CAB8D-F291-45BE-9840-4BEAC7F301EA}" srcOrd="0" destOrd="0" presId="urn:microsoft.com/office/officeart/2005/8/layout/venn2"/>
    <dgm:cxn modelId="{A2509139-812D-40CC-8C0F-45D73676F8B0}" type="presParOf" srcId="{BC727F8B-26D3-4976-948C-84382BAFB41F}" destId="{473DED9D-5FB8-4A0E-A05C-2E04B643ABC8}" srcOrd="1" destOrd="0" presId="urn:microsoft.com/office/officeart/2005/8/layout/venn2"/>
    <dgm:cxn modelId="{D2E6C36D-86B6-472D-8DB7-6166272435E4}" type="presParOf" srcId="{E61DBD42-3972-4FC5-87A3-380B35561653}" destId="{CE5E018E-BA30-4A5A-B4FE-262813321C79}" srcOrd="3" destOrd="0" presId="urn:microsoft.com/office/officeart/2005/8/layout/venn2"/>
    <dgm:cxn modelId="{930A0555-F49C-4E4A-B1FA-E58C1C6FF95B}" type="presParOf" srcId="{CE5E018E-BA30-4A5A-B4FE-262813321C79}" destId="{320B776A-3181-4477-80E7-2A3A771198E0}" srcOrd="0" destOrd="0" presId="urn:microsoft.com/office/officeart/2005/8/layout/venn2"/>
    <dgm:cxn modelId="{F3D4D40B-BE0E-4125-BC8F-D1A696E5E22F}" type="presParOf" srcId="{CE5E018E-BA30-4A5A-B4FE-262813321C79}" destId="{45AAB690-53D2-494F-BF06-2CA035CD65A3}" srcOrd="1" destOrd="0" presId="urn:microsoft.com/office/officeart/2005/8/layout/venn2"/>
    <dgm:cxn modelId="{A4E263F3-AF26-4E96-91E9-CC95BC83537A}" type="presParOf" srcId="{E61DBD42-3972-4FC5-87A3-380B35561653}" destId="{7123C044-2902-4A1F-BC7A-AFF8A812E9ED}" srcOrd="4" destOrd="0" presId="urn:microsoft.com/office/officeart/2005/8/layout/venn2"/>
    <dgm:cxn modelId="{98C563E6-F26D-4D37-B8BE-6D52F0710642}" type="presParOf" srcId="{7123C044-2902-4A1F-BC7A-AFF8A812E9ED}" destId="{A4ABA09B-1537-4DD6-A553-C1C1E74D02F5}" srcOrd="0" destOrd="0" presId="urn:microsoft.com/office/officeart/2005/8/layout/venn2"/>
    <dgm:cxn modelId="{327BA8AE-D123-4CD1-AF22-ED193B61E4B3}" type="presParOf" srcId="{7123C044-2902-4A1F-BC7A-AFF8A812E9ED}" destId="{119C119F-130B-4C8C-A08C-B3D146BED3D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6794C-AA2D-407B-831A-CBED1CB545A4}">
      <dsp:nvSpPr>
        <dsp:cNvPr id="0" name=""/>
        <dsp:cNvSpPr/>
      </dsp:nvSpPr>
      <dsp:spPr>
        <a:xfrm>
          <a:off x="835837" y="0"/>
          <a:ext cx="4300762" cy="430076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DVR </a:t>
          </a:r>
          <a:r>
            <a:rPr lang="en-U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Goal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9825" y="215038"/>
        <a:ext cx="1612785" cy="430076"/>
      </dsp:txXfrm>
    </dsp:sp>
    <dsp:sp modelId="{D3C210DB-36D7-40B4-B9F0-E5D90924FC9A}">
      <dsp:nvSpPr>
        <dsp:cNvPr id="0" name=""/>
        <dsp:cNvSpPr/>
      </dsp:nvSpPr>
      <dsp:spPr>
        <a:xfrm>
          <a:off x="1155652" y="345643"/>
          <a:ext cx="3655647" cy="3655647"/>
        </a:xfrm>
        <a:prstGeom prst="ellipse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CCTS</a:t>
          </a:r>
          <a:endParaRPr lang="en-US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95227" y="555843"/>
        <a:ext cx="1576498" cy="420399"/>
      </dsp:txXfrm>
    </dsp:sp>
    <dsp:sp modelId="{253CAB8D-F291-45BE-9840-4BEAC7F301EA}">
      <dsp:nvSpPr>
        <dsp:cNvPr id="0" name=""/>
        <dsp:cNvSpPr/>
      </dsp:nvSpPr>
      <dsp:spPr>
        <a:xfrm>
          <a:off x="1488086" y="695889"/>
          <a:ext cx="3010533" cy="3010533"/>
        </a:xfrm>
        <a:prstGeom prst="ellipse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ESDs</a:t>
          </a:r>
          <a:endParaRPr lang="en-US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14377" y="903615"/>
        <a:ext cx="1557951" cy="415453"/>
      </dsp:txXfrm>
    </dsp:sp>
    <dsp:sp modelId="{320B776A-3181-4477-80E7-2A3A771198E0}">
      <dsp:nvSpPr>
        <dsp:cNvPr id="0" name=""/>
        <dsp:cNvSpPr/>
      </dsp:nvSpPr>
      <dsp:spPr>
        <a:xfrm>
          <a:off x="1817842" y="1058860"/>
          <a:ext cx="2365419" cy="2365419"/>
        </a:xfrm>
        <a:prstGeom prst="ellipse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ITNs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61889" y="1271748"/>
        <a:ext cx="1277326" cy="425775"/>
      </dsp:txXfrm>
    </dsp:sp>
    <dsp:sp modelId="{A4ABA09B-1537-4DD6-A553-C1C1E74D02F5}">
      <dsp:nvSpPr>
        <dsp:cNvPr id="0" name=""/>
        <dsp:cNvSpPr/>
      </dsp:nvSpPr>
      <dsp:spPr>
        <a:xfrm>
          <a:off x="2202042" y="1426975"/>
          <a:ext cx="1584039" cy="1620458"/>
        </a:xfrm>
        <a:prstGeom prst="ellips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Pilot TLCs</a:t>
          </a: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4020" y="1832090"/>
        <a:ext cx="1120085" cy="810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42A46-0D9E-4184-86DF-2C53EC5E7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6444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E46E3-F50B-40B7-A854-E3050C9E6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72981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2018 | 0515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66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2018 | 0515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37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FF768-390A-4B77-96B5-83B9AEB1BCBF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8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2018 | 0515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17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Unless otherwise noted, the material in this presentation is licensed under a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Creative Commons Attribution 4.0 International license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All logos and trademarks are property of their respective owners. You may share and adapt this material, but you must give appropriate credit, provide a link to the license, and indicate if changes were made.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2018 | 0515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5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3330" y="2659667"/>
            <a:ext cx="9144000" cy="1417945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3330" y="4468803"/>
            <a:ext cx="9144000" cy="1305232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998838" y="1624509"/>
            <a:ext cx="6213987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790" y="567492"/>
            <a:ext cx="1653316" cy="163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2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3627" y="5831553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2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ue">
    <p:bg>
      <p:bgPr>
        <a:solidFill>
          <a:srgbClr val="47C3D3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3627" y="5831553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OS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485626"/>
            <a:ext cx="10714703" cy="993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3627" y="5831553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228" y="633421"/>
            <a:ext cx="1732559" cy="64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05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2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6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9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70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2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93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27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25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00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16667"/>
            <a:ext cx="9144000" cy="155148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25803"/>
            <a:ext cx="9144000" cy="1428152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998838" y="1624509"/>
            <a:ext cx="6213987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790" y="567492"/>
            <a:ext cx="1653316" cy="163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07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3627" y="5831553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0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ue">
    <p:bg>
      <p:bgPr>
        <a:solidFill>
          <a:srgbClr val="47C3D3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3627" y="5831553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88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OS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485626"/>
            <a:ext cx="10714703" cy="993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3627" y="5831553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228" y="633421"/>
            <a:ext cx="1732559" cy="64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469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74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25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89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09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463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19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61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225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6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12599"/>
            <a:ext cx="12192000" cy="447369"/>
          </a:xfrm>
          <a:prstGeom prst="rect">
            <a:avLst/>
          </a:prstGeom>
          <a:solidFill>
            <a:srgbClr val="AA0000"/>
          </a:solidFill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196012"/>
            <a:ext cx="12192000" cy="704645"/>
          </a:xfrm>
          <a:prstGeom prst="rect">
            <a:avLst/>
          </a:prstGeom>
          <a:solidFill>
            <a:srgbClr val="393839"/>
          </a:solidFill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0686" y="6303299"/>
            <a:ext cx="1243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7E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9048" y="56489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3627" y="5832219"/>
            <a:ext cx="430160" cy="3637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56695" y="6331974"/>
            <a:ext cx="6765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7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US" sz="1400" b="1" baseline="0" dirty="0" smtClean="0">
                <a:solidFill>
                  <a:srgbClr val="FFF7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Change in Transition Services | www.seattleu.edu/ccts | CC BY 4.0</a:t>
            </a:r>
            <a:endParaRPr lang="en-US" sz="1400" b="1" dirty="0">
              <a:solidFill>
                <a:srgbClr val="FFF7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ight Triangle 18"/>
          <p:cNvSpPr/>
          <p:nvPr userDrawn="1"/>
        </p:nvSpPr>
        <p:spPr>
          <a:xfrm rot="10800000" flipH="1">
            <a:off x="-7898" y="6115661"/>
            <a:ext cx="421784" cy="698093"/>
          </a:xfrm>
          <a:prstGeom prst="rtTriangle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eattle University 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141" y="6370519"/>
            <a:ext cx="1418067" cy="31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61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12599"/>
            <a:ext cx="12192000" cy="447369"/>
          </a:xfrm>
          <a:prstGeom prst="rect">
            <a:avLst/>
          </a:prstGeom>
          <a:solidFill>
            <a:srgbClr val="004C97"/>
          </a:solidFill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196012"/>
            <a:ext cx="12192000" cy="704645"/>
          </a:xfrm>
          <a:prstGeom prst="rect">
            <a:avLst/>
          </a:prstGeom>
          <a:solidFill>
            <a:srgbClr val="393839"/>
          </a:solidFill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0686" y="6303299"/>
            <a:ext cx="1243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7E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9048" y="56489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3627" y="5832219"/>
            <a:ext cx="430160" cy="3637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56695" y="6331974"/>
            <a:ext cx="6765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7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US" sz="1400" b="1" baseline="0" dirty="0" smtClean="0">
                <a:solidFill>
                  <a:srgbClr val="FFF7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Change in Transition Services | www.seattleu.edu/ccts | CC BY 4.0</a:t>
            </a:r>
            <a:endParaRPr lang="en-US" sz="1400" b="1" dirty="0">
              <a:solidFill>
                <a:srgbClr val="FFF7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ight Triangle 18"/>
          <p:cNvSpPr/>
          <p:nvPr userDrawn="1"/>
        </p:nvSpPr>
        <p:spPr>
          <a:xfrm rot="10800000" flipH="1">
            <a:off x="-7898" y="6115661"/>
            <a:ext cx="421784" cy="698093"/>
          </a:xfrm>
          <a:prstGeom prst="rtTriangle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eattle University 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141" y="6370519"/>
            <a:ext cx="1418067" cy="31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35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ttleu.edu/cct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pinterest.com/waccts" TargetMode="External"/><Relationship Id="rId5" Type="http://schemas.openxmlformats.org/officeDocument/2006/relationships/hyperlink" Target="http://www.twitter.com/waccts" TargetMode="External"/><Relationship Id="rId4" Type="http://schemas.openxmlformats.org/officeDocument/2006/relationships/hyperlink" Target="http://www.facebook.com/wacct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Pilot Lessons Learned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ja-JP" sz="3200" b="1" dirty="0">
                <a:solidFill>
                  <a:srgbClr val="004C97"/>
                </a:solidFill>
              </a:rPr>
              <a:t>Center for Change in Transition Services (CCTS)</a:t>
            </a:r>
          </a:p>
          <a:p>
            <a:r>
              <a:rPr lang="en-US" altLang="ja-JP" i="1" dirty="0"/>
              <a:t>Improving post-school outcomes for students with disabilities in Washington state</a:t>
            </a:r>
            <a:endParaRPr lang="en-US" altLang="ja-JP" sz="1600" b="1" dirty="0"/>
          </a:p>
          <a:p>
            <a:r>
              <a:rPr lang="en-US" altLang="ja-JP" sz="2800" b="1" dirty="0" smtClean="0">
                <a:solidFill>
                  <a:srgbClr val="004C97"/>
                </a:solidFill>
              </a:rPr>
              <a:t>www.seattleu.edu/ccts</a:t>
            </a:r>
            <a:endParaRPr lang="en-US" altLang="ja-JP" b="1" dirty="0">
              <a:solidFill>
                <a:srgbClr val="004C9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Transition Specialists:</a:t>
            </a:r>
          </a:p>
          <a:p>
            <a:r>
              <a:rPr lang="en-US" dirty="0" smtClean="0"/>
              <a:t>Jamie Buchholz – ESD 121</a:t>
            </a:r>
          </a:p>
          <a:p>
            <a:r>
              <a:rPr lang="en-US" dirty="0" smtClean="0"/>
              <a:t>Ande Chapman – ESDs 105, 123, 171</a:t>
            </a:r>
          </a:p>
          <a:p>
            <a:r>
              <a:rPr lang="en-US" dirty="0" smtClean="0"/>
              <a:t>Cindy Duncan – ESDs 114, 189</a:t>
            </a:r>
          </a:p>
          <a:p>
            <a:r>
              <a:rPr lang="en-US" dirty="0" smtClean="0"/>
              <a:t>Deb Howard – ESD 101</a:t>
            </a:r>
          </a:p>
          <a:p>
            <a:r>
              <a:rPr lang="en-US" dirty="0" smtClean="0"/>
              <a:t>Ed Koehl – ESDs 112, 113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Jay Shepherd – CCTS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7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Terms and Acronyms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400" dirty="0" smtClean="0">
                <a:latin typeface="Arial" pitchFamily="-123" charset="0"/>
              </a:rPr>
              <a:t>Pilot District </a:t>
            </a:r>
            <a:br>
              <a:rPr lang="en-US" sz="2400" dirty="0" smtClean="0">
                <a:latin typeface="Arial" pitchFamily="-123" charset="0"/>
              </a:rPr>
            </a:br>
            <a:r>
              <a:rPr lang="en-US" sz="2000" dirty="0" smtClean="0">
                <a:latin typeface="Arial" pitchFamily="-123" charset="0"/>
              </a:rPr>
              <a:t>A </a:t>
            </a:r>
            <a:r>
              <a:rPr lang="en-US" sz="2000" dirty="0">
                <a:latin typeface="Arial" pitchFamily="-123" charset="0"/>
              </a:rPr>
              <a:t>single district or a group of districts working together as a single collaborative</a:t>
            </a:r>
            <a:r>
              <a:rPr lang="en-US" sz="2000" dirty="0" smtClean="0">
                <a:latin typeface="Arial" pitchFamily="-123" charset="0"/>
              </a:rPr>
              <a:t>.</a:t>
            </a:r>
            <a:endParaRPr lang="en-US" sz="2400" dirty="0">
              <a:latin typeface="Arial" pitchFamily="-123" charset="0"/>
            </a:endParaRP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400" dirty="0" smtClean="0">
                <a:latin typeface="Arial" pitchFamily="-123" charset="0"/>
              </a:rPr>
              <a:t>TLC: Transition Learning Community</a:t>
            </a:r>
            <a:br>
              <a:rPr lang="en-US" sz="2400" dirty="0" smtClean="0">
                <a:latin typeface="Arial" pitchFamily="-123" charset="0"/>
              </a:rPr>
            </a:br>
            <a:r>
              <a:rPr lang="en-US" sz="2000" dirty="0" smtClean="0">
                <a:latin typeface="Arial" pitchFamily="-123" charset="0"/>
              </a:rPr>
              <a:t>A team of personnel from a pilot who work together to improve transition services and outcomes for their pilot.</a:t>
            </a:r>
            <a:endParaRPr lang="en-US" sz="2400" dirty="0">
              <a:latin typeface="Arial" pitchFamily="-123" charset="0"/>
            </a:endParaRP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400" dirty="0" smtClean="0">
                <a:latin typeface="Arial" pitchFamily="-123" charset="0"/>
              </a:rPr>
              <a:t>ITN: Interagency Transition Network</a:t>
            </a:r>
            <a:br>
              <a:rPr lang="en-US" sz="2400" dirty="0" smtClean="0">
                <a:latin typeface="Arial" pitchFamily="-123" charset="0"/>
              </a:rPr>
            </a:br>
            <a:r>
              <a:rPr lang="en-US" sz="2000" dirty="0" smtClean="0">
                <a:latin typeface="Arial" pitchFamily="-123" charset="0"/>
              </a:rPr>
              <a:t>A team of school leaders, teachers, students, parents, agencies, local businesses, and other stakeholders who work to improve transition services for a region.</a:t>
            </a:r>
          </a:p>
          <a:p>
            <a:pPr marL="0" indent="0">
              <a:spcAft>
                <a:spcPct val="0"/>
              </a:spcAft>
              <a:buNone/>
            </a:pPr>
            <a:endParaRPr lang="en-US" sz="2400" dirty="0">
              <a:latin typeface="Arial" pitchFamily="-123" charset="0"/>
            </a:endParaRPr>
          </a:p>
          <a:p>
            <a:pPr marL="457200" lvl="1" indent="0">
              <a:spcBef>
                <a:spcPts val="1200"/>
              </a:spcBef>
              <a:spcAft>
                <a:spcPct val="0"/>
              </a:spcAft>
              <a:buNone/>
            </a:pPr>
            <a:endParaRPr lang="en-US" sz="2400" dirty="0">
              <a:latin typeface="Arial" pitchFamily="-123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0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097" y="1543287"/>
            <a:ext cx="5357351" cy="4406355"/>
          </a:xfrm>
        </p:spPr>
        <p:txBody>
          <a:bodyPr>
            <a:noAutofit/>
          </a:bodyPr>
          <a:lstStyle/>
          <a:p>
            <a:pPr lvl="0"/>
            <a:r>
              <a:rPr lang="en-US" sz="1800" b="1" dirty="0"/>
              <a:t>DVR </a:t>
            </a:r>
            <a:r>
              <a:rPr lang="en-US" sz="1800" b="1" dirty="0" smtClean="0"/>
              <a:t>Goal: </a:t>
            </a:r>
            <a:r>
              <a:rPr lang="en-US" sz="1800" dirty="0" smtClean="0"/>
              <a:t>Gaps </a:t>
            </a:r>
            <a:r>
              <a:rPr lang="en-US" sz="1800" dirty="0"/>
              <a:t>identified and filled in strategic and sustainable </a:t>
            </a:r>
            <a:r>
              <a:rPr lang="en-US" sz="1800" dirty="0" smtClean="0"/>
              <a:t>ways..</a:t>
            </a:r>
            <a:endParaRPr lang="en-US" sz="1800" dirty="0"/>
          </a:p>
          <a:p>
            <a:pPr lvl="0"/>
            <a:r>
              <a:rPr lang="en-US" sz="1800" b="1" dirty="0" smtClean="0"/>
              <a:t>CCTS: </a:t>
            </a:r>
            <a:r>
              <a:rPr lang="en-US" sz="1800" dirty="0" smtClean="0"/>
              <a:t>Staff/transition </a:t>
            </a:r>
            <a:r>
              <a:rPr lang="en-US" sz="1800" dirty="0"/>
              <a:t>specialists coordinate, organize and assist data collection/analysis and </a:t>
            </a:r>
            <a:r>
              <a:rPr lang="en-US" sz="1800" dirty="0" smtClean="0"/>
              <a:t>training.</a:t>
            </a:r>
            <a:endParaRPr lang="en-US" sz="1800" dirty="0"/>
          </a:p>
          <a:p>
            <a:pPr lvl="0"/>
            <a:r>
              <a:rPr lang="en-US" sz="1800" b="1" dirty="0" smtClean="0"/>
              <a:t>ESDs: </a:t>
            </a:r>
            <a:r>
              <a:rPr lang="en-US" sz="1800" dirty="0" smtClean="0"/>
              <a:t>Collaborate </a:t>
            </a:r>
            <a:r>
              <a:rPr lang="en-US" sz="1800" dirty="0"/>
              <a:t>within the </a:t>
            </a:r>
            <a:r>
              <a:rPr lang="en-US" sz="1800" dirty="0" smtClean="0"/>
              <a:t>region (separate </a:t>
            </a:r>
            <a:r>
              <a:rPr lang="en-US" sz="1800" dirty="0"/>
              <a:t>DVR contracts</a:t>
            </a:r>
            <a:r>
              <a:rPr lang="en-US" sz="1800" dirty="0" smtClean="0"/>
              <a:t>).</a:t>
            </a:r>
            <a:endParaRPr lang="en-US" sz="1800" dirty="0"/>
          </a:p>
          <a:p>
            <a:pPr lvl="0"/>
            <a:r>
              <a:rPr lang="en-US" sz="1800" b="1" dirty="0" smtClean="0"/>
              <a:t>ITNs: </a:t>
            </a:r>
            <a:r>
              <a:rPr lang="en-US" sz="1800" dirty="0" smtClean="0"/>
              <a:t>Identify/collaborate </a:t>
            </a:r>
            <a:r>
              <a:rPr lang="en-US" sz="1800" dirty="0"/>
              <a:t>with various councils, networks, agencies, and community </a:t>
            </a:r>
            <a:r>
              <a:rPr lang="en-US" sz="1800" dirty="0" smtClean="0"/>
              <a:t>partners.</a:t>
            </a:r>
            <a:endParaRPr lang="en-US" sz="1800" dirty="0"/>
          </a:p>
          <a:p>
            <a:pPr lvl="0"/>
            <a:r>
              <a:rPr lang="en-US" sz="1800" b="1" dirty="0"/>
              <a:t>TLC </a:t>
            </a:r>
            <a:r>
              <a:rPr lang="en-US" sz="1800" b="1" dirty="0" smtClean="0"/>
              <a:t>Pilots: </a:t>
            </a:r>
            <a:r>
              <a:rPr lang="en-US" sz="1800" dirty="0" smtClean="0"/>
              <a:t>As </a:t>
            </a:r>
            <a:r>
              <a:rPr lang="en-US" sz="1800" dirty="0"/>
              <a:t>professional learning </a:t>
            </a:r>
            <a:r>
              <a:rPr lang="en-US" sz="1800" dirty="0" smtClean="0"/>
              <a:t>communities, </a:t>
            </a:r>
            <a:r>
              <a:rPr lang="en-US" sz="1800" dirty="0"/>
              <a:t>design and implement project to test-drive new/effective </a:t>
            </a:r>
            <a:r>
              <a:rPr lang="en-US" sz="1800" dirty="0" smtClean="0"/>
              <a:t>practices.</a:t>
            </a:r>
            <a:endParaRPr lang="en-US" sz="1800" dirty="0"/>
          </a:p>
          <a:p>
            <a:endParaRPr lang="en-US" sz="1800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478999408"/>
              </p:ext>
            </p:extLst>
          </p:nvPr>
        </p:nvGraphicFramePr>
        <p:xfrm>
          <a:off x="5996448" y="1160012"/>
          <a:ext cx="5972436" cy="4300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4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098" y="1543287"/>
            <a:ext cx="4052976" cy="4406355"/>
          </a:xfrm>
        </p:spPr>
        <p:txBody>
          <a:bodyPr/>
          <a:lstStyle/>
          <a:p>
            <a:r>
              <a:rPr lang="en-US" dirty="0" smtClean="0"/>
              <a:t>Application process based on QuIST and Indicator 13 data</a:t>
            </a:r>
          </a:p>
          <a:p>
            <a:r>
              <a:rPr lang="en-US" dirty="0" smtClean="0"/>
              <a:t>Single districts and multi-district collaboratives</a:t>
            </a:r>
          </a:p>
          <a:p>
            <a:r>
              <a:rPr lang="en-US" dirty="0" smtClean="0"/>
              <a:t>Diverse, statewide representation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2016 district map with pilot district highlighted. Districts are listed on the next slid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074" y="866200"/>
            <a:ext cx="7197049" cy="47223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62197" y="5055171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 Pilot District Map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94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Transition </a:t>
            </a:r>
            <a:r>
              <a:rPr lang="en-US" dirty="0"/>
              <a:t>Learning </a:t>
            </a:r>
            <a:r>
              <a:rPr lang="en-US" dirty="0" smtClean="0"/>
              <a:t>Communities - 2018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5400000">
            <a:off x="10123475" y="1816865"/>
            <a:ext cx="352355" cy="352355"/>
          </a:xfrm>
          <a:prstGeom prst="rect">
            <a:avLst/>
          </a:prstGeom>
          <a:solidFill>
            <a:srgbClr val="1045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Rectangle 3"/>
          <p:cNvSpPr/>
          <p:nvPr/>
        </p:nvSpPr>
        <p:spPr>
          <a:xfrm rot="5400000">
            <a:off x="10123473" y="2279700"/>
            <a:ext cx="352355" cy="352355"/>
          </a:xfrm>
          <a:prstGeom prst="rect">
            <a:avLst/>
          </a:prstGeom>
          <a:solidFill>
            <a:srgbClr val="7CB5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 rot="5400000">
            <a:off x="10123473" y="2742536"/>
            <a:ext cx="352355" cy="352355"/>
          </a:xfrm>
          <a:prstGeom prst="rect">
            <a:avLst/>
          </a:prstGeom>
          <a:solidFill>
            <a:srgbClr val="18A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Rectangle 5"/>
          <p:cNvSpPr/>
          <p:nvPr/>
        </p:nvSpPr>
        <p:spPr>
          <a:xfrm rot="5400000">
            <a:off x="10123476" y="3205371"/>
            <a:ext cx="352355" cy="352355"/>
          </a:xfrm>
          <a:prstGeom prst="rect">
            <a:avLst/>
          </a:prstGeom>
          <a:solidFill>
            <a:srgbClr val="97C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Rectangle 6"/>
          <p:cNvSpPr/>
          <p:nvPr/>
        </p:nvSpPr>
        <p:spPr>
          <a:xfrm rot="5400000">
            <a:off x="10123477" y="3668207"/>
            <a:ext cx="352355" cy="352355"/>
          </a:xfrm>
          <a:prstGeom prst="rect">
            <a:avLst/>
          </a:prstGeom>
          <a:solidFill>
            <a:srgbClr val="BCD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/>
          <p:cNvSpPr/>
          <p:nvPr/>
        </p:nvSpPr>
        <p:spPr>
          <a:xfrm rot="5400000">
            <a:off x="10123477" y="4131041"/>
            <a:ext cx="352355" cy="352355"/>
          </a:xfrm>
          <a:prstGeom prst="rect">
            <a:avLst/>
          </a:prstGeom>
          <a:solidFill>
            <a:srgbClr val="AB2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 rot="5400000">
            <a:off x="10123479" y="4593876"/>
            <a:ext cx="352355" cy="352355"/>
          </a:xfrm>
          <a:prstGeom prst="rect">
            <a:avLst/>
          </a:prstGeom>
          <a:solidFill>
            <a:srgbClr val="F68E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/>
          <p:cNvSpPr/>
          <p:nvPr/>
        </p:nvSpPr>
        <p:spPr>
          <a:xfrm rot="5400000">
            <a:off x="10123473" y="5051715"/>
            <a:ext cx="352355" cy="352355"/>
          </a:xfrm>
          <a:prstGeom prst="rect">
            <a:avLst/>
          </a:prstGeom>
          <a:solidFill>
            <a:srgbClr val="FDE0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/>
          <p:cNvSpPr/>
          <p:nvPr/>
        </p:nvSpPr>
        <p:spPr>
          <a:xfrm rot="5400000">
            <a:off x="10123480" y="5514549"/>
            <a:ext cx="352355" cy="352355"/>
          </a:xfrm>
          <a:prstGeom prst="rect">
            <a:avLst/>
          </a:prstGeom>
          <a:solidFill>
            <a:srgbClr val="F1E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10397908" y="1823546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99435" y="2286378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08714" y="2750935"/>
            <a:ext cx="510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07189" y="3206936"/>
            <a:ext cx="510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08715" y="3672268"/>
            <a:ext cx="510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02633" y="4142715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04161" y="4600554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05688" y="5063388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171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99435" y="5521227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189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27914" y="1207517"/>
            <a:ext cx="245448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67" b="1" dirty="0"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</a:p>
          <a:p>
            <a:pPr algn="ctr"/>
            <a:r>
              <a:rPr lang="en-US" sz="1467" b="1" dirty="0">
                <a:latin typeface="Arial" panose="020B0604020202020204" pitchFamily="34" charset="0"/>
                <a:cs typeface="Arial" panose="020B0604020202020204" pitchFamily="34" charset="0"/>
              </a:rPr>
              <a:t>Service Districts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638" y="1538196"/>
            <a:ext cx="905891" cy="91781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262" y="1537662"/>
            <a:ext cx="905891" cy="91781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672" y="1534399"/>
            <a:ext cx="905891" cy="91781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750" y="1534399"/>
            <a:ext cx="917811" cy="90589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8233" y="1540111"/>
            <a:ext cx="905891" cy="90589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7470" y="2859614"/>
            <a:ext cx="905891" cy="90589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5488" y="2864055"/>
            <a:ext cx="905891" cy="90589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904" y="2859614"/>
            <a:ext cx="905891" cy="90589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409" y="2862828"/>
            <a:ext cx="917811" cy="91781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2825" y="4395968"/>
            <a:ext cx="905891" cy="91781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8939" y="4400633"/>
            <a:ext cx="905891" cy="91781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2861" y="4387326"/>
            <a:ext cx="917811" cy="90589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9788" y="4385160"/>
            <a:ext cx="905891" cy="917811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715475" y="4054406"/>
            <a:ext cx="23647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District Collaboratives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9600" y="1212118"/>
            <a:ext cx="168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Single Districts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84024" y="2402710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Kittitas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300014" y="2414376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Vancouver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476614" y="2411873"/>
            <a:ext cx="1653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Washington State School for the Blind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941096" y="2421509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North Thurston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624940" y="2413128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South Kitsap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282912" y="3718686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Bethel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601072" y="3718687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Franklin-Pierce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907578" y="3728519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Mercer Island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224754" y="3728518"/>
            <a:ext cx="13411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Oak Harbor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87028" y="5262585"/>
            <a:ext cx="14935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Cascade, Cashmere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Eastmont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Wenatchee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592157" y="5262584"/>
            <a:ext cx="143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College Place, Walla Walla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253070" y="2421388"/>
            <a:ext cx="1431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Chimacum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157547" y="5273921"/>
            <a:ext cx="143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Chehalis, Rochester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493435" y="5236634"/>
            <a:ext cx="18065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Creston, Davenport, Harrington,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Lind/Ritzville,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Rearden-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Edwall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Wilbur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50960" y="5262584"/>
            <a:ext cx="1537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Colville,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Kettle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Falls, Mary Walker, Northport, Republic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113" y="1515376"/>
            <a:ext cx="905891" cy="905891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2882952" y="4398359"/>
            <a:ext cx="917811" cy="917811"/>
            <a:chOff x="2882952" y="4398359"/>
            <a:chExt cx="917811" cy="917811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882952" y="4398359"/>
              <a:ext cx="917811" cy="917811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3195020" y="4722607"/>
              <a:ext cx="281593" cy="273088"/>
            </a:xfrm>
            <a:prstGeom prst="ellipse">
              <a:avLst/>
            </a:prstGeom>
            <a:solidFill>
              <a:srgbClr val="1045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Tasks and Deliverables Year 1 and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TLCs</a:t>
            </a:r>
          </a:p>
          <a:p>
            <a:pPr lvl="1"/>
            <a:r>
              <a:rPr lang="en-US" dirty="0" smtClean="0"/>
              <a:t>Establish workshop and meeting schedule (8-12)</a:t>
            </a:r>
          </a:p>
          <a:p>
            <a:pPr lvl="1"/>
            <a:r>
              <a:rPr lang="en-US" dirty="0" smtClean="0"/>
              <a:t>SMART Goal</a:t>
            </a:r>
          </a:p>
          <a:p>
            <a:pPr lvl="1"/>
            <a:r>
              <a:rPr lang="en-US" dirty="0" smtClean="0"/>
              <a:t>Action Plan</a:t>
            </a:r>
          </a:p>
          <a:p>
            <a:pPr lvl="1"/>
            <a:r>
              <a:rPr lang="en-US" dirty="0" smtClean="0"/>
              <a:t>QuIST Narratives (pre-, mid-point, final)</a:t>
            </a:r>
          </a:p>
          <a:p>
            <a:pPr lvl="1"/>
            <a:r>
              <a:rPr lang="en-US" dirty="0" smtClean="0"/>
              <a:t>AIR Self-Determination Assessments (pre- and post)</a:t>
            </a:r>
          </a:p>
          <a:p>
            <a:pPr lvl="1"/>
            <a:r>
              <a:rPr lang="en-US" dirty="0" smtClean="0"/>
              <a:t>Data reporting (IEP and 504 tallies, student-led IEP counts)</a:t>
            </a:r>
          </a:p>
          <a:p>
            <a:r>
              <a:rPr lang="en-US" b="1" dirty="0" smtClean="0"/>
              <a:t>T-Specialists</a:t>
            </a:r>
          </a:p>
          <a:p>
            <a:pPr lvl="1"/>
            <a:r>
              <a:rPr lang="en-US" dirty="0" smtClean="0"/>
              <a:t>Facilitate TLC growth and development</a:t>
            </a:r>
          </a:p>
          <a:p>
            <a:pPr lvl="1"/>
            <a:r>
              <a:rPr lang="en-US" dirty="0" smtClean="0"/>
              <a:t>ITN development updates and support</a:t>
            </a:r>
          </a:p>
          <a:p>
            <a:pPr lvl="1"/>
            <a:r>
              <a:rPr lang="en-US" dirty="0" smtClean="0"/>
              <a:t>ITN directory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2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Describe your approaches to this work.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Things you considered, foundational activities, encouraging collaboration, overcoming significant challenges, etc.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your TLCs most proud of?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Poster session preview?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67" dirty="0"/>
              <a:t>CCTS Transition Services Flow Chart</a:t>
            </a:r>
          </a:p>
        </p:txBody>
      </p:sp>
      <p:pic>
        <p:nvPicPr>
          <p:cNvPr id="10" name="Picture 9" descr="Flowchart with six levels.&#10;1. Conduct Age-Appropriate Assessments&#10;a. Needs&#10;b. Strengths&#10;c. Preferences&#10;d. Interests&#10;2. Write Measurable Postsecondary goals&#10;a. education/training&#10;b. emoployment&#10;c. independent living (as needed)&#10;3. Identify Transition Services&#10;a. specially designed instruction&#10;b. related services&#10;c. community expereinces&#10;d. employment and living skills&#10;4. Write the Course of Study&#10;5. Write the annual IEP goals&#10;6. Coordinate Services with Adult Agencies" title="CCTS Flowchart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7" b="6060"/>
          <a:stretch/>
        </p:blipFill>
        <p:spPr>
          <a:xfrm>
            <a:off x="2444644" y="1584892"/>
            <a:ext cx="7103608" cy="404972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Sequence Grades 9-12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759669"/>
              </p:ext>
            </p:extLst>
          </p:nvPr>
        </p:nvGraphicFramePr>
        <p:xfrm>
          <a:off x="628073" y="1543051"/>
          <a:ext cx="10955553" cy="441066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48145"/>
                <a:gridCol w="2401455"/>
                <a:gridCol w="2632363"/>
                <a:gridCol w="2669309"/>
                <a:gridCol w="2504281"/>
              </a:tblGrid>
              <a:tr h="7310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Assessments &amp; Instruction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Connections with </a:t>
                      </a: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Community 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Experiences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Post-High School Educ. &amp;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Employment Opportunities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Living Skills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 anchor="ctr"/>
                </a:tc>
              </a:tr>
              <a:tr h="906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9th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</a:tr>
              <a:tr h="906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10th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</a:tr>
              <a:tr h="906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11th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</a:tr>
              <a:tr h="9069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12th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179" marR="5317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9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practices do you hope your TLCs will continue in the future?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most valuable lesson learned from the past two years working with your pilot groups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did the first year and second year </a:t>
            </a:r>
            <a:r>
              <a:rPr lang="en-US" dirty="0" smtClean="0"/>
              <a:t>differ</a:t>
            </a:r>
            <a:r>
              <a:rPr lang="en-US" dirty="0"/>
              <a:t>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you were going to replicate this work, what are a few ideas on how it could be done differently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 Questions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2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CCTS 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SzPct val="25000"/>
              <a:buNone/>
            </a:pPr>
            <a:r>
              <a:rPr lang="en-US" sz="2400" b="1" dirty="0" smtClean="0">
                <a:solidFill>
                  <a:schemeClr val="dk1"/>
                </a:solidFill>
                <a:ea typeface="Calibri"/>
                <a:sym typeface="Calibri"/>
              </a:rPr>
              <a:t>CCTS </a:t>
            </a:r>
            <a:r>
              <a:rPr lang="en-US" sz="2400" b="1" dirty="0">
                <a:solidFill>
                  <a:schemeClr val="dk1"/>
                </a:solidFill>
                <a:ea typeface="Calibri"/>
                <a:sym typeface="Calibri"/>
              </a:rPr>
              <a:t>General </a:t>
            </a:r>
            <a:r>
              <a:rPr lang="en-US" sz="2400" b="1" dirty="0" smtClean="0">
                <a:solidFill>
                  <a:schemeClr val="dk1"/>
                </a:solidFill>
                <a:ea typeface="Calibri"/>
                <a:sym typeface="Calibri"/>
              </a:rPr>
              <a:t>Information</a:t>
            </a:r>
            <a:endParaRPr lang="en-US" sz="2400" dirty="0">
              <a:solidFill>
                <a:schemeClr val="dk1"/>
              </a:solidFill>
              <a:ea typeface="Calibri"/>
              <a:sym typeface="Calibri"/>
            </a:endParaRPr>
          </a:p>
          <a:p>
            <a:pPr marL="0" indent="0">
              <a:spcBef>
                <a:spcPts val="0"/>
              </a:spcBef>
              <a:buSzPct val="25000"/>
              <a:buNone/>
            </a:pPr>
            <a:r>
              <a:rPr lang="en-US" sz="2400" u="sng" dirty="0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ccts@seattleu.edu</a:t>
            </a:r>
            <a:endParaRPr lang="en-US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r>
              <a:rPr lang="en-US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206-296-6494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r>
              <a:rPr lang="en-US" sz="2400" u="sng" dirty="0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www.seattleu.edu/ccts</a:t>
            </a:r>
            <a:endParaRPr lang="en-US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endParaRPr lang="en-US" sz="2400" u="sng" dirty="0">
              <a:solidFill>
                <a:schemeClr val="hlink"/>
              </a:solidFill>
              <a:latin typeface="Arial"/>
              <a:cs typeface="Arial"/>
              <a:sym typeface="Arial"/>
              <a:hlinkClick r:id="rId3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r>
              <a:rPr lang="en-US" sz="2400" dirty="0">
                <a:sym typeface="Arial"/>
              </a:rPr>
              <a:t>@WACCTS on </a:t>
            </a:r>
            <a:r>
              <a:rPr lang="en-US" sz="2400" dirty="0">
                <a:sym typeface="Arial"/>
                <a:hlinkClick r:id="rId4"/>
              </a:rPr>
              <a:t>Facebook</a:t>
            </a:r>
            <a:r>
              <a:rPr lang="en-US" sz="2400" dirty="0">
                <a:sym typeface="Arial"/>
              </a:rPr>
              <a:t>, </a:t>
            </a:r>
            <a:r>
              <a:rPr lang="en-US" sz="2400" dirty="0">
                <a:sym typeface="Arial"/>
                <a:hlinkClick r:id="rId5"/>
              </a:rPr>
              <a:t>Twitter</a:t>
            </a:r>
            <a:r>
              <a:rPr lang="en-US" sz="2400" dirty="0">
                <a:sym typeface="Arial"/>
              </a:rPr>
              <a:t>, and </a:t>
            </a:r>
            <a:r>
              <a:rPr lang="en-US" sz="2400" dirty="0" smtClean="0">
                <a:sym typeface="Arial"/>
                <a:hlinkClick r:id="rId6"/>
              </a:rPr>
              <a:t>Pinterest</a:t>
            </a:r>
            <a:endParaRPr lang="en-US" sz="2400" dirty="0"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Commons License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Except where otherwise noted, content in this presentation </a:t>
            </a:r>
            <a:r>
              <a:rPr lang="en-US" sz="2400" dirty="0" smtClean="0"/>
              <a:t>is </a:t>
            </a:r>
            <a:r>
              <a:rPr lang="en-US" sz="2400" dirty="0"/>
              <a:t>licensed under a </a:t>
            </a:r>
            <a:r>
              <a:rPr lang="en-US" sz="2400" u="sng" dirty="0">
                <a:hlinkClick r:id="rId3"/>
              </a:rPr>
              <a:t>Creative Commons Attribution 4.0 International </a:t>
            </a:r>
            <a:r>
              <a:rPr lang="en-US" sz="2400" u="sng" dirty="0" smtClean="0">
                <a:hlinkClick r:id="rId3"/>
              </a:rPr>
              <a:t>license</a:t>
            </a:r>
            <a:r>
              <a:rPr lang="en-US" sz="2400" dirty="0" smtClean="0"/>
              <a:t>. All logos and trademarks are property of their respective owners.</a:t>
            </a:r>
          </a:p>
          <a:p>
            <a:r>
              <a:rPr lang="en-US" sz="2400" dirty="0" smtClean="0"/>
              <a:t>You may share and adapt this material, but you must give appropriate credit, provide a link to the license, and indicate if changes were made.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17</a:t>
            </a:fld>
            <a:endParaRPr lang="en-US"/>
          </a:p>
        </p:txBody>
      </p:sp>
      <p:pic>
        <p:nvPicPr>
          <p:cNvPr id="2054" name="Picture 6" descr="Creative Commons CC BY logo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206" y="3746464"/>
            <a:ext cx="1885374" cy="66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3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Pslides_audio_20180517" id="{F08EF2E9-DE58-48F3-BC4E-15DB5999E622}" vid="{774B30C3-ECD7-4B79-AC53-9CA1CA6D765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Pslides_audio_20180517" id="{F08EF2E9-DE58-48F3-BC4E-15DB5999E622}" vid="{7FF2CCAA-2FCE-4493-AA2B-4CB185F0497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ccts_ppt_template_20180521</Template>
  <TotalTime>472</TotalTime>
  <Words>619</Words>
  <Application>Microsoft Office PowerPoint</Application>
  <PresentationFormat>Widescreen</PresentationFormat>
  <Paragraphs>147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ＭＳ Ｐゴシック</vt:lpstr>
      <vt:lpstr>Arial</vt:lpstr>
      <vt:lpstr>Calibri</vt:lpstr>
      <vt:lpstr>Courier New</vt:lpstr>
      <vt:lpstr>Rockwell</vt:lpstr>
      <vt:lpstr>Times New Roman</vt:lpstr>
      <vt:lpstr>Office Theme</vt:lpstr>
      <vt:lpstr>1_Office Theme</vt:lpstr>
      <vt:lpstr>Pilot Lessons Learned</vt:lpstr>
      <vt:lpstr>Introductions</vt:lpstr>
      <vt:lpstr>Project Terms and Acronyms</vt:lpstr>
      <vt:lpstr>Project Scope</vt:lpstr>
      <vt:lpstr>Pilot Selection</vt:lpstr>
      <vt:lpstr>Transition Learning Communities - 2018</vt:lpstr>
      <vt:lpstr>Pilot Tasks and Deliverables Year 1 and 2</vt:lpstr>
      <vt:lpstr>Describe your approaches to this work.</vt:lpstr>
      <vt:lpstr>What are your TLCs most proud of?</vt:lpstr>
      <vt:lpstr>CCTS Transition Services Flow Chart</vt:lpstr>
      <vt:lpstr>Transition Sequence Grades 9-12</vt:lpstr>
      <vt:lpstr>What practices do you hope your TLCs will continue in the future?</vt:lpstr>
      <vt:lpstr>What is the most valuable lesson learned from the past two years working with your pilot groups?</vt:lpstr>
      <vt:lpstr>If you were going to replicate this work, what are a few ideas on how it could be done differently?</vt:lpstr>
      <vt:lpstr>Audience Questions</vt:lpstr>
      <vt:lpstr>CCTS Contact</vt:lpstr>
      <vt:lpstr>Creative Commons License</vt:lpstr>
    </vt:vector>
  </TitlesOfParts>
  <Company>Seattle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Pilot Lessons Learned</dc:title>
  <dc:creator>Shepherd, Jay</dc:creator>
  <cp:lastModifiedBy>Esposito, Gina</cp:lastModifiedBy>
  <cp:revision>26</cp:revision>
  <dcterms:created xsi:type="dcterms:W3CDTF">2018-06-15T21:12:01Z</dcterms:created>
  <dcterms:modified xsi:type="dcterms:W3CDTF">2018-06-25T23:49:06Z</dcterms:modified>
</cp:coreProperties>
</file>