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tags/tag15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9" r:id="rId2"/>
    <p:sldId id="281" r:id="rId3"/>
    <p:sldId id="282" r:id="rId4"/>
    <p:sldId id="283" r:id="rId5"/>
    <p:sldId id="284" r:id="rId6"/>
    <p:sldId id="287" r:id="rId7"/>
    <p:sldId id="286" r:id="rId8"/>
    <p:sldId id="311" r:id="rId9"/>
    <p:sldId id="312" r:id="rId10"/>
    <p:sldId id="31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74" autoAdjust="0"/>
    <p:restoredTop sz="83977" autoAdjust="0"/>
  </p:normalViewPr>
  <p:slideViewPr>
    <p:cSldViewPr>
      <p:cViewPr>
        <p:scale>
          <a:sx n="60" d="100"/>
          <a:sy n="60" d="100"/>
        </p:scale>
        <p:origin x="-174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4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FDC75-7F73-4A4A-A77C-09AADF00E0EA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226BF-1F13-42D3-80DC-373E7ADD1E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3351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EF76B-3757-4A0B-AF93-28494465C1DD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93FD4-8F83-4EF7-AC3F-0DC0388986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181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template can be used as a starter file for presenting training materials in a group setting.</a:t>
            </a:r>
          </a:p>
          <a:p>
            <a:endParaRPr lang="en-US" dirty="0"/>
          </a:p>
          <a:p>
            <a:pPr lvl="0"/>
            <a:r>
              <a:rPr lang="en-US" sz="1200" b="1" dirty="0"/>
              <a:t>Sections</a:t>
            </a:r>
            <a:endParaRPr lang="en-US" sz="1200" b="0" dirty="0"/>
          </a:p>
          <a:p>
            <a:pPr lvl="0"/>
            <a:r>
              <a:rPr lang="en-US" sz="1200" b="0" dirty="0"/>
              <a:t>Right-click on a slide to add sections.</a:t>
            </a:r>
            <a:r>
              <a:rPr lang="en-US" sz="1200" b="0" baseline="0" dirty="0"/>
              <a:t> Sections can help to organize your slides or facilitate collaboration between multiple authors.</a:t>
            </a:r>
            <a:endParaRPr lang="en-US" sz="1200" b="0" dirty="0"/>
          </a:p>
          <a:p>
            <a:pPr lvl="0"/>
            <a:endParaRPr lang="en-US" sz="1200" b="1" dirty="0"/>
          </a:p>
          <a:p>
            <a:pPr lvl="0"/>
            <a:r>
              <a:rPr lang="en-US" sz="1200" b="1" dirty="0"/>
              <a:t>Notes</a:t>
            </a:r>
          </a:p>
          <a:p>
            <a:pPr lvl="0"/>
            <a:r>
              <a:rPr lang="en-US" sz="1200" dirty="0"/>
              <a:t>Use the Notes section for delivery notes or to provide additional details for the audience.</a:t>
            </a:r>
            <a:r>
              <a:rPr lang="en-US" sz="1200" baseline="0" dirty="0"/>
              <a:t> View these notes in Presentation View during your presentation. </a:t>
            </a:r>
          </a:p>
          <a:p>
            <a:pPr lvl="0">
              <a:buFontTx/>
              <a:buNone/>
            </a:pPr>
            <a:r>
              <a:rPr lang="en-US" sz="1200" dirty="0"/>
              <a:t>Keep in mind the font size (important for accessibility, visibility, videotaping, and online production)</a:t>
            </a:r>
          </a:p>
          <a:p>
            <a:pPr lvl="0"/>
            <a:endParaRPr lang="en-US" sz="1200" dirty="0"/>
          </a:p>
          <a:p>
            <a:pPr lvl="0">
              <a:buFontTx/>
              <a:buNone/>
            </a:pPr>
            <a:r>
              <a:rPr lang="en-US" sz="1200" b="1" dirty="0"/>
              <a:t>Coordinated colors </a:t>
            </a:r>
          </a:p>
          <a:p>
            <a:pPr lvl="0">
              <a:buFontTx/>
              <a:buNone/>
            </a:pPr>
            <a:r>
              <a:rPr lang="en-US" sz="1200" dirty="0"/>
              <a:t>Pay particular attention to the graphs, charts, and text boxes.</a:t>
            </a:r>
            <a:r>
              <a:rPr lang="en-US" sz="1200" baseline="0" dirty="0"/>
              <a:t> </a:t>
            </a:r>
            <a:endParaRPr lang="en-US" sz="1200" dirty="0"/>
          </a:p>
          <a:p>
            <a:pPr lvl="0"/>
            <a:r>
              <a:rPr lang="en-US" sz="1200" dirty="0"/>
              <a:t>Consider that attendees will print in black and white or grayscale. Run a test print to make sure your colors work when printed in pure black and white and grayscale.</a:t>
            </a:r>
          </a:p>
          <a:p>
            <a:pPr lvl="0">
              <a:buFontTx/>
              <a:buNone/>
            </a:pPr>
            <a:endParaRPr lang="en-US" sz="1200" dirty="0"/>
          </a:p>
          <a:p>
            <a:pPr lvl="0">
              <a:buFontTx/>
              <a:buNone/>
            </a:pPr>
            <a:r>
              <a:rPr lang="en-US" sz="1200" b="1" dirty="0"/>
              <a:t>Graphics, tables, and graphs</a:t>
            </a:r>
          </a:p>
          <a:p>
            <a:pPr lvl="0"/>
            <a:r>
              <a:rPr lang="en-US" sz="1200" dirty="0"/>
              <a:t>Keep it simple: If possible, use consistent, non-distracting styles and colors.</a:t>
            </a:r>
          </a:p>
          <a:p>
            <a:pPr lvl="0"/>
            <a:r>
              <a:rPr lang="en-US" sz="1200" dirty="0"/>
              <a:t>Label all graphs and tables.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This is another option</a:t>
            </a:r>
            <a:r>
              <a:rPr lang="en-US" sz="1200" baseline="0" dirty="0"/>
              <a:t> for an Overview slides using transitions.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Use a section header for each of the topics, so there is a clear transition to the audience.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106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This is another option</a:t>
            </a:r>
            <a:r>
              <a:rPr lang="en-US" sz="1200" baseline="0" dirty="0"/>
              <a:t> for an Overview slides using transitions.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/>
              <a:t>Company Logo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Company Logo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5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54" r:id="rId10"/>
    <p:sldLayoutId id="2147483655" r:id="rId11"/>
    <p:sldLayoutId id="2147483663" r:id="rId12"/>
  </p:sldLayoutIdLst>
  <p:transition spd="slow">
    <p:wipe dir="d"/>
  </p:transition>
  <p:txStyles>
    <p:titleStyle>
      <a:lvl1pPr algn="l" defTabSz="914400" rtl="0" eaLnBrk="1" latinLnBrk="0" hangingPunct="1">
        <a:spcBef>
          <a:spcPct val="0"/>
        </a:spcBef>
        <a:buNone/>
        <a:defRPr lang="en-US" sz="4400" kern="1200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7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5" Type="http://schemas.openxmlformats.org/officeDocument/2006/relationships/image" Target="../media/image10.tmp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6" Type="http://schemas.openxmlformats.org/officeDocument/2006/relationships/image" Target="../media/image12.tmp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6" Type="http://schemas.openxmlformats.org/officeDocument/2006/relationships/image" Target="../media/image14.jpeg"/><Relationship Id="rId5" Type="http://schemas.openxmlformats.org/officeDocument/2006/relationships/hyperlink" Target="http://www.google.com/url?sa=i&amp;rct=j&amp;q=&amp;esrc=s&amp;source=images&amp;cd=&amp;cad=rja&amp;uact=8&amp;docid=dt-DHYRrkGHgyM&amp;tbnid=i58YUciOCAFSQM:&amp;ved=0CAUQjRw&amp;url=http://www.nmai.si.edu/environment/kumeyaay/People.aspx&amp;ei=2b98U76DJoaYqAaB9YDoAw&amp;bvm=bv.67229260,d.b2k&amp;psig=AFQjCNERjjllqifOr99Za91IF2dYde1W7A&amp;ust=1400770501517785" TargetMode="Externa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5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16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17.tmp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Relationship Id="rId6" Type="http://schemas.openxmlformats.org/officeDocument/2006/relationships/hyperlink" Target="http://www.colvilletribes.com/" TargetMode="External"/><Relationship Id="rId5" Type="http://schemas.openxmlformats.org/officeDocument/2006/relationships/hyperlink" Target="mailto:laurae.macclain@colvilletribes.com" TargetMode="Externa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3641277" y="3992809"/>
            <a:ext cx="5414774" cy="147002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Tribal VR Services &amp; Transition Collaboration to Fulfil Employment </a:t>
            </a:r>
            <a:br>
              <a:rPr lang="en-US" sz="2800" dirty="0"/>
            </a:br>
            <a:r>
              <a:rPr lang="en-US" sz="2800" dirty="0"/>
              <a:t>Goals for Youth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3962400" y="5743575"/>
            <a:ext cx="4772528" cy="1280127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+mn-lt"/>
              </a:rPr>
              <a:t>Laurae MacClain</a:t>
            </a:r>
          </a:p>
          <a:p>
            <a:r>
              <a:rPr lang="en-US" sz="2400" dirty="0">
                <a:latin typeface="+mn-lt"/>
              </a:rPr>
              <a:t>Wenatchee, WA  •  June 25, 2018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381000" y="4600575"/>
            <a:ext cx="1244600" cy="1905000"/>
            <a:chOff x="4038600" y="3733800"/>
            <a:chExt cx="1244600" cy="1905000"/>
          </a:xfrm>
        </p:grpSpPr>
        <p:sp>
          <p:nvSpPr>
            <p:cNvPr id="6" name="Donut 5"/>
            <p:cNvSpPr/>
            <p:nvPr/>
          </p:nvSpPr>
          <p:spPr>
            <a:xfrm>
              <a:off x="4071937" y="3733800"/>
              <a:ext cx="1185863" cy="1143000"/>
            </a:xfrm>
            <a:prstGeom prst="donut">
              <a:avLst>
                <a:gd name="adj" fmla="val 8914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4119563" y="4736306"/>
              <a:ext cx="130968" cy="619125"/>
            </a:xfrm>
            <a:custGeom>
              <a:avLst/>
              <a:gdLst>
                <a:gd name="connsiteX0" fmla="*/ 64293 w 130968"/>
                <a:gd name="connsiteY0" fmla="*/ 0 h 619125"/>
                <a:gd name="connsiteX1" fmla="*/ 11906 w 130968"/>
                <a:gd name="connsiteY1" fmla="*/ 130969 h 619125"/>
                <a:gd name="connsiteX2" fmla="*/ 0 w 130968"/>
                <a:gd name="connsiteY2" fmla="*/ 490538 h 619125"/>
                <a:gd name="connsiteX3" fmla="*/ 130968 w 130968"/>
                <a:gd name="connsiteY3" fmla="*/ 619125 h 619125"/>
                <a:gd name="connsiteX4" fmla="*/ 121443 w 130968"/>
                <a:gd name="connsiteY4" fmla="*/ 92869 h 619125"/>
                <a:gd name="connsiteX5" fmla="*/ 64293 w 130968"/>
                <a:gd name="connsiteY5" fmla="*/ 0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968" h="619125">
                  <a:moveTo>
                    <a:pt x="64293" y="0"/>
                  </a:moveTo>
                  <a:lnTo>
                    <a:pt x="11906" y="130969"/>
                  </a:lnTo>
                  <a:lnTo>
                    <a:pt x="0" y="490538"/>
                  </a:lnTo>
                  <a:lnTo>
                    <a:pt x="130968" y="619125"/>
                  </a:lnTo>
                  <a:lnTo>
                    <a:pt x="121443" y="92869"/>
                  </a:lnTo>
                  <a:lnTo>
                    <a:pt x="64293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Freeform 7"/>
            <p:cNvSpPr/>
            <p:nvPr/>
          </p:nvSpPr>
          <p:spPr>
            <a:xfrm>
              <a:off x="4405313" y="4950619"/>
              <a:ext cx="130968" cy="602456"/>
            </a:xfrm>
            <a:custGeom>
              <a:avLst/>
              <a:gdLst>
                <a:gd name="connsiteX0" fmla="*/ 78581 w 130968"/>
                <a:gd name="connsiteY0" fmla="*/ 0 h 602456"/>
                <a:gd name="connsiteX1" fmla="*/ 14287 w 130968"/>
                <a:gd name="connsiteY1" fmla="*/ 114300 h 602456"/>
                <a:gd name="connsiteX2" fmla="*/ 0 w 130968"/>
                <a:gd name="connsiteY2" fmla="*/ 514350 h 602456"/>
                <a:gd name="connsiteX3" fmla="*/ 126206 w 130968"/>
                <a:gd name="connsiteY3" fmla="*/ 602456 h 602456"/>
                <a:gd name="connsiteX4" fmla="*/ 130968 w 130968"/>
                <a:gd name="connsiteY4" fmla="*/ 490537 h 602456"/>
                <a:gd name="connsiteX5" fmla="*/ 126206 w 130968"/>
                <a:gd name="connsiteY5" fmla="*/ 104775 h 602456"/>
                <a:gd name="connsiteX6" fmla="*/ 109537 w 130968"/>
                <a:gd name="connsiteY6" fmla="*/ 45244 h 602456"/>
                <a:gd name="connsiteX7" fmla="*/ 78581 w 130968"/>
                <a:gd name="connsiteY7" fmla="*/ 0 h 602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968" h="602456">
                  <a:moveTo>
                    <a:pt x="78581" y="0"/>
                  </a:moveTo>
                  <a:lnTo>
                    <a:pt x="14287" y="114300"/>
                  </a:lnTo>
                  <a:lnTo>
                    <a:pt x="0" y="514350"/>
                  </a:lnTo>
                  <a:lnTo>
                    <a:pt x="126206" y="602456"/>
                  </a:lnTo>
                  <a:lnTo>
                    <a:pt x="130968" y="490537"/>
                  </a:lnTo>
                  <a:cubicBezTo>
                    <a:pt x="129381" y="361950"/>
                    <a:pt x="127793" y="233362"/>
                    <a:pt x="126206" y="104775"/>
                  </a:cubicBezTo>
                  <a:lnTo>
                    <a:pt x="109537" y="45244"/>
                  </a:lnTo>
                  <a:lnTo>
                    <a:pt x="78581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Freeform 8"/>
            <p:cNvSpPr/>
            <p:nvPr/>
          </p:nvSpPr>
          <p:spPr>
            <a:xfrm>
              <a:off x="4748213" y="4953000"/>
              <a:ext cx="130968" cy="611981"/>
            </a:xfrm>
            <a:custGeom>
              <a:avLst/>
              <a:gdLst>
                <a:gd name="connsiteX0" fmla="*/ 76200 w 130968"/>
                <a:gd name="connsiteY0" fmla="*/ 0 h 611981"/>
                <a:gd name="connsiteX1" fmla="*/ 7143 w 130968"/>
                <a:gd name="connsiteY1" fmla="*/ 128588 h 611981"/>
                <a:gd name="connsiteX2" fmla="*/ 0 w 130968"/>
                <a:gd name="connsiteY2" fmla="*/ 173831 h 611981"/>
                <a:gd name="connsiteX3" fmla="*/ 2381 w 130968"/>
                <a:gd name="connsiteY3" fmla="*/ 476250 h 611981"/>
                <a:gd name="connsiteX4" fmla="*/ 116681 w 130968"/>
                <a:gd name="connsiteY4" fmla="*/ 611981 h 611981"/>
                <a:gd name="connsiteX5" fmla="*/ 130968 w 130968"/>
                <a:gd name="connsiteY5" fmla="*/ 492919 h 611981"/>
                <a:gd name="connsiteX6" fmla="*/ 130968 w 130968"/>
                <a:gd name="connsiteY6" fmla="*/ 366713 h 611981"/>
                <a:gd name="connsiteX7" fmla="*/ 123825 w 130968"/>
                <a:gd name="connsiteY7" fmla="*/ 171450 h 611981"/>
                <a:gd name="connsiteX8" fmla="*/ 114300 w 130968"/>
                <a:gd name="connsiteY8" fmla="*/ 69056 h 611981"/>
                <a:gd name="connsiteX9" fmla="*/ 76200 w 130968"/>
                <a:gd name="connsiteY9" fmla="*/ 0 h 611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0968" h="611981">
                  <a:moveTo>
                    <a:pt x="76200" y="0"/>
                  </a:moveTo>
                  <a:lnTo>
                    <a:pt x="7143" y="128588"/>
                  </a:lnTo>
                  <a:lnTo>
                    <a:pt x="0" y="173831"/>
                  </a:lnTo>
                  <a:cubicBezTo>
                    <a:pt x="794" y="274637"/>
                    <a:pt x="1587" y="375444"/>
                    <a:pt x="2381" y="476250"/>
                  </a:cubicBezTo>
                  <a:lnTo>
                    <a:pt x="116681" y="611981"/>
                  </a:lnTo>
                  <a:lnTo>
                    <a:pt x="130968" y="492919"/>
                  </a:lnTo>
                  <a:lnTo>
                    <a:pt x="130968" y="366713"/>
                  </a:lnTo>
                  <a:lnTo>
                    <a:pt x="123825" y="171450"/>
                  </a:lnTo>
                  <a:lnTo>
                    <a:pt x="114300" y="69056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Freeform 9"/>
            <p:cNvSpPr/>
            <p:nvPr/>
          </p:nvSpPr>
          <p:spPr>
            <a:xfrm>
              <a:off x="5043488" y="4743450"/>
              <a:ext cx="140493" cy="604838"/>
            </a:xfrm>
            <a:custGeom>
              <a:avLst/>
              <a:gdLst>
                <a:gd name="connsiteX0" fmla="*/ 76200 w 140493"/>
                <a:gd name="connsiteY0" fmla="*/ 0 h 604838"/>
                <a:gd name="connsiteX1" fmla="*/ 126206 w 140493"/>
                <a:gd name="connsiteY1" fmla="*/ 95250 h 604838"/>
                <a:gd name="connsiteX2" fmla="*/ 135731 w 140493"/>
                <a:gd name="connsiteY2" fmla="*/ 169069 h 604838"/>
                <a:gd name="connsiteX3" fmla="*/ 135731 w 140493"/>
                <a:gd name="connsiteY3" fmla="*/ 407194 h 604838"/>
                <a:gd name="connsiteX4" fmla="*/ 140493 w 140493"/>
                <a:gd name="connsiteY4" fmla="*/ 538163 h 604838"/>
                <a:gd name="connsiteX5" fmla="*/ 119062 w 140493"/>
                <a:gd name="connsiteY5" fmla="*/ 604838 h 604838"/>
                <a:gd name="connsiteX6" fmla="*/ 0 w 140493"/>
                <a:gd name="connsiteY6" fmla="*/ 442913 h 604838"/>
                <a:gd name="connsiteX7" fmla="*/ 11906 w 140493"/>
                <a:gd name="connsiteY7" fmla="*/ 142875 h 604838"/>
                <a:gd name="connsiteX8" fmla="*/ 28575 w 140493"/>
                <a:gd name="connsiteY8" fmla="*/ 92869 h 604838"/>
                <a:gd name="connsiteX9" fmla="*/ 47625 w 140493"/>
                <a:gd name="connsiteY9" fmla="*/ 66675 h 604838"/>
                <a:gd name="connsiteX10" fmla="*/ 76200 w 140493"/>
                <a:gd name="connsiteY10" fmla="*/ 0 h 604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0493" h="604838">
                  <a:moveTo>
                    <a:pt x="76200" y="0"/>
                  </a:moveTo>
                  <a:lnTo>
                    <a:pt x="126206" y="95250"/>
                  </a:lnTo>
                  <a:lnTo>
                    <a:pt x="135731" y="169069"/>
                  </a:lnTo>
                  <a:lnTo>
                    <a:pt x="135731" y="407194"/>
                  </a:lnTo>
                  <a:lnTo>
                    <a:pt x="140493" y="538163"/>
                  </a:lnTo>
                  <a:lnTo>
                    <a:pt x="119062" y="604838"/>
                  </a:lnTo>
                  <a:lnTo>
                    <a:pt x="0" y="442913"/>
                  </a:lnTo>
                  <a:lnTo>
                    <a:pt x="11906" y="142875"/>
                  </a:lnTo>
                  <a:lnTo>
                    <a:pt x="28575" y="92869"/>
                  </a:lnTo>
                  <a:lnTo>
                    <a:pt x="47625" y="66675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4600575" y="4319588"/>
              <a:ext cx="104775" cy="547687"/>
            </a:xfrm>
            <a:custGeom>
              <a:avLst/>
              <a:gdLst>
                <a:gd name="connsiteX0" fmla="*/ 0 w 104775"/>
                <a:gd name="connsiteY0" fmla="*/ 542925 h 547687"/>
                <a:gd name="connsiteX1" fmla="*/ 2381 w 104775"/>
                <a:gd name="connsiteY1" fmla="*/ 2381 h 547687"/>
                <a:gd name="connsiteX2" fmla="*/ 104775 w 104775"/>
                <a:gd name="connsiteY2" fmla="*/ 0 h 547687"/>
                <a:gd name="connsiteX3" fmla="*/ 104775 w 104775"/>
                <a:gd name="connsiteY3" fmla="*/ 547687 h 547687"/>
                <a:gd name="connsiteX4" fmla="*/ 0 w 104775"/>
                <a:gd name="connsiteY4" fmla="*/ 542925 h 54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547687">
                  <a:moveTo>
                    <a:pt x="0" y="542925"/>
                  </a:moveTo>
                  <a:cubicBezTo>
                    <a:pt x="794" y="362744"/>
                    <a:pt x="1587" y="182562"/>
                    <a:pt x="2381" y="2381"/>
                  </a:cubicBezTo>
                  <a:lnTo>
                    <a:pt x="104775" y="0"/>
                  </a:lnTo>
                  <a:lnTo>
                    <a:pt x="104775" y="547687"/>
                  </a:lnTo>
                  <a:lnTo>
                    <a:pt x="0" y="542925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49" name="Picture 4" descr="http://www.katlun.com/traditionalcrafts/MedicineWheel.gif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8600" y="3733800"/>
              <a:ext cx="12446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Rectangle 14"/>
          <p:cNvSpPr/>
          <p:nvPr/>
        </p:nvSpPr>
        <p:spPr>
          <a:xfrm>
            <a:off x="2615397" y="76200"/>
            <a:ext cx="570643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6350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Wenatchee Transition Forum</a:t>
            </a:r>
          </a:p>
        </p:txBody>
      </p:sp>
      <p:pic>
        <p:nvPicPr>
          <p:cNvPr id="1026" name="Picture 2" descr="Image result for native american teenager">
            <a:extLst>
              <a:ext uri="{FF2B5EF4-FFF2-40B4-BE49-F238E27FC236}">
                <a16:creationId xmlns:a16="http://schemas.microsoft.com/office/drawing/2014/main" xmlns="" id="{EFB64AC0-44DE-4F27-B751-47D7DC36D5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62400" y="1080695"/>
            <a:ext cx="4289604" cy="27717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0" y="0"/>
            <a:ext cx="7765662" cy="16476125"/>
          </a:xfrm>
          <a:prstGeom prst="rect">
            <a:avLst/>
          </a:prstGeom>
        </p:spPr>
      </p:pic>
      <p:sp>
        <p:nvSpPr>
          <p:cNvPr id="5" name="Content Placeholder 4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533400" y="3429001"/>
            <a:ext cx="8077200" cy="321091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Historical differences in transitional expectations are cultural and traditional in nature</a:t>
            </a:r>
          </a:p>
          <a:p>
            <a:r>
              <a:rPr lang="en-US" dirty="0"/>
              <a:t>Success rates tend to stretch out generationally </a:t>
            </a:r>
          </a:p>
          <a:p>
            <a:r>
              <a:rPr lang="en-US" dirty="0"/>
              <a:t>Differing core values and motivations are both family and institutionally taught</a:t>
            </a:r>
          </a:p>
        </p:txBody>
      </p:sp>
      <p:pic>
        <p:nvPicPr>
          <p:cNvPr id="2050" name="Picture 2" descr="Related image">
            <a:extLst>
              <a:ext uri="{FF2B5EF4-FFF2-40B4-BE49-F238E27FC236}">
                <a16:creationId xmlns:a16="http://schemas.microsoft.com/office/drawing/2014/main" xmlns="" id="{DD0DCC30-49B0-4AE1-9EFD-90A848D6EB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4780" y="1295400"/>
            <a:ext cx="4591050" cy="193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53000" y="0"/>
            <a:ext cx="7765662" cy="16476125"/>
          </a:xfrm>
          <a:prstGeom prst="rect">
            <a:avLst/>
          </a:prstGeom>
        </p:spPr>
      </p:pic>
      <p:sp>
        <p:nvSpPr>
          <p:cNvPr id="4" name="Content Placeholder 4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590800" y="3200400"/>
            <a:ext cx="6324600" cy="3657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Extremely low rate of high school graduates</a:t>
            </a:r>
          </a:p>
          <a:p>
            <a:r>
              <a:rPr lang="en-US" dirty="0"/>
              <a:t>Attaining a GED thought of as normal in many families, not the exception</a:t>
            </a:r>
          </a:p>
          <a:p>
            <a:r>
              <a:rPr lang="en-US" dirty="0"/>
              <a:t>Poverty level of family may be necessitating the need to work to assist family unit as a whole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28F35CC-580B-4AC0-8B97-2AB8532890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45669"/>
            <a:ext cx="3801005" cy="2429214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63332" y="-6858000"/>
            <a:ext cx="7765662" cy="16476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-316180" y="3775286"/>
            <a:ext cx="2895600" cy="3390489"/>
          </a:xfrm>
          <a:prstGeom prst="rect">
            <a:avLst/>
          </a:prstGeom>
        </p:spPr>
      </p:pic>
      <p:sp>
        <p:nvSpPr>
          <p:cNvPr id="8" name="Content Placeholder 4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667000" y="3733800"/>
            <a:ext cx="6248400" cy="31242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Most teens desire to stay close to home</a:t>
            </a:r>
          </a:p>
          <a:p>
            <a:r>
              <a:rPr lang="en-US" dirty="0"/>
              <a:t>Lack of jobs and training opportunities</a:t>
            </a:r>
          </a:p>
          <a:p>
            <a:r>
              <a:rPr lang="en-US" dirty="0"/>
              <a:t>Family commitments and routines can limit schedules and transportation challenges</a:t>
            </a:r>
          </a:p>
        </p:txBody>
      </p:sp>
      <p:sp>
        <p:nvSpPr>
          <p:cNvPr id="2" name="AutoShape 2" descr="http://www.google.com/url?sa=i&amp;source=images&amp;cd=&amp;docid=NPb6RVLlw_1eqM&amp;tbnid=Zal1cI859StryM&amp;ved=0CAUQjBw&amp;url=http%3A%2F%2Fushistoryimages.com%2Fimages%2Fcolonial-clothing%2Ffullsize%2Fcolonial-clothing-3.jpg&amp;ei=K9VwU6rfD_HF8QH2zYCIBg&amp;psig=AFQjCNG1kEKOf_W66jopfskI99D8Perp7Q&amp;ust=1399989931316521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" name="AutoShape 4" descr="http://www.google.com/url?sa=i&amp;source=images&amp;cd=&amp;docid=NPb6RVLlw_1eqM&amp;tbnid=Zal1cI859StryM&amp;ved=0CAUQjBw&amp;url=http%3A%2F%2Fushistoryimages.com%2Fimages%2Fcolonial-clothing%2Ffullsize%2Fcolonial-clothing-3.jpg&amp;ei=K9VwU6rfD_HF8QH2zYCIBg&amp;psig=AFQjCNG1kEKOf_W66jopfskI99D8Perp7Q&amp;ust=1399989931316521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AutoShape 6" descr="http://www.google.com/url?sa=i&amp;source=images&amp;cd=&amp;docid=NPb6RVLlw_1eqM&amp;tbnid=Zal1cI859StryM&amp;ved=0CAUQjBw&amp;url=http%3A%2F%2Fushistoryimages.com%2Fimages%2Fcolonial-clothing%2Ffullsize%2Fcolonial-clothing-3.jpg&amp;ei=K9VwU6rfD_HF8QH2zYCIBg&amp;psig=AFQjCNG1kEKOf_W66jopfskI99D8Perp7Q&amp;ust=1399989931316521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615717C-8FAC-4FB3-B232-718B60870E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282" y="168275"/>
            <a:ext cx="4744112" cy="3219899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108261" y="-3142205"/>
            <a:ext cx="2895600" cy="6861081"/>
          </a:xfrm>
          <a:prstGeom prst="rect">
            <a:avLst/>
          </a:prstGeom>
        </p:spPr>
      </p:pic>
      <p:sp>
        <p:nvSpPr>
          <p:cNvPr id="6" name="Content Placeholder 4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048000" y="228600"/>
            <a:ext cx="5867400" cy="65532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/>
              <a:t>Family units are maternal </a:t>
            </a:r>
          </a:p>
          <a:p>
            <a:r>
              <a:rPr lang="en-US" i="1" dirty="0"/>
              <a:t>Accustomed to large extended families</a:t>
            </a:r>
          </a:p>
          <a:p>
            <a:r>
              <a:rPr lang="en-US" i="1" dirty="0"/>
              <a:t>Gaining trust can take time</a:t>
            </a:r>
          </a:p>
          <a:p>
            <a:r>
              <a:rPr lang="en-US" i="1" dirty="0"/>
              <a:t>Monetary gains may not be motivating factor behind finding vocation</a:t>
            </a:r>
          </a:p>
          <a:p>
            <a:r>
              <a:rPr lang="en-US" dirty="0"/>
              <a:t>Parents, Aunts/Uncles tend to be primary source of perceived career options based on their employment</a:t>
            </a:r>
          </a:p>
        </p:txBody>
      </p:sp>
      <p:pic>
        <p:nvPicPr>
          <p:cNvPr id="6146" name="Picture 2" descr="http://www.nmai.si.edu/environment/img/02/02_02/full/FQ3b_family_full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63" y="4365419"/>
            <a:ext cx="3051638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3962400"/>
            <a:ext cx="8153400" cy="2743200"/>
          </a:xfrm>
        </p:spPr>
        <p:txBody>
          <a:bodyPr>
            <a:normAutofit/>
          </a:bodyPr>
          <a:lstStyle/>
          <a:p>
            <a:r>
              <a:rPr lang="en-US" sz="3200" dirty="0"/>
              <a:t>College success rates are challenged by proximity to comfort of being home and surrounded by cultural normality</a:t>
            </a:r>
            <a:endParaRPr lang="en-US" sz="3600" dirty="0"/>
          </a:p>
        </p:txBody>
      </p:sp>
      <p:pic>
        <p:nvPicPr>
          <p:cNvPr id="4098" name="Picture 2" descr="Image result for native american teenager">
            <a:extLst>
              <a:ext uri="{FF2B5EF4-FFF2-40B4-BE49-F238E27FC236}">
                <a16:creationId xmlns:a16="http://schemas.microsoft.com/office/drawing/2014/main" xmlns="" id="{E5BBEB1C-1884-4065-A13A-07CD7298B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0" y="381000"/>
            <a:ext cx="4876800" cy="3307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28600" y="4953000"/>
            <a:ext cx="8763000" cy="19050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000" dirty="0"/>
              <a:t>Most lessons are passed down from internal family knowledge and career developments are shaped by familiarity</a:t>
            </a:r>
          </a:p>
          <a:p>
            <a:pPr>
              <a:lnSpc>
                <a:spcPts val="26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000" dirty="0"/>
              <a:t>There is a tendency to not trust anyone outside the family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E882D43-51D4-40EB-867E-E1676EDDE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076" y="1199653"/>
            <a:ext cx="5725324" cy="35628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3657600"/>
            <a:ext cx="8153400" cy="3048000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sz="3200" dirty="0"/>
              <a:t>Must build relationships to gain trust</a:t>
            </a:r>
          </a:p>
          <a:p>
            <a:pPr>
              <a:spcBef>
                <a:spcPts val="2400"/>
              </a:spcBef>
            </a:pPr>
            <a:r>
              <a:rPr lang="en-US" sz="3200" dirty="0"/>
              <a:t>Provide narratives of success stories</a:t>
            </a:r>
          </a:p>
          <a:p>
            <a:pPr>
              <a:spcBef>
                <a:spcPts val="2400"/>
              </a:spcBef>
            </a:pPr>
            <a:r>
              <a:rPr lang="en-US" sz="3200" dirty="0"/>
              <a:t>Make pride and ownership of work focus</a:t>
            </a:r>
          </a:p>
          <a:p>
            <a:pPr>
              <a:spcBef>
                <a:spcPts val="2400"/>
              </a:spcBef>
            </a:pPr>
            <a:r>
              <a:rPr lang="en-US" sz="3200" dirty="0"/>
              <a:t>Include opportunities for family input</a:t>
            </a: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05764DB-0636-48A4-B573-8518E87861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812" y="170995"/>
            <a:ext cx="5382376" cy="325800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0342307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3657600"/>
            <a:ext cx="8153400" cy="3200400"/>
          </a:xfrm>
        </p:spPr>
        <p:txBody>
          <a:bodyPr>
            <a:normAutofit fontScale="92500"/>
          </a:bodyPr>
          <a:lstStyle/>
          <a:p>
            <a:pPr>
              <a:spcBef>
                <a:spcPts val="2400"/>
              </a:spcBef>
            </a:pPr>
            <a:r>
              <a:rPr lang="en-US" sz="3200" dirty="0"/>
              <a:t>Organizational success can occur when collaboration is fully utilized</a:t>
            </a:r>
          </a:p>
          <a:p>
            <a:pPr>
              <a:spcBef>
                <a:spcPts val="2400"/>
              </a:spcBef>
            </a:pPr>
            <a:r>
              <a:rPr lang="en-US" sz="3200" dirty="0"/>
              <a:t>TERO, Employment and Training, TANF, Higher Ed partnerships</a:t>
            </a:r>
          </a:p>
          <a:p>
            <a:pPr>
              <a:spcBef>
                <a:spcPts val="2400"/>
              </a:spcBef>
            </a:pPr>
            <a:r>
              <a:rPr lang="en-US" sz="3200" dirty="0"/>
              <a:t>Consultation with other Tribes, State programs</a:t>
            </a:r>
            <a:endParaRPr lang="en-US" sz="3600" dirty="0"/>
          </a:p>
        </p:txBody>
      </p:sp>
      <p:pic>
        <p:nvPicPr>
          <p:cNvPr id="5122" name="Picture 2" descr="Image result for cct tero">
            <a:extLst>
              <a:ext uri="{FF2B5EF4-FFF2-40B4-BE49-F238E27FC236}">
                <a16:creationId xmlns:a16="http://schemas.microsoft.com/office/drawing/2014/main" xmlns="" id="{9937B29D-7DE1-4E60-9010-CD7118B5B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914400"/>
            <a:ext cx="3048000" cy="2133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226877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0" y="0"/>
            <a:ext cx="7765662" cy="16476125"/>
          </a:xfrm>
          <a:prstGeom prst="rect">
            <a:avLst/>
          </a:prstGeom>
        </p:spPr>
      </p:pic>
      <p:sp>
        <p:nvSpPr>
          <p:cNvPr id="5" name="Content Placeholder 4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533400" y="3352801"/>
            <a:ext cx="8077200" cy="32004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3600" dirty="0"/>
              <a:t>Laurae MacClain, CCT Vocational Rehab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600" dirty="0"/>
              <a:t>(509) 634-2723 Direct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600" dirty="0">
                <a:solidFill>
                  <a:srgbClr val="002060"/>
                </a:solidFill>
                <a:hlinkClick r:id="rId5"/>
              </a:rPr>
              <a:t>laurae.macclain@colvilletribes.com</a:t>
            </a:r>
            <a:endParaRPr lang="en-US" sz="3600" dirty="0">
              <a:solidFill>
                <a:srgbClr val="00206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600" dirty="0">
                <a:solidFill>
                  <a:srgbClr val="002060"/>
                </a:solidFill>
                <a:hlinkClick r:id="rId6"/>
              </a:rPr>
              <a:t>www.colvilletribes.com</a:t>
            </a:r>
            <a:endParaRPr lang="en-US" sz="3600" dirty="0">
              <a:solidFill>
                <a:srgbClr val="00206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533400" y="1828800"/>
            <a:ext cx="446917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2677149605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uhWvCQomImT50qU5y4Zn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LLkbNYfJYmMS8cGCr6Zqx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5rpkfSAY2XQl9CRvNvPMK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5rpkfSAY2XQl9CRvNvPMK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LLkbNYfJYmMS8cGCr6Zqx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5rpkfSAY2XQl9CRvNvPMK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LLkbNYfJYmMS8cGCr6Zqx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5rpkfSAY2XQl9CRvNvPMK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heme/theme1.xml><?xml version="1.0" encoding="utf-8"?>
<a:theme xmlns:a="http://schemas.openxmlformats.org/drawingml/2006/main" name="Training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Training</Template>
  <TotalTime>0</TotalTime>
  <Words>475</Words>
  <Application>Microsoft Office PowerPoint</Application>
  <PresentationFormat>On-screen Show (4:3)</PresentationFormat>
  <Paragraphs>63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Training</vt:lpstr>
      <vt:lpstr>Tribal VR Services &amp; Transition Collaboration to Fulfil Employment  Goals for Youth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2014-05-07T13:45:12Z</dcterms:created>
  <dcterms:modified xsi:type="dcterms:W3CDTF">2018-06-27T17:29:07Z</dcterms:modified>
</cp:coreProperties>
</file>