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54"/>
  </p:notesMasterIdLst>
  <p:handoutMasterIdLst>
    <p:handoutMasterId r:id="rId55"/>
  </p:handoutMasterIdLst>
  <p:sldIdLst>
    <p:sldId id="256" r:id="rId3"/>
    <p:sldId id="308" r:id="rId4"/>
    <p:sldId id="257" r:id="rId5"/>
    <p:sldId id="258" r:id="rId6"/>
    <p:sldId id="259" r:id="rId7"/>
    <p:sldId id="323" r:id="rId8"/>
    <p:sldId id="320" r:id="rId9"/>
    <p:sldId id="297" r:id="rId10"/>
    <p:sldId id="299" r:id="rId11"/>
    <p:sldId id="298" r:id="rId12"/>
    <p:sldId id="327" r:id="rId13"/>
    <p:sldId id="329" r:id="rId14"/>
    <p:sldId id="330" r:id="rId15"/>
    <p:sldId id="328" r:id="rId16"/>
    <p:sldId id="300" r:id="rId17"/>
    <p:sldId id="301" r:id="rId18"/>
    <p:sldId id="305" r:id="rId19"/>
    <p:sldId id="302" r:id="rId20"/>
    <p:sldId id="303" r:id="rId21"/>
    <p:sldId id="304" r:id="rId22"/>
    <p:sldId id="306" r:id="rId23"/>
    <p:sldId id="307" r:id="rId24"/>
    <p:sldId id="343" r:id="rId25"/>
    <p:sldId id="331" r:id="rId26"/>
    <p:sldId id="310" r:id="rId27"/>
    <p:sldId id="341" r:id="rId28"/>
    <p:sldId id="342" r:id="rId29"/>
    <p:sldId id="313" r:id="rId30"/>
    <p:sldId id="344" r:id="rId31"/>
    <p:sldId id="311" r:id="rId32"/>
    <p:sldId id="312" r:id="rId33"/>
    <p:sldId id="338" r:id="rId34"/>
    <p:sldId id="339" r:id="rId35"/>
    <p:sldId id="337" r:id="rId36"/>
    <p:sldId id="340" r:id="rId37"/>
    <p:sldId id="319" r:id="rId38"/>
    <p:sldId id="321" r:id="rId39"/>
    <p:sldId id="309" r:id="rId40"/>
    <p:sldId id="335" r:id="rId41"/>
    <p:sldId id="346" r:id="rId42"/>
    <p:sldId id="347" r:id="rId43"/>
    <p:sldId id="348" r:id="rId44"/>
    <p:sldId id="349" r:id="rId45"/>
    <p:sldId id="350" r:id="rId46"/>
    <p:sldId id="333" r:id="rId47"/>
    <p:sldId id="334" r:id="rId48"/>
    <p:sldId id="336" r:id="rId49"/>
    <p:sldId id="332" r:id="rId50"/>
    <p:sldId id="293" r:id="rId51"/>
    <p:sldId id="294" r:id="rId52"/>
    <p:sldId id="296" r:id="rId5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B9BCB9FB-41D6-4346-874E-444D3F4827AA}">
          <p14:sldIdLst>
            <p14:sldId id="256"/>
            <p14:sldId id="308"/>
            <p14:sldId id="257"/>
            <p14:sldId id="258"/>
            <p14:sldId id="259"/>
            <p14:sldId id="323"/>
          </p14:sldIdLst>
        </p14:section>
        <p14:section name="Part 1: The Basics" id="{3988E611-B749-42D0-AC44-4029C6F75FED}">
          <p14:sldIdLst>
            <p14:sldId id="320"/>
            <p14:sldId id="297"/>
            <p14:sldId id="299"/>
            <p14:sldId id="298"/>
            <p14:sldId id="327"/>
            <p14:sldId id="329"/>
            <p14:sldId id="330"/>
            <p14:sldId id="328"/>
            <p14:sldId id="300"/>
            <p14:sldId id="301"/>
            <p14:sldId id="305"/>
            <p14:sldId id="302"/>
            <p14:sldId id="303"/>
            <p14:sldId id="304"/>
            <p14:sldId id="306"/>
            <p14:sldId id="307"/>
            <p14:sldId id="343"/>
            <p14:sldId id="331"/>
            <p14:sldId id="310"/>
            <p14:sldId id="341"/>
            <p14:sldId id="342"/>
            <p14:sldId id="313"/>
            <p14:sldId id="344"/>
            <p14:sldId id="311"/>
            <p14:sldId id="312"/>
            <p14:sldId id="338"/>
            <p14:sldId id="339"/>
            <p14:sldId id="337"/>
            <p14:sldId id="340"/>
          </p14:sldIdLst>
        </p14:section>
        <p14:section name="Part 2: Collaboration &amp; Facilitation" id="{09C568E7-0ABF-4ED2-9D2F-5104A50F7222}">
          <p14:sldIdLst>
            <p14:sldId id="319"/>
            <p14:sldId id="321"/>
            <p14:sldId id="309"/>
            <p14:sldId id="335"/>
            <p14:sldId id="346"/>
            <p14:sldId id="347"/>
            <p14:sldId id="348"/>
            <p14:sldId id="349"/>
            <p14:sldId id="350"/>
            <p14:sldId id="333"/>
            <p14:sldId id="334"/>
            <p14:sldId id="336"/>
            <p14:sldId id="332"/>
          </p14:sldIdLst>
        </p14:section>
        <p14:section name="References" id="{9C3E14A7-DB3F-4C94-8F21-8D1D1CFC1573}">
          <p14:sldIdLst>
            <p14:sldId id="293"/>
          </p14:sldIdLst>
        </p14:section>
        <p14:section name="Contact, Creative Commons" id="{70B8A963-F740-4F68-BB0B-9084DA95245F}">
          <p14:sldIdLst>
            <p14:sldId id="294"/>
            <p14:sldId id="29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son, Kate" initials="NK" lastIdx="8" clrIdx="0">
    <p:extLst/>
  </p:cmAuthor>
  <p:cmAuthor id="2" name="Hirschmann, Kristin" initials="HK"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C97"/>
    <a:srgbClr val="393839"/>
    <a:srgbClr val="47C3D3"/>
    <a:srgbClr val="E0F2F4"/>
    <a:srgbClr val="FFF7EC"/>
    <a:srgbClr val="FDB913"/>
    <a:srgbClr val="94795D"/>
    <a:srgbClr val="A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0" autoAdjust="0"/>
    <p:restoredTop sz="72797" autoAdjust="0"/>
  </p:normalViewPr>
  <p:slideViewPr>
    <p:cSldViewPr snapToGrid="0">
      <p:cViewPr varScale="1">
        <p:scale>
          <a:sx n="82" d="100"/>
          <a:sy n="82" d="100"/>
        </p:scale>
        <p:origin x="108" y="90"/>
      </p:cViewPr>
      <p:guideLst>
        <p:guide orient="horz" pos="2160"/>
        <p:guide pos="3840"/>
      </p:guideLst>
    </p:cSldViewPr>
  </p:slideViewPr>
  <p:outlineViewPr>
    <p:cViewPr>
      <p:scale>
        <a:sx n="33" d="100"/>
        <a:sy n="33" d="100"/>
      </p:scale>
      <p:origin x="0" y="-6174"/>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9" d="100"/>
          <a:sy n="79" d="100"/>
        </p:scale>
        <p:origin x="3294" y="11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handoutMaster" Target="handoutMasters/handout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r>
              <a:rPr lang="en-US"/>
              <a:t>2018 | 0515</a:t>
            </a: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342A46-0D9E-4184-86DF-2C53EC5E7DFF}" type="slidenum">
              <a:rPr lang="en-US" smtClean="0"/>
              <a:t>‹#›</a:t>
            </a:fld>
            <a:endParaRPr lang="en-US"/>
          </a:p>
        </p:txBody>
      </p:sp>
    </p:spTree>
    <p:extLst>
      <p:ext uri="{BB962C8B-B14F-4D97-AF65-F5344CB8AC3E}">
        <p14:creationId xmlns:p14="http://schemas.microsoft.com/office/powerpoint/2010/main" val="55166444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r>
              <a:rPr lang="en-US"/>
              <a:t>2018 | 0515</a:t>
            </a:r>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8FE46E3-F50B-40B7-A854-E3050C9E6CD9}" type="slidenum">
              <a:rPr lang="en-US" smtClean="0"/>
              <a:t>‹#›</a:t>
            </a:fld>
            <a:endParaRPr lang="en-US"/>
          </a:p>
        </p:txBody>
      </p:sp>
    </p:spTree>
    <p:extLst>
      <p:ext uri="{BB962C8B-B14F-4D97-AF65-F5344CB8AC3E}">
        <p14:creationId xmlns:p14="http://schemas.microsoft.com/office/powerpoint/2010/main" val="350772981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cctstfolio.com/"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mailto:ccts@seattleu.edu"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www.seattleu.edu/ccts" TargetMode="Externa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T-Folio, a transition portfolio tool for high school aged youth in Washington state, created by the Center for Change in Transition Services with funding from the Division of Vocational Rehabilitation.</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1</a:t>
            </a:fld>
            <a:endParaRPr lang="en-US"/>
          </a:p>
        </p:txBody>
      </p:sp>
      <p:sp>
        <p:nvSpPr>
          <p:cNvPr id="5" name="Date Placeholder 4"/>
          <p:cNvSpPr>
            <a:spLocks noGrp="1"/>
          </p:cNvSpPr>
          <p:nvPr>
            <p:ph type="dt" idx="11"/>
          </p:nvPr>
        </p:nvSpPr>
        <p:spPr/>
        <p:txBody>
          <a:bodyPr/>
          <a:lstStyle/>
          <a:p>
            <a:r>
              <a:rPr lang="en-US"/>
              <a:t>2018 | 0515</a:t>
            </a:r>
          </a:p>
        </p:txBody>
      </p:sp>
    </p:spTree>
    <p:extLst>
      <p:ext uri="{BB962C8B-B14F-4D97-AF65-F5344CB8AC3E}">
        <p14:creationId xmlns:p14="http://schemas.microsoft.com/office/powerpoint/2010/main" val="1987466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1032E-8435-4810-B872-D429860A9133}" type="slidenum">
              <a:rPr lang="en-US" smtClean="0"/>
              <a:t>2</a:t>
            </a:fld>
            <a:endParaRPr lang="en-US" dirty="0"/>
          </a:p>
        </p:txBody>
      </p:sp>
    </p:spTree>
    <p:extLst>
      <p:ext uri="{BB962C8B-B14F-4D97-AF65-F5344CB8AC3E}">
        <p14:creationId xmlns:p14="http://schemas.microsoft.com/office/powerpoint/2010/main" val="4220880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CCTS is one of five State Needs Projects funded with IDEA discretionary dollars.  We are charged with providing professional development, technical assistance, and consultation to districts parents and families.</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3</a:t>
            </a:fld>
            <a:endParaRPr lang="en-US"/>
          </a:p>
        </p:txBody>
      </p:sp>
    </p:spTree>
    <p:extLst>
      <p:ext uri="{BB962C8B-B14F-4D97-AF65-F5344CB8AC3E}">
        <p14:creationId xmlns:p14="http://schemas.microsoft.com/office/powerpoint/2010/main" val="266611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In addition to the Center for a Change in Transition Services; the five State Needs Projects are eLearning for Educators; Special Education Support Center; the Special Education Technology Center and Washington Sensory Disability Services.</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4</a:t>
            </a:fld>
            <a:endParaRPr lang="en-US"/>
          </a:p>
        </p:txBody>
      </p:sp>
    </p:spTree>
    <p:extLst>
      <p:ext uri="{BB962C8B-B14F-4D97-AF65-F5344CB8AC3E}">
        <p14:creationId xmlns:p14="http://schemas.microsoft.com/office/powerpoint/2010/main" val="250430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At CCTS, our goal is to improve post school outcomes for students with disabilities.  We do this through training, technical assistance and analyzing post school outcome data. </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5</a:t>
            </a:fld>
            <a:endParaRPr lang="en-US"/>
          </a:p>
        </p:txBody>
      </p:sp>
    </p:spTree>
    <p:extLst>
      <p:ext uri="{BB962C8B-B14F-4D97-AF65-F5344CB8AC3E}">
        <p14:creationId xmlns:p14="http://schemas.microsoft.com/office/powerpoint/2010/main" val="1549702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training is split into two parts. Part 1 covers the basic information needed to use the T-Folio, including what it is, who it is for, how to implement it, what is included, and how to navigate the lessons and activities. Part 2 offers tips on facilitation and collaboration between educators and agency personnel. </a:t>
            </a:r>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6</a:t>
            </a:fld>
            <a:endParaRPr lang="en-US"/>
          </a:p>
        </p:txBody>
      </p:sp>
    </p:spTree>
    <p:extLst>
      <p:ext uri="{BB962C8B-B14F-4D97-AF65-F5344CB8AC3E}">
        <p14:creationId xmlns:p14="http://schemas.microsoft.com/office/powerpoint/2010/main" val="3296969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1: The Basics</a:t>
            </a:r>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7</a:t>
            </a:fld>
            <a:endParaRPr lang="en-US"/>
          </a:p>
        </p:txBody>
      </p:sp>
    </p:spTree>
    <p:extLst>
      <p:ext uri="{BB962C8B-B14F-4D97-AF65-F5344CB8AC3E}">
        <p14:creationId xmlns:p14="http://schemas.microsoft.com/office/powerpoint/2010/main" val="2301018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T-Folio is a free digital platform that helps youth, with the assistance of a facilitator, to complete the items needed for their transition portfolios through a series of interactive exercises. T-Folio aligns with both Individualized Education Program (or IEP) transition planning and the Division of Vocational Rehabilitation’s Pre-Employment Transition Service categories so both educators and agency personnel will find it useful.</a:t>
            </a:r>
          </a:p>
          <a:p>
            <a:endParaRPr lang="en-US" dirty="0"/>
          </a:p>
          <a:p>
            <a:r>
              <a:rPr lang="en-US" dirty="0"/>
              <a:t>Schools and counselors are already required to provide transition services. The T-Folio is a supplemental tool that makes it easier</a:t>
            </a:r>
            <a:r>
              <a:rPr lang="en-US" baseline="0" dirty="0"/>
              <a:t> for anyone working with youth on their transition goals.</a:t>
            </a:r>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8</a:t>
            </a:fld>
            <a:endParaRPr lang="en-US"/>
          </a:p>
        </p:txBody>
      </p:sp>
    </p:spTree>
    <p:extLst>
      <p:ext uri="{BB962C8B-B14F-4D97-AF65-F5344CB8AC3E}">
        <p14:creationId xmlns:p14="http://schemas.microsoft.com/office/powerpoint/2010/main" val="2773287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T-Folio is aligned with the Transition Services Flowchart (by Cinda Johnson) and is designed to help guide youth through the process of planning for their future and setting goals for the IEP or the IPE (the Individual Plan for Employment). </a:t>
            </a:r>
          </a:p>
          <a:p>
            <a:endParaRPr lang="en-US" dirty="0"/>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9</a:t>
            </a:fld>
            <a:endParaRPr lang="en-US"/>
          </a:p>
        </p:txBody>
      </p:sp>
    </p:spTree>
    <p:extLst>
      <p:ext uri="{BB962C8B-B14F-4D97-AF65-F5344CB8AC3E}">
        <p14:creationId xmlns:p14="http://schemas.microsoft.com/office/powerpoint/2010/main" val="447360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T-Folio is designed for youth aged 16-25 who are in the process of transitioning from high school to post-secondary employment or higher education. While the T-Folio does refer to “students” throughout the curriculum, users need not be students to use and benefit from the T-Folio. </a:t>
            </a:r>
          </a:p>
          <a:p>
            <a:r>
              <a:rPr lang="en-US" dirty="0"/>
              <a:t> </a:t>
            </a:r>
          </a:p>
          <a:p>
            <a:r>
              <a:rPr lang="en-US" dirty="0"/>
              <a:t>In its current stage of development, T-Folio is designed primarily for users with learning and/or emotional behavioral disabilities. However, the activities have been carefully constructed to incorporate universal design principles and can be used by anyone making the transition to life beyond high school. It is encouraged and expected that facilitators consider the youth they are working with and accommodate or modify accordingly. Finally, lesson guides may offer suggestions for different presentation or response formats depending upon the youth’s needs.</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10</a:t>
            </a:fld>
            <a:endParaRPr lang="en-US"/>
          </a:p>
        </p:txBody>
      </p:sp>
    </p:spTree>
    <p:extLst>
      <p:ext uri="{BB962C8B-B14F-4D97-AF65-F5344CB8AC3E}">
        <p14:creationId xmlns:p14="http://schemas.microsoft.com/office/powerpoint/2010/main" val="1507977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T-Folio can be used in any class (such as English Language Arts, Life Skills, Career Technical Education, Advisory, Community Experience Class, etc.), or with individuals or small groups to prepare for the development of an IPE with the help of a DVR counselor.</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11</a:t>
            </a:fld>
            <a:endParaRPr lang="en-US"/>
          </a:p>
        </p:txBody>
      </p:sp>
    </p:spTree>
    <p:extLst>
      <p:ext uri="{BB962C8B-B14F-4D97-AF65-F5344CB8AC3E}">
        <p14:creationId xmlns:p14="http://schemas.microsoft.com/office/powerpoint/2010/main" val="1226428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 partnering</a:t>
            </a:r>
            <a:r>
              <a:rPr lang="en-US" baseline="0" dirty="0"/>
              <a:t> with others in order to utilize their expertise. Teachers and DVR counselors may want to partner with a CTE teacher, the school counselor, business partners in the community, or other guest speakers. You can use technology to invite speakers virtually into the classroom via Zoom, Skype, etc.</a:t>
            </a:r>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12</a:t>
            </a:fld>
            <a:endParaRPr lang="en-US"/>
          </a:p>
        </p:txBody>
      </p:sp>
    </p:spTree>
    <p:extLst>
      <p:ext uri="{BB962C8B-B14F-4D97-AF65-F5344CB8AC3E}">
        <p14:creationId xmlns:p14="http://schemas.microsoft.com/office/powerpoint/2010/main" val="3298982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terms of integrating the T-Folio for use over the span of the student’s high school career, </a:t>
            </a:r>
            <a:r>
              <a:rPr lang="en-US" dirty="0"/>
              <a:t>consider</a:t>
            </a:r>
            <a:r>
              <a:rPr lang="en-US" baseline="0" dirty="0"/>
              <a:t> the following:</a:t>
            </a:r>
            <a:endParaRPr lang="en-US" dirty="0"/>
          </a:p>
          <a:p>
            <a:pPr lvl="1">
              <a:buFont typeface="Arial" panose="020B0604020202020204" pitchFamily="34" charset="0"/>
              <a:buNone/>
            </a:pPr>
            <a:r>
              <a:rPr lang="en-US" dirty="0"/>
              <a:t>Age appropriate assessments should be done every year.</a:t>
            </a:r>
          </a:p>
          <a:p>
            <a:pPr lvl="1">
              <a:buFont typeface="Arial" panose="020B0604020202020204" pitchFamily="34" charset="0"/>
              <a:buNone/>
            </a:pPr>
            <a:r>
              <a:rPr lang="en-US" dirty="0"/>
              <a:t>Goals (both postsecondary and annual IEP</a:t>
            </a:r>
            <a:r>
              <a:rPr lang="en-US" baseline="0" dirty="0"/>
              <a:t> goals</a:t>
            </a:r>
            <a:r>
              <a:rPr lang="en-US" dirty="0"/>
              <a:t>) can be written and led by the student and need to be reviewed</a:t>
            </a:r>
            <a:r>
              <a:rPr lang="en-US" baseline="0" dirty="0"/>
              <a:t> and </a:t>
            </a:r>
            <a:r>
              <a:rPr lang="en-US" dirty="0"/>
              <a:t>adjusted annually.</a:t>
            </a:r>
          </a:p>
          <a:p>
            <a:pPr lvl="1">
              <a:buFont typeface="Arial" panose="020B0604020202020204" pitchFamily="34" charset="0"/>
              <a:buNone/>
            </a:pPr>
            <a:r>
              <a:rPr lang="en-US" dirty="0"/>
              <a:t>Preparing for employment varies as the student matures – revisiting these areas will lead to better outcomes. </a:t>
            </a:r>
          </a:p>
          <a:p>
            <a:pPr lvl="1">
              <a:buFont typeface="Arial" panose="020B0604020202020204" pitchFamily="34" charset="0"/>
              <a:buNone/>
            </a:pPr>
            <a:r>
              <a:rPr lang="en-US" dirty="0"/>
              <a:t>Self-advocacy is an ongoing area of growth for youth as they experience and mature in their transition – revisit and practice often.</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13</a:t>
            </a:fld>
            <a:endParaRPr lang="en-US"/>
          </a:p>
        </p:txBody>
      </p:sp>
    </p:spTree>
    <p:extLst>
      <p:ext uri="{BB962C8B-B14F-4D97-AF65-F5344CB8AC3E}">
        <p14:creationId xmlns:p14="http://schemas.microsoft.com/office/powerpoint/2010/main" val="38378277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T-Folio activities can be used to supplement the development of the student’s High School and Beyond Plan. </a:t>
            </a:r>
            <a:r>
              <a:rPr lang="en-US" dirty="0"/>
              <a:t>Some of the High School and Beyond Plan components found in the T-Folio include:</a:t>
            </a:r>
          </a:p>
          <a:p>
            <a:pPr marL="931774" lvl="1" indent="-404416"/>
            <a:r>
              <a:rPr lang="en-US" dirty="0"/>
              <a:t>Career Interest Inventory (T-Folio Unit 1, Lesson 3)</a:t>
            </a:r>
          </a:p>
          <a:p>
            <a:pPr marL="931774" lvl="1" indent="-404416"/>
            <a:r>
              <a:rPr lang="en-US" dirty="0"/>
              <a:t>Educational goals (Unit 2, Lesson 2)</a:t>
            </a:r>
          </a:p>
          <a:p>
            <a:pPr marL="931774" lvl="1" indent="-404416"/>
            <a:r>
              <a:rPr lang="en-US" dirty="0"/>
              <a:t>Course planner (Unit 2, Lesson 5)</a:t>
            </a:r>
          </a:p>
          <a:p>
            <a:pPr marL="931774" lvl="1" indent="-404416"/>
            <a:r>
              <a:rPr lang="en-US" dirty="0"/>
              <a:t>Personalized pathway (Unit 2, Lesson 7)</a:t>
            </a:r>
          </a:p>
          <a:p>
            <a:pPr marL="931774" lvl="1" indent="-404416"/>
            <a:r>
              <a:rPr lang="en-US" dirty="0"/>
              <a:t>Resume/activity log (Unit 4, Lesson 2)</a:t>
            </a:r>
          </a:p>
          <a:p>
            <a:endParaRPr lang="en-US" dirty="0"/>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14</a:t>
            </a:fld>
            <a:endParaRPr lang="en-US"/>
          </a:p>
        </p:txBody>
      </p:sp>
    </p:spTree>
    <p:extLst>
      <p:ext uri="{BB962C8B-B14F-4D97-AF65-F5344CB8AC3E}">
        <p14:creationId xmlns:p14="http://schemas.microsoft.com/office/powerpoint/2010/main" val="34132914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1" dirty="0"/>
              <a:t> </a:t>
            </a:r>
            <a:r>
              <a:rPr lang="en-US" dirty="0"/>
              <a:t>T-Folio includes a Student-Centered Introduction and five units for a total of 36 lessons.</a:t>
            </a:r>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15</a:t>
            </a:fld>
            <a:endParaRPr lang="en-US"/>
          </a:p>
        </p:txBody>
      </p:sp>
    </p:spTree>
    <p:extLst>
      <p:ext uri="{BB962C8B-B14F-4D97-AF65-F5344CB8AC3E}">
        <p14:creationId xmlns:p14="http://schemas.microsoft.com/office/powerpoint/2010/main" val="4236959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 </a:t>
            </a:r>
            <a:r>
              <a:rPr lang="en-US" b="1" dirty="0"/>
              <a:t>Student-Centered Introduction </a:t>
            </a:r>
            <a:r>
              <a:rPr lang="en-US" dirty="0"/>
              <a:t>acts as a warm-up unit for both youth and facilitators. It promotes student voice and gives facilitators a baseline for each individual in terms of self-knowledge and self-determination. This focus on the student is central to the work of the T-Folio and follows from research on the importance of putting youth first in order to encourage self-determination and ensure that their needs and interests are being met.</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16</a:t>
            </a:fld>
            <a:endParaRPr lang="en-US"/>
          </a:p>
        </p:txBody>
      </p:sp>
    </p:spTree>
    <p:extLst>
      <p:ext uri="{BB962C8B-B14F-4D97-AF65-F5344CB8AC3E}">
        <p14:creationId xmlns:p14="http://schemas.microsoft.com/office/powerpoint/2010/main" val="102914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Unit 1: Job Exploration Groundwork </a:t>
            </a:r>
            <a:r>
              <a:rPr lang="en-US" dirty="0"/>
              <a:t>contains a series of assessments in the areas of strengths, preferences, interests, and needs, as well as self-determination and work maturity skills. Students will analyze the results of the assessments and identify connected traits in relation to potential careers.</a:t>
            </a:r>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17</a:t>
            </a:fld>
            <a:endParaRPr lang="en-US"/>
          </a:p>
        </p:txBody>
      </p:sp>
    </p:spTree>
    <p:extLst>
      <p:ext uri="{BB962C8B-B14F-4D97-AF65-F5344CB8AC3E}">
        <p14:creationId xmlns:p14="http://schemas.microsoft.com/office/powerpoint/2010/main" val="4925875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dirty="0"/>
              <a:t>Unit 2:</a:t>
            </a:r>
            <a:r>
              <a:rPr lang="en-US" dirty="0"/>
              <a:t> </a:t>
            </a:r>
            <a:r>
              <a:rPr lang="en-US" b="1" dirty="0"/>
              <a:t>Postsecondary Employment and Education Options </a:t>
            </a:r>
            <a:r>
              <a:rPr lang="en-US" dirty="0"/>
              <a:t>helps students to explore their postsecondary education and training goals for their career(s) of interest. In this unit, students will create and document their goals; chart their course of study; and create an action plan for employment and education.</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18</a:t>
            </a:fld>
            <a:endParaRPr lang="en-US"/>
          </a:p>
        </p:txBody>
      </p:sp>
    </p:spTree>
    <p:extLst>
      <p:ext uri="{BB962C8B-B14F-4D97-AF65-F5344CB8AC3E}">
        <p14:creationId xmlns:p14="http://schemas.microsoft.com/office/powerpoint/2010/main" val="3413096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dirty="0"/>
              <a:t>Unit 3: Work-based Learning Experiences</a:t>
            </a:r>
            <a:r>
              <a:rPr lang="en-US" dirty="0"/>
              <a:t> consists of 6 lessons that assist students with cultivating experiences that will help prepare them for future careers. Included in this unit are: a workplace skills assessment, a lesson on informational interviewing, a job shadowing workbook, sample evaluations and letters of recommendation, and a lesson designed to align the T-Folio with the High School and Beyond Plan.</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19</a:t>
            </a:fld>
            <a:endParaRPr lang="en-US"/>
          </a:p>
        </p:txBody>
      </p:sp>
    </p:spTree>
    <p:extLst>
      <p:ext uri="{BB962C8B-B14F-4D97-AF65-F5344CB8AC3E}">
        <p14:creationId xmlns:p14="http://schemas.microsoft.com/office/powerpoint/2010/main" val="748188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dirty="0"/>
              <a:t>Unit 4: Workplace Readiness Training</a:t>
            </a:r>
            <a:r>
              <a:rPr lang="en-US" dirty="0"/>
              <a:t> guides students in developing skills and tools such as writing a résumé, giving an elevator speech, and applying for jobs. Students will practice filling out a job application, writing thank you letters, and answering interview questions.</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20</a:t>
            </a:fld>
            <a:endParaRPr lang="en-US"/>
          </a:p>
        </p:txBody>
      </p:sp>
    </p:spTree>
    <p:extLst>
      <p:ext uri="{BB962C8B-B14F-4D97-AF65-F5344CB8AC3E}">
        <p14:creationId xmlns:p14="http://schemas.microsoft.com/office/powerpoint/2010/main" val="891015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fifth and final unit,</a:t>
            </a:r>
            <a:r>
              <a:rPr lang="en-US" b="1" dirty="0"/>
              <a:t> </a:t>
            </a:r>
            <a:r>
              <a:rPr lang="en-US" dirty="0"/>
              <a:t>on </a:t>
            </a:r>
            <a:r>
              <a:rPr lang="en-US" b="1" dirty="0"/>
              <a:t>Self-Advocacy</a:t>
            </a:r>
            <a:r>
              <a:rPr lang="en-US" dirty="0"/>
              <a:t>, will reassess the youth’s level of self-determination and assist them in making goals in the areas of self-advocacy, student-led IEPs, and independent living. In the final lesson, the youth will look back on the work they’ve done in the T-Folio and make sure their portfolios are complete!</a:t>
            </a:r>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21</a:t>
            </a:fld>
            <a:endParaRPr lang="en-US"/>
          </a:p>
        </p:txBody>
      </p:sp>
    </p:spTree>
    <p:extLst>
      <p:ext uri="{BB962C8B-B14F-4D97-AF65-F5344CB8AC3E}">
        <p14:creationId xmlns:p14="http://schemas.microsoft.com/office/powerpoint/2010/main" val="2660836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There is no log-in necessary to access the T-Folio. Simply navigate to </a:t>
            </a:r>
            <a:r>
              <a:rPr lang="en-US" u="sng" dirty="0">
                <a:hlinkClick r:id="rId3"/>
              </a:rPr>
              <a:t>www.cctstfolio.com</a:t>
            </a:r>
            <a:r>
              <a:rPr lang="en-US" dirty="0"/>
              <a:t>. Chrome has the best functionality although other browsers are compatible as well. There may be a short wait as the platform loads.</a:t>
            </a:r>
          </a:p>
          <a:p>
            <a:pPr marL="174708" indent="-174708">
              <a:buFont typeface="Arial" panose="020B0604020202020204" pitchFamily="34" charset="0"/>
              <a:buChar char="•"/>
            </a:pPr>
            <a:r>
              <a:rPr lang="en-US" dirty="0"/>
              <a:t>Read the information on the home page if you haven’t already.</a:t>
            </a:r>
          </a:p>
          <a:p>
            <a:pPr marL="174708" indent="-174708">
              <a:buFont typeface="Arial" panose="020B0604020202020204" pitchFamily="34" charset="0"/>
              <a:buChar char="•"/>
            </a:pPr>
            <a:r>
              <a:rPr lang="en-US" dirty="0"/>
              <a:t>Next, familiarize yourself with the units and lessons by navigating through the menus on each page. </a:t>
            </a:r>
          </a:p>
          <a:p>
            <a:pPr marL="174708" indent="-174708">
              <a:buFont typeface="Arial" panose="020B0604020202020204" pitchFamily="34" charset="0"/>
              <a:buChar char="•"/>
            </a:pPr>
            <a:endParaRPr lang="en-US" dirty="0"/>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22</a:t>
            </a:fld>
            <a:endParaRPr lang="en-US"/>
          </a:p>
        </p:txBody>
      </p:sp>
    </p:spTree>
    <p:extLst>
      <p:ext uri="{BB962C8B-B14F-4D97-AF65-F5344CB8AC3E}">
        <p14:creationId xmlns:p14="http://schemas.microsoft.com/office/powerpoint/2010/main" val="25224087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lesson landing page, you will find a summary, objectives, and links to the documents needed to complete the lesson. </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23</a:t>
            </a:fld>
            <a:endParaRPr lang="en-US"/>
          </a:p>
        </p:txBody>
      </p:sp>
    </p:spTree>
    <p:extLst>
      <p:ext uri="{BB962C8B-B14F-4D97-AF65-F5344CB8AC3E}">
        <p14:creationId xmlns:p14="http://schemas.microsoft.com/office/powerpoint/2010/main" val="993684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typical lesson includes a lesson guide, at least one activity, and a PowerPoint presentation. PDFs of the PowerPoints are provided for those who prefer a print copy or choose not to use PowerPoint. Some lessons also include samples of activities or portfolio entries so that youth can work from an example.</a:t>
            </a:r>
          </a:p>
          <a:p>
            <a:endParaRPr lang="en-US" dirty="0"/>
          </a:p>
          <a:p>
            <a:pPr marL="174708" indent="-174708">
              <a:buFont typeface="Arial" panose="020B0604020202020204" pitchFamily="34" charset="0"/>
              <a:buChar char="•"/>
            </a:pPr>
            <a:r>
              <a:rPr lang="en-US" dirty="0"/>
              <a:t>The lesson guides can be accessed from the lesson landing page and either followed online or printed to use in hard copy. </a:t>
            </a:r>
          </a:p>
          <a:p>
            <a:pPr marL="174708" indent="-174708">
              <a:buFont typeface="Arial" panose="020B0604020202020204" pitchFamily="34" charset="0"/>
              <a:buChar char="•"/>
            </a:pPr>
            <a:r>
              <a:rPr lang="en-US" dirty="0"/>
              <a:t>The activities can either be completed online and saved as a PDF or printed and filled out by hand, depending on the youth’s needs.</a:t>
            </a:r>
          </a:p>
          <a:p>
            <a:pPr marL="174708" indent="-174708">
              <a:buFont typeface="Arial" panose="020B0604020202020204" pitchFamily="34" charset="0"/>
              <a:buChar char="•"/>
            </a:pPr>
            <a:r>
              <a:rPr lang="en-US" dirty="0"/>
              <a:t>The lessons are intended to be used as a </a:t>
            </a:r>
            <a:r>
              <a:rPr lang="en-US" dirty="0" err="1"/>
              <a:t>scaffolded</a:t>
            </a:r>
            <a:r>
              <a:rPr lang="en-US" dirty="0"/>
              <a:t> set of learning activities. However, they can be used as stand-alone activities after some minor preparation with the youth. </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24</a:t>
            </a:fld>
            <a:endParaRPr lang="en-US"/>
          </a:p>
        </p:txBody>
      </p:sp>
    </p:spTree>
    <p:extLst>
      <p:ext uri="{BB962C8B-B14F-4D97-AF65-F5344CB8AC3E}">
        <p14:creationId xmlns:p14="http://schemas.microsoft.com/office/powerpoint/2010/main" val="4297890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guides are available on each lesson landing page and include:</a:t>
            </a:r>
          </a:p>
          <a:p>
            <a:pPr marL="174708" indent="-174708">
              <a:buFont typeface="Arial" panose="020B0604020202020204" pitchFamily="34" charset="0"/>
              <a:buChar char="•"/>
            </a:pPr>
            <a:r>
              <a:rPr lang="en-US" dirty="0"/>
              <a:t>A lesson summary and objectives.</a:t>
            </a:r>
          </a:p>
          <a:p>
            <a:pPr marL="174708" indent="-174708">
              <a:buFont typeface="Arial" panose="020B0604020202020204" pitchFamily="34" charset="0"/>
              <a:buChar char="•"/>
            </a:pPr>
            <a:r>
              <a:rPr lang="en-US" dirty="0"/>
              <a:t>Facilitator Notes with helpful information for the facilitator. </a:t>
            </a:r>
          </a:p>
          <a:p>
            <a:pPr marL="174708" indent="-174708">
              <a:buFont typeface="Arial" panose="020B0604020202020204" pitchFamily="34" charset="0"/>
              <a:buChar char="•"/>
            </a:pPr>
            <a:r>
              <a:rPr lang="en-US" dirty="0"/>
              <a:t>An Introduction to the lesson with script suggestions. </a:t>
            </a:r>
          </a:p>
          <a:p>
            <a:pPr marL="174708" indent="-174708">
              <a:buFont typeface="Arial" panose="020B0604020202020204" pitchFamily="34" charset="0"/>
              <a:buChar char="•"/>
            </a:pPr>
            <a:r>
              <a:rPr lang="en-US" dirty="0"/>
              <a:t>One or more activities to facilitate with the youth, usually leading to an item for their transition portfolio. </a:t>
            </a:r>
          </a:p>
          <a:p>
            <a:pPr marL="174708" indent="-174708">
              <a:buFont typeface="Arial" panose="020B0604020202020204" pitchFamily="34" charset="0"/>
              <a:buChar char="•"/>
            </a:pPr>
            <a:r>
              <a:rPr lang="en-US" dirty="0"/>
              <a:t>Debrief and Guiding Questions which helps youth to assimilate what they have learned. </a:t>
            </a:r>
          </a:p>
          <a:p>
            <a:pPr marL="174708" indent="-174708">
              <a:buFont typeface="Arial" panose="020B0604020202020204" pitchFamily="34" charset="0"/>
              <a:buChar char="•"/>
            </a:pPr>
            <a:r>
              <a:rPr lang="en-US" dirty="0"/>
              <a:t>And finally, Additional Resources and Considerations for Accommodation.</a:t>
            </a:r>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25</a:t>
            </a:fld>
            <a:endParaRPr lang="en-US"/>
          </a:p>
        </p:txBody>
      </p:sp>
    </p:spTree>
    <p:extLst>
      <p:ext uri="{BB962C8B-B14F-4D97-AF65-F5344CB8AC3E}">
        <p14:creationId xmlns:p14="http://schemas.microsoft.com/office/powerpoint/2010/main" val="29534015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a lesson guide from Unit 1, Lesson 1. Any items to be added to the student’s transition portfolio are noted in the box at the top right corner.</a:t>
            </a:r>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26</a:t>
            </a:fld>
            <a:endParaRPr lang="en-US"/>
          </a:p>
        </p:txBody>
      </p:sp>
    </p:spTree>
    <p:extLst>
      <p:ext uri="{BB962C8B-B14F-4D97-AF65-F5344CB8AC3E}">
        <p14:creationId xmlns:p14="http://schemas.microsoft.com/office/powerpoint/2010/main" val="26474416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PowerPoint presentation can be downloaded from the lesson landing page, as shown in</a:t>
            </a:r>
            <a:r>
              <a:rPr lang="en-US" baseline="0" dirty="0"/>
              <a:t> the image, or from the lesson guide.</a:t>
            </a:r>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27</a:t>
            </a:fld>
            <a:endParaRPr lang="en-US"/>
          </a:p>
        </p:txBody>
      </p:sp>
    </p:spTree>
    <p:extLst>
      <p:ext uri="{BB962C8B-B14F-4D97-AF65-F5344CB8AC3E}">
        <p14:creationId xmlns:p14="http://schemas.microsoft.com/office/powerpoint/2010/main" val="39747843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the lesson guide, the PowerPoint presentation guides the facilitator and youth through the lesson. The PowerPoint can be used as a presentation in the classroom, or it can be used for your information as you prepare the lesson. Many slides have notes that support the information on the slide, so be sure to read the PowerPoint (or the PDF version if you prefer), including the Notes section, before conducting the lesson.</a:t>
            </a:r>
          </a:p>
          <a:p>
            <a:r>
              <a:rPr lang="en-US" dirty="0"/>
              <a:t> </a:t>
            </a:r>
          </a:p>
          <a:p>
            <a:r>
              <a:rPr lang="en-US" dirty="0"/>
              <a:t>If you use the PowerPoint in the classroom, be sure to note where there are links to external websites that will be part of the activity. You may want to pull these up ahead of time or be ready to instruct the youth on how to find them.</a:t>
            </a:r>
          </a:p>
          <a:p>
            <a:endParaRPr lang="en-US" dirty="0"/>
          </a:p>
          <a:p>
            <a:r>
              <a:rPr lang="en-US" dirty="0"/>
              <a:t>The PowerPoint can be modified or adapted as needed. </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28</a:t>
            </a:fld>
            <a:endParaRPr lang="en-US"/>
          </a:p>
        </p:txBody>
      </p:sp>
    </p:spTree>
    <p:extLst>
      <p:ext uri="{BB962C8B-B14F-4D97-AF65-F5344CB8AC3E}">
        <p14:creationId xmlns:p14="http://schemas.microsoft.com/office/powerpoint/2010/main" val="41320211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activities can be accessed from the lesson landing page, as shown in the image, or from the lesson guide.</a:t>
            </a:r>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29</a:t>
            </a:fld>
            <a:endParaRPr lang="en-US"/>
          </a:p>
        </p:txBody>
      </p:sp>
    </p:spTree>
    <p:extLst>
      <p:ext uri="{BB962C8B-B14F-4D97-AF65-F5344CB8AC3E}">
        <p14:creationId xmlns:p14="http://schemas.microsoft.com/office/powerpoint/2010/main" val="41653557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lesson has at least one activity for the youth to complete. The lesson guide provides the facilitator with directions and links to the activity(s).</a:t>
            </a:r>
            <a:endParaRPr lang="en-US" dirty="0"/>
          </a:p>
          <a:p>
            <a:r>
              <a:rPr lang="en-US" dirty="0"/>
              <a:t>   </a:t>
            </a:r>
          </a:p>
          <a:p>
            <a:r>
              <a:rPr lang="en-US" dirty="0"/>
              <a:t>There is a “product” at the end of each activity that will need to be saved in some location as a PDF. We recommend that students have a designated location for their transition portfolio files so that they can be easily organized, whether cloud-based, a thumb drive, or a physical folder.</a:t>
            </a:r>
          </a:p>
          <a:p>
            <a:r>
              <a:rPr lang="en-US" dirty="0"/>
              <a:t>  </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30</a:t>
            </a:fld>
            <a:endParaRPr lang="en-US"/>
          </a:p>
        </p:txBody>
      </p:sp>
    </p:spTree>
    <p:extLst>
      <p:ext uri="{BB962C8B-B14F-4D97-AF65-F5344CB8AC3E}">
        <p14:creationId xmlns:p14="http://schemas.microsoft.com/office/powerpoint/2010/main" val="15776788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remember that the T-Folio </a:t>
            </a:r>
            <a:r>
              <a:rPr lang="en-US" b="1" dirty="0"/>
              <a:t>will not store any of the user’s work or information</a:t>
            </a:r>
            <a:r>
              <a:rPr lang="en-US" dirty="0"/>
              <a:t>. It is therefore recommended that youth save their work once it is completed by creating a PDF of the activity. </a:t>
            </a:r>
          </a:p>
          <a:p>
            <a:endParaRPr lang="en-US" dirty="0"/>
          </a:p>
          <a:p>
            <a:r>
              <a:rPr lang="en-US" dirty="0"/>
              <a:t>First, after the activity has been completed, click on the “Print” button.</a:t>
            </a:r>
          </a:p>
          <a:p>
            <a:r>
              <a:rPr lang="en-US" b="1" dirty="0"/>
              <a:t> </a:t>
            </a:r>
            <a:endParaRPr lang="en-US" dirty="0"/>
          </a:p>
          <a:p>
            <a:pPr marL="174708" indent="-174708">
              <a:buFont typeface="Arial" panose="020B0604020202020204" pitchFamily="34" charset="0"/>
              <a:buChar char="•"/>
            </a:pPr>
            <a:endParaRPr lang="en-US" dirty="0"/>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31</a:t>
            </a:fld>
            <a:endParaRPr lang="en-US"/>
          </a:p>
        </p:txBody>
      </p:sp>
    </p:spTree>
    <p:extLst>
      <p:ext uri="{BB962C8B-B14F-4D97-AF65-F5344CB8AC3E}">
        <p14:creationId xmlns:p14="http://schemas.microsoft.com/office/powerpoint/2010/main" val="10574907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from the Print screen, choose “Save as PDF” by changing the printer destination. This may look different depending on your operating system.</a:t>
            </a:r>
          </a:p>
          <a:p>
            <a:r>
              <a:rPr lang="en-US" b="1" dirty="0"/>
              <a:t> </a:t>
            </a:r>
            <a:endParaRPr lang="en-US" dirty="0"/>
          </a:p>
          <a:p>
            <a:pPr marL="174708" indent="-174708">
              <a:buFont typeface="Arial" panose="020B0604020202020204" pitchFamily="34" charset="0"/>
              <a:buChar char="•"/>
            </a:pPr>
            <a:endParaRPr lang="en-US" dirty="0"/>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32</a:t>
            </a:fld>
            <a:endParaRPr lang="en-US"/>
          </a:p>
        </p:txBody>
      </p:sp>
    </p:spTree>
    <p:extLst>
      <p:ext uri="{BB962C8B-B14F-4D97-AF65-F5344CB8AC3E}">
        <p14:creationId xmlns:p14="http://schemas.microsoft.com/office/powerpoint/2010/main" val="41566643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Next, choose a descriptive file name and save to a place where the student will be able to access it (local computer, thumb drive, school district server).</a:t>
            </a:r>
          </a:p>
          <a:p>
            <a:pPr marL="174708" indent="-174708">
              <a:buFont typeface="Arial" panose="020B0604020202020204" pitchFamily="34" charset="0"/>
              <a:buChar char="•"/>
            </a:pPr>
            <a:r>
              <a:rPr lang="en-US" dirty="0"/>
              <a:t>Once the form is saved, it can also be printed and added to the student’s file.</a:t>
            </a:r>
          </a:p>
          <a:p>
            <a:pPr marL="174708" indent="-174708">
              <a:buFont typeface="Arial" panose="020B0604020202020204" pitchFamily="34" charset="0"/>
              <a:buChar char="•"/>
            </a:pPr>
            <a:r>
              <a:rPr lang="en-US" dirty="0"/>
              <a:t>Since the T-Folio does not store the user’s work, be sure to plan activities so that they can be completed in a single sitting. Allow youth ample time to complete full activities before they are saved as a PDF. </a:t>
            </a:r>
          </a:p>
          <a:p>
            <a:r>
              <a:rPr lang="en-US" b="1" dirty="0"/>
              <a:t> </a:t>
            </a:r>
            <a:endParaRPr lang="en-US" dirty="0"/>
          </a:p>
          <a:p>
            <a:pPr marL="174708" indent="-174708">
              <a:buFont typeface="Arial" panose="020B0604020202020204" pitchFamily="34" charset="0"/>
              <a:buChar char="•"/>
            </a:pPr>
            <a:endParaRPr lang="en-US" dirty="0"/>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33</a:t>
            </a:fld>
            <a:endParaRPr lang="en-US"/>
          </a:p>
        </p:txBody>
      </p:sp>
    </p:spTree>
    <p:extLst>
      <p:ext uri="{BB962C8B-B14F-4D97-AF65-F5344CB8AC3E}">
        <p14:creationId xmlns:p14="http://schemas.microsoft.com/office/powerpoint/2010/main" val="33322370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After an item has been saved and added to the student’s transition portfolio, students can mark it as completed on the T-Folio Tracker. </a:t>
            </a:r>
            <a:r>
              <a:rPr lang="en-US" b="1" dirty="0"/>
              <a:t> </a:t>
            </a:r>
          </a:p>
          <a:p>
            <a:pPr defTabSz="931774">
              <a:defRPr/>
            </a:pPr>
            <a:endParaRPr lang="en-US" dirty="0"/>
          </a:p>
          <a:p>
            <a:pPr defTabSz="931774">
              <a:defRPr/>
            </a:pPr>
            <a:r>
              <a:rPr lang="en-US" dirty="0"/>
              <a:t>This is how youth will track their work and remember where they have stored their documents. The T-Folio Tracker is a Word document that can be accessed from the T-Folio home page, or from the Introduction, Lesson 1, and then stored along with the student’s other transition portfolio documents.</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34</a:t>
            </a:fld>
            <a:endParaRPr lang="en-US"/>
          </a:p>
        </p:txBody>
      </p:sp>
    </p:spTree>
    <p:extLst>
      <p:ext uri="{BB962C8B-B14F-4D97-AF65-F5344CB8AC3E}">
        <p14:creationId xmlns:p14="http://schemas.microsoft.com/office/powerpoint/2010/main" val="25147169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schools and organizations have firewalls or other protections in place that block access to some T-Folio content. A "white list" is available for download that can be given to your IT department to add to the list of URLs recognized as safe. The white list can be downloaded from the Feedback page.</a:t>
            </a:r>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35</a:t>
            </a:fld>
            <a:endParaRPr lang="en-US"/>
          </a:p>
        </p:txBody>
      </p:sp>
    </p:spTree>
    <p:extLst>
      <p:ext uri="{BB962C8B-B14F-4D97-AF65-F5344CB8AC3E}">
        <p14:creationId xmlns:p14="http://schemas.microsoft.com/office/powerpoint/2010/main" val="11485469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2</a:t>
            </a:r>
            <a:r>
              <a:rPr lang="en-US" baseline="0" dirty="0"/>
              <a:t>: Collaboration and Facilitation</a:t>
            </a:r>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36</a:t>
            </a:fld>
            <a:endParaRPr lang="en-US"/>
          </a:p>
        </p:txBody>
      </p:sp>
    </p:spTree>
    <p:extLst>
      <p:ext uri="{BB962C8B-B14F-4D97-AF65-F5344CB8AC3E}">
        <p14:creationId xmlns:p14="http://schemas.microsoft.com/office/powerpoint/2010/main" val="960387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Part 2 of this training will address how to collaborate effectively between educators and agency personnel and will give suggestions on how to facilitate a lesson with youth.</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37</a:t>
            </a:fld>
            <a:endParaRPr lang="en-US"/>
          </a:p>
        </p:txBody>
      </p:sp>
    </p:spTree>
    <p:extLst>
      <p:ext uri="{BB962C8B-B14F-4D97-AF65-F5344CB8AC3E}">
        <p14:creationId xmlns:p14="http://schemas.microsoft.com/office/powerpoint/2010/main" val="30201429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option we encourage is for the T-Folio curriculum to be co-facilitated by school personnel and DVR. The curriculum is designed to be flexible in its delivery where all or some of the lessons can be co-facilitated. The ideal implementation would allow for planning time where both facilitators identify their areas of focus and expertise as they prepare for working with youth.  </a:t>
            </a:r>
          </a:p>
          <a:p>
            <a:endParaRPr lang="en-US" dirty="0"/>
          </a:p>
          <a:p>
            <a:r>
              <a:rPr lang="en-US" dirty="0"/>
              <a:t>The power of collaboration is multifaceted, where each facilitator brings knowledge and skills to the experience that the other may not have.  </a:t>
            </a:r>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38</a:t>
            </a:fld>
            <a:endParaRPr lang="en-US"/>
          </a:p>
        </p:txBody>
      </p:sp>
    </p:spTree>
    <p:extLst>
      <p:ext uri="{BB962C8B-B14F-4D97-AF65-F5344CB8AC3E}">
        <p14:creationId xmlns:p14="http://schemas.microsoft.com/office/powerpoint/2010/main" val="1817082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Establish rapport</a:t>
            </a:r>
            <a:r>
              <a:rPr lang="en-US" dirty="0"/>
              <a:t>. Establish a relationship. Learn each other’s professional language as well as getting to know each other on a personal level. A positive relationship will help minimize misunderstandings, motivate you, and model collaboration and teamwork that is essential in the workplace.</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39</a:t>
            </a:fld>
            <a:endParaRPr lang="en-US"/>
          </a:p>
        </p:txBody>
      </p:sp>
    </p:spTree>
    <p:extLst>
      <p:ext uri="{BB962C8B-B14F-4D97-AF65-F5344CB8AC3E}">
        <p14:creationId xmlns:p14="http://schemas.microsoft.com/office/powerpoint/2010/main" val="7274155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Identify your styles and use them to create a cohesive instructional setting. </a:t>
            </a:r>
            <a:r>
              <a:rPr lang="en-US" dirty="0"/>
              <a:t>Find a balance that makes everyone comfortable. Plan lessons together and use your styles to complement and enhance the lessons and the delivery of instruction. Create a cohesive instructional setting with consistent expectations about instruction and discipline styles.</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40</a:t>
            </a:fld>
            <a:endParaRPr lang="en-US"/>
          </a:p>
        </p:txBody>
      </p:sp>
    </p:spTree>
    <p:extLst>
      <p:ext uri="{BB962C8B-B14F-4D97-AF65-F5344CB8AC3E}">
        <p14:creationId xmlns:p14="http://schemas.microsoft.com/office/powerpoint/2010/main" val="17055542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Discuss strengths and weaknesses. </a:t>
            </a:r>
            <a:r>
              <a:rPr lang="en-US" dirty="0"/>
              <a:t>Identify your strengths and allow the other person to be the lead in those areas in which they are strongest. By using these strengths, instruction can be differentiated to meet the needs of a larger group more frequently, as well as allowing for individualized instruction. </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41</a:t>
            </a:fld>
            <a:endParaRPr lang="en-US"/>
          </a:p>
        </p:txBody>
      </p:sp>
    </p:spTree>
    <p:extLst>
      <p:ext uri="{BB962C8B-B14F-4D97-AF65-F5344CB8AC3E}">
        <p14:creationId xmlns:p14="http://schemas.microsoft.com/office/powerpoint/2010/main" val="10505043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Discuss individualized needs and overall goals</a:t>
            </a:r>
            <a:r>
              <a:rPr lang="en-US" dirty="0"/>
              <a:t>. It is important to discuss modifications and accommodations as well as the goals and objectives for each lesson to ensure student success in the instructional setting. </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42</a:t>
            </a:fld>
            <a:endParaRPr lang="en-US"/>
          </a:p>
        </p:txBody>
      </p:sp>
    </p:spTree>
    <p:extLst>
      <p:ext uri="{BB962C8B-B14F-4D97-AF65-F5344CB8AC3E}">
        <p14:creationId xmlns:p14="http://schemas.microsoft.com/office/powerpoint/2010/main" val="21587823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Formulate a plan of action and act as a unified team. </a:t>
            </a:r>
            <a:r>
              <a:rPr lang="en-US" dirty="0"/>
              <a:t>Consider the following items in your plan of action: scheduling; expected participant behaviors; what you will tolerate as well as how you will respond to actions that are not acceptable; and how you plan to maintain consistency. Determine your roles in advance so that you do not contradict each other or foster misunderstandings.</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43</a:t>
            </a:fld>
            <a:endParaRPr lang="en-US"/>
          </a:p>
        </p:txBody>
      </p:sp>
    </p:spTree>
    <p:extLst>
      <p:ext uri="{BB962C8B-B14F-4D97-AF65-F5344CB8AC3E}">
        <p14:creationId xmlns:p14="http://schemas.microsoft.com/office/powerpoint/2010/main" val="7274417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Take risks and grow. </a:t>
            </a:r>
            <a:r>
              <a:rPr lang="en-US" dirty="0"/>
              <a:t>Take risks, learn from each other, and grow as professionals. Find a rhythm that works and grow with your successes and through your mistakes. Remember you have a partner in this adventure that you can rely on to support the learning of the participants.</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44</a:t>
            </a:fld>
            <a:endParaRPr lang="en-US"/>
          </a:p>
        </p:txBody>
      </p:sp>
    </p:spTree>
    <p:extLst>
      <p:ext uri="{BB962C8B-B14F-4D97-AF65-F5344CB8AC3E}">
        <p14:creationId xmlns:p14="http://schemas.microsoft.com/office/powerpoint/2010/main" val="35955069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As </a:t>
            </a:r>
            <a:r>
              <a:rPr lang="en-US" b="1" dirty="0"/>
              <a:t>classroom teachers</a:t>
            </a:r>
            <a:r>
              <a:rPr lang="en-US" dirty="0"/>
              <a:t>, it is important to create time to talk with DVR personnel about the importance of their expertise, which will positively influence outcomes for students with disabilities. This is an exciting opportunity to bring new knowledge and skills into your classroom with support from experts in the field of employment.</a:t>
            </a:r>
          </a:p>
          <a:p>
            <a:pPr defTabSz="931774">
              <a:defRPr/>
            </a:pPr>
            <a:endParaRPr lang="en-US" dirty="0"/>
          </a:p>
          <a:p>
            <a:pPr defTabSz="931774">
              <a:defRPr/>
            </a:pPr>
            <a:r>
              <a:rPr lang="en-US" dirty="0"/>
              <a:t>A few tips to keep in mind for effective collaboration:</a:t>
            </a:r>
          </a:p>
          <a:p>
            <a:endParaRPr lang="en-US" dirty="0"/>
          </a:p>
          <a:p>
            <a:pPr marL="174708" indent="-174708">
              <a:buFont typeface="Arial" panose="020B0604020202020204" pitchFamily="34" charset="0"/>
              <a:buChar char="•"/>
            </a:pPr>
            <a:r>
              <a:rPr lang="en-US" dirty="0"/>
              <a:t>Review the curriculum together and decide which areas would be most effectively provided collaboratively. This may be a few lessons, entire units, or the complete curriculum. </a:t>
            </a:r>
          </a:p>
          <a:p>
            <a:pPr marL="174708" indent="-174708">
              <a:buFont typeface="Arial" panose="020B0604020202020204" pitchFamily="34" charset="0"/>
              <a:buChar char="•"/>
            </a:pPr>
            <a:r>
              <a:rPr lang="en-US" dirty="0"/>
              <a:t>Don’t be afraid to ask for support in the areas where you feel your knowledge may not be strong.  </a:t>
            </a:r>
          </a:p>
          <a:p>
            <a:pPr marL="174708" indent="-174708">
              <a:buFont typeface="Arial" panose="020B0604020202020204" pitchFamily="34" charset="0"/>
              <a:buChar char="•"/>
            </a:pPr>
            <a:r>
              <a:rPr lang="en-US" dirty="0"/>
              <a:t>Support your co-facilitator with some instructional strategies. (Remember they may not have any background in pedagogical practices).  </a:t>
            </a:r>
          </a:p>
          <a:p>
            <a:pPr marL="174708" indent="-174708">
              <a:buFont typeface="Arial" panose="020B0604020202020204" pitchFamily="34" charset="0"/>
              <a:buChar char="•"/>
            </a:pPr>
            <a:r>
              <a:rPr lang="en-US" dirty="0"/>
              <a:t>Create a calendar of instruction to ensure availability. Strategize dates for collaboration based on the T-Folio curriculum schedule. </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45</a:t>
            </a:fld>
            <a:endParaRPr lang="en-US"/>
          </a:p>
        </p:txBody>
      </p:sp>
    </p:spTree>
    <p:extLst>
      <p:ext uri="{BB962C8B-B14F-4D97-AF65-F5344CB8AC3E}">
        <p14:creationId xmlns:p14="http://schemas.microsoft.com/office/powerpoint/2010/main" val="36616716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DVR personnel: Your expertise is important to the successful transition of students with disabilities. As you start to work with teachers in your local high schools, you will begin to realize that many of the goals are the same for you as they are for schools. The collaboration between schools and DVR will lead to smoother transitions for youth as they move from school to the community.  </a:t>
            </a:r>
          </a:p>
          <a:p>
            <a:endParaRPr lang="en-US" dirty="0"/>
          </a:p>
          <a:p>
            <a:r>
              <a:rPr lang="en-US" dirty="0"/>
              <a:t>It may be daunting to enter a classroom in a high school. Remember you have a partner that is vested in the success of the youth in their classroom – they have your back. Some suggestions for success:</a:t>
            </a:r>
          </a:p>
          <a:p>
            <a:endParaRPr lang="en-US" dirty="0"/>
          </a:p>
          <a:p>
            <a:pPr marL="174708" indent="-174708">
              <a:buFont typeface="Arial" panose="020B0604020202020204" pitchFamily="34" charset="0"/>
              <a:buChar char="•"/>
            </a:pPr>
            <a:r>
              <a:rPr lang="en-US" dirty="0"/>
              <a:t>Believe that all students can learn and should be held to high expectations. </a:t>
            </a:r>
          </a:p>
          <a:p>
            <a:pPr marL="174708" indent="-174708">
              <a:buFont typeface="Arial" panose="020B0604020202020204" pitchFamily="34" charset="0"/>
              <a:buChar char="•"/>
            </a:pPr>
            <a:r>
              <a:rPr lang="en-US" dirty="0"/>
              <a:t>Bring your best to the instructional setting – you set the tone of the day. </a:t>
            </a:r>
          </a:p>
          <a:p>
            <a:pPr marL="174708" indent="-174708">
              <a:buFont typeface="Arial" panose="020B0604020202020204" pitchFamily="34" charset="0"/>
              <a:buChar char="•"/>
            </a:pPr>
            <a:r>
              <a:rPr lang="en-US" dirty="0"/>
              <a:t>Expect that you will have a positive impact in every youth’s life. </a:t>
            </a:r>
          </a:p>
          <a:p>
            <a:pPr marL="174708" indent="-174708">
              <a:buFont typeface="Arial" panose="020B0604020202020204" pitchFamily="34" charset="0"/>
              <a:buChar char="•"/>
            </a:pPr>
            <a:r>
              <a:rPr lang="en-US" dirty="0"/>
              <a:t>Believe that all students are expected to become responsible and productive citizens who will develop into lifelong learners.</a:t>
            </a:r>
          </a:p>
          <a:p>
            <a:pPr marL="174708" indent="-174708">
              <a:buFont typeface="Arial" panose="020B0604020202020204" pitchFamily="34" charset="0"/>
              <a:buChar char="•"/>
            </a:pPr>
            <a:r>
              <a:rPr lang="en-US" dirty="0"/>
              <a:t>Be flexible with timing: you never know how long a lesson will take until you have some practice, and it may change each time!</a:t>
            </a:r>
          </a:p>
          <a:p>
            <a:pPr marL="174708" indent="-174708">
              <a:buFont typeface="Arial" panose="020B0604020202020204" pitchFamily="34" charset="0"/>
              <a:buChar char="•"/>
            </a:pPr>
            <a:r>
              <a:rPr lang="en-US" dirty="0"/>
              <a:t>Be prepared to change course depending on the response of the youth.</a:t>
            </a:r>
          </a:p>
          <a:p>
            <a:pPr marL="174708" indent="-174708">
              <a:buFont typeface="Arial" panose="020B0604020202020204" pitchFamily="34" charset="0"/>
              <a:buChar char="•"/>
            </a:pPr>
            <a:r>
              <a:rPr lang="en-US" dirty="0"/>
              <a:t>Have fun!  </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46</a:t>
            </a:fld>
            <a:endParaRPr lang="en-US"/>
          </a:p>
        </p:txBody>
      </p:sp>
    </p:spTree>
    <p:extLst>
      <p:ext uri="{BB962C8B-B14F-4D97-AF65-F5344CB8AC3E}">
        <p14:creationId xmlns:p14="http://schemas.microsoft.com/office/powerpoint/2010/main" val="3225892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Talk to teachers before implementing T-Folio in the classroom about what their students need. </a:t>
            </a:r>
          </a:p>
          <a:p>
            <a:pPr marL="174708" indent="-174708">
              <a:buFont typeface="Arial" panose="020B0604020202020204" pitchFamily="34" charset="0"/>
              <a:buChar char="•"/>
            </a:pPr>
            <a:r>
              <a:rPr lang="en-US" dirty="0"/>
              <a:t>Go through the activities and think about what students need and what isn’t being delivered in the classroom in order not to duplicate services.</a:t>
            </a:r>
          </a:p>
          <a:p>
            <a:pPr marL="174708" indent="-174708">
              <a:buFont typeface="Arial" panose="020B0604020202020204" pitchFamily="34" charset="0"/>
              <a:buChar char="•"/>
            </a:pPr>
            <a:r>
              <a:rPr lang="en-US" dirty="0"/>
              <a:t>Share with teachers some of the information you’ll be covering before going into the workshop.</a:t>
            </a:r>
          </a:p>
          <a:p>
            <a:pPr marL="174708" indent="-174708">
              <a:buFont typeface="Arial" panose="020B0604020202020204" pitchFamily="34" charset="0"/>
              <a:buChar char="•"/>
            </a:pPr>
            <a:r>
              <a:rPr lang="en-US" dirty="0"/>
              <a:t>When facilitating with students,</a:t>
            </a:r>
            <a:r>
              <a:rPr lang="en-US" baseline="0" dirty="0"/>
              <a:t> be sure to:</a:t>
            </a:r>
            <a:r>
              <a:rPr lang="en-US" dirty="0"/>
              <a:t> check for comprehension, have the students share out frequently, be conversational. The T-Folio lesson plans help to guide facilitation in an intentional manner.</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47</a:t>
            </a:fld>
            <a:endParaRPr lang="en-US"/>
          </a:p>
        </p:txBody>
      </p:sp>
    </p:spTree>
    <p:extLst>
      <p:ext uri="{BB962C8B-B14F-4D97-AF65-F5344CB8AC3E}">
        <p14:creationId xmlns:p14="http://schemas.microsoft.com/office/powerpoint/2010/main" val="10764131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Don’t: </a:t>
            </a:r>
          </a:p>
          <a:p>
            <a:r>
              <a:rPr lang="en-US" dirty="0"/>
              <a:t>Start out with your own knowledge</a:t>
            </a:r>
          </a:p>
          <a:p>
            <a:r>
              <a:rPr lang="en-US" dirty="0"/>
              <a:t>Follow a pre-set curriculum.</a:t>
            </a:r>
          </a:p>
          <a:p>
            <a:r>
              <a:rPr lang="en-US" dirty="0"/>
              <a:t>Lecture from the “stage.”</a:t>
            </a:r>
          </a:p>
          <a:p>
            <a:r>
              <a:rPr lang="en-US" dirty="0"/>
              <a:t>Provide information in one direction.</a:t>
            </a:r>
          </a:p>
          <a:p>
            <a:r>
              <a:rPr lang="en-US" dirty="0"/>
              <a:t>Act as if there is a “right” answer.</a:t>
            </a:r>
          </a:p>
          <a:p>
            <a:r>
              <a:rPr lang="en-US" dirty="0"/>
              <a:t>Maintain a hierarchical relationship with pupils.</a:t>
            </a:r>
          </a:p>
          <a:p>
            <a:r>
              <a:rPr lang="en-US" dirty="0"/>
              <a:t>Answer all questions yourself.</a:t>
            </a:r>
          </a:p>
          <a:p>
            <a:endParaRPr lang="en-US" dirty="0"/>
          </a:p>
          <a:p>
            <a:r>
              <a:rPr lang="en-US" b="1" dirty="0"/>
              <a:t>Do:</a:t>
            </a:r>
          </a:p>
          <a:p>
            <a:r>
              <a:rPr lang="en-US" dirty="0"/>
              <a:t>Start by assessing the group.</a:t>
            </a:r>
          </a:p>
          <a:p>
            <a:r>
              <a:rPr lang="en-US" dirty="0"/>
              <a:t>Consider new ideas brought in by the group</a:t>
            </a:r>
          </a:p>
          <a:p>
            <a:r>
              <a:rPr lang="en-US" dirty="0"/>
              <a:t>Use practical, participatory methods.</a:t>
            </a:r>
          </a:p>
          <a:p>
            <a:r>
              <a:rPr lang="en-US" dirty="0"/>
              <a:t>Make sure information flows in all directions and learning happens among all participants.</a:t>
            </a:r>
          </a:p>
          <a:p>
            <a:r>
              <a:rPr lang="en-US" dirty="0"/>
              <a:t>Encourage and value different views.</a:t>
            </a:r>
          </a:p>
          <a:p>
            <a:r>
              <a:rPr lang="en-US" dirty="0"/>
              <a:t>Consider participants as being equal.</a:t>
            </a:r>
          </a:p>
          <a:p>
            <a:r>
              <a:rPr lang="en-US" dirty="0"/>
              <a:t>Ask participants what they think and let them figure things out for themselves.</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48</a:t>
            </a:fld>
            <a:endParaRPr lang="en-US"/>
          </a:p>
        </p:txBody>
      </p:sp>
    </p:spTree>
    <p:extLst>
      <p:ext uri="{BB962C8B-B14F-4D97-AF65-F5344CB8AC3E}">
        <p14:creationId xmlns:p14="http://schemas.microsoft.com/office/powerpoint/2010/main" val="27216160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references were</a:t>
            </a:r>
            <a:r>
              <a:rPr lang="en-US" baseline="0" dirty="0"/>
              <a:t> used in the creation of this training. </a:t>
            </a:r>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49</a:t>
            </a:fld>
            <a:endParaRPr lang="en-US"/>
          </a:p>
        </p:txBody>
      </p:sp>
    </p:spTree>
    <p:extLst>
      <p:ext uri="{BB962C8B-B14F-4D97-AF65-F5344CB8AC3E}">
        <p14:creationId xmlns:p14="http://schemas.microsoft.com/office/powerpoint/2010/main" val="10009738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And finally, if you still have questions about the T-Folio, please contact us at CCTS. You can email us at </a:t>
            </a:r>
            <a:r>
              <a:rPr lang="en-US" u="sng" dirty="0">
                <a:hlinkClick r:id="rId3"/>
              </a:rPr>
              <a:t>ccts@seattleu.edu</a:t>
            </a:r>
            <a:r>
              <a:rPr lang="en-US" dirty="0"/>
              <a:t>, or call 206-296-6494. You can find us online at </a:t>
            </a:r>
            <a:r>
              <a:rPr lang="en-US" u="sng" dirty="0">
                <a:hlinkClick r:id="rId4"/>
              </a:rPr>
              <a:t>www.seattleu.edu/ccts</a:t>
            </a:r>
            <a:r>
              <a:rPr lang="en-US" dirty="0"/>
              <a:t>, and on Facebook, Twitter, and Pinterest @WACCTS.</a:t>
            </a:r>
          </a:p>
          <a:p>
            <a:endParaRPr lang="en-US" dirty="0"/>
          </a:p>
        </p:txBody>
      </p:sp>
      <p:sp>
        <p:nvSpPr>
          <p:cNvPr id="4" name="Date Placeholder 3"/>
          <p:cNvSpPr>
            <a:spLocks noGrp="1"/>
          </p:cNvSpPr>
          <p:nvPr>
            <p:ph type="dt" idx="10"/>
          </p:nvPr>
        </p:nvSpPr>
        <p:spPr/>
        <p:txBody>
          <a:bodyPr/>
          <a:lstStyle/>
          <a:p>
            <a:r>
              <a:rPr lang="en-US"/>
              <a:t>2018 | 0515</a:t>
            </a:r>
          </a:p>
        </p:txBody>
      </p:sp>
      <p:sp>
        <p:nvSpPr>
          <p:cNvPr id="5" name="Slide Number Placeholder 4"/>
          <p:cNvSpPr>
            <a:spLocks noGrp="1"/>
          </p:cNvSpPr>
          <p:nvPr>
            <p:ph type="sldNum" sz="quarter" idx="11"/>
          </p:nvPr>
        </p:nvSpPr>
        <p:spPr/>
        <p:txBody>
          <a:bodyPr/>
          <a:lstStyle/>
          <a:p>
            <a:fld id="{E8FE46E3-F50B-40B7-A854-E3050C9E6CD9}" type="slidenum">
              <a:rPr lang="en-US" smtClean="0"/>
              <a:t>50</a:t>
            </a:fld>
            <a:endParaRPr lang="en-US"/>
          </a:p>
        </p:txBody>
      </p:sp>
    </p:spTree>
    <p:extLst>
      <p:ext uri="{BB962C8B-B14F-4D97-AF65-F5344CB8AC3E}">
        <p14:creationId xmlns:p14="http://schemas.microsoft.com/office/powerpoint/2010/main" val="14263176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Unless otherwise noted, the material in this presentation is licensed under a </a:t>
            </a:r>
            <a:r>
              <a:rPr lang="en-US" u="sng" dirty="0">
                <a:hlinkClick r:id="rId3"/>
              </a:rPr>
              <a:t>Creative Commons Attribution 4.0 International license</a:t>
            </a:r>
            <a:r>
              <a:rPr lang="en-US" dirty="0"/>
              <a:t>. All logos and trademarks are property of their respective owners. You may share and adapt this material, but you must give appropriate credit, provide a link to the license, and indicate if changes were made.</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51</a:t>
            </a:fld>
            <a:endParaRPr lang="en-US"/>
          </a:p>
        </p:txBody>
      </p:sp>
      <p:sp>
        <p:nvSpPr>
          <p:cNvPr id="5" name="Date Placeholder 4"/>
          <p:cNvSpPr>
            <a:spLocks noGrp="1"/>
          </p:cNvSpPr>
          <p:nvPr>
            <p:ph type="dt" idx="11"/>
          </p:nvPr>
        </p:nvSpPr>
        <p:spPr/>
        <p:txBody>
          <a:bodyPr/>
          <a:lstStyle/>
          <a:p>
            <a:r>
              <a:rPr lang="en-US"/>
              <a:t>2018 | 0515</a:t>
            </a:r>
          </a:p>
        </p:txBody>
      </p:sp>
    </p:spTree>
    <p:extLst>
      <p:ext uri="{BB962C8B-B14F-4D97-AF65-F5344CB8AC3E}">
        <p14:creationId xmlns:p14="http://schemas.microsoft.com/office/powerpoint/2010/main" val="99355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33330" y="2659667"/>
            <a:ext cx="9144000" cy="1417945"/>
          </a:xfrm>
        </p:spPr>
        <p:txBody>
          <a:bodyPr anchor="b">
            <a:normAutofit/>
          </a:bodyPr>
          <a:lstStyle>
            <a:lvl1pPr algn="ctr">
              <a:defRPr sz="4400"/>
            </a:lvl1pPr>
          </a:lstStyle>
          <a:p>
            <a:r>
              <a:rPr lang="en-US"/>
              <a:t>Click to edit Master title style</a:t>
            </a:r>
            <a:endParaRPr lang="en-US" dirty="0"/>
          </a:p>
        </p:txBody>
      </p:sp>
      <p:sp>
        <p:nvSpPr>
          <p:cNvPr id="3" name="Subtitle 2"/>
          <p:cNvSpPr>
            <a:spLocks noGrp="1"/>
          </p:cNvSpPr>
          <p:nvPr>
            <p:ph type="subTitle" idx="1"/>
          </p:nvPr>
        </p:nvSpPr>
        <p:spPr>
          <a:xfrm>
            <a:off x="1533330" y="4468803"/>
            <a:ext cx="9144000" cy="1305232"/>
          </a:xfrm>
        </p:spPr>
        <p:txBody>
          <a:bodyPr/>
          <a:lstStyle>
            <a:lvl1pPr marL="0" indent="0" algn="ctr">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cxnSp>
        <p:nvCxnSpPr>
          <p:cNvPr id="9" name="Straight Connector 8"/>
          <p:cNvCxnSpPr/>
          <p:nvPr userDrawn="1"/>
        </p:nvCxnSpPr>
        <p:spPr>
          <a:xfrm>
            <a:off x="2998838" y="1624509"/>
            <a:ext cx="6213987" cy="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9790" y="567492"/>
            <a:ext cx="1653316" cy="1637119"/>
          </a:xfrm>
          <a:prstGeom prst="rect">
            <a:avLst/>
          </a:prstGeom>
        </p:spPr>
      </p:pic>
    </p:spTree>
    <p:extLst>
      <p:ext uri="{BB962C8B-B14F-4D97-AF65-F5344CB8AC3E}">
        <p14:creationId xmlns:p14="http://schemas.microsoft.com/office/powerpoint/2010/main" val="2867724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31732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_blue">
    <p:bg>
      <p:bgPr>
        <a:solidFill>
          <a:srgbClr val="47C3D3">
            <a:alpha val="1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6617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_OSPI">
    <p:spTree>
      <p:nvGrpSpPr>
        <p:cNvPr id="1" name=""/>
        <p:cNvGrpSpPr/>
        <p:nvPr/>
      </p:nvGrpSpPr>
      <p:grpSpPr>
        <a:xfrm>
          <a:off x="0" y="0"/>
          <a:ext cx="0" cy="0"/>
          <a:chOff x="0" y="0"/>
          <a:chExt cx="0" cy="0"/>
        </a:xfrm>
      </p:grpSpPr>
      <p:sp>
        <p:nvSpPr>
          <p:cNvPr id="2" name="Title 1"/>
          <p:cNvSpPr>
            <a:spLocks noGrp="1"/>
          </p:cNvSpPr>
          <p:nvPr>
            <p:ph type="title"/>
          </p:nvPr>
        </p:nvSpPr>
        <p:spPr>
          <a:xfrm>
            <a:off x="639097" y="485626"/>
            <a:ext cx="10714703" cy="993187"/>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1228" y="633421"/>
            <a:ext cx="1732559" cy="644873"/>
          </a:xfrm>
          <a:prstGeom prst="rect">
            <a:avLst/>
          </a:prstGeom>
        </p:spPr>
      </p:pic>
    </p:spTree>
    <p:extLst>
      <p:ext uri="{BB962C8B-B14F-4D97-AF65-F5344CB8AC3E}">
        <p14:creationId xmlns:p14="http://schemas.microsoft.com/office/powerpoint/2010/main" val="1616705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044221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1043362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4041399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750870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548727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755393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1384027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2871925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19172E-C00C-41E8-90B4-0EA5F83197F5}" type="datetime1">
              <a:rPr lang="en-US" smtClean="0"/>
              <a:t>6/21/2019</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414400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516667"/>
            <a:ext cx="9144000" cy="1551480"/>
          </a:xfrm>
        </p:spPr>
        <p:txBody>
          <a:bodyPr anchor="b">
            <a:normAutofit/>
          </a:bodyPr>
          <a:lstStyle>
            <a:lvl1pPr algn="ctr">
              <a:defRPr sz="4400"/>
            </a:lvl1pPr>
          </a:lstStyle>
          <a:p>
            <a:r>
              <a:rPr lang="en-US" dirty="0"/>
              <a:t>Click to edit Master title style</a:t>
            </a:r>
          </a:p>
        </p:txBody>
      </p:sp>
      <p:sp>
        <p:nvSpPr>
          <p:cNvPr id="3" name="Subtitle 2"/>
          <p:cNvSpPr>
            <a:spLocks noGrp="1"/>
          </p:cNvSpPr>
          <p:nvPr>
            <p:ph type="subTitle" idx="1"/>
          </p:nvPr>
        </p:nvSpPr>
        <p:spPr>
          <a:xfrm>
            <a:off x="1524000" y="4325803"/>
            <a:ext cx="9144000" cy="1428152"/>
          </a:xfrm>
        </p:spPr>
        <p:txBody>
          <a:bodyPr/>
          <a:lstStyle>
            <a:lvl1pPr marL="0" indent="0" algn="ctr">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cxnSp>
        <p:nvCxnSpPr>
          <p:cNvPr id="9" name="Straight Connector 8"/>
          <p:cNvCxnSpPr/>
          <p:nvPr userDrawn="1"/>
        </p:nvCxnSpPr>
        <p:spPr>
          <a:xfrm>
            <a:off x="2998838" y="1624509"/>
            <a:ext cx="6213987" cy="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9790" y="567492"/>
            <a:ext cx="1653316" cy="1637119"/>
          </a:xfrm>
          <a:prstGeom prst="rect">
            <a:avLst/>
          </a:prstGeom>
        </p:spPr>
      </p:pic>
    </p:spTree>
    <p:extLst>
      <p:ext uri="{BB962C8B-B14F-4D97-AF65-F5344CB8AC3E}">
        <p14:creationId xmlns:p14="http://schemas.microsoft.com/office/powerpoint/2010/main" val="34882078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dirty="0"/>
              <a:t>Click to edit Master title style</a:t>
            </a:r>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242950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_blue">
    <p:bg>
      <p:bgPr>
        <a:solidFill>
          <a:srgbClr val="47C3D3">
            <a:alpha val="1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dirty="0"/>
              <a:t>Click to edit Master title style</a:t>
            </a:r>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41119889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_OSPI">
    <p:spTree>
      <p:nvGrpSpPr>
        <p:cNvPr id="1" name=""/>
        <p:cNvGrpSpPr/>
        <p:nvPr/>
      </p:nvGrpSpPr>
      <p:grpSpPr>
        <a:xfrm>
          <a:off x="0" y="0"/>
          <a:ext cx="0" cy="0"/>
          <a:chOff x="0" y="0"/>
          <a:chExt cx="0" cy="0"/>
        </a:xfrm>
      </p:grpSpPr>
      <p:sp>
        <p:nvSpPr>
          <p:cNvPr id="2" name="Title 1"/>
          <p:cNvSpPr>
            <a:spLocks noGrp="1"/>
          </p:cNvSpPr>
          <p:nvPr>
            <p:ph type="title"/>
          </p:nvPr>
        </p:nvSpPr>
        <p:spPr>
          <a:xfrm>
            <a:off x="639097" y="485626"/>
            <a:ext cx="10714703" cy="993187"/>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1228" y="633421"/>
            <a:ext cx="1732559" cy="644873"/>
          </a:xfrm>
          <a:prstGeom prst="rect">
            <a:avLst/>
          </a:prstGeom>
        </p:spPr>
      </p:pic>
    </p:spTree>
    <p:extLst>
      <p:ext uri="{BB962C8B-B14F-4D97-AF65-F5344CB8AC3E}">
        <p14:creationId xmlns:p14="http://schemas.microsoft.com/office/powerpoint/2010/main" val="10833469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41885746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22862252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16331896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9629090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6276463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1898197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24091611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1364225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676668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0" y="-12599"/>
            <a:ext cx="12192000" cy="447369"/>
          </a:xfrm>
          <a:prstGeom prst="rect">
            <a:avLst/>
          </a:prstGeom>
          <a:solidFill>
            <a:srgbClr val="AA0000"/>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ectangle 7"/>
          <p:cNvSpPr/>
          <p:nvPr userDrawn="1"/>
        </p:nvSpPr>
        <p:spPr>
          <a:xfrm>
            <a:off x="0" y="6196012"/>
            <a:ext cx="12192000" cy="704645"/>
          </a:xfrm>
          <a:prstGeom prst="rect">
            <a:avLst/>
          </a:prstGeom>
          <a:solidFill>
            <a:srgbClr val="393839"/>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700686" y="6303299"/>
            <a:ext cx="1243782" cy="365125"/>
          </a:xfrm>
          <a:prstGeom prst="rect">
            <a:avLst/>
          </a:prstGeom>
        </p:spPr>
        <p:txBody>
          <a:bodyPr vert="horz" lIns="91440" tIns="45720" rIns="91440" bIns="45720" rtlCol="0" anchor="ctr"/>
          <a:lstStyle>
            <a:lvl1pPr algn="l">
              <a:defRPr sz="1400" b="1">
                <a:solidFill>
                  <a:srgbClr val="FFF7EC"/>
                </a:solidFill>
                <a:latin typeface="Arial" panose="020B0604020202020204" pitchFamily="34" charset="0"/>
                <a:cs typeface="Arial" panose="020B0604020202020204" pitchFamily="34" charset="0"/>
              </a:defRPr>
            </a:lvl1pPr>
          </a:lstStyle>
          <a:p>
            <a:endParaRPr lang="en-US" dirty="0"/>
          </a:p>
        </p:txBody>
      </p:sp>
      <p:sp>
        <p:nvSpPr>
          <p:cNvPr id="5" name="Footer Placeholder 4"/>
          <p:cNvSpPr>
            <a:spLocks noGrp="1"/>
          </p:cNvSpPr>
          <p:nvPr>
            <p:ph type="ftr" sz="quarter" idx="3"/>
          </p:nvPr>
        </p:nvSpPr>
        <p:spPr>
          <a:xfrm>
            <a:off x="3939048" y="564899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11583627" y="5832219"/>
            <a:ext cx="430160" cy="363793"/>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50ADEE99-5B15-4B10-A3EB-5286E787B43D}" type="slidenum">
              <a:rPr lang="en-US" smtClean="0"/>
              <a:pPr/>
              <a:t>‹#›</a:t>
            </a:fld>
            <a:endParaRPr lang="en-US"/>
          </a:p>
        </p:txBody>
      </p:sp>
      <p:sp>
        <p:nvSpPr>
          <p:cNvPr id="11" name="TextBox 10"/>
          <p:cNvSpPr txBox="1"/>
          <p:nvPr userDrawn="1"/>
        </p:nvSpPr>
        <p:spPr>
          <a:xfrm>
            <a:off x="156695" y="6331974"/>
            <a:ext cx="6765215" cy="307777"/>
          </a:xfrm>
          <a:prstGeom prst="rect">
            <a:avLst/>
          </a:prstGeom>
          <a:noFill/>
        </p:spPr>
        <p:txBody>
          <a:bodyPr wrap="square" rtlCol="0">
            <a:spAutoFit/>
          </a:bodyPr>
          <a:lstStyle/>
          <a:p>
            <a:r>
              <a:rPr lang="en-US" sz="1400" b="1" dirty="0">
                <a:solidFill>
                  <a:srgbClr val="FFF7EC"/>
                </a:solidFill>
                <a:latin typeface="Arial" panose="020B0604020202020204" pitchFamily="34" charset="0"/>
                <a:cs typeface="Arial" panose="020B0604020202020204" pitchFamily="34" charset="0"/>
              </a:rPr>
              <a:t>Center</a:t>
            </a:r>
            <a:r>
              <a:rPr lang="en-US" sz="1400" b="1" baseline="0" dirty="0">
                <a:solidFill>
                  <a:srgbClr val="FFF7EC"/>
                </a:solidFill>
                <a:latin typeface="Arial" panose="020B0604020202020204" pitchFamily="34" charset="0"/>
                <a:cs typeface="Arial" panose="020B0604020202020204" pitchFamily="34" charset="0"/>
              </a:rPr>
              <a:t> for Change in Transition Services | www.seattleu.edu/ccts | CC BY 4.0</a:t>
            </a:r>
            <a:endParaRPr lang="en-US" sz="1400" b="1" dirty="0">
              <a:solidFill>
                <a:srgbClr val="FFF7EC"/>
              </a:solidFill>
              <a:latin typeface="Arial" panose="020B0604020202020204" pitchFamily="34" charset="0"/>
              <a:cs typeface="Arial" panose="020B0604020202020204" pitchFamily="34" charset="0"/>
            </a:endParaRPr>
          </a:p>
        </p:txBody>
      </p:sp>
      <p:sp>
        <p:nvSpPr>
          <p:cNvPr id="19" name="Right Triangle 18"/>
          <p:cNvSpPr/>
          <p:nvPr userDrawn="1"/>
        </p:nvSpPr>
        <p:spPr>
          <a:xfrm rot="10800000" flipH="1">
            <a:off x="-7898" y="6115661"/>
            <a:ext cx="421784" cy="698093"/>
          </a:xfrm>
          <a:prstGeom prst="rtTriangle">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eattle University logo"/>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0635141" y="6370519"/>
            <a:ext cx="1418067" cy="31148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46611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hdr="0" ftr="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0" y="-12599"/>
            <a:ext cx="12192000" cy="447369"/>
          </a:xfrm>
          <a:prstGeom prst="rect">
            <a:avLst/>
          </a:prstGeom>
          <a:solidFill>
            <a:srgbClr val="004C97"/>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ectangle 7"/>
          <p:cNvSpPr/>
          <p:nvPr userDrawn="1"/>
        </p:nvSpPr>
        <p:spPr>
          <a:xfrm>
            <a:off x="0" y="6196012"/>
            <a:ext cx="12192000" cy="704645"/>
          </a:xfrm>
          <a:prstGeom prst="rect">
            <a:avLst/>
          </a:prstGeom>
          <a:solidFill>
            <a:srgbClr val="393839"/>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700686" y="6303299"/>
            <a:ext cx="1243782" cy="365125"/>
          </a:xfrm>
          <a:prstGeom prst="rect">
            <a:avLst/>
          </a:prstGeom>
        </p:spPr>
        <p:txBody>
          <a:bodyPr vert="horz" lIns="91440" tIns="45720" rIns="91440" bIns="45720" rtlCol="0" anchor="ctr"/>
          <a:lstStyle>
            <a:lvl1pPr algn="l">
              <a:defRPr sz="1400" b="1">
                <a:solidFill>
                  <a:srgbClr val="FFF7EC"/>
                </a:solidFill>
                <a:latin typeface="Arial" panose="020B0604020202020204" pitchFamily="34" charset="0"/>
                <a:cs typeface="Arial" panose="020B0604020202020204" pitchFamily="34" charset="0"/>
              </a:defRPr>
            </a:lvl1pPr>
          </a:lstStyle>
          <a:p>
            <a:fld id="{D1E6F4D8-5775-4E8B-8195-0EA33FE9E2A9}" type="datetime1">
              <a:rPr lang="en-US" smtClean="0"/>
              <a:t>6/21/2019</a:t>
            </a:fld>
            <a:endParaRPr lang="en-US" dirty="0"/>
          </a:p>
        </p:txBody>
      </p:sp>
      <p:sp>
        <p:nvSpPr>
          <p:cNvPr id="5" name="Footer Placeholder 4"/>
          <p:cNvSpPr>
            <a:spLocks noGrp="1"/>
          </p:cNvSpPr>
          <p:nvPr>
            <p:ph type="ftr" sz="quarter" idx="3"/>
          </p:nvPr>
        </p:nvSpPr>
        <p:spPr>
          <a:xfrm>
            <a:off x="3939048" y="564899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11583627" y="5832219"/>
            <a:ext cx="430160" cy="363793"/>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50ADEE99-5B15-4B10-A3EB-5286E787B43D}" type="slidenum">
              <a:rPr lang="en-US" smtClean="0"/>
              <a:pPr/>
              <a:t>‹#›</a:t>
            </a:fld>
            <a:endParaRPr lang="en-US"/>
          </a:p>
        </p:txBody>
      </p:sp>
      <p:sp>
        <p:nvSpPr>
          <p:cNvPr id="11" name="TextBox 10"/>
          <p:cNvSpPr txBox="1"/>
          <p:nvPr userDrawn="1"/>
        </p:nvSpPr>
        <p:spPr>
          <a:xfrm>
            <a:off x="156695" y="6331974"/>
            <a:ext cx="6765215" cy="307777"/>
          </a:xfrm>
          <a:prstGeom prst="rect">
            <a:avLst/>
          </a:prstGeom>
          <a:noFill/>
        </p:spPr>
        <p:txBody>
          <a:bodyPr wrap="square" rtlCol="0">
            <a:spAutoFit/>
          </a:bodyPr>
          <a:lstStyle/>
          <a:p>
            <a:r>
              <a:rPr lang="en-US" sz="1400" b="1" dirty="0">
                <a:solidFill>
                  <a:srgbClr val="FFF7EC"/>
                </a:solidFill>
                <a:latin typeface="Arial" panose="020B0604020202020204" pitchFamily="34" charset="0"/>
                <a:cs typeface="Arial" panose="020B0604020202020204" pitchFamily="34" charset="0"/>
              </a:rPr>
              <a:t>Center</a:t>
            </a:r>
            <a:r>
              <a:rPr lang="en-US" sz="1400" b="1" baseline="0" dirty="0">
                <a:solidFill>
                  <a:srgbClr val="FFF7EC"/>
                </a:solidFill>
                <a:latin typeface="Arial" panose="020B0604020202020204" pitchFamily="34" charset="0"/>
                <a:cs typeface="Arial" panose="020B0604020202020204" pitchFamily="34" charset="0"/>
              </a:rPr>
              <a:t> for Change in Transition Services | www.seattleu.edu/ccts | CC BY 4.0</a:t>
            </a:r>
            <a:endParaRPr lang="en-US" sz="1400" b="1" dirty="0">
              <a:solidFill>
                <a:srgbClr val="FFF7EC"/>
              </a:solidFill>
              <a:latin typeface="Arial" panose="020B0604020202020204" pitchFamily="34" charset="0"/>
              <a:cs typeface="Arial" panose="020B0604020202020204" pitchFamily="34" charset="0"/>
            </a:endParaRPr>
          </a:p>
        </p:txBody>
      </p:sp>
      <p:sp>
        <p:nvSpPr>
          <p:cNvPr id="19" name="Right Triangle 18"/>
          <p:cNvSpPr/>
          <p:nvPr userDrawn="1"/>
        </p:nvSpPr>
        <p:spPr>
          <a:xfrm rot="10800000" flipH="1">
            <a:off x="-7898" y="6115661"/>
            <a:ext cx="421784" cy="698093"/>
          </a:xfrm>
          <a:prstGeom prst="rtTriangle">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eattle University logo"/>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0635141" y="6370519"/>
            <a:ext cx="1418067" cy="31148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77235500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hdr="0" ftr="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www.seattleu.edu/ccts" TargetMode="External"/><Relationship Id="rId7" Type="http://schemas.openxmlformats.org/officeDocument/2006/relationships/hyperlink" Target="http://www.wsdsonline.org/"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www.specialedtechcenter.org/" TargetMode="External"/><Relationship Id="rId5" Type="http://schemas.openxmlformats.org/officeDocument/2006/relationships/hyperlink" Target="http://www.specialeducationsupportcenter.org/" TargetMode="External"/><Relationship Id="rId4" Type="http://schemas.openxmlformats.org/officeDocument/2006/relationships/hyperlink" Target="http://www.evergreen.edu/elearningforeducators/"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hyperlink" Target="http://www.k12.wa.us/SpecialEd/Families/IEP.aspx"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hyperlink" Target="https://www.dshs.wa.gov/faq/what-are-pre-employment-transition-service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seattleu.edu/ccts/transition-services/flowchart/"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8" Type="http://schemas.openxmlformats.org/officeDocument/2006/relationships/hyperlink" Target="http://cctstfolio.com/#/unit-4/lesson-2" TargetMode="External"/><Relationship Id="rId3" Type="http://schemas.openxmlformats.org/officeDocument/2006/relationships/hyperlink" Target="http://www.k12.wa.us/GraduationRequirements/Requirement-HighSchoolBeyond.aspx" TargetMode="External"/><Relationship Id="rId7" Type="http://schemas.openxmlformats.org/officeDocument/2006/relationships/hyperlink" Target="http://cctstfolio.com/#/unit-2/lesson-7" TargetMode="External"/><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hyperlink" Target="http://cctstfolio.com/#/unit-2/lesson-5" TargetMode="External"/><Relationship Id="rId5" Type="http://schemas.openxmlformats.org/officeDocument/2006/relationships/hyperlink" Target="http://cctstfolio.com/#/unit-2/lesson-2" TargetMode="External"/><Relationship Id="rId4" Type="http://schemas.openxmlformats.org/officeDocument/2006/relationships/hyperlink" Target="http://cctstfolio.com/#/unit-1/lesson-3"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hyperlink" Target="http://www.cctstfolio.com/" TargetMode="External"/><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hyperlink" Target="http://tfolio-test.azurewebsites.net/img/unit-5/lesson-6/T-Folio_Unit-5_Lesson-6_T-Folio-Tracker.docx" TargetMode="External"/><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hyperlink" Target="http://cctstfolio.com/#/create-ticket" TargetMode="External"/><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hyperlink" Target="https://www.linkedin.com/pulse/whats-difference-between-teacher-facilitator-christina-geijer" TargetMode="External"/><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hyperlink" Target="http://www.seattleu.edu/ccts" TargetMode="External"/><Relationship Id="rId2" Type="http://schemas.openxmlformats.org/officeDocument/2006/relationships/notesSlide" Target="../notesSlides/notesSlide50.xml"/><Relationship Id="rId1" Type="http://schemas.openxmlformats.org/officeDocument/2006/relationships/slideLayout" Target="../slideLayouts/slideLayout15.xml"/><Relationship Id="rId6" Type="http://schemas.openxmlformats.org/officeDocument/2006/relationships/hyperlink" Target="http://www.pinterest.com/waccts" TargetMode="External"/><Relationship Id="rId5" Type="http://schemas.openxmlformats.org/officeDocument/2006/relationships/hyperlink" Target="http://www.twitter.com/waccts" TargetMode="External"/><Relationship Id="rId4" Type="http://schemas.openxmlformats.org/officeDocument/2006/relationships/hyperlink" Target="http://www.facebook.com/waccts"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51.xml"/><Relationship Id="rId1" Type="http://schemas.openxmlformats.org/officeDocument/2006/relationships/slideLayout" Target="../slideLayouts/slideLayout15.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3330" y="2659667"/>
            <a:ext cx="9144000" cy="1156959"/>
          </a:xfrm>
        </p:spPr>
        <p:txBody>
          <a:bodyPr>
            <a:noAutofit/>
          </a:bodyPr>
          <a:lstStyle/>
          <a:p>
            <a:r>
              <a:rPr lang="en-US" sz="6000" dirty="0"/>
              <a:t>T-Folio Training</a:t>
            </a:r>
          </a:p>
        </p:txBody>
      </p:sp>
      <p:sp>
        <p:nvSpPr>
          <p:cNvPr id="3" name="Subtitle 2"/>
          <p:cNvSpPr>
            <a:spLocks noGrp="1"/>
          </p:cNvSpPr>
          <p:nvPr>
            <p:ph type="subTitle" idx="1"/>
          </p:nvPr>
        </p:nvSpPr>
        <p:spPr/>
        <p:txBody>
          <a:bodyPr>
            <a:normAutofit fontScale="77500" lnSpcReduction="20000"/>
          </a:bodyPr>
          <a:lstStyle/>
          <a:p>
            <a:r>
              <a:rPr lang="en-US" altLang="ja-JP" sz="3200" b="1" dirty="0">
                <a:solidFill>
                  <a:srgbClr val="004C97"/>
                </a:solidFill>
              </a:rPr>
              <a:t>Center for Change in Transition Services (CCTS)</a:t>
            </a:r>
          </a:p>
          <a:p>
            <a:r>
              <a:rPr lang="en-US" altLang="ja-JP" i="1" dirty="0"/>
              <a:t>Improving post-school outcomes for students with disabilities in Washington state</a:t>
            </a:r>
            <a:endParaRPr lang="en-US" altLang="ja-JP" sz="1600" b="1" dirty="0"/>
          </a:p>
          <a:p>
            <a:r>
              <a:rPr lang="en-US" altLang="ja-JP" sz="2800" b="1" dirty="0">
                <a:solidFill>
                  <a:srgbClr val="004C97"/>
                </a:solidFill>
              </a:rPr>
              <a:t>www.seattleu.edu/ccts</a:t>
            </a:r>
            <a:endParaRPr lang="en-US" altLang="ja-JP" b="1" dirty="0">
              <a:solidFill>
                <a:srgbClr val="004C97"/>
              </a:solidFill>
            </a:endParaRPr>
          </a:p>
        </p:txBody>
      </p:sp>
      <p:sp>
        <p:nvSpPr>
          <p:cNvPr id="4" name="Slide Number Placeholder 3"/>
          <p:cNvSpPr>
            <a:spLocks noGrp="1"/>
          </p:cNvSpPr>
          <p:nvPr>
            <p:ph type="sldNum" sz="quarter" idx="12"/>
          </p:nvPr>
        </p:nvSpPr>
        <p:spPr/>
        <p:txBody>
          <a:bodyPr/>
          <a:lstStyle/>
          <a:p>
            <a:fld id="{50ADEE99-5B15-4B10-A3EB-5286E787B43D}" type="slidenum">
              <a:rPr lang="en-US" smtClean="0"/>
              <a:t>1</a:t>
            </a:fld>
            <a:endParaRPr lang="en-US"/>
          </a:p>
        </p:txBody>
      </p:sp>
      <p:sp>
        <p:nvSpPr>
          <p:cNvPr id="7" name="Date Placeholder 6"/>
          <p:cNvSpPr>
            <a:spLocks noGrp="1"/>
          </p:cNvSpPr>
          <p:nvPr>
            <p:ph type="dt" sz="half" idx="10"/>
          </p:nvPr>
        </p:nvSpPr>
        <p:spPr/>
        <p:txBody>
          <a:bodyPr/>
          <a:lstStyle/>
          <a:p>
            <a:r>
              <a:rPr lang="en-US" dirty="0"/>
              <a:t>2018</a:t>
            </a:r>
          </a:p>
        </p:txBody>
      </p:sp>
    </p:spTree>
    <p:extLst>
      <p:ext uri="{BB962C8B-B14F-4D97-AF65-F5344CB8AC3E}">
        <p14:creationId xmlns:p14="http://schemas.microsoft.com/office/powerpoint/2010/main" val="652980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dirty="0">
                <a:solidFill>
                  <a:schemeClr val="accent6"/>
                </a:solidFill>
              </a:rPr>
              <a:t>OSPI Priorities</a:t>
            </a:r>
          </a:p>
        </p:txBody>
      </p:sp>
      <p:grpSp>
        <p:nvGrpSpPr>
          <p:cNvPr id="4" name="Group 3" descr="OSPI Priorities for Improving Outcomes for Students with Disabilities. 6 areas are: Leadership, Growth Mindset, Evidence-Based Practices, Professional Development, Resource ALlocation, Recruitment &amp; Retention."/>
          <p:cNvGrpSpPr/>
          <p:nvPr/>
        </p:nvGrpSpPr>
        <p:grpSpPr>
          <a:xfrm>
            <a:off x="457200" y="209862"/>
            <a:ext cx="11465169" cy="6603167"/>
            <a:chOff x="1587260" y="155274"/>
            <a:chExt cx="8876582" cy="5657964"/>
          </a:xfrm>
        </p:grpSpPr>
        <p:pic>
          <p:nvPicPr>
            <p:cNvPr id="5" name="Picture 4" descr="&quot;&quot;"/>
            <p:cNvPicPr>
              <a:picLocks noChangeAspect="1"/>
            </p:cNvPicPr>
            <p:nvPr/>
          </p:nvPicPr>
          <p:blipFill rotWithShape="1">
            <a:blip r:embed="rId3">
              <a:extLst>
                <a:ext uri="{28A0092B-C50C-407E-A947-70E740481C1C}">
                  <a14:useLocalDpi xmlns:a14="http://schemas.microsoft.com/office/drawing/2010/main" val="0"/>
                </a:ext>
              </a:extLst>
            </a:blip>
            <a:srcRect l="13034" t="6541" r="11143" b="32327"/>
            <a:stretch/>
          </p:blipFill>
          <p:spPr>
            <a:xfrm>
              <a:off x="1587260" y="155274"/>
              <a:ext cx="8876582" cy="4192439"/>
            </a:xfrm>
            <a:prstGeom prst="rect">
              <a:avLst/>
            </a:prstGeom>
          </p:spPr>
        </p:pic>
        <p:sp>
          <p:nvSpPr>
            <p:cNvPr id="6" name="TextBox 5"/>
            <p:cNvSpPr txBox="1"/>
            <p:nvPr/>
          </p:nvSpPr>
          <p:spPr>
            <a:xfrm>
              <a:off x="3485072" y="392708"/>
              <a:ext cx="5236234" cy="814621"/>
            </a:xfrm>
            <a:prstGeom prst="rect">
              <a:avLst/>
            </a:prstGeom>
            <a:noFill/>
          </p:spPr>
          <p:txBody>
            <a:bodyPr wrap="square" rtlCol="0">
              <a:spAutoFit/>
            </a:bodyPr>
            <a:lstStyle/>
            <a:p>
              <a:pPr algn="ctr">
                <a:lnSpc>
                  <a:spcPts val="1800"/>
                </a:lnSpc>
                <a:spcAft>
                  <a:spcPts val="600"/>
                </a:spcAft>
              </a:pPr>
              <a:r>
                <a:rPr lang="en-US" sz="3200" b="1" dirty="0">
                  <a:solidFill>
                    <a:schemeClr val="bg2"/>
                  </a:solidFill>
                  <a:latin typeface="Segoe UI" panose="020B0502040204020203" pitchFamily="34" charset="0"/>
                  <a:cs typeface="Segoe UI" panose="020B0502040204020203" pitchFamily="34" charset="0"/>
                </a:rPr>
                <a:t>OSPI Priorities:</a:t>
              </a:r>
            </a:p>
            <a:p>
              <a:pPr algn="ctr">
                <a:lnSpc>
                  <a:spcPts val="1800"/>
                </a:lnSpc>
                <a:spcAft>
                  <a:spcPts val="600"/>
                </a:spcAft>
              </a:pPr>
              <a:r>
                <a:rPr lang="en-US" sz="2400" dirty="0">
                  <a:solidFill>
                    <a:schemeClr val="bg2"/>
                  </a:solidFill>
                  <a:latin typeface="Segoe UI" panose="020B0502040204020203" pitchFamily="34" charset="0"/>
                  <a:cs typeface="Segoe UI" panose="020B0502040204020203" pitchFamily="34" charset="0"/>
                </a:rPr>
                <a:t>Improving Outcomes for Students </a:t>
              </a:r>
            </a:p>
            <a:p>
              <a:pPr algn="ctr">
                <a:lnSpc>
                  <a:spcPts val="1800"/>
                </a:lnSpc>
              </a:pPr>
              <a:r>
                <a:rPr lang="en-US" sz="2400" dirty="0">
                  <a:solidFill>
                    <a:schemeClr val="bg2"/>
                  </a:solidFill>
                  <a:latin typeface="Segoe UI" panose="020B0502040204020203" pitchFamily="34" charset="0"/>
                  <a:cs typeface="Segoe UI" panose="020B0502040204020203" pitchFamily="34" charset="0"/>
                </a:rPr>
                <a:t>with Disabilities</a:t>
              </a:r>
            </a:p>
          </p:txBody>
        </p:sp>
        <p:sp>
          <p:nvSpPr>
            <p:cNvPr id="7" name="TextBox 6"/>
            <p:cNvSpPr txBox="1"/>
            <p:nvPr/>
          </p:nvSpPr>
          <p:spPr>
            <a:xfrm>
              <a:off x="1656270" y="4146345"/>
              <a:ext cx="1561381" cy="1446550"/>
            </a:xfrm>
            <a:prstGeom prst="rect">
              <a:avLst/>
            </a:prstGeom>
            <a:noFill/>
          </p:spPr>
          <p:txBody>
            <a:bodyPr wrap="square" rtlCol="0">
              <a:spAutoFit/>
            </a:bodyPr>
            <a:lstStyle/>
            <a:p>
              <a:pPr algn="ctr"/>
              <a:r>
                <a:rPr lang="en-US" sz="1600" b="1" dirty="0">
                  <a:latin typeface="Segoe UI" panose="020B0502040204020203" pitchFamily="34" charset="0"/>
                  <a:cs typeface="Segoe UI" panose="020B0502040204020203" pitchFamily="34" charset="0"/>
                </a:rPr>
                <a:t>Leadership</a:t>
              </a:r>
              <a:endParaRPr lang="en-US" b="1" dirty="0">
                <a:latin typeface="Segoe UI" panose="020B0502040204020203" pitchFamily="34" charset="0"/>
                <a:cs typeface="Segoe UI" panose="020B0502040204020203" pitchFamily="34" charset="0"/>
              </a:endParaRPr>
            </a:p>
            <a:p>
              <a:pPr algn="ctr"/>
              <a:r>
                <a:rPr lang="en-US" sz="800" dirty="0">
                  <a:latin typeface="Segoe UI" panose="020B0502040204020203" pitchFamily="34" charset="0"/>
                  <a:cs typeface="Segoe UI" panose="020B0502040204020203" pitchFamily="34" charset="0"/>
                </a:rPr>
                <a:t>Support students with disabilities (including increased collaboration and ownership of school administrators and staff) and coordinated efforts with community organizations to improve results and reduce disproportionality.</a:t>
              </a:r>
            </a:p>
          </p:txBody>
        </p:sp>
        <p:sp>
          <p:nvSpPr>
            <p:cNvPr id="8" name="TextBox 7"/>
            <p:cNvSpPr txBox="1"/>
            <p:nvPr/>
          </p:nvSpPr>
          <p:spPr>
            <a:xfrm>
              <a:off x="3111258" y="3436106"/>
              <a:ext cx="1561381" cy="1446550"/>
            </a:xfrm>
            <a:prstGeom prst="rect">
              <a:avLst/>
            </a:prstGeom>
            <a:noFill/>
          </p:spPr>
          <p:txBody>
            <a:bodyPr wrap="square" rtlCol="0">
              <a:spAutoFit/>
            </a:bodyPr>
            <a:lstStyle/>
            <a:p>
              <a:pPr algn="ctr"/>
              <a:r>
                <a:rPr lang="en-US" sz="1600" b="1" dirty="0">
                  <a:latin typeface="Segoe UI" panose="020B0502040204020203" pitchFamily="34" charset="0"/>
                  <a:cs typeface="Segoe UI" panose="020B0502040204020203" pitchFamily="34" charset="0"/>
                </a:rPr>
                <a:t>Growth Mindset</a:t>
              </a:r>
            </a:p>
            <a:p>
              <a:pPr algn="ctr"/>
              <a:r>
                <a:rPr lang="en-US" sz="800" dirty="0">
                  <a:latin typeface="Segoe UI" panose="020B0502040204020203" pitchFamily="34" charset="0"/>
                  <a:cs typeface="Segoe UI" panose="020B0502040204020203" pitchFamily="34" charset="0"/>
                </a:rPr>
                <a:t>Increased expectations of</a:t>
              </a:r>
            </a:p>
            <a:p>
              <a:pPr algn="ctr"/>
              <a:r>
                <a:rPr lang="en-US" sz="800" dirty="0">
                  <a:latin typeface="Segoe UI" panose="020B0502040204020203" pitchFamily="34" charset="0"/>
                  <a:cs typeface="Segoe UI" panose="020B0502040204020203" pitchFamily="34" charset="0"/>
                </a:rPr>
                <a:t>students with disabilities</a:t>
              </a:r>
            </a:p>
            <a:p>
              <a:pPr algn="ctr"/>
              <a:r>
                <a:rPr lang="en-US" sz="800" dirty="0">
                  <a:latin typeface="Segoe UI" panose="020B0502040204020203" pitchFamily="34" charset="0"/>
                  <a:cs typeface="Segoe UI" panose="020B0502040204020203" pitchFamily="34" charset="0"/>
                </a:rPr>
                <a:t>(e.g., standards, instruction,</a:t>
              </a:r>
            </a:p>
            <a:p>
              <a:pPr algn="ctr"/>
              <a:r>
                <a:rPr lang="en-US" sz="800" dirty="0">
                  <a:latin typeface="Segoe UI" panose="020B0502040204020203" pitchFamily="34" charset="0"/>
                  <a:cs typeface="Segoe UI" panose="020B0502040204020203" pitchFamily="34" charset="0"/>
                </a:rPr>
                <a:t>graduation, assessments,</a:t>
              </a:r>
            </a:p>
            <a:p>
              <a:pPr algn="ctr"/>
              <a:r>
                <a:rPr lang="en-US" sz="800" dirty="0">
                  <a:latin typeface="Segoe UI" panose="020B0502040204020203" pitchFamily="34" charset="0"/>
                  <a:cs typeface="Segoe UI" panose="020B0502040204020203" pitchFamily="34" charset="0"/>
                </a:rPr>
                <a:t>attendance, IEP-related</a:t>
              </a:r>
            </a:p>
            <a:p>
              <a:pPr algn="ctr"/>
              <a:r>
                <a:rPr lang="en-US" sz="800" dirty="0">
                  <a:latin typeface="Segoe UI" panose="020B0502040204020203" pitchFamily="34" charset="0"/>
                  <a:cs typeface="Segoe UI" panose="020B0502040204020203" pitchFamily="34" charset="0"/>
                </a:rPr>
                <a:t>Decisions, and post-school outcomes).</a:t>
              </a:r>
            </a:p>
          </p:txBody>
        </p:sp>
        <p:sp>
          <p:nvSpPr>
            <p:cNvPr id="9" name="TextBox 8"/>
            <p:cNvSpPr txBox="1"/>
            <p:nvPr/>
          </p:nvSpPr>
          <p:spPr>
            <a:xfrm>
              <a:off x="4566246" y="4120467"/>
              <a:ext cx="1561381" cy="1692771"/>
            </a:xfrm>
            <a:prstGeom prst="rect">
              <a:avLst/>
            </a:prstGeom>
            <a:noFill/>
          </p:spPr>
          <p:txBody>
            <a:bodyPr wrap="square" rtlCol="0">
              <a:spAutoFit/>
            </a:bodyPr>
            <a:lstStyle/>
            <a:p>
              <a:pPr algn="ctr"/>
              <a:r>
                <a:rPr lang="en-US" sz="1600" b="1" dirty="0">
                  <a:latin typeface="Segoe UI" panose="020B0502040204020203" pitchFamily="34" charset="0"/>
                  <a:cs typeface="Segoe UI" panose="020B0502040204020203" pitchFamily="34" charset="0"/>
                </a:rPr>
                <a:t>Evidence-Based Practices</a:t>
              </a:r>
            </a:p>
            <a:p>
              <a:pPr algn="ctr"/>
              <a:r>
                <a:rPr lang="en-US" sz="800" dirty="0">
                  <a:latin typeface="Segoe UI" panose="020B0502040204020203" pitchFamily="34" charset="0"/>
                  <a:cs typeface="Segoe UI" panose="020B0502040204020203" pitchFamily="34" charset="0"/>
                </a:rPr>
                <a:t>Instruction and interventions</a:t>
              </a:r>
            </a:p>
            <a:p>
              <a:pPr algn="ctr"/>
              <a:r>
                <a:rPr lang="en-US" sz="800" dirty="0">
                  <a:latin typeface="Segoe UI" panose="020B0502040204020203" pitchFamily="34" charset="0"/>
                  <a:cs typeface="Segoe UI" panose="020B0502040204020203" pitchFamily="34" charset="0"/>
                </a:rPr>
                <a:t>within an MTSS framework and inclusionary practices</a:t>
              </a:r>
            </a:p>
            <a:p>
              <a:pPr algn="ctr"/>
              <a:r>
                <a:rPr lang="en-US" sz="800" dirty="0">
                  <a:latin typeface="Segoe UI" panose="020B0502040204020203" pitchFamily="34" charset="0"/>
                  <a:cs typeface="Segoe UI" panose="020B0502040204020203" pitchFamily="34" charset="0"/>
                </a:rPr>
                <a:t>leading to increased access</a:t>
              </a:r>
            </a:p>
            <a:p>
              <a:pPr algn="ctr"/>
              <a:r>
                <a:rPr lang="en-US" sz="800" dirty="0">
                  <a:latin typeface="Segoe UI" panose="020B0502040204020203" pitchFamily="34" charset="0"/>
                  <a:cs typeface="Segoe UI" panose="020B0502040204020203" pitchFamily="34" charset="0"/>
                </a:rPr>
                <a:t>and progress in Washington</a:t>
              </a:r>
            </a:p>
            <a:p>
              <a:pPr algn="ctr"/>
              <a:r>
                <a:rPr lang="en-US" sz="800" dirty="0">
                  <a:latin typeface="Segoe UI" panose="020B0502040204020203" pitchFamily="34" charset="0"/>
                  <a:cs typeface="Segoe UI" panose="020B0502040204020203" pitchFamily="34" charset="0"/>
                </a:rPr>
                <a:t>grade-level learning standards.</a:t>
              </a:r>
            </a:p>
          </p:txBody>
        </p:sp>
        <p:sp>
          <p:nvSpPr>
            <p:cNvPr id="10" name="TextBox 9"/>
            <p:cNvSpPr txBox="1"/>
            <p:nvPr/>
          </p:nvSpPr>
          <p:spPr>
            <a:xfrm>
              <a:off x="6012608" y="3453358"/>
              <a:ext cx="1561381" cy="1028827"/>
            </a:xfrm>
            <a:prstGeom prst="rect">
              <a:avLst/>
            </a:prstGeom>
            <a:noFill/>
          </p:spPr>
          <p:txBody>
            <a:bodyPr wrap="square" rtlCol="0">
              <a:spAutoFit/>
            </a:bodyPr>
            <a:lstStyle/>
            <a:p>
              <a:pPr algn="ctr"/>
              <a:r>
                <a:rPr lang="en-US" sz="1600" b="1" dirty="0">
                  <a:latin typeface="Segoe UI" panose="020B0502040204020203" pitchFamily="34" charset="0"/>
                  <a:cs typeface="Segoe UI" panose="020B0502040204020203" pitchFamily="34" charset="0"/>
                </a:rPr>
                <a:t>Professional Development</a:t>
              </a:r>
            </a:p>
            <a:p>
              <a:pPr algn="ctr"/>
              <a:r>
                <a:rPr lang="en-US" sz="800" dirty="0">
                  <a:latin typeface="Segoe UI" panose="020B0502040204020203" pitchFamily="34" charset="0"/>
                  <a:cs typeface="Segoe UI" panose="020B0502040204020203" pitchFamily="34" charset="0"/>
                </a:rPr>
                <a:t>Joint training for general</a:t>
              </a:r>
            </a:p>
            <a:p>
              <a:pPr algn="ctr"/>
              <a:r>
                <a:rPr lang="en-US" sz="800" dirty="0">
                  <a:latin typeface="Segoe UI" panose="020B0502040204020203" pitchFamily="34" charset="0"/>
                  <a:cs typeface="Segoe UI" panose="020B0502040204020203" pitchFamily="34" charset="0"/>
                </a:rPr>
                <a:t>educators, special educators,</a:t>
              </a:r>
            </a:p>
            <a:p>
              <a:pPr algn="ctr"/>
              <a:r>
                <a:rPr lang="en-US" sz="800" dirty="0">
                  <a:latin typeface="Segoe UI" panose="020B0502040204020203" pitchFamily="34" charset="0"/>
                  <a:cs typeface="Segoe UI" panose="020B0502040204020203" pitchFamily="34" charset="0"/>
                </a:rPr>
                <a:t>, administrators,</a:t>
              </a:r>
            </a:p>
            <a:p>
              <a:pPr algn="ctr"/>
              <a:r>
                <a:rPr lang="en-US" sz="800" dirty="0">
                  <a:latin typeface="Segoe UI" panose="020B0502040204020203" pitchFamily="34" charset="0"/>
                  <a:cs typeface="Segoe UI" panose="020B0502040204020203" pitchFamily="34" charset="0"/>
                </a:rPr>
                <a:t>and parents/families (e.g., IEP</a:t>
              </a:r>
            </a:p>
            <a:p>
              <a:pPr algn="ctr"/>
              <a:r>
                <a:rPr lang="en-US" sz="800" dirty="0">
                  <a:latin typeface="Segoe UI" panose="020B0502040204020203" pitchFamily="34" charset="0"/>
                  <a:cs typeface="Segoe UI" panose="020B0502040204020203" pitchFamily="34" charset="0"/>
                </a:rPr>
                <a:t>team members).</a:t>
              </a:r>
            </a:p>
          </p:txBody>
        </p:sp>
        <p:sp>
          <p:nvSpPr>
            <p:cNvPr id="11" name="TextBox 10"/>
            <p:cNvSpPr txBox="1"/>
            <p:nvPr/>
          </p:nvSpPr>
          <p:spPr>
            <a:xfrm>
              <a:off x="7444138" y="4163597"/>
              <a:ext cx="1561381" cy="1323439"/>
            </a:xfrm>
            <a:prstGeom prst="rect">
              <a:avLst/>
            </a:prstGeom>
            <a:noFill/>
          </p:spPr>
          <p:txBody>
            <a:bodyPr wrap="square" rtlCol="0">
              <a:spAutoFit/>
            </a:bodyPr>
            <a:lstStyle/>
            <a:p>
              <a:pPr algn="ctr"/>
              <a:r>
                <a:rPr lang="en-US" sz="1600" b="1" dirty="0">
                  <a:latin typeface="Segoe UI" panose="020B0502040204020203" pitchFamily="34" charset="0"/>
                  <a:cs typeface="Segoe UI" panose="020B0502040204020203" pitchFamily="34" charset="0"/>
                </a:rPr>
                <a:t>Resource Allocation</a:t>
              </a:r>
            </a:p>
            <a:p>
              <a:pPr algn="ctr"/>
              <a:r>
                <a:rPr lang="en-US" sz="800" dirty="0">
                  <a:latin typeface="Segoe UI" panose="020B0502040204020203" pitchFamily="34" charset="0"/>
                  <a:cs typeface="Segoe UI" panose="020B0502040204020203" pitchFamily="34" charset="0"/>
                </a:rPr>
                <a:t>Braided funding, consolidated grant application, reducing costs for administrative tasks, increasing direct support to students, and data-based decision making.</a:t>
              </a:r>
            </a:p>
          </p:txBody>
        </p:sp>
        <p:sp>
          <p:nvSpPr>
            <p:cNvPr id="12" name="TextBox 11"/>
            <p:cNvSpPr txBox="1"/>
            <p:nvPr/>
          </p:nvSpPr>
          <p:spPr>
            <a:xfrm>
              <a:off x="8890500" y="3453358"/>
              <a:ext cx="1561381" cy="1446550"/>
            </a:xfrm>
            <a:prstGeom prst="rect">
              <a:avLst/>
            </a:prstGeom>
            <a:noFill/>
          </p:spPr>
          <p:txBody>
            <a:bodyPr wrap="square" rtlCol="0">
              <a:spAutoFit/>
            </a:bodyPr>
            <a:lstStyle/>
            <a:p>
              <a:pPr algn="ctr"/>
              <a:r>
                <a:rPr lang="en-US" sz="1600" b="1" dirty="0">
                  <a:latin typeface="Segoe UI" panose="020B0502040204020203" pitchFamily="34" charset="0"/>
                  <a:cs typeface="Segoe UI" panose="020B0502040204020203" pitchFamily="34" charset="0"/>
                </a:rPr>
                <a:t>Recruitment &amp; Retention</a:t>
              </a:r>
            </a:p>
            <a:p>
              <a:pPr algn="ctr"/>
              <a:r>
                <a:rPr lang="en-US" sz="800" dirty="0">
                  <a:latin typeface="Segoe UI" panose="020B0502040204020203" pitchFamily="34" charset="0"/>
                  <a:cs typeface="Segoe UI" panose="020B0502040204020203" pitchFamily="34" charset="0"/>
                </a:rPr>
                <a:t>Preparation programs for administrators, general educators, special educators, related service providers, and paraeducators focused around instruction and support for students with disabilities.</a:t>
              </a:r>
            </a:p>
          </p:txBody>
        </p:sp>
      </p:grpSp>
    </p:spTree>
    <p:extLst>
      <p:ext uri="{BB962C8B-B14F-4D97-AF65-F5344CB8AC3E}">
        <p14:creationId xmlns:p14="http://schemas.microsoft.com/office/powerpoint/2010/main" val="1894242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t>OSPI State Needs Projects</a:t>
            </a:r>
            <a:endParaRPr lang="en-US" dirty="0"/>
          </a:p>
        </p:txBody>
      </p:sp>
      <p:sp>
        <p:nvSpPr>
          <p:cNvPr id="3" name="Content Placeholder 2"/>
          <p:cNvSpPr>
            <a:spLocks noGrp="1"/>
          </p:cNvSpPr>
          <p:nvPr>
            <p:ph idx="1"/>
          </p:nvPr>
        </p:nvSpPr>
        <p:spPr/>
        <p:txBody>
          <a:bodyPr>
            <a:normAutofit/>
          </a:bodyPr>
          <a:lstStyle/>
          <a:p>
            <a:pPr marL="0" indent="0">
              <a:lnSpc>
                <a:spcPct val="120000"/>
              </a:lnSpc>
              <a:buNone/>
            </a:pPr>
            <a:r>
              <a:rPr lang="en-US" sz="2400" dirty="0"/>
              <a:t>There are five state needs projects that are funded with IDEA state discretionary dollars. These projects collectively provide:</a:t>
            </a:r>
          </a:p>
          <a:p>
            <a:pPr>
              <a:lnSpc>
                <a:spcPct val="120000"/>
              </a:lnSpc>
            </a:pPr>
            <a:r>
              <a:rPr lang="en-US" sz="2400" dirty="0"/>
              <a:t>Professional development at little to no cost to districts or participants (clock hours/credit hours available)</a:t>
            </a:r>
          </a:p>
          <a:p>
            <a:pPr>
              <a:lnSpc>
                <a:spcPct val="120000"/>
              </a:lnSpc>
            </a:pPr>
            <a:r>
              <a:rPr lang="en-US" sz="2400" dirty="0"/>
              <a:t>Technical Assistance with IEP development, compliance, evaluation, planning, learning interventions, and assessment for students with disabilities</a:t>
            </a:r>
          </a:p>
          <a:p>
            <a:pPr>
              <a:lnSpc>
                <a:spcPct val="120000"/>
              </a:lnSpc>
            </a:pPr>
            <a:r>
              <a:rPr lang="en-US" sz="2400" dirty="0"/>
              <a:t>Consultation and training for parents and families</a:t>
            </a:r>
          </a:p>
        </p:txBody>
      </p:sp>
      <p:sp>
        <p:nvSpPr>
          <p:cNvPr id="4" name="Slide Number Placeholder 3"/>
          <p:cNvSpPr>
            <a:spLocks noGrp="1"/>
          </p:cNvSpPr>
          <p:nvPr>
            <p:ph type="sldNum" sz="quarter" idx="12"/>
          </p:nvPr>
        </p:nvSpPr>
        <p:spPr/>
        <p:txBody>
          <a:bodyPr/>
          <a:lstStyle/>
          <a:p>
            <a:fld id="{50ADEE99-5B15-4B10-A3EB-5286E787B43D}" type="slidenum">
              <a:rPr lang="en-US" smtClean="0"/>
              <a:t>3</a:t>
            </a:fld>
            <a:endParaRPr lang="en-US"/>
          </a:p>
        </p:txBody>
      </p:sp>
      <p:sp>
        <p:nvSpPr>
          <p:cNvPr id="7" name="Date Placeholder 6"/>
          <p:cNvSpPr>
            <a:spLocks noGrp="1"/>
          </p:cNvSpPr>
          <p:nvPr>
            <p:ph type="dt" sz="half" idx="10"/>
          </p:nvPr>
        </p:nvSpPr>
        <p:spPr/>
        <p:txBody>
          <a:bodyPr/>
          <a:lstStyle/>
          <a:p>
            <a:endParaRPr lang="en-US" dirty="0"/>
          </a:p>
        </p:txBody>
      </p:sp>
    </p:spTree>
    <p:extLst>
      <p:ext uri="{BB962C8B-B14F-4D97-AF65-F5344CB8AC3E}">
        <p14:creationId xmlns:p14="http://schemas.microsoft.com/office/powerpoint/2010/main" val="2045672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Five State Needs Projects</a:t>
            </a:r>
          </a:p>
        </p:txBody>
      </p:sp>
      <p:sp>
        <p:nvSpPr>
          <p:cNvPr id="3" name="Content Placeholder 2"/>
          <p:cNvSpPr>
            <a:spLocks noGrp="1"/>
          </p:cNvSpPr>
          <p:nvPr>
            <p:ph idx="1"/>
          </p:nvPr>
        </p:nvSpPr>
        <p:spPr/>
        <p:txBody>
          <a:bodyPr>
            <a:noAutofit/>
          </a:bodyPr>
          <a:lstStyle/>
          <a:p>
            <a:pPr>
              <a:lnSpc>
                <a:spcPct val="100000"/>
              </a:lnSpc>
              <a:spcBef>
                <a:spcPts val="0"/>
              </a:spcBef>
              <a:spcAft>
                <a:spcPts val="600"/>
              </a:spcAft>
            </a:pPr>
            <a:r>
              <a:rPr lang="en-US" sz="1600" b="1" dirty="0">
                <a:hlinkClick r:id="rId3"/>
              </a:rPr>
              <a:t>Center for Change in Transition Services (CCTS)</a:t>
            </a:r>
            <a:br>
              <a:rPr lang="en-US" sz="1600" b="1" dirty="0">
                <a:hlinkClick r:id="rId3"/>
              </a:rPr>
            </a:br>
            <a:r>
              <a:rPr lang="en-US" sz="1600" dirty="0"/>
              <a:t>Provides secondary transition training and technical support to districts, and Educational Service Districts, that serve students who have an Individual Education Program and are in need of transition services.</a:t>
            </a:r>
          </a:p>
          <a:p>
            <a:pPr>
              <a:lnSpc>
                <a:spcPct val="100000"/>
              </a:lnSpc>
              <a:spcBef>
                <a:spcPts val="0"/>
              </a:spcBef>
              <a:spcAft>
                <a:spcPts val="600"/>
              </a:spcAft>
            </a:pPr>
            <a:r>
              <a:rPr lang="en-US" sz="1600" b="1" dirty="0">
                <a:hlinkClick r:id="rId4"/>
              </a:rPr>
              <a:t>eLearning for Educators</a:t>
            </a:r>
            <a:r>
              <a:rPr lang="en-US" sz="1600" dirty="0"/>
              <a:t/>
            </a:r>
            <a:br>
              <a:rPr lang="en-US" sz="1600" dirty="0"/>
            </a:br>
            <a:r>
              <a:rPr lang="en-US" sz="1600" dirty="0"/>
              <a:t>Provides statewide access to affordable online courses designed to support educators in serving students with disabilities.</a:t>
            </a:r>
          </a:p>
          <a:p>
            <a:pPr>
              <a:lnSpc>
                <a:spcPct val="100000"/>
              </a:lnSpc>
              <a:spcBef>
                <a:spcPts val="0"/>
              </a:spcBef>
              <a:spcAft>
                <a:spcPts val="600"/>
              </a:spcAft>
            </a:pPr>
            <a:r>
              <a:rPr lang="en-US" sz="1600" b="1" dirty="0">
                <a:hlinkClick r:id="rId5"/>
              </a:rPr>
              <a:t>Special Education Support Center (SESC)</a:t>
            </a:r>
            <a:r>
              <a:rPr lang="en-US" sz="1600" dirty="0">
                <a:hlinkClick r:id="rId5"/>
              </a:rPr>
              <a:t/>
            </a:r>
            <a:br>
              <a:rPr lang="en-US" sz="1600" dirty="0">
                <a:hlinkClick r:id="rId5"/>
              </a:rPr>
            </a:br>
            <a:r>
              <a:rPr lang="en-US" sz="1600" dirty="0"/>
              <a:t>Provides current information and best practices through statewide training and technical assistance to families, educators, and organizations in order to meet the needs of students with disabilities.</a:t>
            </a:r>
          </a:p>
          <a:p>
            <a:pPr>
              <a:lnSpc>
                <a:spcPct val="100000"/>
              </a:lnSpc>
              <a:spcBef>
                <a:spcPts val="0"/>
              </a:spcBef>
              <a:spcAft>
                <a:spcPts val="600"/>
              </a:spcAft>
            </a:pPr>
            <a:r>
              <a:rPr lang="en-US" sz="1600" b="1" dirty="0">
                <a:hlinkClick r:id="rId6"/>
              </a:rPr>
              <a:t>Special Education Technology Center (SETC)</a:t>
            </a:r>
            <a:r>
              <a:rPr lang="en-US" sz="1600" dirty="0">
                <a:hlinkClick r:id="rId6"/>
              </a:rPr>
              <a:t/>
            </a:r>
            <a:br>
              <a:rPr lang="en-US" sz="1600" dirty="0">
                <a:hlinkClick r:id="rId6"/>
              </a:rPr>
            </a:br>
            <a:r>
              <a:rPr lang="en-US" sz="1600" dirty="0"/>
              <a:t>Provides training, consultation, technology loans and resource information to help school districts and families implement assistive technology (AT) interventions in addressing the special learning needs of children with disabilities.</a:t>
            </a:r>
          </a:p>
          <a:p>
            <a:pPr>
              <a:lnSpc>
                <a:spcPct val="100000"/>
              </a:lnSpc>
              <a:spcBef>
                <a:spcPts val="0"/>
              </a:spcBef>
              <a:spcAft>
                <a:spcPts val="600"/>
              </a:spcAft>
            </a:pPr>
            <a:r>
              <a:rPr lang="en-US" sz="1600" b="1" dirty="0">
                <a:hlinkClick r:id="rId7"/>
              </a:rPr>
              <a:t>Washington Sensory Disability Services (WSDS)</a:t>
            </a:r>
            <a:r>
              <a:rPr lang="en-US" sz="1600" dirty="0">
                <a:hlinkClick r:id="rId7"/>
              </a:rPr>
              <a:t/>
            </a:r>
            <a:br>
              <a:rPr lang="en-US" sz="1600" dirty="0">
                <a:hlinkClick r:id="rId7"/>
              </a:rPr>
            </a:br>
            <a:r>
              <a:rPr lang="en-US" sz="1600" dirty="0"/>
              <a:t>Supports individuals aged birth to 21 who are deaf, hard of hearing, blind, visually impaired, or deaf-blind, by providing training and other resources to service providers and families. </a:t>
            </a:r>
          </a:p>
        </p:txBody>
      </p:sp>
      <p:sp>
        <p:nvSpPr>
          <p:cNvPr id="4" name="Slide Number Placeholder 3"/>
          <p:cNvSpPr>
            <a:spLocks noGrp="1"/>
          </p:cNvSpPr>
          <p:nvPr>
            <p:ph type="sldNum" sz="quarter" idx="12"/>
          </p:nvPr>
        </p:nvSpPr>
        <p:spPr/>
        <p:txBody>
          <a:bodyPr/>
          <a:lstStyle/>
          <a:p>
            <a:fld id="{50ADEE99-5B15-4B10-A3EB-5286E787B43D}" type="slidenum">
              <a:rPr lang="en-US" smtClean="0"/>
              <a:t>4</a:t>
            </a:fld>
            <a:endParaRPr lang="en-US"/>
          </a:p>
        </p:txBody>
      </p:sp>
      <p:sp>
        <p:nvSpPr>
          <p:cNvPr id="7" name="Date Placeholder 6"/>
          <p:cNvSpPr>
            <a:spLocks noGrp="1"/>
          </p:cNvSpPr>
          <p:nvPr>
            <p:ph type="dt" sz="half" idx="10"/>
          </p:nvPr>
        </p:nvSpPr>
        <p:spPr/>
        <p:txBody>
          <a:bodyPr/>
          <a:lstStyle/>
          <a:p>
            <a:endParaRPr lang="en-US" dirty="0"/>
          </a:p>
        </p:txBody>
      </p:sp>
    </p:spTree>
    <p:extLst>
      <p:ext uri="{BB962C8B-B14F-4D97-AF65-F5344CB8AC3E}">
        <p14:creationId xmlns:p14="http://schemas.microsoft.com/office/powerpoint/2010/main" val="1740241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Center for Change in Transition Services</a:t>
            </a:r>
          </a:p>
        </p:txBody>
      </p:sp>
      <p:sp>
        <p:nvSpPr>
          <p:cNvPr id="3" name="Content Placeholder 2"/>
          <p:cNvSpPr>
            <a:spLocks noGrp="1"/>
          </p:cNvSpPr>
          <p:nvPr>
            <p:ph idx="1"/>
          </p:nvPr>
        </p:nvSpPr>
        <p:spPr/>
        <p:txBody>
          <a:bodyPr>
            <a:normAutofit/>
          </a:bodyPr>
          <a:lstStyle/>
          <a:p>
            <a:pPr>
              <a:lnSpc>
                <a:spcPct val="100000"/>
              </a:lnSpc>
              <a:spcBef>
                <a:spcPts val="0"/>
              </a:spcBef>
              <a:spcAft>
                <a:spcPts val="1200"/>
              </a:spcAft>
            </a:pPr>
            <a:r>
              <a:rPr lang="en-US" sz="2400" b="1" dirty="0">
                <a:solidFill>
                  <a:srgbClr val="004C97"/>
                </a:solidFill>
              </a:rPr>
              <a:t>Improving post-school outcomes for students with disabilities.</a:t>
            </a:r>
          </a:p>
          <a:p>
            <a:pPr marL="365125" indent="-365125">
              <a:lnSpc>
                <a:spcPct val="100000"/>
              </a:lnSpc>
              <a:spcBef>
                <a:spcPts val="0"/>
              </a:spcBef>
              <a:spcAft>
                <a:spcPts val="1200"/>
              </a:spcAft>
            </a:pPr>
            <a:r>
              <a:rPr lang="en-US" sz="2400" dirty="0"/>
              <a:t>CCTS provides secondary </a:t>
            </a:r>
            <a:r>
              <a:rPr lang="en-US" sz="2400" b="1" dirty="0">
                <a:solidFill>
                  <a:srgbClr val="004C97"/>
                </a:solidFill>
              </a:rPr>
              <a:t>transition training </a:t>
            </a:r>
            <a:r>
              <a:rPr lang="en-US" sz="2400" dirty="0"/>
              <a:t>and </a:t>
            </a:r>
            <a:r>
              <a:rPr lang="en-US" sz="2400" b="1" dirty="0">
                <a:solidFill>
                  <a:srgbClr val="004C97"/>
                </a:solidFill>
              </a:rPr>
              <a:t>technical assistance </a:t>
            </a:r>
            <a:r>
              <a:rPr lang="en-US" sz="2400" dirty="0"/>
              <a:t>to Washington state partnering agencies, Educational Service Districts (ESDs), Local Educational Agencies (LEAs), and public schools that serve high school-age students.</a:t>
            </a:r>
          </a:p>
          <a:p>
            <a:pPr marL="365125" indent="-365125">
              <a:lnSpc>
                <a:spcPct val="100000"/>
              </a:lnSpc>
              <a:spcBef>
                <a:spcPts val="0"/>
              </a:spcBef>
              <a:spcAft>
                <a:spcPts val="1200"/>
              </a:spcAft>
            </a:pPr>
            <a:r>
              <a:rPr lang="en-US" sz="2400" dirty="0"/>
              <a:t>CCTS has responsibility for </a:t>
            </a:r>
            <a:r>
              <a:rPr lang="en-US" sz="2400" b="1" dirty="0">
                <a:solidFill>
                  <a:srgbClr val="004C97"/>
                </a:solidFill>
              </a:rPr>
              <a:t>analyzing the district-reported post-school outcome data</a:t>
            </a:r>
            <a:r>
              <a:rPr lang="en-US" sz="2400" dirty="0"/>
              <a:t>, using the data to make informed decisions related to training and technical assistance development needs, and submitting the results of the data analysis to OSPI to be included in the state’s Annual Performance Report.</a:t>
            </a:r>
          </a:p>
        </p:txBody>
      </p:sp>
      <p:sp>
        <p:nvSpPr>
          <p:cNvPr id="4" name="Slide Number Placeholder 3"/>
          <p:cNvSpPr>
            <a:spLocks noGrp="1"/>
          </p:cNvSpPr>
          <p:nvPr>
            <p:ph type="sldNum" sz="quarter" idx="12"/>
          </p:nvPr>
        </p:nvSpPr>
        <p:spPr/>
        <p:txBody>
          <a:bodyPr/>
          <a:lstStyle/>
          <a:p>
            <a:fld id="{50ADEE99-5B15-4B10-A3EB-5286E787B43D}" type="slidenum">
              <a:rPr lang="en-US" smtClean="0"/>
              <a:t>5</a:t>
            </a:fld>
            <a:endParaRPr lang="en-US"/>
          </a:p>
        </p:txBody>
      </p:sp>
      <p:sp>
        <p:nvSpPr>
          <p:cNvPr id="7" name="Date Placeholder 6"/>
          <p:cNvSpPr>
            <a:spLocks noGrp="1"/>
          </p:cNvSpPr>
          <p:nvPr>
            <p:ph type="dt" sz="half" idx="10"/>
          </p:nvPr>
        </p:nvSpPr>
        <p:spPr/>
        <p:txBody>
          <a:bodyPr/>
          <a:lstStyle/>
          <a:p>
            <a:endParaRPr lang="en-US" dirty="0"/>
          </a:p>
        </p:txBody>
      </p:sp>
    </p:spTree>
    <p:extLst>
      <p:ext uri="{BB962C8B-B14F-4D97-AF65-F5344CB8AC3E}">
        <p14:creationId xmlns:p14="http://schemas.microsoft.com/office/powerpoint/2010/main" val="2424025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Training Objectives</a:t>
            </a:r>
          </a:p>
        </p:txBody>
      </p:sp>
      <p:sp>
        <p:nvSpPr>
          <p:cNvPr id="3" name="Content Placeholder 2"/>
          <p:cNvSpPr>
            <a:spLocks noGrp="1"/>
          </p:cNvSpPr>
          <p:nvPr>
            <p:ph idx="1"/>
          </p:nvPr>
        </p:nvSpPr>
        <p:spPr/>
        <p:txBody>
          <a:bodyPr>
            <a:normAutofit/>
          </a:bodyPr>
          <a:lstStyle/>
          <a:p>
            <a:pPr marL="0" indent="0">
              <a:buNone/>
            </a:pPr>
            <a:r>
              <a:rPr lang="en-US" dirty="0"/>
              <a:t>Part 1: The Basics</a:t>
            </a:r>
          </a:p>
          <a:p>
            <a:pPr lvl="1">
              <a:buFont typeface="Arial" panose="020B0604020202020204" pitchFamily="34" charset="0"/>
              <a:buChar char="•"/>
            </a:pPr>
            <a:r>
              <a:rPr lang="en-US" dirty="0"/>
              <a:t>What is T-Folio?</a:t>
            </a:r>
          </a:p>
          <a:p>
            <a:pPr lvl="1">
              <a:buFont typeface="Arial" panose="020B0604020202020204" pitchFamily="34" charset="0"/>
              <a:buChar char="•"/>
            </a:pPr>
            <a:r>
              <a:rPr lang="en-US" dirty="0"/>
              <a:t>Who should use T-Folio?</a:t>
            </a:r>
          </a:p>
          <a:p>
            <a:pPr lvl="1">
              <a:buFont typeface="Arial" panose="020B0604020202020204" pitchFamily="34" charset="0"/>
              <a:buChar char="•"/>
            </a:pPr>
            <a:r>
              <a:rPr lang="en-US" dirty="0"/>
              <a:t>How to implement the curriculum</a:t>
            </a:r>
          </a:p>
          <a:p>
            <a:pPr lvl="1">
              <a:buFont typeface="Arial" panose="020B0604020202020204" pitchFamily="34" charset="0"/>
              <a:buChar char="•"/>
            </a:pPr>
            <a:r>
              <a:rPr lang="en-US" dirty="0"/>
              <a:t>What is included </a:t>
            </a:r>
          </a:p>
          <a:p>
            <a:pPr lvl="1">
              <a:buFont typeface="Arial" panose="020B0604020202020204" pitchFamily="34" charset="0"/>
              <a:buChar char="•"/>
            </a:pPr>
            <a:r>
              <a:rPr lang="en-US" dirty="0"/>
              <a:t>How to navigate the lessons and activities</a:t>
            </a:r>
          </a:p>
          <a:p>
            <a:pPr marL="0" lvl="1" indent="0">
              <a:buNone/>
            </a:pPr>
            <a:r>
              <a:rPr lang="en-US" dirty="0"/>
              <a:t>Part 2: Collaboration &amp; Facilitation</a:t>
            </a:r>
          </a:p>
          <a:p>
            <a:endParaRPr lang="en-US" dirty="0"/>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6</a:t>
            </a:fld>
            <a:endParaRPr lang="en-US"/>
          </a:p>
        </p:txBody>
      </p:sp>
    </p:spTree>
    <p:extLst>
      <p:ext uri="{BB962C8B-B14F-4D97-AF65-F5344CB8AC3E}">
        <p14:creationId xmlns:p14="http://schemas.microsoft.com/office/powerpoint/2010/main" val="1459695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9097" y="2438400"/>
            <a:ext cx="10714703" cy="1140178"/>
          </a:xfrm>
        </p:spPr>
        <p:txBody>
          <a:bodyPr>
            <a:normAutofit/>
          </a:bodyPr>
          <a:lstStyle/>
          <a:p>
            <a:pPr marL="0" indent="0" algn="ctr">
              <a:buNone/>
            </a:pPr>
            <a:r>
              <a:rPr lang="en-US" sz="4800" dirty="0">
                <a:latin typeface="Rockwell" panose="02060603020205020403" pitchFamily="18" charset="0"/>
              </a:rPr>
              <a:t>PART 1: The Basics</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7</a:t>
            </a:fld>
            <a:endParaRPr lang="en-US"/>
          </a:p>
        </p:txBody>
      </p:sp>
    </p:spTree>
    <p:extLst>
      <p:ext uri="{BB962C8B-B14F-4D97-AF65-F5344CB8AC3E}">
        <p14:creationId xmlns:p14="http://schemas.microsoft.com/office/powerpoint/2010/main" val="3258356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T-Folio? </a:t>
            </a:r>
          </a:p>
        </p:txBody>
      </p:sp>
      <p:sp>
        <p:nvSpPr>
          <p:cNvPr id="3" name="Content Placeholder 2"/>
          <p:cNvSpPr>
            <a:spLocks noGrp="1"/>
          </p:cNvSpPr>
          <p:nvPr>
            <p:ph idx="1"/>
          </p:nvPr>
        </p:nvSpPr>
        <p:spPr/>
        <p:txBody>
          <a:bodyPr>
            <a:normAutofit/>
          </a:bodyPr>
          <a:lstStyle/>
          <a:p>
            <a:r>
              <a:rPr lang="en-US" dirty="0"/>
              <a:t>A free digital platform that helps youth complete the items needed for their transition portfolios through a series of interactive exercises and the support of a facilitator.</a:t>
            </a:r>
          </a:p>
          <a:p>
            <a:r>
              <a:rPr lang="en-US" dirty="0"/>
              <a:t>Aligns with both </a:t>
            </a:r>
            <a:r>
              <a:rPr lang="en-US" dirty="0">
                <a:hlinkClick r:id="rId3"/>
              </a:rPr>
              <a:t>Individualized Education Program</a:t>
            </a:r>
            <a:r>
              <a:rPr lang="en-US" dirty="0"/>
              <a:t> (IEP) transition planning and the Division of Vocational Rehabilitation’s </a:t>
            </a:r>
            <a:r>
              <a:rPr lang="en-US" dirty="0">
                <a:hlinkClick r:id="rId4"/>
              </a:rPr>
              <a:t>Pre-Employment Transition Services</a:t>
            </a:r>
            <a:r>
              <a:rPr lang="en-US" dirty="0"/>
              <a:t>. </a:t>
            </a:r>
          </a:p>
          <a:p>
            <a:r>
              <a:rPr lang="en-US" dirty="0"/>
              <a:t>Schools and counselors are already required to provide transition services. The T-Folio is a supplemental tool that makes it easier! </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8</a:t>
            </a:fld>
            <a:endParaRPr lang="en-US"/>
          </a:p>
        </p:txBody>
      </p:sp>
    </p:spTree>
    <p:extLst>
      <p:ext uri="{BB962C8B-B14F-4D97-AF65-F5344CB8AC3E}">
        <p14:creationId xmlns:p14="http://schemas.microsoft.com/office/powerpoint/2010/main" val="3955544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Transition Services</a:t>
            </a:r>
          </a:p>
        </p:txBody>
      </p:sp>
      <p:sp>
        <p:nvSpPr>
          <p:cNvPr id="3" name="Content Placeholder 2"/>
          <p:cNvSpPr>
            <a:spLocks noGrp="1"/>
          </p:cNvSpPr>
          <p:nvPr>
            <p:ph idx="1"/>
          </p:nvPr>
        </p:nvSpPr>
        <p:spPr/>
        <p:txBody>
          <a:bodyPr/>
          <a:lstStyle/>
          <a:p>
            <a:pPr marL="0" indent="0">
              <a:spcAft>
                <a:spcPts val="1200"/>
              </a:spcAft>
              <a:buNone/>
            </a:pPr>
            <a:r>
              <a:rPr lang="en-US" dirty="0"/>
              <a:t>The T-Folio curriculum is aligned with the </a:t>
            </a:r>
            <a:r>
              <a:rPr lang="en-US" dirty="0">
                <a:hlinkClick r:id="rId3"/>
              </a:rPr>
              <a:t>Transition Services Flowchart</a:t>
            </a:r>
            <a:r>
              <a:rPr lang="en-US" dirty="0"/>
              <a:t> (Johnson, 2012) and is designed to guide youth through the process of planning for their future and setting goals for: </a:t>
            </a:r>
          </a:p>
          <a:p>
            <a:pPr marL="862013" lvl="1" indent="-398463">
              <a:buFont typeface="Arial" panose="020B0604020202020204" pitchFamily="34" charset="0"/>
              <a:buChar char="•"/>
            </a:pPr>
            <a:r>
              <a:rPr lang="en-US" dirty="0"/>
              <a:t>the IEP (Individualized Education Program).</a:t>
            </a:r>
          </a:p>
          <a:p>
            <a:pPr marL="862013" lvl="1" indent="-398463">
              <a:buFont typeface="Arial" panose="020B0604020202020204" pitchFamily="34" charset="0"/>
              <a:buChar char="•"/>
            </a:pPr>
            <a:r>
              <a:rPr lang="en-US" dirty="0"/>
              <a:t>the IPE (Individual Plan for Employment).</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9</a:t>
            </a:fld>
            <a:endParaRPr lang="en-US"/>
          </a:p>
        </p:txBody>
      </p:sp>
    </p:spTree>
    <p:extLst>
      <p:ext uri="{BB962C8B-B14F-4D97-AF65-F5344CB8AC3E}">
        <p14:creationId xmlns:p14="http://schemas.microsoft.com/office/powerpoint/2010/main" val="1991989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should use the T-Folio?</a:t>
            </a:r>
          </a:p>
        </p:txBody>
      </p:sp>
      <p:sp>
        <p:nvSpPr>
          <p:cNvPr id="3" name="Content Placeholder 2"/>
          <p:cNvSpPr>
            <a:spLocks noGrp="1"/>
          </p:cNvSpPr>
          <p:nvPr>
            <p:ph idx="1"/>
          </p:nvPr>
        </p:nvSpPr>
        <p:spPr/>
        <p:txBody>
          <a:bodyPr/>
          <a:lstStyle/>
          <a:p>
            <a:r>
              <a:rPr lang="en-US" dirty="0"/>
              <a:t>T-Folio is designed for youth aged 16-25 who are in the process of transitioning from high school to post-secondary employment or higher education. </a:t>
            </a:r>
          </a:p>
          <a:p>
            <a:r>
              <a:rPr lang="en-US" dirty="0"/>
              <a:t>T-Folio is primarily designed for students who fall into the high incidence categories (SLD, EBD, Health Impaired, etc.)</a:t>
            </a:r>
          </a:p>
          <a:p>
            <a:r>
              <a:rPr lang="en-US" dirty="0"/>
              <a:t>Activities have been carefully constructed to incorporate universal design principles and can be modified to meet the needs of a wider range of student abilities.</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10</a:t>
            </a:fld>
            <a:endParaRPr lang="en-US"/>
          </a:p>
        </p:txBody>
      </p:sp>
    </p:spTree>
    <p:extLst>
      <p:ext uri="{BB962C8B-B14F-4D97-AF65-F5344CB8AC3E}">
        <p14:creationId xmlns:p14="http://schemas.microsoft.com/office/powerpoint/2010/main" val="290488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implement the curriculum</a:t>
            </a:r>
          </a:p>
        </p:txBody>
      </p:sp>
      <p:sp>
        <p:nvSpPr>
          <p:cNvPr id="3" name="Content Placeholder 2"/>
          <p:cNvSpPr>
            <a:spLocks noGrp="1"/>
          </p:cNvSpPr>
          <p:nvPr>
            <p:ph idx="1"/>
          </p:nvPr>
        </p:nvSpPr>
        <p:spPr/>
        <p:txBody>
          <a:bodyPr>
            <a:normAutofit lnSpcReduction="10000"/>
          </a:bodyPr>
          <a:lstStyle/>
          <a:p>
            <a:r>
              <a:rPr lang="en-US" dirty="0"/>
              <a:t>Implement the curriculum in classes that already exist:</a:t>
            </a:r>
          </a:p>
          <a:p>
            <a:pPr marL="914400" lvl="1" indent="-396875"/>
            <a:r>
              <a:rPr lang="en-US" dirty="0"/>
              <a:t>English Language Arts</a:t>
            </a:r>
          </a:p>
          <a:p>
            <a:pPr marL="914400" lvl="1" indent="-396875"/>
            <a:r>
              <a:rPr lang="en-US" dirty="0"/>
              <a:t>Life Skills</a:t>
            </a:r>
          </a:p>
          <a:p>
            <a:pPr marL="914400" lvl="1" indent="-396875"/>
            <a:r>
              <a:rPr lang="en-US" dirty="0"/>
              <a:t>Career Technical Education</a:t>
            </a:r>
          </a:p>
          <a:p>
            <a:pPr marL="914400" lvl="1" indent="-396875"/>
            <a:r>
              <a:rPr lang="en-US" dirty="0"/>
              <a:t>Advisory</a:t>
            </a:r>
          </a:p>
          <a:p>
            <a:pPr marL="914400" lvl="1" indent="-396875"/>
            <a:r>
              <a:rPr lang="en-US" dirty="0"/>
              <a:t>Community Experience Class</a:t>
            </a:r>
          </a:p>
          <a:p>
            <a:pPr marL="914400" lvl="1" indent="-396875"/>
            <a:r>
              <a:rPr lang="en-US" dirty="0"/>
              <a:t>Etc.</a:t>
            </a:r>
          </a:p>
          <a:p>
            <a:r>
              <a:rPr lang="en-US" dirty="0"/>
              <a:t>In small groups or individually to prepare for the development of an IPE with the help of a DVR counselor.</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11</a:t>
            </a:fld>
            <a:endParaRPr lang="en-US"/>
          </a:p>
        </p:txBody>
      </p:sp>
    </p:spTree>
    <p:extLst>
      <p:ext uri="{BB962C8B-B14F-4D97-AF65-F5344CB8AC3E}">
        <p14:creationId xmlns:p14="http://schemas.microsoft.com/office/powerpoint/2010/main" val="2910510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Partner with others</a:t>
            </a:r>
          </a:p>
        </p:txBody>
      </p:sp>
      <p:sp>
        <p:nvSpPr>
          <p:cNvPr id="3" name="Content Placeholder 2"/>
          <p:cNvSpPr>
            <a:spLocks noGrp="1"/>
          </p:cNvSpPr>
          <p:nvPr>
            <p:ph idx="1"/>
          </p:nvPr>
        </p:nvSpPr>
        <p:spPr/>
        <p:txBody>
          <a:bodyPr/>
          <a:lstStyle/>
          <a:p>
            <a:pPr marL="396875" lvl="1" indent="-396875">
              <a:buFont typeface="Arial" panose="020B0604020202020204" pitchFamily="34" charset="0"/>
              <a:buChar char="•"/>
            </a:pPr>
            <a:r>
              <a:rPr lang="en-US" dirty="0"/>
              <a:t>CTE teacher</a:t>
            </a:r>
          </a:p>
          <a:p>
            <a:pPr marL="396875" lvl="1" indent="-396875">
              <a:buFont typeface="Arial" panose="020B0604020202020204" pitchFamily="34" charset="0"/>
              <a:buChar char="•"/>
            </a:pPr>
            <a:r>
              <a:rPr lang="en-US" dirty="0"/>
              <a:t>School counselor</a:t>
            </a:r>
          </a:p>
          <a:p>
            <a:pPr marL="396875" lvl="1" indent="-396875">
              <a:buFont typeface="Arial" panose="020B0604020202020204" pitchFamily="34" charset="0"/>
              <a:buChar char="•"/>
            </a:pPr>
            <a:r>
              <a:rPr lang="en-US" dirty="0"/>
              <a:t>Business partners</a:t>
            </a:r>
          </a:p>
          <a:p>
            <a:pPr marL="396875" lvl="1" indent="-396875">
              <a:buFont typeface="Arial" panose="020B0604020202020204" pitchFamily="34" charset="0"/>
              <a:buChar char="•"/>
            </a:pPr>
            <a:r>
              <a:rPr lang="en-US" dirty="0"/>
              <a:t>Guest speakers. </a:t>
            </a:r>
          </a:p>
          <a:p>
            <a:pPr marL="396875" lvl="1" indent="-396875">
              <a:buFont typeface="Arial" panose="020B0604020202020204" pitchFamily="34" charset="0"/>
              <a:buChar char="•"/>
            </a:pPr>
            <a:endParaRPr lang="en-US" dirty="0"/>
          </a:p>
          <a:p>
            <a:pPr marL="0" lvl="1" indent="0">
              <a:buNone/>
            </a:pPr>
            <a:r>
              <a:rPr lang="en-US" dirty="0"/>
              <a:t>Use technology to invite speakers into your classroom via Zoom, Skype, etc.</a:t>
            </a:r>
          </a:p>
          <a:p>
            <a:endParaRPr lang="en-US" dirty="0"/>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12</a:t>
            </a:fld>
            <a:endParaRPr lang="en-US"/>
          </a:p>
        </p:txBody>
      </p:sp>
    </p:spTree>
    <p:extLst>
      <p:ext uri="{BB962C8B-B14F-4D97-AF65-F5344CB8AC3E}">
        <p14:creationId xmlns:p14="http://schemas.microsoft.com/office/powerpoint/2010/main" val="3384093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Suggestions for timing when integrating T-Folio</a:t>
            </a:r>
          </a:p>
        </p:txBody>
      </p:sp>
      <p:sp>
        <p:nvSpPr>
          <p:cNvPr id="3" name="Content Placeholder 2"/>
          <p:cNvSpPr>
            <a:spLocks noGrp="1"/>
          </p:cNvSpPr>
          <p:nvPr>
            <p:ph idx="1"/>
          </p:nvPr>
        </p:nvSpPr>
        <p:spPr>
          <a:xfrm>
            <a:off x="639097" y="1543287"/>
            <a:ext cx="10944530" cy="4406355"/>
          </a:xfrm>
        </p:spPr>
        <p:txBody>
          <a:bodyPr>
            <a:normAutofit fontScale="92500"/>
          </a:bodyPr>
          <a:lstStyle/>
          <a:p>
            <a:pPr marL="0" indent="0">
              <a:buNone/>
            </a:pPr>
            <a:r>
              <a:rPr lang="en-US" dirty="0"/>
              <a:t>The curriculum can be used throughout the student’s high-school career, as they will benefit from repeating or revisiting certain lessons each year.</a:t>
            </a:r>
          </a:p>
          <a:p>
            <a:pPr lvl="1">
              <a:buFont typeface="Arial" panose="020B0604020202020204" pitchFamily="34" charset="0"/>
              <a:buChar char="•"/>
            </a:pPr>
            <a:r>
              <a:rPr lang="en-US" dirty="0"/>
              <a:t>Age appropriate assessments should be done every year.</a:t>
            </a:r>
          </a:p>
          <a:p>
            <a:pPr lvl="1">
              <a:buFont typeface="Arial" panose="020B0604020202020204" pitchFamily="34" charset="0"/>
              <a:buChar char="•"/>
            </a:pPr>
            <a:r>
              <a:rPr lang="en-US" dirty="0"/>
              <a:t>Goals (postsecondary and annual IEP) can be written and led by the student and need to be reviewed/adjusted annually.</a:t>
            </a:r>
          </a:p>
          <a:p>
            <a:pPr lvl="1">
              <a:buFont typeface="Arial" panose="020B0604020202020204" pitchFamily="34" charset="0"/>
              <a:buChar char="•"/>
            </a:pPr>
            <a:r>
              <a:rPr lang="en-US" dirty="0"/>
              <a:t>Preparing for employment varies as the student matures – revisiting these areas will lead to better outcomes. </a:t>
            </a:r>
          </a:p>
          <a:p>
            <a:pPr lvl="1">
              <a:buFont typeface="Arial" panose="020B0604020202020204" pitchFamily="34" charset="0"/>
              <a:buChar char="•"/>
            </a:pPr>
            <a:r>
              <a:rPr lang="en-US" dirty="0"/>
              <a:t>Self-advocacy is an ongoing area of growth for youth as they experience and mature in their transition – revisit and practice often.</a:t>
            </a:r>
          </a:p>
          <a:p>
            <a:endParaRPr lang="en-US" dirty="0"/>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13</a:t>
            </a:fld>
            <a:endParaRPr lang="en-US"/>
          </a:p>
        </p:txBody>
      </p:sp>
    </p:spTree>
    <p:extLst>
      <p:ext uri="{BB962C8B-B14F-4D97-AF65-F5344CB8AC3E}">
        <p14:creationId xmlns:p14="http://schemas.microsoft.com/office/powerpoint/2010/main" val="1923268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School and Beyond Plan </a:t>
            </a:r>
          </a:p>
        </p:txBody>
      </p:sp>
      <p:sp>
        <p:nvSpPr>
          <p:cNvPr id="3" name="Content Placeholder 2"/>
          <p:cNvSpPr>
            <a:spLocks noGrp="1"/>
          </p:cNvSpPr>
          <p:nvPr>
            <p:ph idx="1"/>
          </p:nvPr>
        </p:nvSpPr>
        <p:spPr/>
        <p:txBody>
          <a:bodyPr>
            <a:normAutofit/>
          </a:bodyPr>
          <a:lstStyle/>
          <a:p>
            <a:pPr marL="0" indent="0">
              <a:spcAft>
                <a:spcPts val="1200"/>
              </a:spcAft>
              <a:buNone/>
            </a:pPr>
            <a:r>
              <a:rPr lang="en-US" dirty="0"/>
              <a:t>Many T-Folio activities align with the </a:t>
            </a:r>
            <a:r>
              <a:rPr lang="en-US" dirty="0">
                <a:hlinkClick r:id="rId3"/>
              </a:rPr>
              <a:t>High School and Beyond Plan</a:t>
            </a:r>
            <a:r>
              <a:rPr lang="en-US" dirty="0"/>
              <a:t> (HSBP) required for all students for graduation, including: </a:t>
            </a:r>
          </a:p>
          <a:p>
            <a:pPr marL="862013" lvl="1" indent="-398463">
              <a:buFont typeface="Arial" panose="020B0604020202020204" pitchFamily="34" charset="0"/>
              <a:buChar char="•"/>
            </a:pPr>
            <a:r>
              <a:rPr lang="en-US" dirty="0"/>
              <a:t>Career Interest Inventory (see T-Folio </a:t>
            </a:r>
            <a:r>
              <a:rPr lang="en-US" dirty="0">
                <a:hlinkClick r:id="rId4"/>
              </a:rPr>
              <a:t>Unit 1, Lesson 3</a:t>
            </a:r>
            <a:r>
              <a:rPr lang="en-US" dirty="0"/>
              <a:t>)</a:t>
            </a:r>
          </a:p>
          <a:p>
            <a:pPr marL="862013" lvl="1" indent="-398463">
              <a:buFont typeface="Arial" panose="020B0604020202020204" pitchFamily="34" charset="0"/>
              <a:buChar char="•"/>
            </a:pPr>
            <a:r>
              <a:rPr lang="en-US" dirty="0"/>
              <a:t>Educational goals (</a:t>
            </a:r>
            <a:r>
              <a:rPr lang="en-US" dirty="0">
                <a:hlinkClick r:id="rId5"/>
              </a:rPr>
              <a:t>Unit 2, Lesson 2</a:t>
            </a:r>
            <a:r>
              <a:rPr lang="en-US" dirty="0"/>
              <a:t>)</a:t>
            </a:r>
          </a:p>
          <a:p>
            <a:pPr marL="862013" lvl="1" indent="-398463">
              <a:buFont typeface="Arial" panose="020B0604020202020204" pitchFamily="34" charset="0"/>
              <a:buChar char="•"/>
            </a:pPr>
            <a:r>
              <a:rPr lang="en-US" dirty="0"/>
              <a:t>Course planner (</a:t>
            </a:r>
            <a:r>
              <a:rPr lang="en-US" dirty="0">
                <a:hlinkClick r:id="rId6"/>
              </a:rPr>
              <a:t>Unit 2, Lesson 5</a:t>
            </a:r>
            <a:r>
              <a:rPr lang="en-US" dirty="0"/>
              <a:t>)</a:t>
            </a:r>
          </a:p>
          <a:p>
            <a:pPr marL="862013" lvl="1" indent="-398463">
              <a:buFont typeface="Arial" panose="020B0604020202020204" pitchFamily="34" charset="0"/>
              <a:buChar char="•"/>
            </a:pPr>
            <a:r>
              <a:rPr lang="en-US" dirty="0"/>
              <a:t>Personalized pathway (</a:t>
            </a:r>
            <a:r>
              <a:rPr lang="en-US" dirty="0">
                <a:hlinkClick r:id="rId7"/>
              </a:rPr>
              <a:t>Unit 2, Lesson 7</a:t>
            </a:r>
            <a:r>
              <a:rPr lang="en-US" dirty="0"/>
              <a:t>)</a:t>
            </a:r>
          </a:p>
          <a:p>
            <a:pPr marL="862013" lvl="1" indent="-398463">
              <a:buFont typeface="Arial" panose="020B0604020202020204" pitchFamily="34" charset="0"/>
              <a:buChar char="•"/>
            </a:pPr>
            <a:r>
              <a:rPr lang="en-US" dirty="0"/>
              <a:t>Resume/activity log (</a:t>
            </a:r>
            <a:r>
              <a:rPr lang="en-US" dirty="0">
                <a:hlinkClick r:id="rId8"/>
              </a:rPr>
              <a:t>Unit 4, Lesson 2</a:t>
            </a:r>
            <a:r>
              <a:rPr lang="en-US" dirty="0"/>
              <a:t>)</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14</a:t>
            </a:fld>
            <a:endParaRPr lang="en-US"/>
          </a:p>
        </p:txBody>
      </p:sp>
    </p:spTree>
    <p:extLst>
      <p:ext uri="{BB962C8B-B14F-4D97-AF65-F5344CB8AC3E}">
        <p14:creationId xmlns:p14="http://schemas.microsoft.com/office/powerpoint/2010/main" val="4178283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T-Folio Units</a:t>
            </a:r>
          </a:p>
        </p:txBody>
      </p:sp>
      <p:sp>
        <p:nvSpPr>
          <p:cNvPr id="3" name="Content Placeholder 2"/>
          <p:cNvSpPr>
            <a:spLocks noGrp="1"/>
          </p:cNvSpPr>
          <p:nvPr>
            <p:ph idx="1"/>
          </p:nvPr>
        </p:nvSpPr>
        <p:spPr/>
        <p:txBody>
          <a:bodyPr/>
          <a:lstStyle/>
          <a:p>
            <a:r>
              <a:rPr lang="en-US" dirty="0"/>
              <a:t>Student-Centered Introduction </a:t>
            </a:r>
          </a:p>
          <a:p>
            <a:r>
              <a:rPr lang="en-US" dirty="0"/>
              <a:t>Unit 1: Job Exploration Groundwork </a:t>
            </a:r>
          </a:p>
          <a:p>
            <a:r>
              <a:rPr lang="en-US" dirty="0"/>
              <a:t>Unit 2: Postsecondary Employment and Education Options</a:t>
            </a:r>
          </a:p>
          <a:p>
            <a:r>
              <a:rPr lang="en-US" dirty="0"/>
              <a:t>Unit 3: Work-based Learning Experiences </a:t>
            </a:r>
          </a:p>
          <a:p>
            <a:r>
              <a:rPr lang="en-US" dirty="0"/>
              <a:t>Unit 4: Workplace Readiness Training </a:t>
            </a:r>
          </a:p>
          <a:p>
            <a:r>
              <a:rPr lang="en-US" dirty="0"/>
              <a:t>Unit 5: Self-Advocacy </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15</a:t>
            </a:fld>
            <a:endParaRPr lang="en-US"/>
          </a:p>
        </p:txBody>
      </p:sp>
    </p:spTree>
    <p:extLst>
      <p:ext uri="{BB962C8B-B14F-4D97-AF65-F5344CB8AC3E}">
        <p14:creationId xmlns:p14="http://schemas.microsoft.com/office/powerpoint/2010/main" val="2169628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Student-Centered Introduction </a:t>
            </a:r>
          </a:p>
        </p:txBody>
      </p:sp>
      <p:sp>
        <p:nvSpPr>
          <p:cNvPr id="3" name="Content Placeholder 2"/>
          <p:cNvSpPr>
            <a:spLocks noGrp="1"/>
          </p:cNvSpPr>
          <p:nvPr>
            <p:ph idx="1"/>
          </p:nvPr>
        </p:nvSpPr>
        <p:spPr/>
        <p:txBody>
          <a:bodyPr>
            <a:normAutofit/>
          </a:bodyPr>
          <a:lstStyle/>
          <a:p>
            <a:r>
              <a:rPr lang="en-US" dirty="0"/>
              <a:t>A warm-up unit for both youth and facilitators. </a:t>
            </a:r>
          </a:p>
          <a:p>
            <a:r>
              <a:rPr lang="en-US" dirty="0"/>
              <a:t>Promotes student voice.</a:t>
            </a:r>
          </a:p>
          <a:p>
            <a:r>
              <a:rPr lang="en-US" dirty="0"/>
              <a:t>Emboldens the students to self-reflect and explore what is important to them and their future.</a:t>
            </a:r>
          </a:p>
          <a:p>
            <a:r>
              <a:rPr lang="en-US" dirty="0"/>
              <a:t>Increases understanding and ability to identify and voice future desires.</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16</a:t>
            </a:fld>
            <a:endParaRPr lang="en-US"/>
          </a:p>
        </p:txBody>
      </p:sp>
    </p:spTree>
    <p:extLst>
      <p:ext uri="{BB962C8B-B14F-4D97-AF65-F5344CB8AC3E}">
        <p14:creationId xmlns:p14="http://schemas.microsoft.com/office/powerpoint/2010/main" val="4069048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 1: Job Exploration Groundwork</a:t>
            </a:r>
          </a:p>
        </p:txBody>
      </p:sp>
      <p:sp>
        <p:nvSpPr>
          <p:cNvPr id="3" name="Content Placeholder 2"/>
          <p:cNvSpPr>
            <a:spLocks noGrp="1"/>
          </p:cNvSpPr>
          <p:nvPr>
            <p:ph idx="1"/>
          </p:nvPr>
        </p:nvSpPr>
        <p:spPr>
          <a:xfrm>
            <a:off x="639097" y="1455576"/>
            <a:ext cx="10714703" cy="4406355"/>
          </a:xfrm>
        </p:spPr>
        <p:txBody>
          <a:bodyPr/>
          <a:lstStyle/>
          <a:p>
            <a:r>
              <a:rPr lang="en-US" dirty="0"/>
              <a:t>This unit consists of 8 lessons. </a:t>
            </a:r>
          </a:p>
          <a:p>
            <a:r>
              <a:rPr lang="en-US" dirty="0"/>
              <a:t>A series of assessments in areas of strengths, preferences, interests, needs, self-determination, and work maturity skills. </a:t>
            </a:r>
          </a:p>
          <a:p>
            <a:r>
              <a:rPr lang="en-US" dirty="0"/>
              <a:t>Students will analyze results of the assessments and identify connected traits in relation to potential careers.</a:t>
            </a:r>
          </a:p>
          <a:p>
            <a:endParaRPr lang="en-US" dirty="0"/>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17</a:t>
            </a:fld>
            <a:endParaRPr lang="en-US"/>
          </a:p>
        </p:txBody>
      </p:sp>
    </p:spTree>
    <p:extLst>
      <p:ext uri="{BB962C8B-B14F-4D97-AF65-F5344CB8AC3E}">
        <p14:creationId xmlns:p14="http://schemas.microsoft.com/office/powerpoint/2010/main" val="2643324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1173872"/>
          </a:xfrm>
        </p:spPr>
        <p:txBody>
          <a:bodyPr>
            <a:normAutofit/>
          </a:bodyPr>
          <a:lstStyle/>
          <a:p>
            <a:r>
              <a:rPr lang="en-US" dirty="0"/>
              <a:t>Unit 2: Postsecondary Employment and Education Options</a:t>
            </a:r>
          </a:p>
        </p:txBody>
      </p:sp>
      <p:sp>
        <p:nvSpPr>
          <p:cNvPr id="3" name="Content Placeholder 2"/>
          <p:cNvSpPr>
            <a:spLocks noGrp="1"/>
          </p:cNvSpPr>
          <p:nvPr>
            <p:ph idx="1"/>
          </p:nvPr>
        </p:nvSpPr>
        <p:spPr>
          <a:xfrm>
            <a:off x="694756" y="1841772"/>
            <a:ext cx="11218202" cy="4406355"/>
          </a:xfrm>
        </p:spPr>
        <p:txBody>
          <a:bodyPr/>
          <a:lstStyle/>
          <a:p>
            <a:r>
              <a:rPr lang="en-US" dirty="0"/>
              <a:t>This unit consists of 7 lessons which follow the Transition Flowchart.</a:t>
            </a:r>
          </a:p>
          <a:p>
            <a:r>
              <a:rPr lang="en-US" dirty="0"/>
              <a:t>In this unit, participants will:</a:t>
            </a:r>
          </a:p>
          <a:p>
            <a:pPr marL="914400" lvl="1" indent="-450850"/>
            <a:r>
              <a:rPr lang="en-US" dirty="0"/>
              <a:t>Explore and create their postsecondary education and training goals. </a:t>
            </a:r>
          </a:p>
          <a:p>
            <a:pPr marL="914400" lvl="1" indent="-450850"/>
            <a:r>
              <a:rPr lang="en-US" dirty="0"/>
              <a:t>Chart their course of study.</a:t>
            </a:r>
          </a:p>
          <a:p>
            <a:pPr marL="914400" lvl="1" indent="-450850"/>
            <a:r>
              <a:rPr lang="en-US" dirty="0"/>
              <a:t>Create an action plan for employment and education.</a:t>
            </a:r>
          </a:p>
          <a:p>
            <a:endParaRPr lang="en-US" dirty="0"/>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18</a:t>
            </a:fld>
            <a:endParaRPr lang="en-US"/>
          </a:p>
        </p:txBody>
      </p:sp>
    </p:spTree>
    <p:extLst>
      <p:ext uri="{BB962C8B-B14F-4D97-AF65-F5344CB8AC3E}">
        <p14:creationId xmlns:p14="http://schemas.microsoft.com/office/powerpoint/2010/main" val="4241271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 3: Work-based Learning Experiences</a:t>
            </a:r>
          </a:p>
        </p:txBody>
      </p:sp>
      <p:sp>
        <p:nvSpPr>
          <p:cNvPr id="3" name="Content Placeholder 2"/>
          <p:cNvSpPr>
            <a:spLocks noGrp="1"/>
          </p:cNvSpPr>
          <p:nvPr>
            <p:ph idx="1"/>
          </p:nvPr>
        </p:nvSpPr>
        <p:spPr/>
        <p:txBody>
          <a:bodyPr>
            <a:normAutofit/>
          </a:bodyPr>
          <a:lstStyle/>
          <a:p>
            <a:pPr marL="0" indent="0">
              <a:buNone/>
            </a:pPr>
            <a:r>
              <a:rPr lang="en-US" dirty="0"/>
              <a:t>This unit consists of 6 lessons that assist students with cultivating experiences that will help prepare them for future careers:</a:t>
            </a:r>
          </a:p>
          <a:p>
            <a:pPr marL="914400" lvl="1" indent="-450850">
              <a:buFont typeface="+mj-lt"/>
              <a:buAutoNum type="arabicPeriod"/>
            </a:pPr>
            <a:r>
              <a:rPr lang="en-US" dirty="0"/>
              <a:t>Introduction to work based learning.</a:t>
            </a:r>
          </a:p>
          <a:p>
            <a:pPr marL="914400" lvl="1" indent="-450850">
              <a:buFont typeface="+mj-lt"/>
              <a:buAutoNum type="arabicPeriod"/>
            </a:pPr>
            <a:r>
              <a:rPr lang="en-US" dirty="0"/>
              <a:t>Workplace skills and competencies.</a:t>
            </a:r>
          </a:p>
          <a:p>
            <a:pPr marL="914400" lvl="1" indent="-450850">
              <a:buFont typeface="+mj-lt"/>
              <a:buAutoNum type="arabicPeriod"/>
            </a:pPr>
            <a:r>
              <a:rPr lang="en-US" dirty="0"/>
              <a:t>Informational interviews.</a:t>
            </a:r>
          </a:p>
          <a:p>
            <a:pPr marL="914400" lvl="1" indent="-450850">
              <a:buFont typeface="+mj-lt"/>
              <a:buAutoNum type="arabicPeriod"/>
            </a:pPr>
            <a:r>
              <a:rPr lang="en-US" dirty="0"/>
              <a:t>Job shadowing.</a:t>
            </a:r>
          </a:p>
          <a:p>
            <a:pPr marL="914400" lvl="1" indent="-450850">
              <a:buFont typeface="+mj-lt"/>
              <a:buAutoNum type="arabicPeriod"/>
            </a:pPr>
            <a:r>
              <a:rPr lang="en-US" dirty="0"/>
              <a:t>Evaluations and letters of recommendation.</a:t>
            </a:r>
          </a:p>
          <a:p>
            <a:pPr marL="914400" lvl="1" indent="-450850">
              <a:buFont typeface="+mj-lt"/>
              <a:buAutoNum type="arabicPeriod"/>
            </a:pPr>
            <a:r>
              <a:rPr lang="en-US" dirty="0"/>
              <a:t>High School and Beyond Plan alignment.</a:t>
            </a:r>
          </a:p>
          <a:p>
            <a:endParaRPr lang="en-US" dirty="0"/>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19</a:t>
            </a:fld>
            <a:endParaRPr lang="en-US"/>
          </a:p>
        </p:txBody>
      </p:sp>
    </p:spTree>
    <p:extLst>
      <p:ext uri="{BB962C8B-B14F-4D97-AF65-F5344CB8AC3E}">
        <p14:creationId xmlns:p14="http://schemas.microsoft.com/office/powerpoint/2010/main" val="1815122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Calibri" panose="020F0502020204030204" pitchFamily="34" charset="0"/>
                <a:cs typeface="Times New Roman" panose="02020603050405020304" pitchFamily="18" charset="0"/>
              </a:rPr>
              <a:t>Unit 4: Workplace Readiness Training</a:t>
            </a:r>
            <a:endParaRPr lang="en-US" dirty="0"/>
          </a:p>
        </p:txBody>
      </p:sp>
      <p:sp>
        <p:nvSpPr>
          <p:cNvPr id="3" name="Content Placeholder 2"/>
          <p:cNvSpPr>
            <a:spLocks noGrp="1"/>
          </p:cNvSpPr>
          <p:nvPr>
            <p:ph idx="1"/>
          </p:nvPr>
        </p:nvSpPr>
        <p:spPr>
          <a:xfrm>
            <a:off x="447675" y="1543287"/>
            <a:ext cx="10906125" cy="4406355"/>
          </a:xfrm>
        </p:spPr>
        <p:txBody>
          <a:bodyPr>
            <a:normAutofit/>
          </a:bodyPr>
          <a:lstStyle/>
          <a:p>
            <a:pPr marL="0" lvl="1" indent="0">
              <a:lnSpc>
                <a:spcPct val="107000"/>
              </a:lnSpc>
              <a:spcBef>
                <a:spcPts val="0"/>
              </a:spcBef>
              <a:buNone/>
              <a:tabLst>
                <a:tab pos="457200" algn="l"/>
              </a:tabLst>
            </a:pPr>
            <a:r>
              <a:rPr lang="en-US" dirty="0"/>
              <a:t>This unit has 7 lessons in which students will learn about:</a:t>
            </a:r>
          </a:p>
          <a:p>
            <a:pPr marL="914400" lvl="1" indent="-450850">
              <a:buFont typeface="+mj-lt"/>
              <a:buAutoNum type="arabicPeriod"/>
            </a:pPr>
            <a:r>
              <a:rPr lang="en-US" dirty="0"/>
              <a:t>Work maturity skills</a:t>
            </a:r>
          </a:p>
          <a:p>
            <a:pPr marL="914400" lvl="1" indent="-450850">
              <a:buFont typeface="+mj-lt"/>
              <a:buAutoNum type="arabicPeriod"/>
            </a:pPr>
            <a:r>
              <a:rPr lang="en-US" dirty="0"/>
              <a:t>Writing a resume</a:t>
            </a:r>
          </a:p>
          <a:p>
            <a:pPr marL="914400" lvl="1" indent="-450850">
              <a:buFont typeface="+mj-lt"/>
              <a:buAutoNum type="arabicPeriod"/>
            </a:pPr>
            <a:r>
              <a:rPr lang="en-US" dirty="0"/>
              <a:t>Writing and presenting an elevator speech</a:t>
            </a:r>
          </a:p>
          <a:p>
            <a:pPr marL="914400" lvl="1" indent="-450850">
              <a:buFont typeface="+mj-lt"/>
              <a:buAutoNum type="arabicPeriod"/>
            </a:pPr>
            <a:r>
              <a:rPr lang="en-US" dirty="0"/>
              <a:t>Job applications</a:t>
            </a:r>
          </a:p>
          <a:p>
            <a:pPr marL="914400" lvl="1" indent="-450850">
              <a:buFont typeface="+mj-lt"/>
              <a:buAutoNum type="arabicPeriod"/>
            </a:pPr>
            <a:r>
              <a:rPr lang="en-US" dirty="0"/>
              <a:t>Job interview preparation</a:t>
            </a:r>
          </a:p>
          <a:p>
            <a:pPr marL="914400" lvl="1" indent="-450850">
              <a:buFont typeface="+mj-lt"/>
              <a:buAutoNum type="arabicPeriod"/>
            </a:pPr>
            <a:r>
              <a:rPr lang="en-US" dirty="0"/>
              <a:t>Writing a thank you note</a:t>
            </a:r>
          </a:p>
          <a:p>
            <a:pPr marL="914400" lvl="1" indent="-450850">
              <a:buFont typeface="+mj-lt"/>
              <a:buAutoNum type="arabicPeriod"/>
            </a:pPr>
            <a:r>
              <a:rPr lang="en-US" dirty="0"/>
              <a:t>Developing an action plan for employment</a:t>
            </a:r>
          </a:p>
          <a:p>
            <a:endParaRPr lang="en-US" dirty="0"/>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20</a:t>
            </a:fld>
            <a:endParaRPr lang="en-US"/>
          </a:p>
        </p:txBody>
      </p:sp>
    </p:spTree>
    <p:extLst>
      <p:ext uri="{BB962C8B-B14F-4D97-AF65-F5344CB8AC3E}">
        <p14:creationId xmlns:p14="http://schemas.microsoft.com/office/powerpoint/2010/main" val="615988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 5: Self Advocacy</a:t>
            </a:r>
          </a:p>
        </p:txBody>
      </p:sp>
      <p:sp>
        <p:nvSpPr>
          <p:cNvPr id="3" name="Content Placeholder 2"/>
          <p:cNvSpPr>
            <a:spLocks noGrp="1"/>
          </p:cNvSpPr>
          <p:nvPr>
            <p:ph idx="1"/>
          </p:nvPr>
        </p:nvSpPr>
        <p:spPr/>
        <p:txBody>
          <a:bodyPr/>
          <a:lstStyle/>
          <a:p>
            <a:pPr marL="0" indent="0">
              <a:buNone/>
            </a:pPr>
            <a:r>
              <a:rPr lang="en-US" dirty="0"/>
              <a:t>This unit has 6 lessons in which students will :</a:t>
            </a:r>
          </a:p>
          <a:p>
            <a:pPr marL="914400" lvl="1" indent="-450850">
              <a:buFont typeface="+mj-lt"/>
              <a:buAutoNum type="arabicPeriod"/>
            </a:pPr>
            <a:r>
              <a:rPr lang="en-US" dirty="0"/>
              <a:t>Reassess their level of self-determination. </a:t>
            </a:r>
          </a:p>
          <a:p>
            <a:pPr marL="914400" lvl="1" indent="-450850">
              <a:buFont typeface="+mj-lt"/>
              <a:buAutoNum type="arabicPeriod"/>
            </a:pPr>
            <a:r>
              <a:rPr lang="en-US" dirty="0"/>
              <a:t>Set goals in the area of self-advocacy.</a:t>
            </a:r>
          </a:p>
          <a:p>
            <a:pPr marL="914400" lvl="1" indent="-450850">
              <a:buFont typeface="+mj-lt"/>
              <a:buAutoNum type="arabicPeriod"/>
            </a:pPr>
            <a:r>
              <a:rPr lang="en-US" dirty="0"/>
              <a:t>Set goals for independent living.</a:t>
            </a:r>
          </a:p>
          <a:p>
            <a:pPr marL="914400" lvl="1" indent="-450850">
              <a:buFont typeface="+mj-lt"/>
              <a:buAutoNum type="arabicPeriod"/>
            </a:pPr>
            <a:r>
              <a:rPr lang="en-US" dirty="0"/>
              <a:t>Learn about student-led IEPs.</a:t>
            </a:r>
          </a:p>
          <a:p>
            <a:pPr marL="914400" lvl="1" indent="-450850">
              <a:buFont typeface="+mj-lt"/>
              <a:buAutoNum type="arabicPeriod"/>
            </a:pPr>
            <a:r>
              <a:rPr lang="en-US" dirty="0"/>
              <a:t>Create an action plan for self-advocacy and independent living. </a:t>
            </a:r>
          </a:p>
          <a:p>
            <a:pPr marL="914400" lvl="1" indent="-450850">
              <a:buFont typeface="+mj-lt"/>
              <a:buAutoNum type="arabicPeriod"/>
            </a:pPr>
            <a:r>
              <a:rPr lang="en-US" dirty="0"/>
              <a:t>Review their work in the T-Folio for completion.</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21</a:t>
            </a:fld>
            <a:endParaRPr lang="en-US"/>
          </a:p>
        </p:txBody>
      </p:sp>
    </p:spTree>
    <p:extLst>
      <p:ext uri="{BB962C8B-B14F-4D97-AF65-F5344CB8AC3E}">
        <p14:creationId xmlns:p14="http://schemas.microsoft.com/office/powerpoint/2010/main" val="933734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Getting Started</a:t>
            </a:r>
          </a:p>
        </p:txBody>
      </p:sp>
      <p:sp>
        <p:nvSpPr>
          <p:cNvPr id="3" name="Content Placeholder 2"/>
          <p:cNvSpPr>
            <a:spLocks noGrp="1"/>
          </p:cNvSpPr>
          <p:nvPr>
            <p:ph idx="1"/>
          </p:nvPr>
        </p:nvSpPr>
        <p:spPr/>
        <p:txBody>
          <a:bodyPr/>
          <a:lstStyle/>
          <a:p>
            <a:r>
              <a:rPr lang="en-US" dirty="0"/>
              <a:t>Go to </a:t>
            </a:r>
            <a:r>
              <a:rPr lang="en-US" u="sng" dirty="0">
                <a:hlinkClick r:id="rId3"/>
              </a:rPr>
              <a:t>www.cctstfolio.com</a:t>
            </a:r>
            <a:endParaRPr lang="en-US" dirty="0"/>
          </a:p>
          <a:p>
            <a:r>
              <a:rPr lang="en-US" dirty="0"/>
              <a:t>Chrome has the best functionality. </a:t>
            </a:r>
          </a:p>
          <a:p>
            <a:r>
              <a:rPr lang="en-US" dirty="0"/>
              <a:t>There may be a short wait as the platform loads.</a:t>
            </a:r>
          </a:p>
          <a:p>
            <a:r>
              <a:rPr lang="en-US" dirty="0"/>
              <a:t>Familiarize yourself with the units, lesson guides, and activities.</a:t>
            </a:r>
          </a:p>
          <a:p>
            <a:pPr marL="0" indent="0">
              <a:buNone/>
            </a:pPr>
            <a:endParaRPr lang="en-US" dirty="0"/>
          </a:p>
          <a:p>
            <a:endParaRPr lang="en-US" dirty="0"/>
          </a:p>
          <a:p>
            <a:endParaRPr lang="en-US" dirty="0"/>
          </a:p>
          <a:p>
            <a:endParaRPr lang="en-US" dirty="0"/>
          </a:p>
          <a:p>
            <a:endParaRPr lang="en-US" dirty="0"/>
          </a:p>
          <a:p>
            <a:endParaRPr lang="en-US" dirty="0"/>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22</a:t>
            </a:fld>
            <a:endParaRPr lang="en-US"/>
          </a:p>
        </p:txBody>
      </p:sp>
    </p:spTree>
    <p:extLst>
      <p:ext uri="{BB962C8B-B14F-4D97-AF65-F5344CB8AC3E}">
        <p14:creationId xmlns:p14="http://schemas.microsoft.com/office/powerpoint/2010/main" val="1740826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Lesson landing page</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23</a:t>
            </a:fld>
            <a:endParaRPr lang="en-US"/>
          </a:p>
        </p:txBody>
      </p:sp>
      <p:pic>
        <p:nvPicPr>
          <p:cNvPr id="7" name="Picture 6" descr="Screenshot of T-Folio lesson landing page" title="Screenshot of T-Foli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2622" y="1339482"/>
            <a:ext cx="9118956" cy="4855864"/>
          </a:xfrm>
          <a:prstGeom prst="rect">
            <a:avLst/>
          </a:prstGeom>
        </p:spPr>
      </p:pic>
    </p:spTree>
    <p:extLst>
      <p:ext uri="{BB962C8B-B14F-4D97-AF65-F5344CB8AC3E}">
        <p14:creationId xmlns:p14="http://schemas.microsoft.com/office/powerpoint/2010/main" val="3078864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a typical lesson includes</a:t>
            </a:r>
          </a:p>
        </p:txBody>
      </p:sp>
      <p:sp>
        <p:nvSpPr>
          <p:cNvPr id="3" name="Content Placeholder 2"/>
          <p:cNvSpPr>
            <a:spLocks noGrp="1"/>
          </p:cNvSpPr>
          <p:nvPr>
            <p:ph idx="1"/>
          </p:nvPr>
        </p:nvSpPr>
        <p:spPr>
          <a:xfrm>
            <a:off x="639097" y="1543288"/>
            <a:ext cx="4941432" cy="1818478"/>
          </a:xfrm>
        </p:spPr>
        <p:txBody>
          <a:bodyPr>
            <a:normAutofit/>
          </a:bodyPr>
          <a:lstStyle/>
          <a:p>
            <a:r>
              <a:rPr lang="en-US" dirty="0"/>
              <a:t>Lesson guide</a:t>
            </a:r>
          </a:p>
          <a:p>
            <a:r>
              <a:rPr lang="en-US" dirty="0"/>
              <a:t>Activity (one or more)</a:t>
            </a:r>
          </a:p>
          <a:p>
            <a:r>
              <a:rPr lang="en-US" dirty="0"/>
              <a:t>PowerPoint (and PDF)</a:t>
            </a:r>
          </a:p>
          <a:p>
            <a:endParaRPr lang="en-US" dirty="0"/>
          </a:p>
          <a:p>
            <a:endParaRPr lang="en-US" dirty="0"/>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24</a:t>
            </a:fld>
            <a:endParaRPr lang="en-US"/>
          </a:p>
        </p:txBody>
      </p:sp>
    </p:spTree>
    <p:extLst>
      <p:ext uri="{BB962C8B-B14F-4D97-AF65-F5344CB8AC3E}">
        <p14:creationId xmlns:p14="http://schemas.microsoft.com/office/powerpoint/2010/main" val="418855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Guides</a:t>
            </a:r>
          </a:p>
        </p:txBody>
      </p:sp>
      <p:sp>
        <p:nvSpPr>
          <p:cNvPr id="3" name="Content Placeholder 2"/>
          <p:cNvSpPr>
            <a:spLocks noGrp="1"/>
          </p:cNvSpPr>
          <p:nvPr>
            <p:ph idx="1"/>
          </p:nvPr>
        </p:nvSpPr>
        <p:spPr/>
        <p:txBody>
          <a:bodyPr/>
          <a:lstStyle/>
          <a:p>
            <a:pPr marL="0" indent="0">
              <a:buNone/>
            </a:pPr>
            <a:r>
              <a:rPr lang="en-US" dirty="0"/>
              <a:t>Lesson guides are available on each lesson landing page and include the following:</a:t>
            </a:r>
          </a:p>
          <a:p>
            <a:pPr lvl="1">
              <a:buFont typeface="Arial" panose="020B0604020202020204" pitchFamily="34" charset="0"/>
              <a:buChar char="•"/>
            </a:pPr>
            <a:r>
              <a:rPr lang="en-US" dirty="0"/>
              <a:t>Lesson summary and objectives.</a:t>
            </a:r>
          </a:p>
          <a:p>
            <a:pPr lvl="1">
              <a:buFont typeface="Arial" panose="020B0604020202020204" pitchFamily="34" charset="0"/>
              <a:buChar char="•"/>
            </a:pPr>
            <a:r>
              <a:rPr lang="en-US" dirty="0"/>
              <a:t>Facilitator notes.</a:t>
            </a:r>
          </a:p>
          <a:p>
            <a:pPr lvl="1">
              <a:buFont typeface="Arial" panose="020B0604020202020204" pitchFamily="34" charset="0"/>
              <a:buChar char="•"/>
            </a:pPr>
            <a:r>
              <a:rPr lang="en-US" dirty="0"/>
              <a:t>Introduction to the lesson with script suggestions.</a:t>
            </a:r>
          </a:p>
          <a:p>
            <a:pPr lvl="1">
              <a:buFont typeface="Arial" panose="020B0604020202020204" pitchFamily="34" charset="0"/>
              <a:buChar char="•"/>
            </a:pPr>
            <a:r>
              <a:rPr lang="en-US" dirty="0"/>
              <a:t>Activities.</a:t>
            </a:r>
          </a:p>
          <a:p>
            <a:pPr lvl="1">
              <a:buFont typeface="Arial" panose="020B0604020202020204" pitchFamily="34" charset="0"/>
              <a:buChar char="•"/>
            </a:pPr>
            <a:r>
              <a:rPr lang="en-US" dirty="0"/>
              <a:t>Debrief and guiding questions. </a:t>
            </a:r>
          </a:p>
          <a:p>
            <a:pPr lvl="1">
              <a:buFont typeface="Arial" panose="020B0604020202020204" pitchFamily="34" charset="0"/>
              <a:buChar char="•"/>
            </a:pPr>
            <a:r>
              <a:rPr lang="en-US" dirty="0"/>
              <a:t>Additional resources.</a:t>
            </a:r>
          </a:p>
          <a:p>
            <a:pPr lvl="1">
              <a:buFont typeface="Arial" panose="020B0604020202020204" pitchFamily="34" charset="0"/>
              <a:buChar char="•"/>
            </a:pPr>
            <a:r>
              <a:rPr lang="en-US" dirty="0"/>
              <a:t>Considerations for accommodation.</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25</a:t>
            </a:fld>
            <a:endParaRPr lang="en-US"/>
          </a:p>
        </p:txBody>
      </p:sp>
    </p:spTree>
    <p:extLst>
      <p:ext uri="{BB962C8B-B14F-4D97-AF65-F5344CB8AC3E}">
        <p14:creationId xmlns:p14="http://schemas.microsoft.com/office/powerpoint/2010/main" val="3261278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4517" y="460571"/>
            <a:ext cx="10714703" cy="951723"/>
          </a:xfrm>
        </p:spPr>
        <p:txBody>
          <a:bodyPr/>
          <a:lstStyle/>
          <a:p>
            <a:r>
              <a:rPr lang="en-US" dirty="0"/>
              <a:t>Lesson Guide: Example </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26</a:t>
            </a:fld>
            <a:endParaRPr lang="en-US"/>
          </a:p>
        </p:txBody>
      </p:sp>
      <p:pic>
        <p:nvPicPr>
          <p:cNvPr id="9" name="Picture 8" descr="Screenshot of T-Folio lesson guide" title="Screenshot of T-Foli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098" y="1557076"/>
            <a:ext cx="9335803" cy="3743847"/>
          </a:xfrm>
          <a:prstGeom prst="rect">
            <a:avLst/>
          </a:prstGeom>
        </p:spPr>
      </p:pic>
      <p:sp>
        <p:nvSpPr>
          <p:cNvPr id="11" name="Right Arrow 10"/>
          <p:cNvSpPr/>
          <p:nvPr/>
        </p:nvSpPr>
        <p:spPr>
          <a:xfrm rot="11966913">
            <a:off x="10737892" y="2902884"/>
            <a:ext cx="978408" cy="484632"/>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51838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Accessing the PowerPoint</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27</a:t>
            </a:fld>
            <a:endParaRPr lang="en-US"/>
          </a:p>
        </p:txBody>
      </p:sp>
      <p:pic>
        <p:nvPicPr>
          <p:cNvPr id="7" name="Picture 6" descr="Screenshot of lesson landing page" title="Screenshot of T-Foli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6006" y="1884924"/>
            <a:ext cx="4252622" cy="3198064"/>
          </a:xfrm>
          <a:prstGeom prst="rect">
            <a:avLst/>
          </a:prstGeom>
        </p:spPr>
      </p:pic>
      <p:sp>
        <p:nvSpPr>
          <p:cNvPr id="8" name="Right Arrow 7"/>
          <p:cNvSpPr/>
          <p:nvPr/>
        </p:nvSpPr>
        <p:spPr>
          <a:xfrm rot="11966913">
            <a:off x="7629424" y="4449297"/>
            <a:ext cx="978408" cy="484632"/>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20419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PowerPoints</a:t>
            </a:r>
          </a:p>
        </p:txBody>
      </p:sp>
      <p:sp>
        <p:nvSpPr>
          <p:cNvPr id="3" name="Content Placeholder 2"/>
          <p:cNvSpPr>
            <a:spLocks noGrp="1"/>
          </p:cNvSpPr>
          <p:nvPr>
            <p:ph idx="1"/>
          </p:nvPr>
        </p:nvSpPr>
        <p:spPr>
          <a:xfrm>
            <a:off x="639097" y="1543287"/>
            <a:ext cx="10944530" cy="4406355"/>
          </a:xfrm>
        </p:spPr>
        <p:txBody>
          <a:bodyPr/>
          <a:lstStyle/>
          <a:p>
            <a:pPr>
              <a:spcBef>
                <a:spcPts val="600"/>
              </a:spcBef>
            </a:pPr>
            <a:r>
              <a:rPr lang="en-US" dirty="0"/>
              <a:t>Most lessons have an accompanying PowerPoint to use as presentation or guide.</a:t>
            </a:r>
          </a:p>
          <a:p>
            <a:pPr>
              <a:spcBef>
                <a:spcPts val="600"/>
              </a:spcBef>
            </a:pPr>
            <a:r>
              <a:rPr lang="en-US" dirty="0"/>
              <a:t>Guides the facilitator and youth through the lesson.</a:t>
            </a:r>
          </a:p>
          <a:p>
            <a:pPr>
              <a:spcBef>
                <a:spcPts val="600"/>
              </a:spcBef>
            </a:pPr>
            <a:r>
              <a:rPr lang="en-US" dirty="0"/>
              <a:t>Many slides have notes that support the information on the slide.</a:t>
            </a:r>
          </a:p>
          <a:p>
            <a:pPr>
              <a:spcBef>
                <a:spcPts val="600"/>
              </a:spcBef>
            </a:pPr>
            <a:r>
              <a:rPr lang="en-US" dirty="0"/>
              <a:t>Includes links to the activities or resources to be used in the lesson.</a:t>
            </a:r>
          </a:p>
          <a:p>
            <a:pPr>
              <a:spcBef>
                <a:spcPts val="600"/>
              </a:spcBef>
            </a:pPr>
            <a:r>
              <a:rPr lang="en-US" dirty="0"/>
              <a:t>Can be modified or adapted as needed.</a:t>
            </a:r>
          </a:p>
          <a:p>
            <a:endParaRPr lang="en-US" dirty="0"/>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28</a:t>
            </a:fld>
            <a:endParaRPr lang="en-US"/>
          </a:p>
        </p:txBody>
      </p:sp>
    </p:spTree>
    <p:extLst>
      <p:ext uri="{BB962C8B-B14F-4D97-AF65-F5344CB8AC3E}">
        <p14:creationId xmlns:p14="http://schemas.microsoft.com/office/powerpoint/2010/main" val="10878969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Accessing the activities </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29</a:t>
            </a:fld>
            <a:endParaRPr lang="en-US"/>
          </a:p>
        </p:txBody>
      </p:sp>
      <p:pic>
        <p:nvPicPr>
          <p:cNvPr id="8" name="Picture 7" descr="Screenshot of lesson landing page" title="Screenshot of T-Foli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6006" y="1884924"/>
            <a:ext cx="4252622" cy="3198064"/>
          </a:xfrm>
          <a:prstGeom prst="rect">
            <a:avLst/>
          </a:prstGeom>
        </p:spPr>
      </p:pic>
      <p:sp>
        <p:nvSpPr>
          <p:cNvPr id="9" name="Right Arrow 8"/>
          <p:cNvSpPr/>
          <p:nvPr/>
        </p:nvSpPr>
        <p:spPr>
          <a:xfrm rot="11966913">
            <a:off x="7629425" y="3750050"/>
            <a:ext cx="978408" cy="484632"/>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4899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Activities </a:t>
            </a:r>
          </a:p>
        </p:txBody>
      </p:sp>
      <p:sp>
        <p:nvSpPr>
          <p:cNvPr id="3" name="Content Placeholder 2"/>
          <p:cNvSpPr>
            <a:spLocks noGrp="1"/>
          </p:cNvSpPr>
          <p:nvPr>
            <p:ph idx="1"/>
          </p:nvPr>
        </p:nvSpPr>
        <p:spPr>
          <a:xfrm>
            <a:off x="639097" y="1543288"/>
            <a:ext cx="10714703" cy="4139056"/>
          </a:xfrm>
        </p:spPr>
        <p:txBody>
          <a:bodyPr>
            <a:normAutofit/>
          </a:bodyPr>
          <a:lstStyle/>
          <a:p>
            <a:pPr>
              <a:spcBef>
                <a:spcPts val="600"/>
              </a:spcBef>
            </a:pPr>
            <a:r>
              <a:rPr lang="en-US" dirty="0"/>
              <a:t>Each lesson has at least one activity for the youth to complete.</a:t>
            </a:r>
          </a:p>
          <a:p>
            <a:pPr>
              <a:spcBef>
                <a:spcPts val="600"/>
              </a:spcBef>
            </a:pPr>
            <a:r>
              <a:rPr lang="en-US" dirty="0"/>
              <a:t>The lesson guide provides the facilitator with directions and locations of the activity(s).</a:t>
            </a:r>
          </a:p>
          <a:p>
            <a:pPr>
              <a:spcBef>
                <a:spcPts val="600"/>
              </a:spcBef>
            </a:pPr>
            <a:r>
              <a:rPr lang="en-US" dirty="0"/>
              <a:t>There is a “product” at the end of each activity that will need to be saved in some location as a PDF:</a:t>
            </a:r>
          </a:p>
          <a:p>
            <a:pPr marL="914400" lvl="1" indent="-393700">
              <a:spcBef>
                <a:spcPts val="600"/>
              </a:spcBef>
            </a:pPr>
            <a:r>
              <a:rPr lang="en-US" dirty="0"/>
              <a:t>Cloud-based </a:t>
            </a:r>
          </a:p>
          <a:p>
            <a:pPr marL="914400" lvl="1" indent="-393700">
              <a:spcBef>
                <a:spcPts val="600"/>
              </a:spcBef>
            </a:pPr>
            <a:r>
              <a:rPr lang="en-US" dirty="0"/>
              <a:t>Thumb drive</a:t>
            </a:r>
          </a:p>
          <a:p>
            <a:pPr marL="914400" lvl="1" indent="-393700">
              <a:spcBef>
                <a:spcPts val="600"/>
              </a:spcBef>
            </a:pPr>
            <a:r>
              <a:rPr lang="en-US" dirty="0"/>
              <a:t>Printed portfolio</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30</a:t>
            </a:fld>
            <a:endParaRPr lang="en-US"/>
          </a:p>
        </p:txBody>
      </p:sp>
    </p:spTree>
    <p:extLst>
      <p:ext uri="{BB962C8B-B14F-4D97-AF65-F5344CB8AC3E}">
        <p14:creationId xmlns:p14="http://schemas.microsoft.com/office/powerpoint/2010/main" val="1845261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Save your work</a:t>
            </a:r>
          </a:p>
        </p:txBody>
      </p:sp>
      <p:sp>
        <p:nvSpPr>
          <p:cNvPr id="3" name="Content Placeholder 2"/>
          <p:cNvSpPr>
            <a:spLocks noGrp="1"/>
          </p:cNvSpPr>
          <p:nvPr>
            <p:ph idx="1"/>
          </p:nvPr>
        </p:nvSpPr>
        <p:spPr>
          <a:xfrm>
            <a:off x="639097" y="1543287"/>
            <a:ext cx="10714703" cy="2043975"/>
          </a:xfrm>
        </p:spPr>
        <p:txBody>
          <a:bodyPr>
            <a:normAutofit fontScale="92500"/>
          </a:bodyPr>
          <a:lstStyle/>
          <a:p>
            <a:pPr marL="0" indent="0">
              <a:spcBef>
                <a:spcPts val="600"/>
              </a:spcBef>
              <a:spcAft>
                <a:spcPts val="600"/>
              </a:spcAft>
              <a:buNone/>
            </a:pPr>
            <a:r>
              <a:rPr lang="en-US" b="1" dirty="0"/>
              <a:t>Important!</a:t>
            </a:r>
            <a:r>
              <a:rPr lang="en-US" dirty="0"/>
              <a:t> The T-Folio </a:t>
            </a:r>
            <a:r>
              <a:rPr lang="en-US" b="1" dirty="0"/>
              <a:t>will not store any of the user’s work </a:t>
            </a:r>
            <a:r>
              <a:rPr lang="en-US" dirty="0"/>
              <a:t>or information. It is therefore recommended that youth save their work once it is completed by creating a PDF of the activity.</a:t>
            </a:r>
          </a:p>
          <a:p>
            <a:pPr marL="0" indent="0">
              <a:spcBef>
                <a:spcPts val="600"/>
              </a:spcBef>
              <a:spcAft>
                <a:spcPts val="600"/>
              </a:spcAft>
              <a:buNone/>
            </a:pPr>
            <a:r>
              <a:rPr lang="en-US" dirty="0"/>
              <a:t>First, after the activity has been completed, click on the “Print” button.</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31</a:t>
            </a:fld>
            <a:endParaRPr lang="en-US"/>
          </a:p>
        </p:txBody>
      </p:sp>
      <p:pic>
        <p:nvPicPr>
          <p:cNvPr id="8" name="Picture 7" descr="Screenshot of Print button on T-Folio" title="Screenshot of T-Foli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7998" y="3800505"/>
            <a:ext cx="2676899" cy="1676634"/>
          </a:xfrm>
          <a:prstGeom prst="rect">
            <a:avLst/>
          </a:prstGeom>
        </p:spPr>
      </p:pic>
      <p:sp>
        <p:nvSpPr>
          <p:cNvPr id="9" name="Right Arrow 8"/>
          <p:cNvSpPr/>
          <p:nvPr/>
        </p:nvSpPr>
        <p:spPr>
          <a:xfrm rot="11966913">
            <a:off x="7455263" y="4396506"/>
            <a:ext cx="978408" cy="484632"/>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3334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to “Save as PDF”</a:t>
            </a:r>
          </a:p>
        </p:txBody>
      </p:sp>
      <p:sp>
        <p:nvSpPr>
          <p:cNvPr id="3" name="Content Placeholder 2"/>
          <p:cNvSpPr>
            <a:spLocks noGrp="1"/>
          </p:cNvSpPr>
          <p:nvPr>
            <p:ph idx="1"/>
          </p:nvPr>
        </p:nvSpPr>
        <p:spPr>
          <a:xfrm>
            <a:off x="639097" y="2515674"/>
            <a:ext cx="5304503" cy="1944774"/>
          </a:xfrm>
        </p:spPr>
        <p:txBody>
          <a:bodyPr>
            <a:normAutofit/>
          </a:bodyPr>
          <a:lstStyle/>
          <a:p>
            <a:pPr marL="63500" lvl="1" indent="0">
              <a:spcBef>
                <a:spcPts val="600"/>
              </a:spcBef>
              <a:spcAft>
                <a:spcPts val="600"/>
              </a:spcAft>
              <a:buNone/>
            </a:pPr>
            <a:r>
              <a:rPr lang="en-US" dirty="0"/>
              <a:t>Then, from the Print screen, choose "Save as PDF“ by changing the printer destination.</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32</a:t>
            </a:fld>
            <a:endParaRPr lang="en-US"/>
          </a:p>
        </p:txBody>
      </p:sp>
      <p:pic>
        <p:nvPicPr>
          <p:cNvPr id="6" name="Picture 5" descr="Screenshot of Print screen" title="Screensh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1303" y="1455576"/>
            <a:ext cx="3633052" cy="4160826"/>
          </a:xfrm>
          <a:prstGeom prst="rect">
            <a:avLst/>
          </a:prstGeom>
        </p:spPr>
      </p:pic>
      <p:sp>
        <p:nvSpPr>
          <p:cNvPr id="9" name="Right Arrow 8"/>
          <p:cNvSpPr/>
          <p:nvPr/>
        </p:nvSpPr>
        <p:spPr>
          <a:xfrm rot="11966913">
            <a:off x="9182100" y="3637121"/>
            <a:ext cx="978408" cy="484632"/>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21698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Where to save work</a:t>
            </a:r>
          </a:p>
        </p:txBody>
      </p:sp>
      <p:sp>
        <p:nvSpPr>
          <p:cNvPr id="3" name="Content Placeholder 2"/>
          <p:cNvSpPr>
            <a:spLocks noGrp="1"/>
          </p:cNvSpPr>
          <p:nvPr>
            <p:ph idx="1"/>
          </p:nvPr>
        </p:nvSpPr>
        <p:spPr/>
        <p:txBody>
          <a:bodyPr>
            <a:normAutofit/>
          </a:bodyPr>
          <a:lstStyle/>
          <a:p>
            <a:pPr lvl="1">
              <a:spcBef>
                <a:spcPts val="600"/>
              </a:spcBef>
              <a:spcAft>
                <a:spcPts val="600"/>
              </a:spcAft>
              <a:buFont typeface="Arial" panose="020B0604020202020204" pitchFamily="34" charset="0"/>
              <a:buChar char="•"/>
            </a:pPr>
            <a:r>
              <a:rPr lang="en-US" dirty="0"/>
              <a:t>Choose a descriptive file name and save to a place where the student will be able to access it (local computer, thumb drive, school district server).</a:t>
            </a:r>
          </a:p>
          <a:p>
            <a:pPr lvl="1">
              <a:spcBef>
                <a:spcPts val="600"/>
              </a:spcBef>
              <a:spcAft>
                <a:spcPts val="600"/>
              </a:spcAft>
              <a:buFont typeface="Arial" panose="020B0604020202020204" pitchFamily="34" charset="0"/>
              <a:buChar char="•"/>
            </a:pPr>
            <a:r>
              <a:rPr lang="en-US" dirty="0"/>
              <a:t>Once the form is saved, it can also be printed and added to the student’s file. </a:t>
            </a:r>
          </a:p>
          <a:p>
            <a:pPr lvl="1">
              <a:spcBef>
                <a:spcPts val="600"/>
              </a:spcBef>
              <a:spcAft>
                <a:spcPts val="600"/>
              </a:spcAft>
              <a:buFont typeface="Arial" panose="020B0604020202020204" pitchFamily="34" charset="0"/>
              <a:buChar char="•"/>
            </a:pPr>
            <a:r>
              <a:rPr lang="en-US" dirty="0"/>
              <a:t>Plan activities to be completed in one sitting to avoid lost work.</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33</a:t>
            </a:fld>
            <a:endParaRPr lang="en-US"/>
          </a:p>
        </p:txBody>
      </p:sp>
    </p:spTree>
    <p:extLst>
      <p:ext uri="{BB962C8B-B14F-4D97-AF65-F5344CB8AC3E}">
        <p14:creationId xmlns:p14="http://schemas.microsoft.com/office/powerpoint/2010/main" val="40023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T-Folio Tracker</a:t>
            </a:r>
          </a:p>
        </p:txBody>
      </p:sp>
      <p:sp>
        <p:nvSpPr>
          <p:cNvPr id="3" name="Content Placeholder 2"/>
          <p:cNvSpPr>
            <a:spLocks noGrp="1"/>
          </p:cNvSpPr>
          <p:nvPr>
            <p:ph idx="1"/>
          </p:nvPr>
        </p:nvSpPr>
        <p:spPr>
          <a:xfrm>
            <a:off x="639097" y="1543288"/>
            <a:ext cx="10714703" cy="601198"/>
          </a:xfrm>
        </p:spPr>
        <p:txBody>
          <a:bodyPr/>
          <a:lstStyle/>
          <a:p>
            <a:pPr marL="0" indent="0">
              <a:buNone/>
            </a:pPr>
            <a:r>
              <a:rPr lang="en-US" dirty="0"/>
              <a:t>The </a:t>
            </a:r>
            <a:r>
              <a:rPr lang="en-US" dirty="0">
                <a:hlinkClick r:id="rId3"/>
              </a:rPr>
              <a:t>T-Folio Tracker</a:t>
            </a:r>
            <a:r>
              <a:rPr lang="en-US" dirty="0"/>
              <a:t> is how youth will track their work.</a:t>
            </a:r>
          </a:p>
          <a:p>
            <a:endParaRPr lang="en-US" dirty="0"/>
          </a:p>
          <a:p>
            <a:endParaRPr lang="en-US" dirty="0"/>
          </a:p>
          <a:p>
            <a:endParaRPr lang="en-US" dirty="0"/>
          </a:p>
          <a:p>
            <a:endParaRPr lang="en-US" dirty="0"/>
          </a:p>
          <a:p>
            <a:endParaRPr lang="en-US" dirty="0"/>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34</a:t>
            </a:fld>
            <a:endParaRPr lang="en-US"/>
          </a:p>
        </p:txBody>
      </p:sp>
      <p:pic>
        <p:nvPicPr>
          <p:cNvPr id="6" name="Picture 5" descr="Screenshot of T-Folio Tracker" title="Screensho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0778" y="2300765"/>
            <a:ext cx="9431339" cy="3530788"/>
          </a:xfrm>
          <a:prstGeom prst="rect">
            <a:avLst/>
          </a:prstGeom>
        </p:spPr>
      </p:pic>
    </p:spTree>
    <p:extLst>
      <p:ext uri="{BB962C8B-B14F-4D97-AF65-F5344CB8AC3E}">
        <p14:creationId xmlns:p14="http://schemas.microsoft.com/office/powerpoint/2010/main" val="7287834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“White List”</a:t>
            </a:r>
          </a:p>
        </p:txBody>
      </p:sp>
      <p:sp>
        <p:nvSpPr>
          <p:cNvPr id="3" name="Content Placeholder 2"/>
          <p:cNvSpPr>
            <a:spLocks noGrp="1"/>
          </p:cNvSpPr>
          <p:nvPr>
            <p:ph idx="1"/>
          </p:nvPr>
        </p:nvSpPr>
        <p:spPr>
          <a:xfrm>
            <a:off x="639097" y="1543287"/>
            <a:ext cx="10714703" cy="3971248"/>
          </a:xfrm>
        </p:spPr>
        <p:txBody>
          <a:bodyPr/>
          <a:lstStyle/>
          <a:p>
            <a:r>
              <a:rPr lang="en-US" dirty="0"/>
              <a:t>Some schools and organizations have firewalls or other protections in place that block access to T-Folio content. </a:t>
            </a:r>
          </a:p>
          <a:p>
            <a:r>
              <a:rPr lang="en-US" dirty="0"/>
              <a:t>A "white list" is available for download for your IT department to add to the list of URLs recognized as safe. </a:t>
            </a:r>
          </a:p>
          <a:p>
            <a:r>
              <a:rPr lang="en-US" dirty="0"/>
              <a:t>The white list can be downloaded from the </a:t>
            </a:r>
            <a:r>
              <a:rPr lang="en-US" dirty="0">
                <a:hlinkClick r:id="rId3"/>
              </a:rPr>
              <a:t>Feedback</a:t>
            </a:r>
            <a:r>
              <a:rPr lang="en-US" dirty="0"/>
              <a:t> page.</a:t>
            </a:r>
          </a:p>
          <a:p>
            <a:endParaRPr lang="en-US" dirty="0"/>
          </a:p>
          <a:p>
            <a:endParaRPr lang="en-US" dirty="0"/>
          </a:p>
          <a:p>
            <a:endParaRPr lang="en-US" dirty="0"/>
          </a:p>
          <a:p>
            <a:endParaRPr lang="en-US" dirty="0"/>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35</a:t>
            </a:fld>
            <a:endParaRPr lang="en-US"/>
          </a:p>
        </p:txBody>
      </p:sp>
    </p:spTree>
    <p:extLst>
      <p:ext uri="{BB962C8B-B14F-4D97-AF65-F5344CB8AC3E}">
        <p14:creationId xmlns:p14="http://schemas.microsoft.com/office/powerpoint/2010/main" val="25310612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9097" y="2438400"/>
            <a:ext cx="10714703" cy="1140178"/>
          </a:xfrm>
        </p:spPr>
        <p:txBody>
          <a:bodyPr>
            <a:normAutofit/>
          </a:bodyPr>
          <a:lstStyle/>
          <a:p>
            <a:pPr marL="0" indent="0" algn="ctr">
              <a:buNone/>
            </a:pPr>
            <a:r>
              <a:rPr lang="en-US" sz="4800" dirty="0">
                <a:latin typeface="Rockwell" panose="02060603020205020403" pitchFamily="18" charset="0"/>
              </a:rPr>
              <a:t>PART 2: Collaboration &amp; Facilitation</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36</a:t>
            </a:fld>
            <a:endParaRPr lang="en-US"/>
          </a:p>
        </p:txBody>
      </p:sp>
    </p:spTree>
    <p:extLst>
      <p:ext uri="{BB962C8B-B14F-4D97-AF65-F5344CB8AC3E}">
        <p14:creationId xmlns:p14="http://schemas.microsoft.com/office/powerpoint/2010/main" val="11414049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Objectives</a:t>
            </a:r>
          </a:p>
        </p:txBody>
      </p:sp>
      <p:sp>
        <p:nvSpPr>
          <p:cNvPr id="3" name="Content Placeholder 2"/>
          <p:cNvSpPr>
            <a:spLocks noGrp="1"/>
          </p:cNvSpPr>
          <p:nvPr>
            <p:ph idx="1"/>
          </p:nvPr>
        </p:nvSpPr>
        <p:spPr/>
        <p:txBody>
          <a:bodyPr/>
          <a:lstStyle/>
          <a:p>
            <a:pPr marL="0" indent="0">
              <a:lnSpc>
                <a:spcPct val="100000"/>
              </a:lnSpc>
              <a:spcAft>
                <a:spcPts val="600"/>
              </a:spcAft>
              <a:buNone/>
            </a:pPr>
            <a:r>
              <a:rPr lang="en-US" dirty="0"/>
              <a:t>Participants will learn:</a:t>
            </a:r>
          </a:p>
          <a:p>
            <a:pPr>
              <a:spcBef>
                <a:spcPts val="600"/>
              </a:spcBef>
              <a:spcAft>
                <a:spcPts val="600"/>
              </a:spcAft>
            </a:pPr>
            <a:r>
              <a:rPr lang="en-US" dirty="0"/>
              <a:t>How to collaborate effectively between educators and agency personnel.</a:t>
            </a:r>
          </a:p>
          <a:p>
            <a:pPr>
              <a:spcBef>
                <a:spcPts val="600"/>
              </a:spcBef>
              <a:spcAft>
                <a:spcPts val="600"/>
              </a:spcAft>
            </a:pPr>
            <a:r>
              <a:rPr lang="en-US" dirty="0"/>
              <a:t>Tips from the field on collaboration.</a:t>
            </a:r>
          </a:p>
          <a:p>
            <a:pPr>
              <a:spcBef>
                <a:spcPts val="600"/>
              </a:spcBef>
              <a:spcAft>
                <a:spcPts val="600"/>
              </a:spcAft>
            </a:pPr>
            <a:r>
              <a:rPr lang="en-US" dirty="0"/>
              <a:t>Suggestions on how to facilitate a lesson with youth.</a:t>
            </a:r>
          </a:p>
          <a:p>
            <a:pPr>
              <a:spcAft>
                <a:spcPts val="600"/>
              </a:spcAft>
            </a:pP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37</a:t>
            </a:fld>
            <a:endParaRPr lang="en-US"/>
          </a:p>
        </p:txBody>
      </p:sp>
      <p:sp>
        <p:nvSpPr>
          <p:cNvPr id="7" name="Date Placeholder 6"/>
          <p:cNvSpPr>
            <a:spLocks noGrp="1"/>
          </p:cNvSpPr>
          <p:nvPr>
            <p:ph type="dt" sz="half" idx="10"/>
          </p:nvPr>
        </p:nvSpPr>
        <p:spPr/>
        <p:txBody>
          <a:bodyPr/>
          <a:lstStyle/>
          <a:p>
            <a:r>
              <a:rPr lang="en-US" dirty="0"/>
              <a:t>2018</a:t>
            </a:r>
          </a:p>
        </p:txBody>
      </p:sp>
    </p:spTree>
    <p:extLst>
      <p:ext uri="{BB962C8B-B14F-4D97-AF65-F5344CB8AC3E}">
        <p14:creationId xmlns:p14="http://schemas.microsoft.com/office/powerpoint/2010/main" val="2656654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Collaboration</a:t>
            </a:r>
          </a:p>
        </p:txBody>
      </p:sp>
      <p:sp>
        <p:nvSpPr>
          <p:cNvPr id="3" name="Content Placeholder 2"/>
          <p:cNvSpPr>
            <a:spLocks noGrp="1"/>
          </p:cNvSpPr>
          <p:nvPr>
            <p:ph idx="1"/>
          </p:nvPr>
        </p:nvSpPr>
        <p:spPr/>
        <p:txBody>
          <a:bodyPr/>
          <a:lstStyle/>
          <a:p>
            <a:r>
              <a:rPr lang="en-US" dirty="0"/>
              <a:t>The T-Folio curriculum can be co-facilitated by school personnel and DVR.</a:t>
            </a:r>
          </a:p>
          <a:p>
            <a:r>
              <a:rPr lang="en-US" dirty="0"/>
              <a:t>The curriculum is designed to be flexible in its delivery where all or some of lessons can be co-facilitated. </a:t>
            </a:r>
          </a:p>
          <a:p>
            <a:r>
              <a:rPr lang="en-US" dirty="0"/>
              <a:t>The ideal implementation would allow for planning time where both facilitators identify their areas of focus and expertise as they prepare for working with youth.  </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38</a:t>
            </a:fld>
            <a:endParaRPr lang="en-US"/>
          </a:p>
        </p:txBody>
      </p:sp>
    </p:spTree>
    <p:extLst>
      <p:ext uri="{BB962C8B-B14F-4D97-AF65-F5344CB8AC3E}">
        <p14:creationId xmlns:p14="http://schemas.microsoft.com/office/powerpoint/2010/main" val="37743922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Tips for successful collaboration</a:t>
            </a:r>
          </a:p>
        </p:txBody>
      </p:sp>
      <p:sp>
        <p:nvSpPr>
          <p:cNvPr id="3" name="Content Placeholder 2"/>
          <p:cNvSpPr>
            <a:spLocks noGrp="1"/>
          </p:cNvSpPr>
          <p:nvPr>
            <p:ph idx="1"/>
          </p:nvPr>
        </p:nvSpPr>
        <p:spPr/>
        <p:txBody>
          <a:bodyPr>
            <a:normAutofit/>
          </a:bodyPr>
          <a:lstStyle/>
          <a:p>
            <a:pPr lvl="0"/>
            <a:r>
              <a:rPr lang="en-US" dirty="0"/>
              <a:t>Establish rapport. </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39</a:t>
            </a:fld>
            <a:endParaRPr lang="en-US"/>
          </a:p>
        </p:txBody>
      </p:sp>
    </p:spTree>
    <p:extLst>
      <p:ext uri="{BB962C8B-B14F-4D97-AF65-F5344CB8AC3E}">
        <p14:creationId xmlns:p14="http://schemas.microsoft.com/office/powerpoint/2010/main" val="3988780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Tips for successful collaboration</a:t>
            </a:r>
          </a:p>
        </p:txBody>
      </p:sp>
      <p:sp>
        <p:nvSpPr>
          <p:cNvPr id="3" name="Content Placeholder 2"/>
          <p:cNvSpPr>
            <a:spLocks noGrp="1"/>
          </p:cNvSpPr>
          <p:nvPr>
            <p:ph idx="1"/>
          </p:nvPr>
        </p:nvSpPr>
        <p:spPr/>
        <p:txBody>
          <a:bodyPr>
            <a:normAutofit/>
          </a:bodyPr>
          <a:lstStyle/>
          <a:p>
            <a:pPr lvl="0"/>
            <a:r>
              <a:rPr lang="en-US" dirty="0"/>
              <a:t>Establish rapport. </a:t>
            </a:r>
          </a:p>
          <a:p>
            <a:pPr lvl="0"/>
            <a:r>
              <a:rPr lang="en-US" dirty="0"/>
              <a:t>Identify your styles and use them to create a cohesive instructional setting. </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40</a:t>
            </a:fld>
            <a:endParaRPr lang="en-US"/>
          </a:p>
        </p:txBody>
      </p:sp>
    </p:spTree>
    <p:extLst>
      <p:ext uri="{BB962C8B-B14F-4D97-AF65-F5344CB8AC3E}">
        <p14:creationId xmlns:p14="http://schemas.microsoft.com/office/powerpoint/2010/main" val="13510968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Tips for successful collaboration</a:t>
            </a:r>
          </a:p>
        </p:txBody>
      </p:sp>
      <p:sp>
        <p:nvSpPr>
          <p:cNvPr id="3" name="Content Placeholder 2"/>
          <p:cNvSpPr>
            <a:spLocks noGrp="1"/>
          </p:cNvSpPr>
          <p:nvPr>
            <p:ph idx="1"/>
          </p:nvPr>
        </p:nvSpPr>
        <p:spPr/>
        <p:txBody>
          <a:bodyPr>
            <a:normAutofit/>
          </a:bodyPr>
          <a:lstStyle/>
          <a:p>
            <a:pPr lvl="0"/>
            <a:r>
              <a:rPr lang="en-US" dirty="0"/>
              <a:t>Establish rapport. </a:t>
            </a:r>
          </a:p>
          <a:p>
            <a:pPr lvl="0"/>
            <a:r>
              <a:rPr lang="en-US" dirty="0"/>
              <a:t>Identify your styles and use them to create a cohesive instructional setting. </a:t>
            </a:r>
          </a:p>
          <a:p>
            <a:pPr lvl="0"/>
            <a:r>
              <a:rPr lang="en-US" dirty="0"/>
              <a:t>Discuss strengths and weaknesses.</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41</a:t>
            </a:fld>
            <a:endParaRPr lang="en-US"/>
          </a:p>
        </p:txBody>
      </p:sp>
    </p:spTree>
    <p:extLst>
      <p:ext uri="{BB962C8B-B14F-4D97-AF65-F5344CB8AC3E}">
        <p14:creationId xmlns:p14="http://schemas.microsoft.com/office/powerpoint/2010/main" val="16197755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Tips for successful collaboration</a:t>
            </a:r>
          </a:p>
        </p:txBody>
      </p:sp>
      <p:sp>
        <p:nvSpPr>
          <p:cNvPr id="3" name="Content Placeholder 2"/>
          <p:cNvSpPr>
            <a:spLocks noGrp="1"/>
          </p:cNvSpPr>
          <p:nvPr>
            <p:ph idx="1"/>
          </p:nvPr>
        </p:nvSpPr>
        <p:spPr/>
        <p:txBody>
          <a:bodyPr>
            <a:normAutofit/>
          </a:bodyPr>
          <a:lstStyle/>
          <a:p>
            <a:pPr lvl="0"/>
            <a:r>
              <a:rPr lang="en-US" dirty="0"/>
              <a:t>Establish rapport. </a:t>
            </a:r>
          </a:p>
          <a:p>
            <a:pPr lvl="0"/>
            <a:r>
              <a:rPr lang="en-US" dirty="0"/>
              <a:t>Identify your styles and use them to create a cohesive instructional setting. </a:t>
            </a:r>
          </a:p>
          <a:p>
            <a:pPr lvl="0"/>
            <a:r>
              <a:rPr lang="en-US" dirty="0"/>
              <a:t>Discuss strengths and weaknesses.</a:t>
            </a:r>
          </a:p>
          <a:p>
            <a:pPr lvl="0"/>
            <a:r>
              <a:rPr lang="en-US" dirty="0"/>
              <a:t>Discuss individualized needs and overall goals. </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42</a:t>
            </a:fld>
            <a:endParaRPr lang="en-US"/>
          </a:p>
        </p:txBody>
      </p:sp>
    </p:spTree>
    <p:extLst>
      <p:ext uri="{BB962C8B-B14F-4D97-AF65-F5344CB8AC3E}">
        <p14:creationId xmlns:p14="http://schemas.microsoft.com/office/powerpoint/2010/main" val="27844365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Tips for successful collaboration</a:t>
            </a:r>
          </a:p>
        </p:txBody>
      </p:sp>
      <p:sp>
        <p:nvSpPr>
          <p:cNvPr id="3" name="Content Placeholder 2"/>
          <p:cNvSpPr>
            <a:spLocks noGrp="1"/>
          </p:cNvSpPr>
          <p:nvPr>
            <p:ph idx="1"/>
          </p:nvPr>
        </p:nvSpPr>
        <p:spPr/>
        <p:txBody>
          <a:bodyPr>
            <a:normAutofit/>
          </a:bodyPr>
          <a:lstStyle/>
          <a:p>
            <a:pPr lvl="0"/>
            <a:r>
              <a:rPr lang="en-US" dirty="0"/>
              <a:t>Establish rapport. </a:t>
            </a:r>
          </a:p>
          <a:p>
            <a:pPr lvl="0"/>
            <a:r>
              <a:rPr lang="en-US" dirty="0"/>
              <a:t>Identify your styles and use them to create a cohesive instructional setting. </a:t>
            </a:r>
          </a:p>
          <a:p>
            <a:pPr lvl="0"/>
            <a:r>
              <a:rPr lang="en-US" dirty="0"/>
              <a:t>Discuss strengths and weaknesses.</a:t>
            </a:r>
          </a:p>
          <a:p>
            <a:pPr lvl="0"/>
            <a:r>
              <a:rPr lang="en-US" dirty="0"/>
              <a:t>Discuss individualized needs and overall goals. </a:t>
            </a:r>
          </a:p>
          <a:p>
            <a:pPr lvl="0"/>
            <a:r>
              <a:rPr lang="en-US" dirty="0"/>
              <a:t>Formulate a plan of action and act as a unified team. </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43</a:t>
            </a:fld>
            <a:endParaRPr lang="en-US"/>
          </a:p>
        </p:txBody>
      </p:sp>
    </p:spTree>
    <p:extLst>
      <p:ext uri="{BB962C8B-B14F-4D97-AF65-F5344CB8AC3E}">
        <p14:creationId xmlns:p14="http://schemas.microsoft.com/office/powerpoint/2010/main" val="23315872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Tips for successful collaboration</a:t>
            </a:r>
          </a:p>
        </p:txBody>
      </p:sp>
      <p:sp>
        <p:nvSpPr>
          <p:cNvPr id="3" name="Content Placeholder 2"/>
          <p:cNvSpPr>
            <a:spLocks noGrp="1"/>
          </p:cNvSpPr>
          <p:nvPr>
            <p:ph idx="1"/>
          </p:nvPr>
        </p:nvSpPr>
        <p:spPr/>
        <p:txBody>
          <a:bodyPr>
            <a:normAutofit/>
          </a:bodyPr>
          <a:lstStyle/>
          <a:p>
            <a:pPr lvl="0"/>
            <a:r>
              <a:rPr lang="en-US" dirty="0"/>
              <a:t>Establish rapport. </a:t>
            </a:r>
          </a:p>
          <a:p>
            <a:pPr lvl="0"/>
            <a:r>
              <a:rPr lang="en-US" dirty="0"/>
              <a:t>Identify your styles and use them to create a cohesive instructional setting. </a:t>
            </a:r>
          </a:p>
          <a:p>
            <a:pPr lvl="0"/>
            <a:r>
              <a:rPr lang="en-US" dirty="0"/>
              <a:t>Discuss strengths and weaknesses.</a:t>
            </a:r>
          </a:p>
          <a:p>
            <a:pPr lvl="0"/>
            <a:r>
              <a:rPr lang="en-US" dirty="0"/>
              <a:t>Discuss individualized needs and overall goals. </a:t>
            </a:r>
          </a:p>
          <a:p>
            <a:pPr lvl="0"/>
            <a:r>
              <a:rPr lang="en-US" dirty="0"/>
              <a:t>Formulate a plan of action and act as a unified team. </a:t>
            </a:r>
          </a:p>
          <a:p>
            <a:pPr lvl="0"/>
            <a:r>
              <a:rPr lang="en-US" dirty="0"/>
              <a:t>Take risks and grow. </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44</a:t>
            </a:fld>
            <a:endParaRPr lang="en-US"/>
          </a:p>
        </p:txBody>
      </p:sp>
    </p:spTree>
    <p:extLst>
      <p:ext uri="{BB962C8B-B14F-4D97-AF65-F5344CB8AC3E}">
        <p14:creationId xmlns:p14="http://schemas.microsoft.com/office/powerpoint/2010/main" val="38819821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Classroom teachers</a:t>
            </a:r>
          </a:p>
        </p:txBody>
      </p:sp>
      <p:sp>
        <p:nvSpPr>
          <p:cNvPr id="3" name="Content Placeholder 2"/>
          <p:cNvSpPr>
            <a:spLocks noGrp="1"/>
          </p:cNvSpPr>
          <p:nvPr>
            <p:ph idx="1"/>
          </p:nvPr>
        </p:nvSpPr>
        <p:spPr/>
        <p:txBody>
          <a:bodyPr>
            <a:normAutofit/>
          </a:bodyPr>
          <a:lstStyle/>
          <a:p>
            <a:pPr lvl="0"/>
            <a:r>
              <a:rPr lang="en-US" dirty="0"/>
              <a:t>Review the curriculum together. </a:t>
            </a:r>
          </a:p>
          <a:p>
            <a:pPr lvl="0"/>
            <a:r>
              <a:rPr lang="en-US" dirty="0"/>
              <a:t>Ask for support.</a:t>
            </a:r>
          </a:p>
          <a:p>
            <a:pPr lvl="0"/>
            <a:r>
              <a:rPr lang="en-US" dirty="0"/>
              <a:t>Support your co-facilitator.  </a:t>
            </a:r>
          </a:p>
          <a:p>
            <a:pPr lvl="0"/>
            <a:r>
              <a:rPr lang="en-US" dirty="0"/>
              <a:t>Create a calendar of instruction. </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45</a:t>
            </a:fld>
            <a:endParaRPr lang="en-US"/>
          </a:p>
        </p:txBody>
      </p:sp>
    </p:spTree>
    <p:extLst>
      <p:ext uri="{BB962C8B-B14F-4D97-AF65-F5344CB8AC3E}">
        <p14:creationId xmlns:p14="http://schemas.microsoft.com/office/powerpoint/2010/main" val="10111611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DVR personnel</a:t>
            </a:r>
          </a:p>
        </p:txBody>
      </p:sp>
      <p:sp>
        <p:nvSpPr>
          <p:cNvPr id="3" name="Content Placeholder 2"/>
          <p:cNvSpPr>
            <a:spLocks noGrp="1"/>
          </p:cNvSpPr>
          <p:nvPr>
            <p:ph idx="1"/>
          </p:nvPr>
        </p:nvSpPr>
        <p:spPr/>
        <p:txBody>
          <a:bodyPr>
            <a:normAutofit/>
          </a:bodyPr>
          <a:lstStyle/>
          <a:p>
            <a:pPr marL="344488" lvl="0" indent="-344488"/>
            <a:r>
              <a:rPr lang="en-US" dirty="0"/>
              <a:t>Believe that all students should be held to high expectations. </a:t>
            </a:r>
          </a:p>
          <a:p>
            <a:pPr marL="344488" lvl="0" indent="-344488"/>
            <a:r>
              <a:rPr lang="en-US" dirty="0"/>
              <a:t>Bring your best. </a:t>
            </a:r>
          </a:p>
          <a:p>
            <a:pPr marL="344488" lvl="0" indent="-344488"/>
            <a:r>
              <a:rPr lang="en-US" dirty="0"/>
              <a:t>Expect that you will have a positive impact in every youth’s life. </a:t>
            </a:r>
          </a:p>
          <a:p>
            <a:pPr marL="344488" lvl="0" indent="-344488"/>
            <a:r>
              <a:rPr lang="en-US" dirty="0"/>
              <a:t>Believe that all students can succeed.</a:t>
            </a:r>
          </a:p>
          <a:p>
            <a:pPr marL="344488" lvl="0" indent="-344488"/>
            <a:r>
              <a:rPr lang="en-US" dirty="0"/>
              <a:t>Be flexible with timing. </a:t>
            </a:r>
          </a:p>
          <a:p>
            <a:pPr marL="344488" lvl="0" indent="-344488"/>
            <a:r>
              <a:rPr lang="en-US" dirty="0"/>
              <a:t>Be prepared to change course.</a:t>
            </a:r>
          </a:p>
          <a:p>
            <a:pPr marL="344488" lvl="0" indent="-344488"/>
            <a:r>
              <a:rPr lang="en-US" dirty="0"/>
              <a:t>Have fun!  </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46</a:t>
            </a:fld>
            <a:endParaRPr lang="en-US"/>
          </a:p>
        </p:txBody>
      </p:sp>
    </p:spTree>
    <p:extLst>
      <p:ext uri="{BB962C8B-B14F-4D97-AF65-F5344CB8AC3E}">
        <p14:creationId xmlns:p14="http://schemas.microsoft.com/office/powerpoint/2010/main" val="21761304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from the field for DVR counselors</a:t>
            </a:r>
          </a:p>
        </p:txBody>
      </p:sp>
      <p:sp>
        <p:nvSpPr>
          <p:cNvPr id="3" name="Content Placeholder 2"/>
          <p:cNvSpPr>
            <a:spLocks noGrp="1"/>
          </p:cNvSpPr>
          <p:nvPr>
            <p:ph idx="1"/>
          </p:nvPr>
        </p:nvSpPr>
        <p:spPr/>
        <p:txBody>
          <a:bodyPr>
            <a:normAutofit fontScale="92500" lnSpcReduction="10000"/>
          </a:bodyPr>
          <a:lstStyle/>
          <a:p>
            <a:pPr lvl="0"/>
            <a:r>
              <a:rPr lang="en-US" dirty="0"/>
              <a:t>Talk to teachers before implementing T-Folio in the classroom about what their students need. </a:t>
            </a:r>
          </a:p>
          <a:p>
            <a:pPr lvl="0"/>
            <a:r>
              <a:rPr lang="en-US" dirty="0"/>
              <a:t>Go through the activities and think about what students need and what isn’t being delivered in the classroom – don’t duplicate those services.</a:t>
            </a:r>
          </a:p>
          <a:p>
            <a:pPr lvl="0"/>
            <a:r>
              <a:rPr lang="en-US" dirty="0"/>
              <a:t>Share with teachers some of the information you’ll be covering before going into the workshop – you’ll be more effective as a team in making sure students are really grasping the concepts.</a:t>
            </a:r>
          </a:p>
          <a:p>
            <a:pPr lvl="0"/>
            <a:r>
              <a:rPr lang="en-US" dirty="0"/>
              <a:t>Check for comprehension, have the students share out, be conversational. </a:t>
            </a:r>
          </a:p>
        </p:txBody>
      </p:sp>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47</a:t>
            </a:fld>
            <a:endParaRPr lang="en-US"/>
          </a:p>
        </p:txBody>
      </p:sp>
    </p:spTree>
    <p:extLst>
      <p:ext uri="{BB962C8B-B14F-4D97-AF65-F5344CB8AC3E}">
        <p14:creationId xmlns:p14="http://schemas.microsoft.com/office/powerpoint/2010/main" val="7224842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Reminders about facilitation</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969896436"/>
              </p:ext>
            </p:extLst>
          </p:nvPr>
        </p:nvGraphicFramePr>
        <p:xfrm>
          <a:off x="6058085" y="1619241"/>
          <a:ext cx="5295715" cy="3948672"/>
        </p:xfrm>
        <a:graphic>
          <a:graphicData uri="http://schemas.openxmlformats.org/drawingml/2006/table">
            <a:tbl>
              <a:tblPr firstRow="1" firstCol="1" bandRow="1">
                <a:tableStyleId>{5C22544A-7EE6-4342-B048-85BDC9FD1C3A}</a:tableStyleId>
              </a:tblPr>
              <a:tblGrid>
                <a:gridCol w="5295715">
                  <a:extLst>
                    <a:ext uri="{9D8B030D-6E8A-4147-A177-3AD203B41FA5}">
                      <a16:colId xmlns:a16="http://schemas.microsoft.com/office/drawing/2014/main" xmlns="" val="20000"/>
                    </a:ext>
                  </a:extLst>
                </a:gridCol>
              </a:tblGrid>
              <a:tr h="364665">
                <a:tc>
                  <a:txBody>
                    <a:bodyPr/>
                    <a:lstStyle/>
                    <a:p>
                      <a:pPr marL="0" marR="0" algn="l">
                        <a:lnSpc>
                          <a:spcPct val="107000"/>
                        </a:lnSpc>
                        <a:spcBef>
                          <a:spcPts val="300"/>
                        </a:spcBef>
                        <a:spcAft>
                          <a:spcPts val="300"/>
                        </a:spcAft>
                        <a:tabLst>
                          <a:tab pos="457200" algn="l"/>
                        </a:tabLst>
                      </a:pPr>
                      <a:r>
                        <a:rPr lang="en-US" sz="2000" b="1" dirty="0">
                          <a:solidFill>
                            <a:schemeClr val="tx1"/>
                          </a:solidFill>
                          <a:effectLst/>
                          <a:latin typeface="Arial" panose="020B0604020202020204" pitchFamily="34" charset="0"/>
                          <a:cs typeface="Arial" panose="020B0604020202020204" pitchFamily="34" charset="0"/>
                        </a:rPr>
                        <a:t>DO:</a:t>
                      </a:r>
                      <a:endPar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xmlns="" val="10000"/>
                  </a:ext>
                </a:extLst>
              </a:tr>
              <a:tr h="364665">
                <a:tc>
                  <a:txBody>
                    <a:bodyPr/>
                    <a:lstStyle/>
                    <a:p>
                      <a:pPr marL="0" marR="0" algn="l">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rPr>
                        <a:t>Start by assessing the group.</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xmlns="" val="10001"/>
                  </a:ext>
                </a:extLst>
              </a:tr>
              <a:tr h="364665">
                <a:tc>
                  <a:txBody>
                    <a:bodyPr/>
                    <a:lstStyle/>
                    <a:p>
                      <a:pPr marL="0" marR="0" algn="l">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rPr>
                        <a:t>Consider new ideas brought in by the group.</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xmlns="" val="10002"/>
                  </a:ext>
                </a:extLst>
              </a:tr>
              <a:tr h="364665">
                <a:tc>
                  <a:txBody>
                    <a:bodyPr/>
                    <a:lstStyle/>
                    <a:p>
                      <a:pPr marL="0" marR="0" algn="l">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rPr>
                        <a:t>Use practical, participatory methods.</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xmlns="" val="10003"/>
                  </a:ext>
                </a:extLst>
              </a:tr>
              <a:tr h="729330">
                <a:tc>
                  <a:txBody>
                    <a:bodyPr/>
                    <a:lstStyle/>
                    <a:p>
                      <a:pPr marL="0" marR="0" algn="l">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rPr>
                        <a:t>Make sure information flows in all directions</a:t>
                      </a:r>
                      <a:r>
                        <a:rPr lang="en-US" sz="2000" b="0" baseline="0" dirty="0">
                          <a:solidFill>
                            <a:schemeClr val="tx1"/>
                          </a:solidFill>
                          <a:effectLst/>
                          <a:latin typeface="Arial" panose="020B0604020202020204" pitchFamily="34" charset="0"/>
                          <a:cs typeface="Arial" panose="020B0604020202020204" pitchFamily="34" charset="0"/>
                        </a:rPr>
                        <a:t> and </a:t>
                      </a:r>
                      <a:r>
                        <a:rPr lang="en-US" sz="2000" b="0" dirty="0">
                          <a:solidFill>
                            <a:schemeClr val="tx1"/>
                          </a:solidFill>
                          <a:effectLst/>
                          <a:latin typeface="Arial" panose="020B0604020202020204" pitchFamily="34" charset="0"/>
                          <a:cs typeface="Arial" panose="020B0604020202020204" pitchFamily="34" charset="0"/>
                        </a:rPr>
                        <a:t>learning happens among all participants.</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xmlns="" val="10004"/>
                  </a:ext>
                </a:extLst>
              </a:tr>
              <a:tr h="364665">
                <a:tc>
                  <a:txBody>
                    <a:bodyPr/>
                    <a:lstStyle/>
                    <a:p>
                      <a:pPr marL="0" marR="0" algn="l">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rPr>
                        <a:t>Encourage and value different views.</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xmlns="" val="10005"/>
                  </a:ext>
                </a:extLst>
              </a:tr>
              <a:tr h="364665">
                <a:tc>
                  <a:txBody>
                    <a:bodyPr/>
                    <a:lstStyle/>
                    <a:p>
                      <a:pPr marL="0" marR="0" algn="l">
                        <a:lnSpc>
                          <a:spcPct val="107000"/>
                        </a:lnSpc>
                        <a:spcBef>
                          <a:spcPts val="300"/>
                        </a:spcBef>
                        <a:spcAft>
                          <a:spcPts val="0"/>
                        </a:spcAft>
                        <a:tabLst>
                          <a:tab pos="457200" algn="l"/>
                        </a:tabLst>
                      </a:pPr>
                      <a:r>
                        <a:rPr lang="en-US" sz="2000" b="0" dirty="0">
                          <a:solidFill>
                            <a:schemeClr val="tx1"/>
                          </a:solidFill>
                          <a:effectLst/>
                          <a:latin typeface="Arial" panose="020B0604020202020204" pitchFamily="34" charset="0"/>
                          <a:cs typeface="Arial" panose="020B0604020202020204" pitchFamily="34" charset="0"/>
                        </a:rPr>
                        <a:t>Consider participants as being equal.</a:t>
                      </a:r>
                    </a:p>
                    <a:p>
                      <a:pPr marL="0" marR="0" algn="l">
                        <a:lnSpc>
                          <a:spcPct val="107000"/>
                        </a:lnSpc>
                        <a:spcBef>
                          <a:spcPts val="300"/>
                        </a:spcBef>
                        <a:spcAft>
                          <a:spcPts val="300"/>
                        </a:spcAft>
                        <a:tabLst>
                          <a:tab pos="457200" algn="l"/>
                        </a:tabLst>
                      </a:pP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xmlns="" val="10006"/>
                  </a:ext>
                </a:extLst>
              </a:tr>
              <a:tr h="729330">
                <a:tc>
                  <a:txBody>
                    <a:bodyPr/>
                    <a:lstStyle/>
                    <a:p>
                      <a:pPr marL="0" marR="0" algn="l">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rPr>
                        <a:t>Ask participants</a:t>
                      </a:r>
                      <a:r>
                        <a:rPr lang="en-US" sz="2000" b="0" baseline="0" dirty="0">
                          <a:solidFill>
                            <a:schemeClr val="tx1"/>
                          </a:solidFill>
                          <a:effectLst/>
                          <a:latin typeface="Arial" panose="020B0604020202020204" pitchFamily="34" charset="0"/>
                          <a:cs typeface="Arial" panose="020B0604020202020204" pitchFamily="34" charset="0"/>
                        </a:rPr>
                        <a:t> what they think and let them figure things out for themselves</a:t>
                      </a:r>
                      <a:r>
                        <a:rPr lang="en-US" sz="2000" b="0" dirty="0">
                          <a:solidFill>
                            <a:schemeClr val="tx1"/>
                          </a:solidFill>
                          <a:effectLst/>
                          <a:latin typeface="Arial" panose="020B0604020202020204" pitchFamily="34" charset="0"/>
                          <a:cs typeface="Arial" panose="020B0604020202020204" pitchFamily="34" charset="0"/>
                        </a:rPr>
                        <a:t>.</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xmlns="" val="10007"/>
                  </a:ext>
                </a:extLst>
              </a:tr>
            </a:tbl>
          </a:graphicData>
        </a:graphic>
      </p:graphicFrame>
      <p:sp>
        <p:nvSpPr>
          <p:cNvPr id="4" name="Date Placeholder 3"/>
          <p:cNvSpPr>
            <a:spLocks noGrp="1"/>
          </p:cNvSpPr>
          <p:nvPr>
            <p:ph type="dt" sz="half" idx="10"/>
          </p:nvPr>
        </p:nvSpPr>
        <p:spPr/>
        <p:txBody>
          <a:bodyPr/>
          <a:lstStyle/>
          <a:p>
            <a:r>
              <a:rPr lang="en-US" dirty="0"/>
              <a:t>2018</a:t>
            </a:r>
          </a:p>
        </p:txBody>
      </p:sp>
      <p:sp>
        <p:nvSpPr>
          <p:cNvPr id="5" name="Slide Number Placeholder 4"/>
          <p:cNvSpPr>
            <a:spLocks noGrp="1"/>
          </p:cNvSpPr>
          <p:nvPr>
            <p:ph type="sldNum" sz="quarter" idx="12"/>
          </p:nvPr>
        </p:nvSpPr>
        <p:spPr/>
        <p:txBody>
          <a:bodyPr/>
          <a:lstStyle/>
          <a:p>
            <a:fld id="{50ADEE99-5B15-4B10-A3EB-5286E787B43D}" type="slidenum">
              <a:rPr lang="en-US" smtClean="0"/>
              <a:t>48</a:t>
            </a:fld>
            <a:endParaRPr lang="en-US"/>
          </a:p>
        </p:txBody>
      </p:sp>
      <p:sp>
        <p:nvSpPr>
          <p:cNvPr id="10" name="Rectangle 2"/>
          <p:cNvSpPr>
            <a:spLocks noChangeArrowheads="1"/>
          </p:cNvSpPr>
          <p:nvPr/>
        </p:nvSpPr>
        <p:spPr bwMode="auto">
          <a:xfrm>
            <a:off x="8871332" y="5674895"/>
            <a:ext cx="2927375"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(Adapted from </a:t>
            </a:r>
            <a:r>
              <a:rPr kumimoji="0" lang="en-US" altLang="en-US" sz="16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Geijer</a:t>
            </a:r>
            <a:r>
              <a:rPr kumimoji="0" lang="en-US" altLang="en-US"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2015)</a:t>
            </a:r>
            <a:endParaRPr kumimoji="0" lang="en-US" altLang="en-US" sz="1600" b="0" i="0" u="none" strike="noStrike" cap="none" normalizeH="0" baseline="0" dirty="0">
              <a:ln>
                <a:noFill/>
              </a:ln>
              <a:solidFill>
                <a:schemeClr val="tx1"/>
              </a:solidFill>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3105085511"/>
              </p:ext>
            </p:extLst>
          </p:nvPr>
        </p:nvGraphicFramePr>
        <p:xfrm>
          <a:off x="824089" y="1633656"/>
          <a:ext cx="4375190" cy="3910572"/>
        </p:xfrm>
        <a:graphic>
          <a:graphicData uri="http://schemas.openxmlformats.org/drawingml/2006/table">
            <a:tbl>
              <a:tblPr firstRow="1" firstCol="1" bandRow="1">
                <a:tableStyleId>{5C22544A-7EE6-4342-B048-85BDC9FD1C3A}</a:tableStyleId>
              </a:tblPr>
              <a:tblGrid>
                <a:gridCol w="4375190">
                  <a:extLst>
                    <a:ext uri="{9D8B030D-6E8A-4147-A177-3AD203B41FA5}">
                      <a16:colId xmlns:a16="http://schemas.microsoft.com/office/drawing/2014/main" xmlns="" val="20000"/>
                    </a:ext>
                  </a:extLst>
                </a:gridCol>
              </a:tblGrid>
              <a:tr h="364665">
                <a:tc>
                  <a:txBody>
                    <a:bodyPr/>
                    <a:lstStyle/>
                    <a:p>
                      <a:pPr marL="0" marR="0" algn="l">
                        <a:lnSpc>
                          <a:spcPct val="107000"/>
                        </a:lnSpc>
                        <a:spcBef>
                          <a:spcPts val="300"/>
                        </a:spcBef>
                        <a:spcAft>
                          <a:spcPts val="300"/>
                        </a:spcAft>
                        <a:tabLst>
                          <a:tab pos="457200" algn="l"/>
                          <a:tab pos="1438275" algn="l"/>
                        </a:tabLst>
                      </a:pPr>
                      <a:r>
                        <a:rPr lang="en-US" sz="2000" b="1" dirty="0">
                          <a:solidFill>
                            <a:schemeClr val="tx1"/>
                          </a:solidFill>
                          <a:effectLst/>
                          <a:latin typeface="Arial" panose="020B0604020202020204" pitchFamily="34" charset="0"/>
                          <a:cs typeface="Arial" panose="020B0604020202020204" pitchFamily="34" charset="0"/>
                        </a:rPr>
                        <a:t>DON’T:</a:t>
                      </a:r>
                      <a:endPar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0"/>
                  </a:ext>
                </a:extLst>
              </a:tr>
              <a:tr h="364665">
                <a:tc>
                  <a:txBody>
                    <a:bodyPr/>
                    <a:lstStyle/>
                    <a:p>
                      <a:pPr marL="0" marR="0" algn="l">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rPr>
                        <a:t>Start out with your own knowledge.</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1"/>
                  </a:ext>
                </a:extLst>
              </a:tr>
              <a:tr h="364665">
                <a:tc>
                  <a:txBody>
                    <a:bodyPr/>
                    <a:lstStyle/>
                    <a:p>
                      <a:pPr marL="0" marR="0" algn="l">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rPr>
                        <a:t>Follow a pre-set curriculum.</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2"/>
                  </a:ext>
                </a:extLst>
              </a:tr>
              <a:tr h="364665">
                <a:tc>
                  <a:txBody>
                    <a:bodyPr/>
                    <a:lstStyle/>
                    <a:p>
                      <a:pPr marL="0" marR="0" algn="l">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rPr>
                        <a:t>Lecture from the “stage.”</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3"/>
                  </a:ext>
                </a:extLst>
              </a:tr>
              <a:tr h="729330">
                <a:tc>
                  <a:txBody>
                    <a:bodyPr/>
                    <a:lstStyle/>
                    <a:p>
                      <a:pPr marL="0" marR="0" algn="l">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rPr>
                        <a:t>Provide information in one direction.</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4"/>
                  </a:ext>
                </a:extLst>
              </a:tr>
              <a:tr h="364665">
                <a:tc>
                  <a:txBody>
                    <a:bodyPr/>
                    <a:lstStyle/>
                    <a:p>
                      <a:pPr marL="0" marR="0" algn="l">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rPr>
                        <a:t>Act</a:t>
                      </a:r>
                      <a:r>
                        <a:rPr lang="en-US" sz="2000" b="0" baseline="0" dirty="0">
                          <a:solidFill>
                            <a:schemeClr val="tx1"/>
                          </a:solidFill>
                          <a:effectLst/>
                          <a:latin typeface="Arial" panose="020B0604020202020204" pitchFamily="34" charset="0"/>
                          <a:cs typeface="Arial" panose="020B0604020202020204" pitchFamily="34" charset="0"/>
                        </a:rPr>
                        <a:t> as if </a:t>
                      </a:r>
                      <a:r>
                        <a:rPr lang="en-US" sz="2000" b="0" dirty="0">
                          <a:solidFill>
                            <a:schemeClr val="tx1"/>
                          </a:solidFill>
                          <a:effectLst/>
                          <a:latin typeface="Arial" panose="020B0604020202020204" pitchFamily="34" charset="0"/>
                          <a:cs typeface="Arial" panose="020B0604020202020204" pitchFamily="34" charset="0"/>
                        </a:rPr>
                        <a:t>there is a “right” answer.</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5"/>
                  </a:ext>
                </a:extLst>
              </a:tr>
              <a:tr h="364665">
                <a:tc>
                  <a:txBody>
                    <a:bodyPr/>
                    <a:lstStyle/>
                    <a:p>
                      <a:pPr marL="0" marR="0" algn="l">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rPr>
                        <a:t>Maintain a hierarchical relationship with pupils.</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6"/>
                  </a:ext>
                </a:extLst>
              </a:tr>
              <a:tr h="729330">
                <a:tc>
                  <a:txBody>
                    <a:bodyPr/>
                    <a:lstStyle/>
                    <a:p>
                      <a:pPr marL="0" marR="0" algn="l">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rPr>
                        <a:t>Answer all questions yourself.</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7"/>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11767436"/>
              </p:ext>
            </p:extLst>
          </p:nvPr>
        </p:nvGraphicFramePr>
        <p:xfrm>
          <a:off x="5361263" y="1624171"/>
          <a:ext cx="534838" cy="4024443"/>
        </p:xfrm>
        <a:graphic>
          <a:graphicData uri="http://schemas.openxmlformats.org/drawingml/2006/table">
            <a:tbl>
              <a:tblPr firstRow="1" firstCol="1" bandRow="1">
                <a:tableStyleId>{5C22544A-7EE6-4342-B048-85BDC9FD1C3A}</a:tableStyleId>
              </a:tblPr>
              <a:tblGrid>
                <a:gridCol w="534838">
                  <a:extLst>
                    <a:ext uri="{9D8B030D-6E8A-4147-A177-3AD203B41FA5}">
                      <a16:colId xmlns:a16="http://schemas.microsoft.com/office/drawing/2014/main" xmlns="" val="20000"/>
                    </a:ext>
                  </a:extLst>
                </a:gridCol>
              </a:tblGrid>
              <a:tr h="364665">
                <a:tc>
                  <a:txBody>
                    <a:bodyPr/>
                    <a:lstStyle/>
                    <a:p>
                      <a:pPr marL="0" marR="0" algn="ctr">
                        <a:lnSpc>
                          <a:spcPct val="107000"/>
                        </a:lnSpc>
                        <a:spcBef>
                          <a:spcPts val="300"/>
                        </a:spcBef>
                        <a:spcAft>
                          <a:spcPts val="300"/>
                        </a:spcAft>
                        <a:tabLst>
                          <a:tab pos="457200" algn="l"/>
                        </a:tabLst>
                      </a:pPr>
                      <a:r>
                        <a:rPr lang="en-US" sz="2000" b="1" dirty="0">
                          <a:solidFill>
                            <a:schemeClr val="tx1"/>
                          </a:solidFill>
                          <a:effectLst/>
                          <a:latin typeface="Arial" panose="020B0604020202020204" pitchFamily="34" charset="0"/>
                          <a:cs typeface="Arial" panose="020B0604020202020204" pitchFamily="34" charset="0"/>
                        </a:rPr>
                        <a:t> </a:t>
                      </a:r>
                      <a:endPar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0"/>
                  </a:ext>
                </a:extLst>
              </a:tr>
              <a:tr h="364665">
                <a:tc>
                  <a:txBody>
                    <a:bodyPr/>
                    <a:lstStyle/>
                    <a:p>
                      <a:pPr marL="0" marR="0" algn="ctr">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sym typeface="Wingdings" panose="05000000000000000000" pitchFamily="2" charset="2"/>
                        </a:rPr>
                        <a:t></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364665">
                <a:tc>
                  <a:txBody>
                    <a:bodyPr/>
                    <a:lstStyle/>
                    <a:p>
                      <a:pPr marL="0" marR="0" algn="ctr">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sym typeface="Wingdings" panose="05000000000000000000" pitchFamily="2" charset="2"/>
                        </a:rPr>
                        <a:t></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r h="364665">
                <a:tc>
                  <a:txBody>
                    <a:bodyPr/>
                    <a:lstStyle/>
                    <a:p>
                      <a:pPr marL="0" marR="0" algn="ctr">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sym typeface="Wingdings" panose="05000000000000000000" pitchFamily="2" charset="2"/>
                        </a:rPr>
                        <a:t></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3"/>
                  </a:ext>
                </a:extLst>
              </a:tr>
              <a:tr h="729330">
                <a:tc>
                  <a:txBody>
                    <a:bodyPr/>
                    <a:lstStyle/>
                    <a:p>
                      <a:pPr marL="0" marR="0" algn="ctr">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sym typeface="Wingdings" panose="05000000000000000000" pitchFamily="2" charset="2"/>
                        </a:rPr>
                        <a:t></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4"/>
                  </a:ext>
                </a:extLst>
              </a:tr>
              <a:tr h="364665">
                <a:tc>
                  <a:txBody>
                    <a:bodyPr/>
                    <a:lstStyle/>
                    <a:p>
                      <a:pPr marL="0" marR="0" algn="ctr">
                        <a:lnSpc>
                          <a:spcPct val="107000"/>
                        </a:lnSpc>
                        <a:spcBef>
                          <a:spcPts val="300"/>
                        </a:spcBef>
                        <a:spcAft>
                          <a:spcPts val="300"/>
                        </a:spcAft>
                        <a:tabLst>
                          <a:tab pos="457200" algn="l"/>
                        </a:tabLst>
                      </a:pPr>
                      <a:r>
                        <a:rPr lang="en-US" sz="2000" b="0">
                          <a:solidFill>
                            <a:schemeClr val="tx1"/>
                          </a:solidFill>
                          <a:effectLst/>
                          <a:latin typeface="Arial" panose="020B0604020202020204" pitchFamily="34" charset="0"/>
                          <a:cs typeface="Arial" panose="020B0604020202020204" pitchFamily="34" charset="0"/>
                          <a:sym typeface="Wingdings" panose="05000000000000000000" pitchFamily="2" charset="2"/>
                        </a:rPr>
                        <a:t></a:t>
                      </a:r>
                      <a:endParaRPr lang="en-US" sz="20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5"/>
                  </a:ext>
                </a:extLst>
              </a:tr>
              <a:tr h="364665">
                <a:tc>
                  <a:txBody>
                    <a:bodyPr/>
                    <a:lstStyle/>
                    <a:p>
                      <a:pPr marL="0" marR="0" algn="ctr">
                        <a:lnSpc>
                          <a:spcPct val="107000"/>
                        </a:lnSpc>
                        <a:spcBef>
                          <a:spcPts val="300"/>
                        </a:spcBef>
                        <a:spcAft>
                          <a:spcPts val="300"/>
                        </a:spcAft>
                        <a:tabLst>
                          <a:tab pos="457200" algn="l"/>
                        </a:tabLst>
                      </a:pPr>
                      <a:r>
                        <a:rPr lang="en-US" sz="2000" b="0" dirty="0">
                          <a:solidFill>
                            <a:schemeClr val="tx1"/>
                          </a:solidFill>
                          <a:effectLst/>
                          <a:latin typeface="Arial" panose="020B0604020202020204" pitchFamily="34" charset="0"/>
                          <a:cs typeface="Arial" panose="020B0604020202020204" pitchFamily="34" charset="0"/>
                          <a:sym typeface="Wingdings" panose="05000000000000000000" pitchFamily="2" charset="2"/>
                        </a:rPr>
                        <a:t></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6"/>
                  </a:ext>
                </a:extLst>
              </a:tr>
              <a:tr h="729330">
                <a:tc>
                  <a:txBody>
                    <a:bodyPr/>
                    <a:lstStyle/>
                    <a:p>
                      <a:pPr marL="0" marR="0" lvl="0" indent="0" algn="ctr" defTabSz="914400" rtl="0" eaLnBrk="1" fontAlgn="auto" latinLnBrk="0" hangingPunct="1">
                        <a:lnSpc>
                          <a:spcPct val="107000"/>
                        </a:lnSpc>
                        <a:spcBef>
                          <a:spcPts val="300"/>
                        </a:spcBef>
                        <a:spcAft>
                          <a:spcPts val="300"/>
                        </a:spcAft>
                        <a:buClrTx/>
                        <a:buSzTx/>
                        <a:buFontTx/>
                        <a:buNone/>
                        <a:tabLst>
                          <a:tab pos="457200" algn="l"/>
                        </a:tabLst>
                        <a:defRPr/>
                      </a:pP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7000"/>
                        </a:lnSpc>
                        <a:spcBef>
                          <a:spcPts val="300"/>
                        </a:spcBef>
                        <a:spcAft>
                          <a:spcPts val="300"/>
                        </a:spcAft>
                        <a:buClrTx/>
                        <a:buSzTx/>
                        <a:buFontTx/>
                        <a:buNone/>
                        <a:tabLst>
                          <a:tab pos="457200" algn="l"/>
                        </a:tabLst>
                        <a:defRPr/>
                      </a:pPr>
                      <a:r>
                        <a:rPr lang="en-US" sz="2000" b="0" dirty="0">
                          <a:solidFill>
                            <a:schemeClr val="tx1"/>
                          </a:solidFill>
                          <a:effectLst/>
                          <a:latin typeface="Arial" panose="020B0604020202020204" pitchFamily="34" charset="0"/>
                          <a:cs typeface="Arial" panose="020B0604020202020204" pitchFamily="34" charset="0"/>
                          <a:sym typeface="Wingdings" panose="05000000000000000000" pitchFamily="2" charset="2"/>
                        </a:rPr>
                        <a:t></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7000"/>
                        </a:lnSpc>
                        <a:spcBef>
                          <a:spcPts val="300"/>
                        </a:spcBef>
                        <a:spcAft>
                          <a:spcPts val="300"/>
                        </a:spcAft>
                        <a:buClrTx/>
                        <a:buSzTx/>
                        <a:buFontTx/>
                        <a:buNone/>
                        <a:tabLst>
                          <a:tab pos="457200" algn="l"/>
                        </a:tabLst>
                        <a:defRPr/>
                      </a:pP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20242576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Autofit/>
          </a:bodyPr>
          <a:lstStyle/>
          <a:p>
            <a:pPr marL="457200" indent="-457200">
              <a:buNone/>
            </a:pPr>
            <a:r>
              <a:rPr lang="en-US" sz="1800" dirty="0" err="1"/>
              <a:t>Geijer</a:t>
            </a:r>
            <a:r>
              <a:rPr lang="en-US" sz="1800" dirty="0"/>
              <a:t>, C. C. (2015, January 15). Teaching vs. facilitating: What is the difference? Retrieved from: </a:t>
            </a:r>
            <a:r>
              <a:rPr lang="en-US" sz="1800" u="sng" dirty="0">
                <a:hlinkClick r:id="rId3"/>
              </a:rPr>
              <a:t>https://www.linkedin.com/pulse/whats-difference-between-teacher-facilitator-christina-geijer</a:t>
            </a:r>
            <a:r>
              <a:rPr lang="en-US" sz="1800" dirty="0"/>
              <a:t> </a:t>
            </a:r>
          </a:p>
          <a:p>
            <a:pPr marL="457200" indent="-457200">
              <a:buNone/>
            </a:pPr>
            <a:r>
              <a:rPr lang="en-US" sz="1800" dirty="0"/>
              <a:t>Johnson, C. E. (2012). </a:t>
            </a:r>
            <a:r>
              <a:rPr lang="en-US" sz="1800" i="1" dirty="0"/>
              <a:t>Transition Services Flowchart</a:t>
            </a:r>
            <a:r>
              <a:rPr lang="en-US" sz="1800" dirty="0"/>
              <a:t>. Center for Change in Transition Services, Seattle University. Seattle, WA.</a:t>
            </a:r>
          </a:p>
          <a:p>
            <a:endParaRPr lang="en-US" sz="1800" dirty="0"/>
          </a:p>
        </p:txBody>
      </p:sp>
      <p:sp>
        <p:nvSpPr>
          <p:cNvPr id="4" name="Slide Number Placeholder 3"/>
          <p:cNvSpPr>
            <a:spLocks noGrp="1"/>
          </p:cNvSpPr>
          <p:nvPr>
            <p:ph type="sldNum" sz="quarter" idx="12"/>
          </p:nvPr>
        </p:nvSpPr>
        <p:spPr/>
        <p:txBody>
          <a:bodyPr/>
          <a:lstStyle/>
          <a:p>
            <a:fld id="{50ADEE99-5B15-4B10-A3EB-5286E787B43D}" type="slidenum">
              <a:rPr lang="en-US" smtClean="0"/>
              <a:t>49</a:t>
            </a:fld>
            <a:endParaRPr lang="en-US"/>
          </a:p>
        </p:txBody>
      </p:sp>
      <p:sp>
        <p:nvSpPr>
          <p:cNvPr id="7" name="Date Placeholder 6"/>
          <p:cNvSpPr>
            <a:spLocks noGrp="1"/>
          </p:cNvSpPr>
          <p:nvPr>
            <p:ph type="dt" sz="half" idx="10"/>
          </p:nvPr>
        </p:nvSpPr>
        <p:spPr/>
        <p:txBody>
          <a:bodyPr/>
          <a:lstStyle/>
          <a:p>
            <a:r>
              <a:rPr lang="en-US" dirty="0"/>
              <a:t>2018</a:t>
            </a:r>
          </a:p>
        </p:txBody>
      </p:sp>
    </p:spTree>
    <p:extLst>
      <p:ext uri="{BB962C8B-B14F-4D97-AF65-F5344CB8AC3E}">
        <p14:creationId xmlns:p14="http://schemas.microsoft.com/office/powerpoint/2010/main" val="18343085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CCTS Contact</a:t>
            </a:r>
          </a:p>
        </p:txBody>
      </p:sp>
      <p:sp>
        <p:nvSpPr>
          <p:cNvPr id="3" name="Content Placeholder 2"/>
          <p:cNvSpPr>
            <a:spLocks noGrp="1"/>
          </p:cNvSpPr>
          <p:nvPr>
            <p:ph idx="1"/>
          </p:nvPr>
        </p:nvSpPr>
        <p:spPr/>
        <p:txBody>
          <a:bodyPr>
            <a:normAutofit/>
          </a:bodyPr>
          <a:lstStyle/>
          <a:p>
            <a:pPr marL="0" indent="0">
              <a:spcBef>
                <a:spcPts val="0"/>
              </a:spcBef>
              <a:buSzPct val="25000"/>
              <a:buNone/>
            </a:pPr>
            <a:r>
              <a:rPr lang="en-US" sz="2400" b="1" dirty="0">
                <a:solidFill>
                  <a:schemeClr val="dk1"/>
                </a:solidFill>
                <a:ea typeface="Calibri"/>
                <a:sym typeface="Calibri"/>
              </a:rPr>
              <a:t>CCTS General Information</a:t>
            </a:r>
            <a:endParaRPr lang="en-US" sz="2400" dirty="0">
              <a:solidFill>
                <a:schemeClr val="dk1"/>
              </a:solidFill>
              <a:ea typeface="Calibri"/>
              <a:sym typeface="Calibri"/>
            </a:endParaRPr>
          </a:p>
          <a:p>
            <a:pPr marL="0" indent="0">
              <a:spcBef>
                <a:spcPts val="0"/>
              </a:spcBef>
              <a:buSzPct val="25000"/>
              <a:buNone/>
            </a:pPr>
            <a:r>
              <a:rPr lang="en-US" sz="2400" u="sng" dirty="0">
                <a:solidFill>
                  <a:schemeClr val="hlink"/>
                </a:solidFill>
                <a:latin typeface="Arial"/>
                <a:ea typeface="Arial"/>
                <a:cs typeface="Arial"/>
                <a:sym typeface="Arial"/>
              </a:rPr>
              <a:t>ccts@seattleu.edu</a:t>
            </a:r>
            <a:endParaRPr lang="en-US" sz="2400" dirty="0">
              <a:solidFill>
                <a:schemeClr val="dk1"/>
              </a:solidFill>
              <a:latin typeface="Arial"/>
              <a:ea typeface="Arial"/>
              <a:cs typeface="Arial"/>
              <a:sym typeface="Arial"/>
            </a:endParaRPr>
          </a:p>
          <a:p>
            <a:pPr marL="0" indent="0">
              <a:spcBef>
                <a:spcPts val="0"/>
              </a:spcBef>
              <a:buClr>
                <a:schemeClr val="dk1"/>
              </a:buClr>
              <a:buSzPct val="25000"/>
              <a:buNone/>
            </a:pPr>
            <a:r>
              <a:rPr lang="en-US" sz="2400" dirty="0">
                <a:solidFill>
                  <a:schemeClr val="dk1"/>
                </a:solidFill>
                <a:latin typeface="Arial"/>
                <a:ea typeface="Arial"/>
                <a:cs typeface="Arial"/>
                <a:sym typeface="Arial"/>
              </a:rPr>
              <a:t>206-296-6494</a:t>
            </a:r>
          </a:p>
          <a:p>
            <a:pPr marL="0" indent="0">
              <a:spcBef>
                <a:spcPts val="0"/>
              </a:spcBef>
              <a:buClr>
                <a:schemeClr val="dk1"/>
              </a:buClr>
              <a:buSzPct val="25000"/>
              <a:buNone/>
            </a:pPr>
            <a:r>
              <a:rPr lang="en-US" sz="2400" u="sng" dirty="0">
                <a:solidFill>
                  <a:schemeClr val="hlink"/>
                </a:solidFill>
                <a:latin typeface="Arial"/>
                <a:ea typeface="Arial"/>
                <a:cs typeface="Arial"/>
                <a:sym typeface="Arial"/>
                <a:hlinkClick r:id="rId3"/>
              </a:rPr>
              <a:t>www.seattleu.edu/ccts</a:t>
            </a:r>
            <a:endParaRPr lang="en-US" sz="2400" dirty="0">
              <a:solidFill>
                <a:schemeClr val="dk1"/>
              </a:solidFill>
              <a:latin typeface="Arial"/>
              <a:ea typeface="Arial"/>
              <a:cs typeface="Arial"/>
              <a:sym typeface="Arial"/>
            </a:endParaRPr>
          </a:p>
          <a:p>
            <a:pPr marL="0" indent="0">
              <a:spcBef>
                <a:spcPts val="0"/>
              </a:spcBef>
              <a:buClr>
                <a:schemeClr val="dk1"/>
              </a:buClr>
              <a:buSzPct val="25000"/>
              <a:buNone/>
            </a:pPr>
            <a:endParaRPr lang="en-US" sz="2400" u="sng" dirty="0">
              <a:solidFill>
                <a:schemeClr val="hlink"/>
              </a:solidFill>
              <a:latin typeface="Arial"/>
              <a:cs typeface="Arial"/>
              <a:sym typeface="Arial"/>
              <a:hlinkClick r:id="rId3"/>
            </a:endParaRPr>
          </a:p>
          <a:p>
            <a:pPr marL="0" indent="0">
              <a:spcBef>
                <a:spcPts val="0"/>
              </a:spcBef>
              <a:buClr>
                <a:schemeClr val="dk1"/>
              </a:buClr>
              <a:buSzPct val="25000"/>
              <a:buNone/>
            </a:pPr>
            <a:r>
              <a:rPr lang="en-US" sz="2400" dirty="0">
                <a:sym typeface="Arial"/>
              </a:rPr>
              <a:t>@WACCTS on </a:t>
            </a:r>
            <a:r>
              <a:rPr lang="en-US" sz="2400" dirty="0">
                <a:sym typeface="Arial"/>
                <a:hlinkClick r:id="rId4"/>
              </a:rPr>
              <a:t>Facebook</a:t>
            </a:r>
            <a:r>
              <a:rPr lang="en-US" sz="2400" dirty="0">
                <a:sym typeface="Arial"/>
              </a:rPr>
              <a:t>, </a:t>
            </a:r>
            <a:r>
              <a:rPr lang="en-US" sz="2400" dirty="0">
                <a:sym typeface="Arial"/>
                <a:hlinkClick r:id="rId5"/>
              </a:rPr>
              <a:t>Twitter</a:t>
            </a:r>
            <a:r>
              <a:rPr lang="en-US" sz="2400" dirty="0">
                <a:sym typeface="Arial"/>
              </a:rPr>
              <a:t>, and </a:t>
            </a:r>
            <a:r>
              <a:rPr lang="en-US" sz="2400" dirty="0">
                <a:sym typeface="Arial"/>
                <a:hlinkClick r:id="rId6"/>
              </a:rPr>
              <a:t>Pinterest</a:t>
            </a:r>
            <a:endParaRPr lang="en-US" sz="2400" dirty="0">
              <a:sym typeface="Arial"/>
            </a:endParaRPr>
          </a:p>
        </p:txBody>
      </p:sp>
      <p:sp>
        <p:nvSpPr>
          <p:cNvPr id="6" name="Slide Number Placeholder 5"/>
          <p:cNvSpPr>
            <a:spLocks noGrp="1"/>
          </p:cNvSpPr>
          <p:nvPr>
            <p:ph type="sldNum" sz="quarter" idx="12"/>
          </p:nvPr>
        </p:nvSpPr>
        <p:spPr/>
        <p:txBody>
          <a:bodyPr/>
          <a:lstStyle/>
          <a:p>
            <a:fld id="{50ADEE99-5B15-4B10-A3EB-5286E787B43D}" type="slidenum">
              <a:rPr lang="en-US" smtClean="0"/>
              <a:t>50</a:t>
            </a:fld>
            <a:endParaRPr lang="en-US"/>
          </a:p>
        </p:txBody>
      </p:sp>
      <p:sp>
        <p:nvSpPr>
          <p:cNvPr id="5" name="Date Placeholder 4"/>
          <p:cNvSpPr>
            <a:spLocks noGrp="1"/>
          </p:cNvSpPr>
          <p:nvPr>
            <p:ph type="dt" sz="half" idx="10"/>
          </p:nvPr>
        </p:nvSpPr>
        <p:spPr/>
        <p:txBody>
          <a:bodyPr/>
          <a:lstStyle/>
          <a:p>
            <a:r>
              <a:rPr lang="en-US" dirty="0"/>
              <a:t>2018</a:t>
            </a:r>
          </a:p>
        </p:txBody>
      </p:sp>
    </p:spTree>
    <p:extLst>
      <p:ext uri="{BB962C8B-B14F-4D97-AF65-F5344CB8AC3E}">
        <p14:creationId xmlns:p14="http://schemas.microsoft.com/office/powerpoint/2010/main" val="33740350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Creative Commons License</a:t>
            </a:r>
          </a:p>
        </p:txBody>
      </p:sp>
      <p:sp>
        <p:nvSpPr>
          <p:cNvPr id="3" name="Content Placeholder 2"/>
          <p:cNvSpPr>
            <a:spLocks noGrp="1"/>
          </p:cNvSpPr>
          <p:nvPr>
            <p:ph idx="1"/>
          </p:nvPr>
        </p:nvSpPr>
        <p:spPr>
          <a:xfrm>
            <a:off x="639096" y="1455574"/>
            <a:ext cx="10714703" cy="4406355"/>
          </a:xfrm>
        </p:spPr>
        <p:txBody>
          <a:bodyPr>
            <a:normAutofit/>
          </a:bodyPr>
          <a:lstStyle/>
          <a:p>
            <a:r>
              <a:rPr lang="en-US" sz="2400" dirty="0"/>
              <a:t>Except where otherwise noted, content in this presentation is licensed under a </a:t>
            </a:r>
            <a:r>
              <a:rPr lang="en-US" sz="2400" u="sng" dirty="0">
                <a:hlinkClick r:id="rId3"/>
              </a:rPr>
              <a:t>Creative Commons Attribution 4.0 International license</a:t>
            </a:r>
            <a:r>
              <a:rPr lang="en-US" sz="2400" dirty="0"/>
              <a:t>. All logos and trademarks are property of their respective owners.</a:t>
            </a:r>
          </a:p>
          <a:p>
            <a:r>
              <a:rPr lang="en-US" sz="2400" dirty="0"/>
              <a:t>You may share and adapt this material, but you must give appropriate credit, provide a link to the license, and indicate if changes were made.</a:t>
            </a:r>
          </a:p>
        </p:txBody>
      </p:sp>
      <p:sp>
        <p:nvSpPr>
          <p:cNvPr id="5" name="Slide Number Placeholder 4"/>
          <p:cNvSpPr>
            <a:spLocks noGrp="1"/>
          </p:cNvSpPr>
          <p:nvPr>
            <p:ph type="sldNum" sz="quarter" idx="12"/>
          </p:nvPr>
        </p:nvSpPr>
        <p:spPr/>
        <p:txBody>
          <a:bodyPr/>
          <a:lstStyle/>
          <a:p>
            <a:fld id="{50ADEE99-5B15-4B10-A3EB-5286E787B43D}" type="slidenum">
              <a:rPr lang="en-US" smtClean="0"/>
              <a:t>51</a:t>
            </a:fld>
            <a:endParaRPr lang="en-US"/>
          </a:p>
        </p:txBody>
      </p:sp>
      <p:pic>
        <p:nvPicPr>
          <p:cNvPr id="2054" name="Picture 6" descr="Creative Commons CC BY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9095" y="3875185"/>
            <a:ext cx="1359520" cy="479231"/>
          </a:xfrm>
          <a:prstGeom prst="rect">
            <a:avLst/>
          </a:prstGeom>
          <a:noFill/>
          <a:extLst>
            <a:ext uri="{909E8E84-426E-40dd-AFC4-6F175D3DCCD1}">
              <a14:hiddenFill xmlns="" xmlns:a14="http://schemas.microsoft.com/office/drawing/2010/main">
                <a:solidFill>
                  <a:srgbClr val="FFFFFF"/>
                </a:solidFill>
              </a14:hiddenFill>
            </a:ext>
          </a:extLst>
        </p:spPr>
      </p:pic>
      <p:sp>
        <p:nvSpPr>
          <p:cNvPr id="7" name="Date Placeholder 6"/>
          <p:cNvSpPr>
            <a:spLocks noGrp="1"/>
          </p:cNvSpPr>
          <p:nvPr>
            <p:ph type="dt" sz="half" idx="10"/>
          </p:nvPr>
        </p:nvSpPr>
        <p:spPr/>
        <p:txBody>
          <a:bodyPr/>
          <a:lstStyle/>
          <a:p>
            <a:r>
              <a:rPr lang="en-US" dirty="0"/>
              <a:t>2018</a:t>
            </a:r>
          </a:p>
        </p:txBody>
      </p:sp>
    </p:spTree>
    <p:extLst>
      <p:ext uri="{BB962C8B-B14F-4D97-AF65-F5344CB8AC3E}">
        <p14:creationId xmlns:p14="http://schemas.microsoft.com/office/powerpoint/2010/main" val="28853285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OPslides_audio_20180517" id="{F08EF2E9-DE58-48F3-BC4E-15DB5999E622}" vid="{774B30C3-ECD7-4B79-AC53-9CA1CA6D765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OPslides_audio_20180517" id="{F08EF2E9-DE58-48F3-BC4E-15DB5999E622}" vid="{7FF2CCAA-2FCE-4493-AA2B-4CB185F0497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ccts_ppt_template_20180521</Template>
  <TotalTime>1341</TotalTime>
  <Words>5393</Words>
  <Application>Microsoft Office PowerPoint</Application>
  <PresentationFormat>Widescreen</PresentationFormat>
  <Paragraphs>626</Paragraphs>
  <Slides>51</Slides>
  <Notes>51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51</vt:i4>
      </vt:variant>
    </vt:vector>
  </HeadingPairs>
  <TitlesOfParts>
    <vt:vector size="61" baseType="lpstr">
      <vt:lpstr>ＭＳ Ｐゴシック</vt:lpstr>
      <vt:lpstr>Arial</vt:lpstr>
      <vt:lpstr>Calibri</vt:lpstr>
      <vt:lpstr>Courier New</vt:lpstr>
      <vt:lpstr>Rockwell</vt:lpstr>
      <vt:lpstr>Segoe UI</vt:lpstr>
      <vt:lpstr>Times New Roman</vt:lpstr>
      <vt:lpstr>Wingdings</vt:lpstr>
      <vt:lpstr>Office Theme</vt:lpstr>
      <vt:lpstr>1_Office Theme</vt:lpstr>
      <vt:lpstr>T-Folio Training</vt:lpstr>
      <vt:lpstr>OSPI Priorities</vt:lpstr>
      <vt:lpstr>OSPI State Needs Projects</vt:lpstr>
      <vt:lpstr>The Five State Needs Projects</vt:lpstr>
      <vt:lpstr>Center for Change in Transition Services</vt:lpstr>
      <vt:lpstr>Training Objectives</vt:lpstr>
      <vt:lpstr>PowerPoint Presentation</vt:lpstr>
      <vt:lpstr>What is the T-Folio? </vt:lpstr>
      <vt:lpstr>Transition Services</vt:lpstr>
      <vt:lpstr>Who should use the T-Folio?</vt:lpstr>
      <vt:lpstr>How to implement the curriculum</vt:lpstr>
      <vt:lpstr>Partner with others</vt:lpstr>
      <vt:lpstr>Suggestions for timing when integrating T-Folio</vt:lpstr>
      <vt:lpstr>High School and Beyond Plan </vt:lpstr>
      <vt:lpstr>T-Folio Units</vt:lpstr>
      <vt:lpstr>Student-Centered Introduction </vt:lpstr>
      <vt:lpstr>Unit 1: Job Exploration Groundwork</vt:lpstr>
      <vt:lpstr>Unit 2: Postsecondary Employment and Education Options</vt:lpstr>
      <vt:lpstr>Unit 3: Work-based Learning Experiences</vt:lpstr>
      <vt:lpstr>Unit 4: Workplace Readiness Training</vt:lpstr>
      <vt:lpstr>Unit 5: Self Advocacy</vt:lpstr>
      <vt:lpstr>Getting Started</vt:lpstr>
      <vt:lpstr>Lesson landing page</vt:lpstr>
      <vt:lpstr>What a typical lesson includes</vt:lpstr>
      <vt:lpstr>Lesson Guides</vt:lpstr>
      <vt:lpstr>Lesson Guide: Example </vt:lpstr>
      <vt:lpstr>Accessing the PowerPoint</vt:lpstr>
      <vt:lpstr>PowerPoints</vt:lpstr>
      <vt:lpstr>Accessing the activities </vt:lpstr>
      <vt:lpstr>Activities </vt:lpstr>
      <vt:lpstr>Save your work</vt:lpstr>
      <vt:lpstr>How to “Save as PDF”</vt:lpstr>
      <vt:lpstr>Where to save work</vt:lpstr>
      <vt:lpstr>T-Folio Tracker</vt:lpstr>
      <vt:lpstr>The “White List”</vt:lpstr>
      <vt:lpstr>PowerPoint Presentation</vt:lpstr>
      <vt:lpstr>Training Objectives</vt:lpstr>
      <vt:lpstr>Collaboration</vt:lpstr>
      <vt:lpstr>Tips for successful collaboration</vt:lpstr>
      <vt:lpstr>Tips for successful collaboration</vt:lpstr>
      <vt:lpstr>Tips for successful collaboration</vt:lpstr>
      <vt:lpstr>Tips for successful collaboration</vt:lpstr>
      <vt:lpstr>Tips for successful collaboration</vt:lpstr>
      <vt:lpstr>Tips for successful collaboration</vt:lpstr>
      <vt:lpstr>Classroom teachers</vt:lpstr>
      <vt:lpstr>DVR personnel</vt:lpstr>
      <vt:lpstr>Tips from the field for DVR counselors</vt:lpstr>
      <vt:lpstr>Reminders about facilitation</vt:lpstr>
      <vt:lpstr>References</vt:lpstr>
      <vt:lpstr>CCTS Contact</vt:lpstr>
      <vt:lpstr>Creative Commons License</vt:lpstr>
    </vt:vector>
  </TitlesOfParts>
  <Company>Seattle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T Folio</dc:title>
  <dc:creator>Hirschmann, Kristin</dc:creator>
  <cp:lastModifiedBy>Hirschmann, Kristin</cp:lastModifiedBy>
  <cp:revision>143</cp:revision>
  <dcterms:created xsi:type="dcterms:W3CDTF">2018-08-16T14:35:40Z</dcterms:created>
  <dcterms:modified xsi:type="dcterms:W3CDTF">2019-06-21T17:18:49Z</dcterms:modified>
</cp:coreProperties>
</file>