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1"/>
  </p:notesMasterIdLst>
  <p:sldIdLst>
    <p:sldId id="258" r:id="rId2"/>
    <p:sldId id="328" r:id="rId3"/>
    <p:sldId id="329" r:id="rId4"/>
    <p:sldId id="276" r:id="rId5"/>
    <p:sldId id="287" r:id="rId6"/>
    <p:sldId id="288" r:id="rId7"/>
    <p:sldId id="259" r:id="rId8"/>
    <p:sldId id="318" r:id="rId9"/>
    <p:sldId id="327" r:id="rId10"/>
    <p:sldId id="261" r:id="rId11"/>
    <p:sldId id="326" r:id="rId12"/>
    <p:sldId id="325" r:id="rId13"/>
    <p:sldId id="262" r:id="rId14"/>
    <p:sldId id="320" r:id="rId15"/>
    <p:sldId id="265" r:id="rId16"/>
    <p:sldId id="264" r:id="rId17"/>
    <p:sldId id="266" r:id="rId18"/>
    <p:sldId id="303" r:id="rId19"/>
    <p:sldId id="272" r:id="rId20"/>
    <p:sldId id="323" r:id="rId21"/>
    <p:sldId id="324" r:id="rId22"/>
    <p:sldId id="273" r:id="rId23"/>
    <p:sldId id="307" r:id="rId24"/>
    <p:sldId id="321" r:id="rId25"/>
    <p:sldId id="309" r:id="rId26"/>
    <p:sldId id="311" r:id="rId27"/>
    <p:sldId id="313" r:id="rId28"/>
    <p:sldId id="315" r:id="rId29"/>
    <p:sldId id="27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D4F0"/>
    <a:srgbClr val="90D5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87" autoAdjust="0"/>
    <p:restoredTop sz="77052" autoAdjust="0"/>
  </p:normalViewPr>
  <p:slideViewPr>
    <p:cSldViewPr snapToGrid="0">
      <p:cViewPr varScale="1">
        <p:scale>
          <a:sx n="86" d="100"/>
          <a:sy n="86" d="100"/>
        </p:scale>
        <p:origin x="40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C20BB3-3CCB-4FE5-991B-82F6BCB48AF3}" type="datetimeFigureOut">
              <a:rPr lang="en-US" smtClean="0"/>
              <a:t>6/16/19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46DE6-3336-457D-A091-FA20AC1C536E}" type="slidenum">
              <a:rPr lang="en-US" smtClean="0"/>
              <a:t>‹#›</a:t>
            </a:fld>
            <a:endParaRPr lang="en-US"/>
          </a:p>
        </p:txBody>
      </p:sp>
    </p:spTree>
    <p:extLst>
      <p:ext uri="{BB962C8B-B14F-4D97-AF65-F5344CB8AC3E}">
        <p14:creationId xmlns:p14="http://schemas.microsoft.com/office/powerpoint/2010/main" val="1073394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Wi_Rmkttz7Q"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qiat.org/"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3:notes"/>
          <p:cNvSpPr txBox="1">
            <a:spLocks noGrp="1"/>
          </p:cNvSpPr>
          <p:nvPr>
            <p:ph type="body" idx="1"/>
          </p:nvPr>
        </p:nvSpPr>
        <p:spPr>
          <a:xfrm>
            <a:off x="702310" y="4421823"/>
            <a:ext cx="5618480" cy="4189095"/>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1400"/>
              </a:spcBef>
              <a:spcAft>
                <a:spcPts val="0"/>
              </a:spcAft>
              <a:buClrTx/>
              <a:buSzPts val="2000"/>
              <a:buFontTx/>
              <a:buNone/>
              <a:tabLst/>
              <a:defRPr/>
            </a:pPr>
            <a:r>
              <a:rPr lang="en-US" dirty="0"/>
              <a:t>OSPI Special Education funds five state-needs projects with IDEA state-level discretionary dollars. These projects collectively provide:</a:t>
            </a:r>
          </a:p>
          <a:p>
            <a:pPr marL="228600" indent="-228600">
              <a:lnSpc>
                <a:spcPct val="90000"/>
              </a:lnSpc>
              <a:spcBef>
                <a:spcPts val="1400"/>
              </a:spcBef>
              <a:spcAft>
                <a:spcPts val="0"/>
              </a:spcAft>
              <a:buSzPts val="2000"/>
              <a:buFont typeface="Noto Sans Symbols"/>
              <a:buChar char="▪"/>
            </a:pPr>
            <a:endParaRPr lang="en-US" dirty="0"/>
          </a:p>
          <a:p>
            <a:pPr marL="228600" indent="-228600">
              <a:lnSpc>
                <a:spcPct val="90000"/>
              </a:lnSpc>
              <a:spcBef>
                <a:spcPts val="1400"/>
              </a:spcBef>
              <a:spcAft>
                <a:spcPts val="0"/>
              </a:spcAft>
              <a:buSzPts val="2000"/>
              <a:buFont typeface="Noto Sans Symbols"/>
              <a:buChar char="▪"/>
            </a:pPr>
            <a:r>
              <a:rPr lang="en-US" dirty="0"/>
              <a:t>Professional development </a:t>
            </a:r>
          </a:p>
          <a:p>
            <a:pPr marL="228600" indent="-228600">
              <a:lnSpc>
                <a:spcPct val="90000"/>
              </a:lnSpc>
              <a:spcBef>
                <a:spcPts val="1400"/>
              </a:spcBef>
              <a:spcAft>
                <a:spcPts val="0"/>
              </a:spcAft>
              <a:buSzPts val="2000"/>
              <a:buFont typeface="Noto Sans Symbols"/>
              <a:buChar char="▪"/>
            </a:pPr>
            <a:endParaRPr lang="en-US" dirty="0"/>
          </a:p>
          <a:p>
            <a:pPr marL="228600" indent="-228600">
              <a:lnSpc>
                <a:spcPct val="90000"/>
              </a:lnSpc>
              <a:spcBef>
                <a:spcPts val="1400"/>
              </a:spcBef>
              <a:spcAft>
                <a:spcPts val="0"/>
              </a:spcAft>
              <a:buSzPts val="2000"/>
              <a:buFont typeface="Noto Sans Symbols"/>
              <a:buChar char="▪"/>
            </a:pPr>
            <a:r>
              <a:rPr lang="en-US" dirty="0"/>
              <a:t>Technical assistance </a:t>
            </a:r>
          </a:p>
          <a:p>
            <a:pPr marL="228600" indent="-228600">
              <a:lnSpc>
                <a:spcPct val="90000"/>
              </a:lnSpc>
              <a:spcBef>
                <a:spcPts val="1400"/>
              </a:spcBef>
              <a:spcAft>
                <a:spcPts val="0"/>
              </a:spcAft>
              <a:buSzPts val="2000"/>
              <a:buFont typeface="Noto Sans Symbols"/>
              <a:buChar char="▪"/>
            </a:pPr>
            <a:endParaRPr lang="en-US" dirty="0"/>
          </a:p>
          <a:p>
            <a:pPr marL="228600" indent="-228600">
              <a:lnSpc>
                <a:spcPct val="90000"/>
              </a:lnSpc>
              <a:spcBef>
                <a:spcPts val="1400"/>
              </a:spcBef>
              <a:spcAft>
                <a:spcPts val="0"/>
              </a:spcAft>
              <a:buSzPts val="2000"/>
              <a:buFont typeface="Noto Sans Symbols"/>
              <a:buChar char="▪"/>
            </a:pPr>
            <a:r>
              <a:rPr lang="en-US" dirty="0"/>
              <a:t>Consultation and training for parents, families, and educators. </a:t>
            </a:r>
          </a:p>
          <a:p>
            <a:pPr marL="0" lvl="0" indent="0" algn="l" rtl="0">
              <a:spcBef>
                <a:spcPts val="0"/>
              </a:spcBef>
              <a:spcAft>
                <a:spcPts val="0"/>
              </a:spcAft>
              <a:buNone/>
            </a:pPr>
            <a:endParaRPr dirty="0"/>
          </a:p>
        </p:txBody>
      </p:sp>
      <p:sp>
        <p:nvSpPr>
          <p:cNvPr id="285" name="Google Shape;285;p3:notes"/>
          <p:cNvSpPr>
            <a:spLocks noGrp="1" noRot="1" noChangeAspect="1"/>
          </p:cNvSpPr>
          <p:nvPr>
            <p:ph type="sldImg" idx="2"/>
          </p:nvPr>
        </p:nvSpPr>
        <p:spPr>
          <a:xfrm>
            <a:off x="409575"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9267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29:notes"/>
          <p:cNvSpPr>
            <a:spLocks noGrp="1" noRot="1" noChangeAspect="1"/>
          </p:cNvSpPr>
          <p:nvPr>
            <p:ph type="sldImg" idx="2"/>
          </p:nvPr>
        </p:nvSpPr>
        <p:spPr>
          <a:xfrm>
            <a:off x="409575"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3" name="Google Shape;533;p29:notes"/>
          <p:cNvSpPr txBox="1">
            <a:spLocks noGrp="1"/>
          </p:cNvSpPr>
          <p:nvPr>
            <p:ph type="body" idx="1"/>
          </p:nvPr>
        </p:nvSpPr>
        <p:spPr>
          <a:xfrm>
            <a:off x="702310" y="4421823"/>
            <a:ext cx="5618480" cy="4189095"/>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endParaRPr dirty="0"/>
          </a:p>
        </p:txBody>
      </p:sp>
      <p:sp>
        <p:nvSpPr>
          <p:cNvPr id="534" name="Google Shape;534;p29:notes"/>
          <p:cNvSpPr txBox="1">
            <a:spLocks noGrp="1"/>
          </p:cNvSpPr>
          <p:nvPr>
            <p:ph type="sldNum" idx="12"/>
          </p:nvPr>
        </p:nvSpPr>
        <p:spPr>
          <a:xfrm>
            <a:off x="3978132" y="8842029"/>
            <a:ext cx="3043344" cy="465454"/>
          </a:xfrm>
          <a:prstGeom prst="rect">
            <a:avLst/>
          </a:prstGeom>
          <a:noFill/>
          <a:ln>
            <a:noFill/>
          </a:ln>
        </p:spPr>
        <p:txBody>
          <a:bodyPr spcFirstLastPara="1" wrap="square" lIns="93300" tIns="46650" rIns="93300" bIns="46650" anchor="b" anchorCtr="0">
            <a:noAutofit/>
          </a:bodyPr>
          <a:lstStyle/>
          <a:p>
            <a:pPr marL="0" marR="0" lvl="0" indent="0" algn="r" rtl="0">
              <a:spcBef>
                <a:spcPts val="0"/>
              </a:spcBef>
              <a:spcAft>
                <a:spcPts val="0"/>
              </a:spcAft>
              <a:buClr>
                <a:schemeClr val="dk1"/>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8173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 small farm amid gentle rolling hills, there was a playful golden retriever...named Philly.  Everyday the dog would leap over the fence at the back of the farm to run through a meadow and on to the woods chasing squires amongst the trees.   As time went by the fence began to fall apart and was taken down, but every day without fail, the dog would head out the back and leap in the place where there once was a fence to frolic.  The barrier was gone, but he had developed a set of motor memories, patterns and assumptions that made it almost impossible for him to notice that the fence was no longer there.</a:t>
            </a:r>
          </a:p>
          <a:p>
            <a:r>
              <a:rPr lang="en-US" dirty="0"/>
              <a:t>Every day we are forming assumptions and boxes which we work within.  As the landscape changes, it is critical for us to shift our thinking and let go of old boxes and ways of doing things.  With technology rapidly changing, we have to be forward thinking and in deciding which technologies will work best for a student, we must not be bound by old ways of thinking.  </a:t>
            </a:r>
          </a:p>
        </p:txBody>
      </p:sp>
      <p:sp>
        <p:nvSpPr>
          <p:cNvPr id="4" name="Slide Number Placeholder 3"/>
          <p:cNvSpPr>
            <a:spLocks noGrp="1"/>
          </p:cNvSpPr>
          <p:nvPr>
            <p:ph type="sldNum" sz="quarter" idx="5"/>
          </p:nvPr>
        </p:nvSpPr>
        <p:spPr/>
        <p:txBody>
          <a:bodyPr/>
          <a:lstStyle/>
          <a:p>
            <a:fld id="{E0746DE6-3336-457D-A091-FA20AC1C536E}" type="slidenum">
              <a:rPr lang="en-US" smtClean="0"/>
              <a:t>6</a:t>
            </a:fld>
            <a:endParaRPr lang="en-US"/>
          </a:p>
        </p:txBody>
      </p:sp>
    </p:spTree>
    <p:extLst>
      <p:ext uri="{BB962C8B-B14F-4D97-AF65-F5344CB8AC3E}">
        <p14:creationId xmlns:p14="http://schemas.microsoft.com/office/powerpoint/2010/main" val="868620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Much of this presentation is from the Quality Indicators for Assistive Technology.  The Special Education Technology Center has recorded a book study.  The link is as follows:</a:t>
            </a:r>
          </a:p>
          <a:p>
            <a:r>
              <a:rPr lang="en-US" dirty="0">
                <a:hlinkClick r:id="rId3"/>
              </a:rPr>
              <a:t>https://www.youtube.com/watch?v=Wi_Rmkttz7Q</a:t>
            </a:r>
            <a:endParaRPr lang="en-US" dirty="0"/>
          </a:p>
          <a:p>
            <a:endParaRPr lang="en-US" dirty="0"/>
          </a:p>
        </p:txBody>
      </p:sp>
      <p:sp>
        <p:nvSpPr>
          <p:cNvPr id="4" name="Slide Number Placeholder 3"/>
          <p:cNvSpPr>
            <a:spLocks noGrp="1"/>
          </p:cNvSpPr>
          <p:nvPr>
            <p:ph type="sldNum" sz="quarter" idx="5"/>
          </p:nvPr>
        </p:nvSpPr>
        <p:spPr/>
        <p:txBody>
          <a:bodyPr/>
          <a:lstStyle/>
          <a:p>
            <a:fld id="{E0746DE6-3336-457D-A091-FA20AC1C536E}" type="slidenum">
              <a:rPr lang="en-US" smtClean="0"/>
              <a:t>9</a:t>
            </a:fld>
            <a:endParaRPr lang="en-US"/>
          </a:p>
        </p:txBody>
      </p:sp>
    </p:spTree>
    <p:extLst>
      <p:ext uri="{BB962C8B-B14F-4D97-AF65-F5344CB8AC3E}">
        <p14:creationId xmlns:p14="http://schemas.microsoft.com/office/powerpoint/2010/main" val="3756001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457200">
              <a:buFont typeface="+mj-lt"/>
              <a:buAutoNum type="arabicPeriod"/>
            </a:pPr>
            <a:r>
              <a:rPr lang="en-US" sz="1200" b="0" dirty="0"/>
              <a:t>Lack of self-determination, self-awareness and self-advocacy on part of the individual with a disability (and/or advocate)</a:t>
            </a:r>
          </a:p>
          <a:p>
            <a:pPr marL="457200" indent="-457200">
              <a:buFont typeface="+mj-lt"/>
              <a:buAutoNum type="arabicPeriod"/>
            </a:pPr>
            <a:r>
              <a:rPr lang="en-US" sz="1200" b="0" dirty="0"/>
              <a:t>Lack of adequate long range planning on the part of the sending and receiving agencies (timelines)</a:t>
            </a:r>
          </a:p>
          <a:p>
            <a:pPr marL="457200" indent="-457200">
              <a:buFont typeface="+mj-lt"/>
              <a:buAutoNum type="arabicPeriod"/>
            </a:pPr>
            <a:r>
              <a:rPr lang="en-US" sz="1200" b="0" dirty="0"/>
              <a:t>Inadequate communication and coordination</a:t>
            </a:r>
          </a:p>
          <a:p>
            <a:pPr marL="457200" indent="-457200">
              <a:buFont typeface="+mj-lt"/>
              <a:buAutoNum type="arabicPeriod"/>
            </a:pPr>
            <a:r>
              <a:rPr lang="en-US" sz="1200" b="0" dirty="0"/>
              <a:t>Failure to address funding responsibility</a:t>
            </a:r>
          </a:p>
          <a:p>
            <a:pPr marL="457200" indent="-457200">
              <a:buFont typeface="+mj-lt"/>
              <a:buAutoNum type="arabicPeriod"/>
            </a:pPr>
            <a:r>
              <a:rPr lang="en-US" sz="1200" b="0" dirty="0"/>
              <a:t>Inadequate/ consistent evaluation process (documentation, data, communication, valued across settings) </a:t>
            </a:r>
          </a:p>
          <a:p>
            <a:pPr marL="457200" indent="-457200">
              <a:buFont typeface="+mj-lt"/>
              <a:buAutoNum type="arabicPeriod"/>
            </a:pPr>
            <a:r>
              <a:rPr lang="en-US" sz="1200" b="0" dirty="0"/>
              <a:t>Philosophical differences between sending and receiving agencies</a:t>
            </a:r>
          </a:p>
          <a:p>
            <a:pPr marL="457200" indent="-457200">
              <a:buFont typeface="+mj-lt"/>
              <a:buAutoNum type="arabicPeriod"/>
            </a:pPr>
            <a:r>
              <a:rPr lang="en-US" sz="1200" b="0" dirty="0"/>
              <a:t>Lack of understanding of the law and of their responsibilities</a:t>
            </a:r>
          </a:p>
          <a:p>
            <a:endParaRPr lang="en-US" dirty="0"/>
          </a:p>
        </p:txBody>
      </p:sp>
      <p:sp>
        <p:nvSpPr>
          <p:cNvPr id="4" name="Slide Number Placeholder 3"/>
          <p:cNvSpPr>
            <a:spLocks noGrp="1"/>
          </p:cNvSpPr>
          <p:nvPr>
            <p:ph type="sldNum" sz="quarter" idx="5"/>
          </p:nvPr>
        </p:nvSpPr>
        <p:spPr/>
        <p:txBody>
          <a:bodyPr/>
          <a:lstStyle/>
          <a:p>
            <a:fld id="{E0746DE6-3336-457D-A091-FA20AC1C536E}" type="slidenum">
              <a:rPr lang="en-US" smtClean="0"/>
              <a:t>10</a:t>
            </a:fld>
            <a:endParaRPr lang="en-US"/>
          </a:p>
        </p:txBody>
      </p:sp>
    </p:spTree>
    <p:extLst>
      <p:ext uri="{BB962C8B-B14F-4D97-AF65-F5344CB8AC3E}">
        <p14:creationId xmlns:p14="http://schemas.microsoft.com/office/powerpoint/2010/main" val="1753363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746DE6-3336-457D-A091-FA20AC1C536E}" type="slidenum">
              <a:rPr lang="en-US" smtClean="0"/>
              <a:t>11</a:t>
            </a:fld>
            <a:endParaRPr lang="en-US"/>
          </a:p>
        </p:txBody>
      </p:sp>
    </p:spTree>
    <p:extLst>
      <p:ext uri="{BB962C8B-B14F-4D97-AF65-F5344CB8AC3E}">
        <p14:creationId xmlns:p14="http://schemas.microsoft.com/office/powerpoint/2010/main" val="3190134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Literature reviews reveal that there is a significant and continuing gap between what is required by policy and what consistently occurs in educational settings due to:</a:t>
            </a:r>
          </a:p>
          <a:p>
            <a:endParaRPr lang="en-US" dirty="0"/>
          </a:p>
        </p:txBody>
      </p:sp>
      <p:sp>
        <p:nvSpPr>
          <p:cNvPr id="4" name="Slide Number Placeholder 3"/>
          <p:cNvSpPr>
            <a:spLocks noGrp="1"/>
          </p:cNvSpPr>
          <p:nvPr>
            <p:ph type="sldNum" sz="quarter" idx="5"/>
          </p:nvPr>
        </p:nvSpPr>
        <p:spPr/>
        <p:txBody>
          <a:bodyPr/>
          <a:lstStyle/>
          <a:p>
            <a:fld id="{E0746DE6-3336-457D-A091-FA20AC1C536E}" type="slidenum">
              <a:rPr lang="en-US" smtClean="0"/>
              <a:t>13</a:t>
            </a:fld>
            <a:endParaRPr lang="en-US"/>
          </a:p>
        </p:txBody>
      </p:sp>
    </p:spTree>
    <p:extLst>
      <p:ext uri="{BB962C8B-B14F-4D97-AF65-F5344CB8AC3E}">
        <p14:creationId xmlns:p14="http://schemas.microsoft.com/office/powerpoint/2010/main" val="2735211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Erik- example of a student who uses an AAC device with eye gaze.</a:t>
            </a:r>
          </a:p>
          <a:p>
            <a:endParaRPr lang="en-US" dirty="0"/>
          </a:p>
          <a:p>
            <a:r>
              <a:rPr lang="en-US" dirty="0"/>
              <a:t>Jake – example of a senior who had a job at a mechanic shop.  He had a learning disability and could not always read parts manuals.  He used office lens on his phone to convert pictures of text to speech to text to better understand instructions.</a:t>
            </a:r>
          </a:p>
          <a:p>
            <a:endParaRPr lang="en-US" dirty="0"/>
          </a:p>
        </p:txBody>
      </p:sp>
      <p:sp>
        <p:nvSpPr>
          <p:cNvPr id="4" name="Slide Number Placeholder 3"/>
          <p:cNvSpPr>
            <a:spLocks noGrp="1"/>
          </p:cNvSpPr>
          <p:nvPr>
            <p:ph type="sldNum" sz="quarter" idx="10"/>
          </p:nvPr>
        </p:nvSpPr>
        <p:spPr/>
        <p:txBody>
          <a:bodyPr/>
          <a:lstStyle/>
          <a:p>
            <a:fld id="{E0746DE6-3336-457D-A091-FA20AC1C536E}" type="slidenum">
              <a:rPr lang="en-US" smtClean="0"/>
              <a:t>15</a:t>
            </a:fld>
            <a:endParaRPr lang="en-US"/>
          </a:p>
        </p:txBody>
      </p:sp>
    </p:spTree>
    <p:extLst>
      <p:ext uri="{BB962C8B-B14F-4D97-AF65-F5344CB8AC3E}">
        <p14:creationId xmlns:p14="http://schemas.microsoft.com/office/powerpoint/2010/main" val="2017180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ctr">
              <a:buNone/>
            </a:pPr>
            <a:r>
              <a:rPr lang="en-US" sz="2800" b="1" dirty="0"/>
              <a:t>Individuals with Disabilities Education Act</a:t>
            </a:r>
          </a:p>
          <a:p>
            <a:pPr marL="0" indent="0" algn="ctr">
              <a:buNone/>
            </a:pPr>
            <a:endParaRPr lang="en-US" sz="2800" b="1" dirty="0"/>
          </a:p>
          <a:p>
            <a:pPr marL="0" indent="0">
              <a:buNone/>
            </a:pPr>
            <a:r>
              <a:rPr lang="en-US" sz="2800" dirty="0"/>
              <a:t>Each public agency shall ensure that </a:t>
            </a:r>
            <a:r>
              <a:rPr lang="en-US" sz="2800" b="1" u="sng" dirty="0"/>
              <a:t>AT devices, AT services</a:t>
            </a:r>
            <a:r>
              <a:rPr lang="en-US" sz="2800" b="1" i="1" dirty="0"/>
              <a:t>, or both</a:t>
            </a:r>
            <a:r>
              <a:rPr lang="en-US" sz="2800" dirty="0"/>
              <a:t>, are made available to a child with a disability if required as a part of the child's:</a:t>
            </a:r>
          </a:p>
          <a:p>
            <a:pPr marL="540385" lvl="2" indent="0">
              <a:buClr>
                <a:schemeClr val="accent3"/>
              </a:buClr>
              <a:buNone/>
              <a:defRPr/>
            </a:pPr>
            <a:r>
              <a:rPr lang="en-US" sz="2800" dirty="0"/>
              <a:t>(1) Special education</a:t>
            </a:r>
          </a:p>
          <a:p>
            <a:pPr marL="540385" lvl="2" indent="0">
              <a:buClr>
                <a:schemeClr val="accent3"/>
              </a:buClr>
              <a:buNone/>
              <a:defRPr/>
            </a:pPr>
            <a:r>
              <a:rPr lang="en-US" sz="2800" dirty="0"/>
              <a:t>(2) Related services </a:t>
            </a:r>
          </a:p>
          <a:p>
            <a:pPr marL="540385" lvl="2" indent="0">
              <a:buClr>
                <a:schemeClr val="accent3"/>
              </a:buClr>
              <a:buNone/>
              <a:defRPr/>
            </a:pPr>
            <a:r>
              <a:rPr lang="en-US" sz="2800" dirty="0"/>
              <a:t>(3) Supplementary aids and services</a:t>
            </a:r>
          </a:p>
          <a:p>
            <a:endParaRPr lang="en-US" dirty="0"/>
          </a:p>
          <a:p>
            <a:r>
              <a:rPr lang="en-US" sz="1400" dirty="0"/>
              <a:t>Does IDEA specify how or where to document AT in the IEP?   </a:t>
            </a:r>
            <a:r>
              <a:rPr lang="en-US" sz="1400" b="1" dirty="0"/>
              <a:t>No</a:t>
            </a:r>
          </a:p>
          <a:p>
            <a:r>
              <a:rPr lang="en-US" sz="1200" dirty="0"/>
              <a:t>The Law States that AT can be part of special education, related service, or supplementary aids and services.</a:t>
            </a:r>
          </a:p>
          <a:p>
            <a:r>
              <a:rPr lang="en-US" sz="1200" dirty="0"/>
              <a:t>It is the responsibility of the IEP team to describe the use of AT where ever it makes the most sense within the IEP.</a:t>
            </a:r>
          </a:p>
          <a:p>
            <a:endParaRPr lang="en-US" dirty="0"/>
          </a:p>
        </p:txBody>
      </p:sp>
      <p:sp>
        <p:nvSpPr>
          <p:cNvPr id="4" name="Slide Number Placeholder 3"/>
          <p:cNvSpPr>
            <a:spLocks noGrp="1"/>
          </p:cNvSpPr>
          <p:nvPr>
            <p:ph type="sldNum" sz="quarter" idx="10"/>
          </p:nvPr>
        </p:nvSpPr>
        <p:spPr/>
        <p:txBody>
          <a:bodyPr/>
          <a:lstStyle/>
          <a:p>
            <a:fld id="{E0746DE6-3336-457D-A091-FA20AC1C536E}" type="slidenum">
              <a:rPr lang="en-US" smtClean="0"/>
              <a:t>16</a:t>
            </a:fld>
            <a:endParaRPr lang="en-US"/>
          </a:p>
        </p:txBody>
      </p:sp>
    </p:spTree>
    <p:extLst>
      <p:ext uri="{BB962C8B-B14F-4D97-AF65-F5344CB8AC3E}">
        <p14:creationId xmlns:p14="http://schemas.microsoft.com/office/powerpoint/2010/main" val="1904783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746DE6-3336-457D-A091-FA20AC1C536E}" type="slidenum">
              <a:rPr lang="en-US" smtClean="0"/>
              <a:t>17</a:t>
            </a:fld>
            <a:endParaRPr lang="en-US"/>
          </a:p>
        </p:txBody>
      </p:sp>
    </p:spTree>
    <p:extLst>
      <p:ext uri="{BB962C8B-B14F-4D97-AF65-F5344CB8AC3E}">
        <p14:creationId xmlns:p14="http://schemas.microsoft.com/office/powerpoint/2010/main" val="401249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u="sng" dirty="0"/>
              <a:t>Intent</a:t>
            </a:r>
            <a:r>
              <a:rPr lang="en-US" sz="1200" dirty="0"/>
              <a:t>: The comprehensive transition plan required by IDEA assists the receiving agency/team to successfully provide needed supports for the AT user. This involves the assignment of responsibilities and the establishment of accountability. </a:t>
            </a:r>
          </a:p>
          <a:p>
            <a:endParaRPr lang="en-US" dirty="0"/>
          </a:p>
        </p:txBody>
      </p:sp>
      <p:sp>
        <p:nvSpPr>
          <p:cNvPr id="4" name="Slide Number Placeholder 3"/>
          <p:cNvSpPr>
            <a:spLocks noGrp="1"/>
          </p:cNvSpPr>
          <p:nvPr>
            <p:ph type="sldNum" sz="quarter" idx="10"/>
          </p:nvPr>
        </p:nvSpPr>
        <p:spPr/>
        <p:txBody>
          <a:bodyPr/>
          <a:lstStyle/>
          <a:p>
            <a:fld id="{819DDCAC-DFAB-B74D-8FF8-488F716FDE42}" type="slidenum">
              <a:rPr lang="en-US" smtClean="0"/>
              <a:t>18</a:t>
            </a:fld>
            <a:endParaRPr lang="en-US"/>
          </a:p>
        </p:txBody>
      </p:sp>
    </p:spTree>
    <p:extLst>
      <p:ext uri="{BB962C8B-B14F-4D97-AF65-F5344CB8AC3E}">
        <p14:creationId xmlns:p14="http://schemas.microsoft.com/office/powerpoint/2010/main" val="527095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Protocol for Transition planning is on the </a:t>
            </a:r>
            <a:r>
              <a:rPr lang="en-US" dirty="0">
                <a:solidFill>
                  <a:srgbClr val="212121"/>
                </a:solidFill>
              </a:rPr>
              <a:t>National Technical Assistance Center on Transition Website.  It was created in 2001. </a:t>
            </a:r>
            <a:endParaRPr lang="en-US" dirty="0"/>
          </a:p>
        </p:txBody>
      </p:sp>
      <p:sp>
        <p:nvSpPr>
          <p:cNvPr id="4" name="Slide Number Placeholder 3"/>
          <p:cNvSpPr>
            <a:spLocks noGrp="1"/>
          </p:cNvSpPr>
          <p:nvPr>
            <p:ph type="sldNum" sz="quarter" idx="5"/>
          </p:nvPr>
        </p:nvSpPr>
        <p:spPr/>
        <p:txBody>
          <a:bodyPr/>
          <a:lstStyle/>
          <a:p>
            <a:fld id="{E0746DE6-3336-457D-A091-FA20AC1C536E}" type="slidenum">
              <a:rPr lang="en-US" smtClean="0"/>
              <a:t>22</a:t>
            </a:fld>
            <a:endParaRPr lang="en-US"/>
          </a:p>
        </p:txBody>
      </p:sp>
    </p:spTree>
    <p:extLst>
      <p:ext uri="{BB962C8B-B14F-4D97-AF65-F5344CB8AC3E}">
        <p14:creationId xmlns:p14="http://schemas.microsoft.com/office/powerpoint/2010/main" val="2374010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Intent: Specific self-determination skills are taught that enable the student to gradually assume responsibility for participation and leadership in AT transition planning as capacity develops. AT tools are provided, as needed, to support the student’s participation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Self-determination is the ability to be a causal agent in one’s own life and has been identified as a critical factor in the continued use of AT in new environments (Fried-</a:t>
            </a:r>
            <a:r>
              <a:rPr lang="en-US" sz="1200" kern="1200" dirty="0" err="1">
                <a:solidFill>
                  <a:schemeClr val="tx1"/>
                </a:solidFill>
                <a:effectLst/>
                <a:latin typeface="+mn-lt"/>
                <a:ea typeface="+mn-ea"/>
                <a:cs typeface="+mn-cs"/>
              </a:rPr>
              <a:t>Oken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Bersani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Anctil</a:t>
            </a:r>
            <a:r>
              <a:rPr lang="en-US" sz="1200" kern="1200" dirty="0">
                <a:solidFill>
                  <a:schemeClr val="tx1"/>
                </a:solidFill>
                <a:effectLst/>
                <a:latin typeface="+mn-lt"/>
                <a:ea typeface="+mn-ea"/>
                <a:cs typeface="+mn-cs"/>
              </a:rPr>
              <a:t>, and Bowser, 1998).  Explicit instruction in skills needed for self-determination in relation to one’s AT can begin as soon as a student starts to use AT devices allowing many opportunities to practice.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Students who have been appropriately involved in IEP development throughout their school experience have greater access and independence during transitions and are better prepared to participate in transition planning. Participation can include tools and strategies that help the student plan the agenda, organize ideas, present thoughts, or use an AT device as a planning tool (e.g., use an AAC device during transition planning meetings). As members of their own IEP team, they are empowered to participate in expressing their needs and preferences regarding use of AT and other aspects of their program.  Over time, students who use AT have the opportunity to learn self-determination skills at a level commensurate with their age, ability, and comfort level. </a:t>
            </a:r>
          </a:p>
          <a:p>
            <a:r>
              <a:rPr lang="en-US" sz="1200" kern="1200" dirty="0">
                <a:solidFill>
                  <a:schemeClr val="tx1"/>
                </a:solidFill>
                <a:effectLst/>
                <a:latin typeface="+mn-lt"/>
                <a:ea typeface="+mn-ea"/>
                <a:cs typeface="+mn-cs"/>
              </a:rPr>
              <a:t>Example:</a:t>
            </a:r>
          </a:p>
          <a:p>
            <a:r>
              <a:rPr lang="en-US" sz="1200" i="1" kern="1200" dirty="0">
                <a:solidFill>
                  <a:schemeClr val="tx1"/>
                </a:solidFill>
                <a:effectLst/>
                <a:latin typeface="+mn-lt"/>
                <a:ea typeface="+mn-ea"/>
                <a:cs typeface="+mn-cs"/>
              </a:rPr>
              <a:t>Emily was a junior at Lincoln High School. During her IEP meeting, she advocated for herself using her AAC device to narrate  a computer slide presentation she developed explaining the kinds of work she was hoping to be able to do after high school. Emily used her AAC device to ask questions about the kind of assistance she could expect if she entered college or a vocational-technical program and her personal goals were included in her plan. Another meeting was planned after Emily visited two post-secondary settings and learned what strategies she would need for successful transitions. </a:t>
            </a: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 QIAT Leadership Team (2015), </a:t>
            </a:r>
            <a:r>
              <a:rPr lang="en-US" sz="1200" b="1" u="sng" kern="1200" dirty="0">
                <a:solidFill>
                  <a:schemeClr val="tx1"/>
                </a:solidFill>
                <a:effectLst/>
                <a:latin typeface="+mn-lt"/>
                <a:ea typeface="+mn-ea"/>
                <a:cs typeface="+mn-cs"/>
                <a:hlinkClick r:id="rId3"/>
              </a:rPr>
              <a:t>http://www.qiat.org</a:t>
            </a:r>
            <a:r>
              <a:rPr lang="en-US" sz="1200" b="1" kern="1200" dirty="0">
                <a:solidFill>
                  <a:schemeClr val="tx1"/>
                </a:solidFill>
                <a:effectLst/>
                <a:latin typeface="+mn-lt"/>
                <a:ea typeface="+mn-ea"/>
                <a:cs typeface="+mn-cs"/>
              </a:rPr>
              <a:t>.   Citations listed in Reference document</a:t>
            </a: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19DDCAC-DFAB-B74D-8FF8-488F716FDE42}" type="slidenum">
              <a:rPr lang="en-US" smtClean="0"/>
              <a:t>23</a:t>
            </a:fld>
            <a:endParaRPr lang="en-US"/>
          </a:p>
        </p:txBody>
      </p:sp>
    </p:spTree>
    <p:extLst>
      <p:ext uri="{BB962C8B-B14F-4D97-AF65-F5344CB8AC3E}">
        <p14:creationId xmlns:p14="http://schemas.microsoft.com/office/powerpoint/2010/main" val="11564774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Intent: Everyone involved in transition advocates for the student’s progress, including the student’s use of AT. Specific advocacy tasks related to AT use are addressed and may be carried out by the student, the family, staff members or a representative.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19DDCAC-DFAB-B74D-8FF8-488F716FDE42}" type="slidenum">
              <a:rPr lang="en-US" smtClean="0"/>
              <a:t>25</a:t>
            </a:fld>
            <a:endParaRPr lang="en-US"/>
          </a:p>
        </p:txBody>
      </p:sp>
    </p:spTree>
    <p:extLst>
      <p:ext uri="{BB962C8B-B14F-4D97-AF65-F5344CB8AC3E}">
        <p14:creationId xmlns:p14="http://schemas.microsoft.com/office/powerpoint/2010/main" val="3898810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u="sng" dirty="0"/>
              <a:t>Intent</a:t>
            </a:r>
            <a:r>
              <a:rPr lang="en-US" sz="1200" dirty="0"/>
              <a:t>: Environmental requirements, skill demands and needed AT support are determined in order to plan appropriately. This determination is made collaboratively and with active participation by representatives from sending and receiving environments.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p>
            <a:r>
              <a:rPr lang="en-US" sz="1200" kern="1200" dirty="0">
                <a:solidFill>
                  <a:schemeClr val="tx1"/>
                </a:solidFill>
                <a:effectLst/>
                <a:latin typeface="+mn-lt"/>
                <a:ea typeface="+mn-ea"/>
                <a:cs typeface="+mn-cs"/>
              </a:rPr>
              <a:t>The transition process includes opportunities for communication between settings; visits by the students, parents, and teachers; and planning meetings that include all needed team members. Team members from both sending and receiving environments work collaboratively during transition planning. In order to plan appropriately, team members identify environmental requirements, new tasks, equipment needs, and training needs, as well as services, service providers, and supports that will be needed in the new setting. Examples of tasks related to AT that may be necessary in the new environment include the need to move the technology from class to class, to access a remote printer for written assignments, or to use a new computer platform. In some instances, the new setting will have increased demands to communicate with multiple teachers, school staff, and peers.  Team members in the sending environment help prepare the student by providing experiences and practice in using new skills that will be needed before the time for transition arrives. </a:t>
            </a:r>
          </a:p>
          <a:p>
            <a:r>
              <a:rPr lang="en-US" sz="1200" kern="1200" dirty="0">
                <a:solidFill>
                  <a:schemeClr val="tx1"/>
                </a:solidFill>
                <a:effectLst/>
                <a:latin typeface="+mn-lt"/>
                <a:ea typeface="+mn-ea"/>
                <a:cs typeface="+mn-cs"/>
              </a:rPr>
              <a:t>Example:</a:t>
            </a:r>
          </a:p>
          <a:p>
            <a:r>
              <a:rPr lang="en-US" sz="1200" i="1" kern="1200" dirty="0">
                <a:solidFill>
                  <a:schemeClr val="tx1"/>
                </a:solidFill>
                <a:effectLst/>
                <a:latin typeface="+mn-lt"/>
                <a:ea typeface="+mn-ea"/>
                <a:cs typeface="+mn-cs"/>
              </a:rPr>
              <a:t>Shayna used text-to-speech and word prediction software for all writing tasks of more than three sentences.  As Shayna’s team began to plan for her move to middle school, the middle school team members pointed out that the new school has Windows platform computers rather than the iOS computers used at the elementary school. The team made plans to help Shayna with her transition by acquiring a Windows platform computer and the Windows based version of the software she used for reading and writing. The team developed a plan to provide training for her in the operational use of the Windows computer and software during the spring before she moved to her new school.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19DDCAC-DFAB-B74D-8FF8-488F716FDE42}" type="slidenum">
              <a:rPr lang="en-US" smtClean="0"/>
              <a:t>26</a:t>
            </a:fld>
            <a:endParaRPr lang="en-US"/>
          </a:p>
        </p:txBody>
      </p:sp>
    </p:spTree>
    <p:extLst>
      <p:ext uri="{BB962C8B-B14F-4D97-AF65-F5344CB8AC3E}">
        <p14:creationId xmlns:p14="http://schemas.microsoft.com/office/powerpoint/2010/main" val="753804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u="sng" dirty="0"/>
              <a:t>Intent</a:t>
            </a:r>
            <a:r>
              <a:rPr lang="en-US" sz="1200" dirty="0"/>
              <a:t>: Transition planning timelines are adjusted based on specific needs of the student and differences in environments. Timelines address well mapped action steps with specific target dates and ongoing opportunities for reassessment. </a:t>
            </a:r>
            <a:endParaRPr lang="en-US" sz="1200" dirty="0">
              <a:latin typeface="Candar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transitions to post-secondary services, federal law requires that an individualized timeline is developed and documented for the transition no later than age 16.  In some states, the age required to begin transition planning is earlier than age 16. It is important to know the specific rules for your state when beginning transition planning.  In the timeline, AT needs and activities that require use of AT are addressed. The timeline may include tasks such as acquisition of a new device or software, AT practice in the new environment, direct instruction in communication with new people, guidance in independent AT use, visitations to potential settings, and meetings with service providers.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19DDCAC-DFAB-B74D-8FF8-488F716FDE42}" type="slidenum">
              <a:rPr lang="en-US" smtClean="0"/>
              <a:t>27</a:t>
            </a:fld>
            <a:endParaRPr lang="en-US"/>
          </a:p>
        </p:txBody>
      </p:sp>
    </p:spTree>
    <p:extLst>
      <p:ext uri="{BB962C8B-B14F-4D97-AF65-F5344CB8AC3E}">
        <p14:creationId xmlns:p14="http://schemas.microsoft.com/office/powerpoint/2010/main" val="700412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u="sng" dirty="0"/>
              <a:t>Intent</a:t>
            </a:r>
            <a:r>
              <a:rPr lang="en-US" sz="1200" dirty="0"/>
              <a:t>: A plan is developed to ensure that the AT equipment, hardware, and/or software arrives in working condition accompanied by any needed manuals. Provisions for ongoing maintenance and technical support are included in the plan. .</a:t>
            </a:r>
          </a:p>
          <a:p>
            <a:r>
              <a:rPr lang="en-US" sz="1200" kern="1200" dirty="0">
                <a:solidFill>
                  <a:schemeClr val="tx1"/>
                </a:solidFill>
                <a:effectLst/>
                <a:latin typeface="+mn-lt"/>
                <a:ea typeface="+mn-ea"/>
                <a:cs typeface="+mn-cs"/>
              </a:rPr>
              <a:t>During any transition, whether the student remains in school or moves on to a new program or setting, just providing equipment is not enough.  People who have never seen the student in action will need help in understanding how AT helps with functional capabilities and what is needed to support that AT use. For example, when Lance moved from middle school to high school, he stopped turning in the written assignments created on his portable computer. When his new teachers asked him why, he reported that he needed a printer cable that was accessible from the front of the computer attached to printers in each of his classes.  Once cables were provided, Lance began to turn in his written assignments with the same frequency that he had in middle school.  When a student stops using AT in the new environment, it may be because day-to-day management of equipment is not supported making AT use difficult.</a:t>
            </a:r>
            <a:r>
              <a:rPr lang="en-US" dirty="0">
                <a:effectLst/>
              </a:rPr>
              <a:t> </a:t>
            </a:r>
          </a:p>
          <a:p>
            <a:r>
              <a:rPr lang="en-US" sz="1200" kern="1200" dirty="0">
                <a:solidFill>
                  <a:schemeClr val="tx1"/>
                </a:solidFill>
                <a:effectLst/>
                <a:latin typeface="+mn-lt"/>
                <a:ea typeface="+mn-ea"/>
                <a:cs typeface="+mn-cs"/>
              </a:rPr>
              <a:t>Example: </a:t>
            </a:r>
          </a:p>
          <a:p>
            <a:r>
              <a:rPr lang="en-US" sz="1200" i="1" kern="1200" dirty="0">
                <a:solidFill>
                  <a:schemeClr val="tx1"/>
                </a:solidFill>
                <a:effectLst/>
                <a:latin typeface="+mn-lt"/>
                <a:ea typeface="+mn-ea"/>
                <a:cs typeface="+mn-cs"/>
              </a:rPr>
              <a:t>Ahmed and his transition planning team, which included representatives of the school district, developmental disabilities services, the supported work site, and the group home to which Ahmed was moving, identified the specific equipment he had been using at school.  This included a direct select augmentative and alternative communication (AAC) device with 32 options, a single talking switch used to ask for assistance, and a jig for an electric stapler that allowed proper alignment and insertion of papers. The school also provided a portfolio of information about how Ahmed used the AAC devices.  </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The supported work site had the equipment needed for the stapling task but was not able to provide either of the communication devices. The team determined that additional funding would be required to purchase these and also realized that services available to Ahmed did not include a speech language pathologist (SLP). A community-based SLP was identified and the team acquired funding through Medicaid for equipment purchase and periodic review and updating of vocabulary on Ahmed’s AAC device.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19DDCAC-DFAB-B74D-8FF8-488F716FDE42}" type="slidenum">
              <a:rPr lang="en-US" smtClean="0"/>
              <a:t>28</a:t>
            </a:fld>
            <a:endParaRPr lang="en-US"/>
          </a:p>
        </p:txBody>
      </p:sp>
    </p:spTree>
    <p:extLst>
      <p:ext uri="{BB962C8B-B14F-4D97-AF65-F5344CB8AC3E}">
        <p14:creationId xmlns:p14="http://schemas.microsoft.com/office/powerpoint/2010/main" val="40034819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746DE6-3336-457D-A091-FA20AC1C536E}" type="slidenum">
              <a:rPr lang="en-US" smtClean="0"/>
              <a:t>29</a:t>
            </a:fld>
            <a:endParaRPr lang="en-US"/>
          </a:p>
        </p:txBody>
      </p:sp>
    </p:spTree>
    <p:extLst>
      <p:ext uri="{BB962C8B-B14F-4D97-AF65-F5344CB8AC3E}">
        <p14:creationId xmlns:p14="http://schemas.microsoft.com/office/powerpoint/2010/main" val="7369558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C12D574-25AB-4ED9-A06D-4279CBFE7127}" type="datetimeFigureOut">
              <a:rPr lang="en-US" smtClean="0"/>
              <a:t>6/16/19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77FBE95E-9360-4856-B5BA-33A9034977AE}" type="slidenum">
              <a:rPr lang="en-US" smtClean="0"/>
              <a:t>‹#›</a:t>
            </a:fld>
            <a:endParaRPr lang="en-US"/>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6362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12D574-25AB-4ED9-A06D-4279CBFE7127}" type="datetimeFigureOut">
              <a:rPr lang="en-US" smtClean="0"/>
              <a:t>6/16/19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FBE95E-9360-4856-B5BA-33A9034977AE}" type="slidenum">
              <a:rPr lang="en-US" smtClean="0"/>
              <a:t>‹#›</a:t>
            </a:fld>
            <a:endParaRPr lang="en-US"/>
          </a:p>
        </p:txBody>
      </p:sp>
    </p:spTree>
    <p:extLst>
      <p:ext uri="{BB962C8B-B14F-4D97-AF65-F5344CB8AC3E}">
        <p14:creationId xmlns:p14="http://schemas.microsoft.com/office/powerpoint/2010/main" val="86568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12D574-25AB-4ED9-A06D-4279CBFE7127}" type="datetimeFigureOut">
              <a:rPr lang="en-US" smtClean="0"/>
              <a:t>6/16/19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FBE95E-9360-4856-B5BA-33A9034977AE}" type="slidenum">
              <a:rPr lang="en-US" smtClean="0"/>
              <a:t>‹#›</a:t>
            </a:fld>
            <a:endParaRPr lang="en-US"/>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6293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12D574-25AB-4ED9-A06D-4279CBFE7127}" type="datetimeFigureOut">
              <a:rPr lang="en-US" smtClean="0"/>
              <a:t>6/16/19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FBE95E-9360-4856-B5BA-33A9034977AE}" type="slidenum">
              <a:rPr lang="en-US" smtClean="0"/>
              <a:t>‹#›</a:t>
            </a:fld>
            <a:endParaRPr lang="en-US"/>
          </a:p>
        </p:txBody>
      </p:sp>
    </p:spTree>
    <p:extLst>
      <p:ext uri="{BB962C8B-B14F-4D97-AF65-F5344CB8AC3E}">
        <p14:creationId xmlns:p14="http://schemas.microsoft.com/office/powerpoint/2010/main" val="2392740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12D574-25AB-4ED9-A06D-4279CBFE7127}" type="datetimeFigureOut">
              <a:rPr lang="en-US" smtClean="0"/>
              <a:t>6/16/19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FBE95E-9360-4856-B5BA-33A9034977AE}" type="slidenum">
              <a:rPr lang="en-US" smtClean="0"/>
              <a:t>‹#›</a:t>
            </a:fld>
            <a:endParaRPr lang="en-US"/>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3422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12D574-25AB-4ED9-A06D-4279CBFE7127}" type="datetimeFigureOut">
              <a:rPr lang="en-US" smtClean="0"/>
              <a:t>6/16/19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FBE95E-9360-4856-B5BA-33A9034977AE}" type="slidenum">
              <a:rPr lang="en-US" smtClean="0"/>
              <a:t>‹#›</a:t>
            </a:fld>
            <a:endParaRPr lang="en-US"/>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8979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12D574-25AB-4ED9-A06D-4279CBFE7127}" type="datetimeFigureOut">
              <a:rPr lang="en-US" smtClean="0"/>
              <a:t>6/16/19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FBE95E-9360-4856-B5BA-33A9034977AE}" type="slidenum">
              <a:rPr lang="en-US" smtClean="0"/>
              <a:t>‹#›</a:t>
            </a:fld>
            <a:endParaRPr lang="en-US"/>
          </a:p>
        </p:txBody>
      </p:sp>
    </p:spTree>
    <p:extLst>
      <p:ext uri="{BB962C8B-B14F-4D97-AF65-F5344CB8AC3E}">
        <p14:creationId xmlns:p14="http://schemas.microsoft.com/office/powerpoint/2010/main" val="3153889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C12D574-25AB-4ED9-A06D-4279CBFE7127}" type="datetimeFigureOut">
              <a:rPr lang="en-US" smtClean="0"/>
              <a:t>6/16/19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FBE95E-9360-4856-B5BA-33A9034977AE}" type="slidenum">
              <a:rPr lang="en-US" smtClean="0"/>
              <a:t>‹#›</a:t>
            </a:fld>
            <a:endParaRPr lang="en-US"/>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594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C12D574-25AB-4ED9-A06D-4279CBFE7127}" type="datetimeFigureOut">
              <a:rPr lang="en-US" smtClean="0"/>
              <a:t>6/16/19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FBE95E-9360-4856-B5BA-33A9034977AE}" type="slidenum">
              <a:rPr lang="en-US" smtClean="0"/>
              <a:t>‹#›</a:t>
            </a:fld>
            <a:endParaRPr lang="en-US"/>
          </a:p>
        </p:txBody>
      </p:sp>
    </p:spTree>
    <p:extLst>
      <p:ext uri="{BB962C8B-B14F-4D97-AF65-F5344CB8AC3E}">
        <p14:creationId xmlns:p14="http://schemas.microsoft.com/office/powerpoint/2010/main" val="1746074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C12D574-25AB-4ED9-A06D-4279CBFE7127}" type="datetimeFigureOut">
              <a:rPr lang="en-US" smtClean="0"/>
              <a:t>6/16/19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FBE95E-9360-4856-B5BA-33A9034977AE}" type="slidenum">
              <a:rPr lang="en-US" smtClean="0"/>
              <a:t>‹#›</a:t>
            </a:fld>
            <a:endParaRPr lang="en-US"/>
          </a:p>
        </p:txBody>
      </p:sp>
    </p:spTree>
    <p:extLst>
      <p:ext uri="{BB962C8B-B14F-4D97-AF65-F5344CB8AC3E}">
        <p14:creationId xmlns:p14="http://schemas.microsoft.com/office/powerpoint/2010/main" val="3518798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12D574-25AB-4ED9-A06D-4279CBFE7127}" type="datetimeFigureOut">
              <a:rPr lang="en-US" smtClean="0"/>
              <a:t>6/16/19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FBE95E-9360-4856-B5BA-33A9034977AE}" type="slidenum">
              <a:rPr lang="en-US" smtClean="0"/>
              <a:t>‹#›</a:t>
            </a:fld>
            <a:endParaRPr lang="en-US"/>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03799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12D574-25AB-4ED9-A06D-4279CBFE7127}" type="datetimeFigureOut">
              <a:rPr lang="en-US" smtClean="0"/>
              <a:t>6/16/19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FBE95E-9360-4856-B5BA-33A9034977AE}"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75311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12D574-25AB-4ED9-A06D-4279CBFE7127}" type="datetimeFigureOut">
              <a:rPr lang="en-US" smtClean="0"/>
              <a:t>6/16/19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FBE95E-9360-4856-B5BA-33A9034977AE}" type="slidenum">
              <a:rPr lang="en-US" smtClean="0"/>
              <a:t>‹#›</a:t>
            </a:fld>
            <a:endParaRPr lang="en-US"/>
          </a:p>
        </p:txBody>
      </p:sp>
    </p:spTree>
    <p:extLst>
      <p:ext uri="{BB962C8B-B14F-4D97-AF65-F5344CB8AC3E}">
        <p14:creationId xmlns:p14="http://schemas.microsoft.com/office/powerpoint/2010/main" val="1642271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12D574-25AB-4ED9-A06D-4279CBFE7127}" type="datetimeFigureOut">
              <a:rPr lang="en-US" smtClean="0"/>
              <a:t>6/16/19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FBE95E-9360-4856-B5BA-33A9034977AE}"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7889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12D574-25AB-4ED9-A06D-4279CBFE7127}" type="datetimeFigureOut">
              <a:rPr lang="en-US" smtClean="0"/>
              <a:t>6/16/19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FBE95E-9360-4856-B5BA-33A9034977AE}" type="slidenum">
              <a:rPr lang="en-US" smtClean="0"/>
              <a:t>‹#›</a:t>
            </a:fld>
            <a:endParaRPr lang="en-US"/>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7710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12D574-25AB-4ED9-A06D-4279CBFE7127}" type="datetimeFigureOut">
              <a:rPr lang="en-US" smtClean="0"/>
              <a:t>6/16/19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FBE95E-9360-4856-B5BA-33A9034977AE}" type="slidenum">
              <a:rPr lang="en-US" smtClean="0"/>
              <a:t>‹#›</a:t>
            </a:fld>
            <a:endParaRPr lang="en-US"/>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80129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12D574-25AB-4ED9-A06D-4279CBFE7127}" type="datetimeFigureOut">
              <a:rPr lang="en-US" smtClean="0"/>
              <a:t>6/16/19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FBE95E-9360-4856-B5BA-33A9034977AE}" type="slidenum">
              <a:rPr lang="en-US" smtClean="0"/>
              <a:t>‹#›</a:t>
            </a:fld>
            <a:endParaRPr lang="en-US"/>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3499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C12D574-25AB-4ED9-A06D-4279CBFE7127}" type="datetimeFigureOut">
              <a:rPr lang="en-US" smtClean="0"/>
              <a:t>6/16/19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7FBE95E-9360-4856-B5BA-33A9034977AE}" type="slidenum">
              <a:rPr lang="en-US" smtClean="0"/>
              <a:t>‹#›</a:t>
            </a:fld>
            <a:endParaRPr lang="en-US"/>
          </a:p>
        </p:txBody>
      </p:sp>
    </p:spTree>
    <p:extLst>
      <p:ext uri="{BB962C8B-B14F-4D97-AF65-F5344CB8AC3E}">
        <p14:creationId xmlns:p14="http://schemas.microsoft.com/office/powerpoint/2010/main" val="46721572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hyperlink" Target="https://pixabay.com/illustrations/road-sign-arrow-advance-change-1076229/" TargetMode="External"/><Relationship Id="rId4" Type="http://schemas.openxmlformats.org/officeDocument/2006/relationships/hyperlink" Target="mailto:Kristin.leslie@cwu.edu"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mailto:Kristin.leslie@cwu.ed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mailto:Kristin.leslie@cwu.edu"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hyperlink" Target="https://pixabay.com/en/volunteer-volunteering-hands-crowd-1546954/" TargetMode="External"/><Relationship Id="rId3" Type="http://schemas.openxmlformats.org/officeDocument/2006/relationships/hyperlink" Target="https://www.seattleu.edu/ccts/" TargetMode="External"/><Relationship Id="rId7" Type="http://schemas.openxmlformats.org/officeDocument/2006/relationships/hyperlink" Target="https://www.wsdsonline.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www.specialedtechcenter.org/" TargetMode="External"/><Relationship Id="rId5" Type="http://schemas.openxmlformats.org/officeDocument/2006/relationships/hyperlink" Target="http://specialeducationsupportcenter.org/" TargetMode="External"/><Relationship Id="rId4" Type="http://schemas.openxmlformats.org/officeDocument/2006/relationships/hyperlink" Target="https://www.evergreen.edu/elearningforeducators" TargetMode="External"/><Relationship Id="rId9" Type="http://schemas.openxmlformats.org/officeDocument/2006/relationships/hyperlink" Target="https://creativecommons.org/publicdomain/zero/1.0/deed.e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Wi_Rmkttz7Q"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0.tiff"/></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pixabay.com/photos/time-for-a-change-new-ways-letters-3842467/" TargetMode="External"/><Relationship Id="rId5" Type="http://schemas.openxmlformats.org/officeDocument/2006/relationships/image" Target="../media/image11.jp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qiat.org/resources.html"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transitionta.org/system/files/cbi/AssistiveTechnologyProtocol_HANDOUT%204_Stoehr_Simmons.pdf?file=1&amp;type=node&amp;id=1464&amp;force=0"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ctdinstitute.org/audience/transition"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jpeg"/><Relationship Id="rId7" Type="http://schemas.openxmlformats.org/officeDocument/2006/relationships/hyperlink" Target="https://askjan.or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www.ctdinstitute.org/audience/transition" TargetMode="External"/><Relationship Id="rId5" Type="http://schemas.openxmlformats.org/officeDocument/2006/relationships/hyperlink" Target="https://transitionta.org/" TargetMode="External"/><Relationship Id="rId4" Type="http://schemas.openxmlformats.org/officeDocument/2006/relationships/hyperlink" Target="https://qia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2F33585-2BC7-4C49-96E9-335DCC74A5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1072267" y="813786"/>
            <a:ext cx="6528018" cy="2345264"/>
          </a:xfrm>
        </p:spPr>
        <p:txBody>
          <a:bodyPr>
            <a:normAutofit/>
          </a:bodyPr>
          <a:lstStyle/>
          <a:p>
            <a:r>
              <a:rPr lang="en-US" dirty="0"/>
              <a:t>Technology </a:t>
            </a:r>
            <a:br>
              <a:rPr lang="en-US" dirty="0"/>
            </a:br>
            <a:r>
              <a:rPr lang="en-US" dirty="0"/>
              <a:t>and Transition</a:t>
            </a:r>
          </a:p>
        </p:txBody>
      </p:sp>
      <p:sp>
        <p:nvSpPr>
          <p:cNvPr id="3" name="Content Placeholder 2"/>
          <p:cNvSpPr>
            <a:spLocks noGrp="1"/>
          </p:cNvSpPr>
          <p:nvPr>
            <p:ph type="subTitle" idx="1"/>
          </p:nvPr>
        </p:nvSpPr>
        <p:spPr>
          <a:xfrm>
            <a:off x="1072267" y="3747864"/>
            <a:ext cx="6528018" cy="2313435"/>
          </a:xfrm>
        </p:spPr>
        <p:txBody>
          <a:bodyPr>
            <a:normAutofit/>
          </a:bodyPr>
          <a:lstStyle/>
          <a:p>
            <a:r>
              <a:rPr lang="en-US" sz="3200" dirty="0"/>
              <a:t>What should IEP teams be considering?</a:t>
            </a:r>
          </a:p>
          <a:p>
            <a:r>
              <a:rPr lang="en-US" sz="2400" dirty="0"/>
              <a:t>Kristin Leslie, Director</a:t>
            </a:r>
          </a:p>
          <a:p>
            <a:r>
              <a:rPr lang="en-US" sz="2400" dirty="0">
                <a:hlinkClick r:id="rId4"/>
              </a:rPr>
              <a:t>Kristin.leslie@cwu.edu</a:t>
            </a:r>
            <a:endParaRPr lang="en-US" sz="2400" dirty="0"/>
          </a:p>
          <a:p>
            <a:r>
              <a:rPr lang="en-US" sz="2400" dirty="0"/>
              <a:t>Special Education Technology Center</a:t>
            </a:r>
            <a:endParaRPr sz="2400" dirty="0"/>
          </a:p>
        </p:txBody>
      </p:sp>
      <p:cxnSp>
        <p:nvCxnSpPr>
          <p:cNvPr id="13" name="Straight Connector 12">
            <a:extLst>
              <a:ext uri="{FF2B5EF4-FFF2-40B4-BE49-F238E27FC236}">
                <a16:creationId xmlns:a16="http://schemas.microsoft.com/office/drawing/2014/main" id="{E148108F-92E9-42F2-A4D6-EF6F5C4F57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08045" y="3541181"/>
            <a:ext cx="6492240"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748DC4E3-BD1E-4A0A-9895-F5480EF25B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54662" y="1092200"/>
            <a:ext cx="3059206"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55ECBCD-60AA-7F45-B034-B296C3106335}"/>
              </a:ext>
            </a:extLst>
          </p:cNvPr>
          <p:cNvSpPr txBox="1"/>
          <p:nvPr/>
        </p:nvSpPr>
        <p:spPr>
          <a:xfrm>
            <a:off x="8379816" y="5900057"/>
            <a:ext cx="872547" cy="369332"/>
          </a:xfrm>
          <a:prstGeom prst="rect">
            <a:avLst/>
          </a:prstGeom>
          <a:noFill/>
        </p:spPr>
        <p:txBody>
          <a:bodyPr wrap="none" rtlCol="0">
            <a:spAutoFit/>
          </a:bodyPr>
          <a:lstStyle/>
          <a:p>
            <a:r>
              <a:rPr lang="en-US" dirty="0" err="1">
                <a:hlinkClick r:id="rId5"/>
              </a:rPr>
              <a:t>Pixabay</a:t>
            </a:r>
            <a:endParaRPr lang="en-US" dirty="0"/>
          </a:p>
        </p:txBody>
      </p:sp>
      <p:pic>
        <p:nvPicPr>
          <p:cNvPr id="8" name="Picture 7">
            <a:extLst>
              <a:ext uri="{FF2B5EF4-FFF2-40B4-BE49-F238E27FC236}">
                <a16:creationId xmlns:a16="http://schemas.microsoft.com/office/drawing/2014/main" id="{95AB6CB9-DFF7-3D4D-8DBE-8F7811D4C3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95461" y="1025450"/>
            <a:ext cx="1551305" cy="2133600"/>
          </a:xfrm>
          <a:prstGeom prst="rect">
            <a:avLst/>
          </a:prstGeom>
        </p:spPr>
      </p:pic>
    </p:spTree>
    <p:extLst>
      <p:ext uri="{BB962C8B-B14F-4D97-AF65-F5344CB8AC3E}">
        <p14:creationId xmlns:p14="http://schemas.microsoft.com/office/powerpoint/2010/main" val="669285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066C6-7D23-B045-A5FE-D42A33745532}"/>
              </a:ext>
            </a:extLst>
          </p:cNvPr>
          <p:cNvSpPr>
            <a:spLocks noGrp="1"/>
          </p:cNvSpPr>
          <p:nvPr>
            <p:ph type="title"/>
          </p:nvPr>
        </p:nvSpPr>
        <p:spPr/>
        <p:txBody>
          <a:bodyPr>
            <a:normAutofit fontScale="90000"/>
          </a:bodyPr>
          <a:lstStyle/>
          <a:p>
            <a:br>
              <a:rPr lang="en-US" dirty="0"/>
            </a:br>
            <a:endParaRPr lang="en-US" dirty="0"/>
          </a:p>
        </p:txBody>
      </p:sp>
      <p:sp>
        <p:nvSpPr>
          <p:cNvPr id="3" name="Content Placeholder 2">
            <a:extLst>
              <a:ext uri="{FF2B5EF4-FFF2-40B4-BE49-F238E27FC236}">
                <a16:creationId xmlns:a16="http://schemas.microsoft.com/office/drawing/2014/main" id="{653337B3-3137-D44B-813B-0B8C8C50270A}"/>
              </a:ext>
            </a:extLst>
          </p:cNvPr>
          <p:cNvSpPr>
            <a:spLocks noGrp="1"/>
          </p:cNvSpPr>
          <p:nvPr>
            <p:ph idx="1"/>
          </p:nvPr>
        </p:nvSpPr>
        <p:spPr/>
        <p:txBody>
          <a:bodyPr>
            <a:normAutofit/>
          </a:bodyPr>
          <a:lstStyle/>
          <a:p>
            <a:pPr algn="ctr"/>
            <a:r>
              <a:rPr lang="en-US" dirty="0"/>
              <a:t>Kristin Leslie, Director</a:t>
            </a:r>
          </a:p>
          <a:p>
            <a:pPr algn="ctr"/>
            <a:r>
              <a:rPr lang="en-US" dirty="0">
                <a:hlinkClick r:id="rId2"/>
              </a:rPr>
              <a:t>Kristin.leslie@cwu.edu</a:t>
            </a:r>
            <a:endParaRPr lang="en-US" dirty="0"/>
          </a:p>
          <a:p>
            <a:pPr algn="ctr"/>
            <a:r>
              <a:rPr lang="en-US" dirty="0"/>
              <a:t>Special Education Technology Center</a:t>
            </a:r>
          </a:p>
        </p:txBody>
      </p:sp>
    </p:spTree>
    <p:extLst>
      <p:ext uri="{BB962C8B-B14F-4D97-AF65-F5344CB8AC3E}">
        <p14:creationId xmlns:p14="http://schemas.microsoft.com/office/powerpoint/2010/main" val="4263692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EDB02-129F-4447-8DE9-BE68C3220664}"/>
              </a:ext>
            </a:extLst>
          </p:cNvPr>
          <p:cNvSpPr>
            <a:spLocks noGrp="1"/>
          </p:cNvSpPr>
          <p:nvPr>
            <p:ph type="ctrTitle"/>
          </p:nvPr>
        </p:nvSpPr>
        <p:spPr/>
        <p:txBody>
          <a:bodyPr/>
          <a:lstStyle/>
          <a:p>
            <a:r>
              <a:rPr lang="en-US" sz="4000" dirty="0"/>
              <a:t>Technology &amp; Transition:</a:t>
            </a:r>
            <a:br>
              <a:rPr lang="en-US" sz="3600" dirty="0"/>
            </a:br>
            <a:endParaRPr lang="en-US" sz="3600" dirty="0"/>
          </a:p>
        </p:txBody>
      </p:sp>
      <p:sp>
        <p:nvSpPr>
          <p:cNvPr id="3" name="Subtitle 2">
            <a:extLst>
              <a:ext uri="{FF2B5EF4-FFF2-40B4-BE49-F238E27FC236}">
                <a16:creationId xmlns:a16="http://schemas.microsoft.com/office/drawing/2014/main" id="{12238427-CE75-F44E-9268-607630D03113}"/>
              </a:ext>
            </a:extLst>
          </p:cNvPr>
          <p:cNvSpPr>
            <a:spLocks noGrp="1"/>
          </p:cNvSpPr>
          <p:nvPr>
            <p:ph type="subTitle" idx="1"/>
          </p:nvPr>
        </p:nvSpPr>
        <p:spPr/>
        <p:txBody>
          <a:bodyPr>
            <a:normAutofit fontScale="92500" lnSpcReduction="20000"/>
          </a:bodyPr>
          <a:lstStyle/>
          <a:p>
            <a:r>
              <a:rPr lang="en-US" sz="2400" dirty="0"/>
              <a:t>Kristin Leslie, Director</a:t>
            </a:r>
          </a:p>
          <a:p>
            <a:r>
              <a:rPr lang="en-US" sz="2400" dirty="0">
                <a:hlinkClick r:id="rId2"/>
              </a:rPr>
              <a:t>Kristin.leslie@cwu.edu</a:t>
            </a:r>
            <a:endParaRPr lang="en-US" sz="2400" dirty="0"/>
          </a:p>
          <a:p>
            <a:r>
              <a:rPr lang="en-US" sz="2400" dirty="0"/>
              <a:t>Special Education Technology Center</a:t>
            </a:r>
          </a:p>
          <a:p>
            <a:endParaRPr lang="en-US" dirty="0"/>
          </a:p>
        </p:txBody>
      </p:sp>
    </p:spTree>
    <p:extLst>
      <p:ext uri="{BB962C8B-B14F-4D97-AF65-F5344CB8AC3E}">
        <p14:creationId xmlns:p14="http://schemas.microsoft.com/office/powerpoint/2010/main" val="3405529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90" name="Google Shape;290;p37"/>
          <p:cNvSpPr txBox="1">
            <a:spLocks noGrp="1"/>
          </p:cNvSpPr>
          <p:nvPr>
            <p:ph type="sldNum" idx="12"/>
          </p:nvPr>
        </p:nvSpPr>
        <p:spPr>
          <a:xfrm>
            <a:off x="8949344" y="6459786"/>
            <a:ext cx="984000" cy="365100"/>
          </a:xfrm>
          <a:prstGeom prst="rect">
            <a:avLst/>
          </a:prstGeom>
        </p:spPr>
        <p:txBody>
          <a:bodyPr spcFirstLastPara="1" vert="horz" wrap="square" lIns="91425" tIns="45700" rIns="91425" bIns="45700" rtlCol="0" anchor="ctr" anchorCtr="0">
            <a:noAutofit/>
          </a:bodyPr>
          <a:lstStyle/>
          <a:p>
            <a:pPr>
              <a:buClr>
                <a:schemeClr val="dk1"/>
              </a:buClr>
              <a:buSzPts val="350"/>
            </a:pPr>
            <a:fld id="{00000000-1234-1234-1234-123412341234}" type="slidenum">
              <a:rPr lang="en-US"/>
              <a:pPr>
                <a:buClr>
                  <a:schemeClr val="dk1"/>
                </a:buClr>
                <a:buSzPts val="350"/>
              </a:pPr>
              <a:t>4</a:t>
            </a:fld>
            <a:endParaRPr/>
          </a:p>
        </p:txBody>
      </p:sp>
      <p:sp>
        <p:nvSpPr>
          <p:cNvPr id="288" name="Google Shape;288;p37"/>
          <p:cNvSpPr txBox="1">
            <a:spLocks noGrp="1"/>
          </p:cNvSpPr>
          <p:nvPr>
            <p:ph type="title"/>
          </p:nvPr>
        </p:nvSpPr>
        <p:spPr>
          <a:xfrm>
            <a:off x="1872342" y="1003434"/>
            <a:ext cx="7538943" cy="1450757"/>
          </a:xfrm>
          <a:prstGeom prst="rect">
            <a:avLst/>
          </a:prstGeom>
          <a:noFill/>
          <a:ln>
            <a:noFill/>
          </a:ln>
        </p:spPr>
        <p:txBody>
          <a:bodyPr spcFirstLastPara="1" vert="horz" wrap="square" lIns="91425" tIns="45700" rIns="91425" bIns="45700" rtlCol="0" anchor="b" anchorCtr="0">
            <a:noAutofit/>
          </a:bodyPr>
          <a:lstStyle/>
          <a:p>
            <a:pPr algn="l">
              <a:lnSpc>
                <a:spcPct val="85000"/>
              </a:lnSpc>
              <a:spcBef>
                <a:spcPts val="0"/>
              </a:spcBef>
              <a:buClr>
                <a:srgbClr val="3F3F3F"/>
              </a:buClr>
              <a:buSzPts val="4800"/>
            </a:pPr>
            <a:r>
              <a:rPr lang="en-US" dirty="0"/>
              <a:t>The  Five State Needs Projects</a:t>
            </a:r>
            <a:br>
              <a:rPr lang="en-US" dirty="0"/>
            </a:br>
            <a:endParaRPr dirty="0"/>
          </a:p>
        </p:txBody>
      </p:sp>
      <p:sp>
        <p:nvSpPr>
          <p:cNvPr id="289" name="Google Shape;289;p37" descr="The Five Projects"/>
          <p:cNvSpPr txBox="1">
            <a:spLocks noGrp="1"/>
          </p:cNvSpPr>
          <p:nvPr>
            <p:ph type="body" idx="1"/>
          </p:nvPr>
        </p:nvSpPr>
        <p:spPr>
          <a:xfrm>
            <a:off x="1872343" y="2454191"/>
            <a:ext cx="8565885" cy="3454240"/>
          </a:xfrm>
          <a:prstGeom prst="rect">
            <a:avLst/>
          </a:prstGeom>
          <a:noFill/>
          <a:ln>
            <a:noFill/>
          </a:ln>
        </p:spPr>
        <p:txBody>
          <a:bodyPr spcFirstLastPara="1" vert="horz" wrap="square" lIns="0" tIns="45700" rIns="0" bIns="45700" rtlCol="0" anchor="t" anchorCtr="0">
            <a:noAutofit/>
          </a:bodyPr>
          <a:lstStyle/>
          <a:p>
            <a:pPr marL="228600" indent="-228600">
              <a:lnSpc>
                <a:spcPct val="90000"/>
              </a:lnSpc>
              <a:spcBef>
                <a:spcPts val="0"/>
              </a:spcBef>
              <a:spcAft>
                <a:spcPts val="0"/>
              </a:spcAft>
              <a:buSzPts val="2000"/>
              <a:buFont typeface="Noto Sans Symbols"/>
              <a:buChar char="▪"/>
            </a:pPr>
            <a:r>
              <a:rPr lang="en-US" u="sng" dirty="0">
                <a:solidFill>
                  <a:schemeClr val="hlink"/>
                </a:solidFill>
                <a:hlinkClick r:id="rId3"/>
              </a:rPr>
              <a:t>Center for Change in Transition Services</a:t>
            </a:r>
            <a:r>
              <a:rPr lang="en-US" dirty="0"/>
              <a:t> (CCTS)</a:t>
            </a:r>
            <a:endParaRPr dirty="0"/>
          </a:p>
          <a:p>
            <a:pPr marL="228600" indent="-228600">
              <a:lnSpc>
                <a:spcPct val="90000"/>
              </a:lnSpc>
              <a:spcBef>
                <a:spcPts val="1400"/>
              </a:spcBef>
              <a:spcAft>
                <a:spcPts val="0"/>
              </a:spcAft>
              <a:buSzPts val="2000"/>
              <a:buFont typeface="Noto Sans Symbols"/>
              <a:buChar char="▪"/>
            </a:pPr>
            <a:r>
              <a:rPr lang="en-US" u="sng" dirty="0">
                <a:solidFill>
                  <a:schemeClr val="hlink"/>
                </a:solidFill>
                <a:hlinkClick r:id="rId4"/>
              </a:rPr>
              <a:t>eLearning for Educators</a:t>
            </a:r>
            <a:endParaRPr dirty="0"/>
          </a:p>
          <a:p>
            <a:pPr marL="228600" indent="-228600">
              <a:lnSpc>
                <a:spcPct val="90000"/>
              </a:lnSpc>
              <a:spcBef>
                <a:spcPts val="1400"/>
              </a:spcBef>
              <a:spcAft>
                <a:spcPts val="0"/>
              </a:spcAft>
              <a:buSzPts val="2000"/>
              <a:buFont typeface="Noto Sans Symbols"/>
              <a:buChar char="▪"/>
            </a:pPr>
            <a:r>
              <a:rPr lang="en-US" u="sng" dirty="0">
                <a:solidFill>
                  <a:schemeClr val="hlink"/>
                </a:solidFill>
                <a:hlinkClick r:id="rId5"/>
              </a:rPr>
              <a:t>Special Education Support Center </a:t>
            </a:r>
            <a:r>
              <a:rPr lang="en-US" dirty="0"/>
              <a:t>(SESC)</a:t>
            </a:r>
            <a:endParaRPr dirty="0"/>
          </a:p>
          <a:p>
            <a:pPr marL="228600" indent="-228600">
              <a:lnSpc>
                <a:spcPct val="90000"/>
              </a:lnSpc>
              <a:spcBef>
                <a:spcPts val="1400"/>
              </a:spcBef>
              <a:spcAft>
                <a:spcPts val="0"/>
              </a:spcAft>
              <a:buSzPts val="2000"/>
              <a:buFont typeface="Noto Sans Symbols"/>
              <a:buChar char="▪"/>
            </a:pPr>
            <a:r>
              <a:rPr lang="en-US" u="sng" dirty="0">
                <a:solidFill>
                  <a:schemeClr val="hlink"/>
                </a:solidFill>
                <a:hlinkClick r:id="rId6"/>
              </a:rPr>
              <a:t>Special Education Technology Center</a:t>
            </a:r>
            <a:r>
              <a:rPr lang="en-US" dirty="0"/>
              <a:t> (SETC)</a:t>
            </a:r>
            <a:endParaRPr dirty="0"/>
          </a:p>
          <a:p>
            <a:pPr marL="228600" indent="-228600">
              <a:lnSpc>
                <a:spcPct val="90000"/>
              </a:lnSpc>
              <a:spcBef>
                <a:spcPts val="1400"/>
              </a:spcBef>
              <a:spcAft>
                <a:spcPts val="0"/>
              </a:spcAft>
              <a:buSzPts val="2000"/>
              <a:buFont typeface="Noto Sans Symbols"/>
              <a:buChar char="▪"/>
            </a:pPr>
            <a:r>
              <a:rPr lang="en-US" u="sng" dirty="0">
                <a:solidFill>
                  <a:schemeClr val="hlink"/>
                </a:solidFill>
                <a:hlinkClick r:id="rId7"/>
              </a:rPr>
              <a:t>Washington Sensory Disabilities Services</a:t>
            </a:r>
            <a:r>
              <a:rPr lang="en-US" dirty="0"/>
              <a:t> (WSDS)</a:t>
            </a:r>
          </a:p>
          <a:p>
            <a:pPr marL="228600" indent="-228600">
              <a:lnSpc>
                <a:spcPct val="90000"/>
              </a:lnSpc>
              <a:spcBef>
                <a:spcPts val="1400"/>
              </a:spcBef>
              <a:spcAft>
                <a:spcPts val="0"/>
              </a:spcAft>
              <a:buSzPts val="2000"/>
              <a:buFont typeface="Noto Sans Symbols"/>
              <a:buChar char="▪"/>
            </a:pPr>
            <a:endParaRPr dirty="0"/>
          </a:p>
          <a:p>
            <a:pPr marL="0" indent="0">
              <a:lnSpc>
                <a:spcPct val="90000"/>
              </a:lnSpc>
              <a:spcBef>
                <a:spcPts val="1400"/>
              </a:spcBef>
              <a:spcAft>
                <a:spcPts val="0"/>
              </a:spcAft>
              <a:buSzPts val="2000"/>
              <a:buNone/>
            </a:pPr>
            <a:endParaRPr dirty="0"/>
          </a:p>
          <a:p>
            <a:pPr marL="0" indent="0">
              <a:lnSpc>
                <a:spcPct val="90000"/>
              </a:lnSpc>
              <a:spcBef>
                <a:spcPts val="1400"/>
              </a:spcBef>
              <a:spcAft>
                <a:spcPts val="0"/>
              </a:spcAft>
              <a:buSzPts val="1400"/>
              <a:buNone/>
            </a:pPr>
            <a:r>
              <a:rPr lang="en-US" sz="1400" dirty="0"/>
              <a:t>  </a:t>
            </a:r>
            <a:r>
              <a:rPr lang="en-US" sz="900" dirty="0"/>
              <a:t>Image: </a:t>
            </a:r>
            <a:r>
              <a:rPr lang="en-US" sz="900" u="sng" dirty="0">
                <a:solidFill>
                  <a:schemeClr val="hlink"/>
                </a:solidFill>
                <a:hlinkClick r:id="rId8"/>
              </a:rPr>
              <a:t>Blue raised hands on </a:t>
            </a:r>
            <a:r>
              <a:rPr lang="en-US" sz="900" u="sng" dirty="0" err="1">
                <a:solidFill>
                  <a:schemeClr val="hlink"/>
                </a:solidFill>
                <a:hlinkClick r:id="rId8"/>
              </a:rPr>
              <a:t>Pixabay</a:t>
            </a:r>
            <a:r>
              <a:rPr lang="en-US" sz="900" dirty="0"/>
              <a:t>| </a:t>
            </a:r>
            <a:r>
              <a:rPr lang="en-US" sz="900" u="sng" dirty="0">
                <a:solidFill>
                  <a:schemeClr val="hlink"/>
                </a:solidFill>
                <a:hlinkClick r:id="rId9"/>
              </a:rPr>
              <a:t>CC0 1.0 Creative Commons</a:t>
            </a:r>
            <a:endParaRPr sz="900" dirty="0"/>
          </a:p>
        </p:txBody>
      </p:sp>
    </p:spTree>
    <p:extLst>
      <p:ext uri="{BB962C8B-B14F-4D97-AF65-F5344CB8AC3E}">
        <p14:creationId xmlns:p14="http://schemas.microsoft.com/office/powerpoint/2010/main" val="4110243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pic>
        <p:nvPicPr>
          <p:cNvPr id="536" name="Google Shape;536;p66" descr="Special Education Technology Center logo"/>
          <p:cNvPicPr preferRelativeResize="0"/>
          <p:nvPr/>
        </p:nvPicPr>
        <p:blipFill rotWithShape="1">
          <a:blip r:embed="rId3">
            <a:alphaModFix/>
          </a:blip>
          <a:srcRect/>
          <a:stretch/>
        </p:blipFill>
        <p:spPr>
          <a:xfrm>
            <a:off x="657484" y="1030179"/>
            <a:ext cx="2041550" cy="956977"/>
          </a:xfrm>
          <a:prstGeom prst="rect">
            <a:avLst/>
          </a:prstGeom>
          <a:noFill/>
          <a:ln>
            <a:noFill/>
          </a:ln>
        </p:spPr>
      </p:pic>
      <p:sp>
        <p:nvSpPr>
          <p:cNvPr id="537" name="Google Shape;537;p66"/>
          <p:cNvSpPr txBox="1">
            <a:spLocks noGrp="1"/>
          </p:cNvSpPr>
          <p:nvPr>
            <p:ph type="title"/>
          </p:nvPr>
        </p:nvSpPr>
        <p:spPr>
          <a:xfrm>
            <a:off x="2940148" y="536399"/>
            <a:ext cx="8384344" cy="1450757"/>
          </a:xfrm>
          <a:prstGeom prst="rect">
            <a:avLst/>
          </a:prstGeom>
          <a:noFill/>
          <a:ln>
            <a:noFill/>
          </a:ln>
        </p:spPr>
        <p:txBody>
          <a:bodyPr spcFirstLastPara="1" vert="horz" wrap="square" lIns="91425" tIns="45700" rIns="91425" bIns="45700" rtlCol="0" anchor="b" anchorCtr="0">
            <a:noAutofit/>
          </a:bodyPr>
          <a:lstStyle/>
          <a:p>
            <a:pPr algn="l">
              <a:lnSpc>
                <a:spcPct val="85000"/>
              </a:lnSpc>
              <a:spcBef>
                <a:spcPts val="0"/>
              </a:spcBef>
              <a:buClr>
                <a:srgbClr val="3F3F3F"/>
              </a:buClr>
              <a:buSzPts val="4400"/>
            </a:pPr>
            <a:r>
              <a:rPr lang="en-US" sz="3600" dirty="0"/>
              <a:t>Special Education Technology Center (SETC)</a:t>
            </a:r>
            <a:endParaRPr sz="3600" dirty="0"/>
          </a:p>
        </p:txBody>
      </p:sp>
      <p:sp>
        <p:nvSpPr>
          <p:cNvPr id="538" name="Google Shape;538;p66"/>
          <p:cNvSpPr txBox="1"/>
          <p:nvPr/>
        </p:nvSpPr>
        <p:spPr>
          <a:xfrm>
            <a:off x="2940148" y="2593292"/>
            <a:ext cx="7234311" cy="3920051"/>
          </a:xfrm>
          <a:prstGeom prst="rect">
            <a:avLst/>
          </a:prstGeom>
          <a:noFill/>
          <a:ln>
            <a:noFill/>
          </a:ln>
        </p:spPr>
        <p:txBody>
          <a:bodyPr spcFirstLastPara="1" wrap="square" lIns="0" tIns="45700" rIns="0" bIns="45700" anchor="t" anchorCtr="0">
            <a:noAutofit/>
          </a:bodyPr>
          <a:lstStyle/>
          <a:p>
            <a:pPr marL="688975" indent="-225425">
              <a:lnSpc>
                <a:spcPct val="90000"/>
              </a:lnSpc>
              <a:spcBef>
                <a:spcPts val="1400"/>
              </a:spcBef>
              <a:buClr>
                <a:schemeClr val="accent1"/>
              </a:buClr>
              <a:buSzPts val="2000"/>
              <a:buFont typeface="Noto Sans Symbols"/>
              <a:buChar char="▪"/>
            </a:pPr>
            <a:r>
              <a:rPr lang="en-US" sz="2400" dirty="0">
                <a:solidFill>
                  <a:srgbClr val="3F3F3F"/>
                </a:solidFill>
                <a:latin typeface="Calibri"/>
                <a:ea typeface="Calibri"/>
                <a:cs typeface="Calibri"/>
                <a:sym typeface="Calibri"/>
              </a:rPr>
              <a:t>Lending Library</a:t>
            </a:r>
            <a:endParaRPr sz="2400" dirty="0"/>
          </a:p>
          <a:p>
            <a:pPr marL="688975" indent="-225425">
              <a:lnSpc>
                <a:spcPct val="90000"/>
              </a:lnSpc>
              <a:spcBef>
                <a:spcPts val="1400"/>
              </a:spcBef>
              <a:buClr>
                <a:schemeClr val="accent1"/>
              </a:buClr>
              <a:buSzPts val="2000"/>
              <a:buFont typeface="Noto Sans Symbols"/>
              <a:buChar char="▪"/>
            </a:pPr>
            <a:r>
              <a:rPr lang="en-US" sz="2400" dirty="0">
                <a:solidFill>
                  <a:srgbClr val="3F3F3F"/>
                </a:solidFill>
                <a:latin typeface="Calibri"/>
                <a:ea typeface="Calibri"/>
                <a:cs typeface="Calibri"/>
                <a:sym typeface="Calibri"/>
              </a:rPr>
              <a:t>Technical assistance and consultations</a:t>
            </a:r>
            <a:endParaRPr sz="2400" dirty="0"/>
          </a:p>
          <a:p>
            <a:pPr marL="688975" indent="-225425">
              <a:lnSpc>
                <a:spcPct val="90000"/>
              </a:lnSpc>
              <a:spcBef>
                <a:spcPts val="1400"/>
              </a:spcBef>
              <a:buClr>
                <a:schemeClr val="accent1"/>
              </a:buClr>
              <a:buSzPts val="2000"/>
              <a:buFont typeface="Noto Sans Symbols"/>
              <a:buChar char="▪"/>
            </a:pPr>
            <a:r>
              <a:rPr lang="en-US" sz="2400" dirty="0">
                <a:solidFill>
                  <a:srgbClr val="3F3F3F"/>
                </a:solidFill>
                <a:latin typeface="Calibri"/>
                <a:ea typeface="Calibri"/>
                <a:cs typeface="Calibri"/>
                <a:sym typeface="Calibri"/>
              </a:rPr>
              <a:t>Professional development</a:t>
            </a:r>
          </a:p>
          <a:p>
            <a:pPr marL="688975" indent="-225425">
              <a:lnSpc>
                <a:spcPct val="90000"/>
              </a:lnSpc>
              <a:spcBef>
                <a:spcPts val="1400"/>
              </a:spcBef>
              <a:buClr>
                <a:schemeClr val="accent1"/>
              </a:buClr>
              <a:buSzPts val="2000"/>
              <a:buFont typeface="Noto Sans Symbols"/>
              <a:buChar char="▪"/>
            </a:pPr>
            <a:r>
              <a:rPr lang="en-US" sz="2400" dirty="0">
                <a:solidFill>
                  <a:srgbClr val="3F3F3F"/>
                </a:solidFill>
                <a:latin typeface="Calibri"/>
                <a:ea typeface="Calibri"/>
                <a:cs typeface="Calibri"/>
                <a:sym typeface="Calibri"/>
              </a:rPr>
              <a:t>Dissemination of AT information</a:t>
            </a:r>
          </a:p>
          <a:p>
            <a:pPr marL="688975" indent="-225425">
              <a:lnSpc>
                <a:spcPct val="90000"/>
              </a:lnSpc>
              <a:spcBef>
                <a:spcPts val="1400"/>
              </a:spcBef>
              <a:buClr>
                <a:schemeClr val="accent1"/>
              </a:buClr>
              <a:buSzPts val="2000"/>
              <a:buFont typeface="Noto Sans Symbols"/>
              <a:buChar char="▪"/>
            </a:pPr>
            <a:r>
              <a:rPr lang="en-US" sz="2400" dirty="0">
                <a:solidFill>
                  <a:srgbClr val="3F3F3F"/>
                </a:solidFill>
                <a:latin typeface="Calibri"/>
                <a:ea typeface="Calibri"/>
                <a:cs typeface="Calibri"/>
                <a:sym typeface="Calibri"/>
              </a:rPr>
              <a:t>Support Regional AT Groups &amp; Statewide AT </a:t>
            </a:r>
            <a:r>
              <a:rPr lang="en-US" sz="2400" dirty="0" err="1">
                <a:solidFill>
                  <a:srgbClr val="3F3F3F"/>
                </a:solidFill>
                <a:latin typeface="Calibri"/>
                <a:ea typeface="Calibri"/>
                <a:cs typeface="Calibri"/>
                <a:sym typeface="Calibri"/>
              </a:rPr>
              <a:t>Mtg</a:t>
            </a:r>
            <a:endParaRPr sz="2400" dirty="0">
              <a:solidFill>
                <a:srgbClr val="3F3F3F"/>
              </a:solidFill>
              <a:latin typeface="Calibri"/>
              <a:ea typeface="Calibri"/>
              <a:cs typeface="Calibri"/>
              <a:sym typeface="Calibri"/>
            </a:endParaRPr>
          </a:p>
        </p:txBody>
      </p:sp>
    </p:spTree>
    <p:extLst>
      <p:ext uri="{BB962C8B-B14F-4D97-AF65-F5344CB8AC3E}">
        <p14:creationId xmlns:p14="http://schemas.microsoft.com/office/powerpoint/2010/main" val="164854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BD30859-6A6E-4B43-86AA-FC62775B8E5F}"/>
              </a:ext>
            </a:extLst>
          </p:cNvPr>
          <p:cNvSpPr>
            <a:spLocks noGrp="1"/>
          </p:cNvSpPr>
          <p:nvPr>
            <p:ph type="title"/>
          </p:nvPr>
        </p:nvSpPr>
        <p:spPr/>
        <p:txBody>
          <a:bodyPr/>
          <a:lstStyle/>
          <a:p>
            <a:r>
              <a:rPr lang="en-US" dirty="0"/>
              <a:t>Thinking in New Boxes</a:t>
            </a:r>
          </a:p>
        </p:txBody>
      </p:sp>
      <p:pic>
        <p:nvPicPr>
          <p:cNvPr id="5" name="Content Placeholder 4" descr="Picture of a Golden Retriever in the grass">
            <a:extLst>
              <a:ext uri="{FF2B5EF4-FFF2-40B4-BE49-F238E27FC236}">
                <a16:creationId xmlns:a16="http://schemas.microsoft.com/office/drawing/2014/main" id="{CE57F177-26B7-4B4C-BC9C-C15F20075B57}"/>
              </a:ext>
            </a:extLst>
          </p:cNvPr>
          <p:cNvPicPr>
            <a:picLocks noGrp="1" noChangeAspect="1"/>
          </p:cNvPicPr>
          <p:nvPr>
            <p:ph sz="half" idx="1"/>
          </p:nvPr>
        </p:nvPicPr>
        <p:blipFill rotWithShape="1">
          <a:blip r:embed="rId3"/>
          <a:srcRect l="20436"/>
          <a:stretch/>
        </p:blipFill>
        <p:spPr>
          <a:xfrm>
            <a:off x="1833518" y="2560638"/>
            <a:ext cx="3962371" cy="3595014"/>
          </a:xfrm>
        </p:spPr>
      </p:pic>
      <p:pic>
        <p:nvPicPr>
          <p:cNvPr id="6" name="Content Placeholder 5" descr="Image of the cover of a book called Thinking in New boxes">
            <a:extLst>
              <a:ext uri="{FF2B5EF4-FFF2-40B4-BE49-F238E27FC236}">
                <a16:creationId xmlns:a16="http://schemas.microsoft.com/office/drawing/2014/main" id="{2230EC02-2A86-7D47-A394-D1EEB88DD02B}"/>
              </a:ext>
            </a:extLst>
          </p:cNvPr>
          <p:cNvPicPr>
            <a:picLocks noGrp="1" noChangeAspect="1"/>
          </p:cNvPicPr>
          <p:nvPr>
            <p:ph sz="half" idx="2"/>
          </p:nvPr>
        </p:nvPicPr>
        <p:blipFill>
          <a:blip r:embed="rId4"/>
          <a:stretch>
            <a:fillRect/>
          </a:stretch>
        </p:blipFill>
        <p:spPr>
          <a:xfrm>
            <a:off x="7457556" y="2560638"/>
            <a:ext cx="2166388" cy="3309937"/>
          </a:xfrm>
        </p:spPr>
      </p:pic>
    </p:spTree>
    <p:extLst>
      <p:ext uri="{BB962C8B-B14F-4D97-AF65-F5344CB8AC3E}">
        <p14:creationId xmlns:p14="http://schemas.microsoft.com/office/powerpoint/2010/main" val="551054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44B17FE-2E14-47B6-B5A8-4363DE769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4E53280-E6EB-47D2-B0BB-78B772DC4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rgbClr val="373737"/>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44C4738-31FA-4AA4-9D3A-9B0F0B1F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952108" y="954756"/>
            <a:ext cx="2730414" cy="4946003"/>
          </a:xfrm>
        </p:spPr>
        <p:txBody>
          <a:bodyPr>
            <a:normAutofit/>
          </a:bodyPr>
          <a:lstStyle/>
          <a:p>
            <a:r>
              <a:rPr lang="en-US" sz="3600" dirty="0">
                <a:solidFill>
                  <a:srgbClr val="FFFFFF"/>
                </a:solidFill>
              </a:rPr>
              <a:t>Objectives</a:t>
            </a:r>
          </a:p>
        </p:txBody>
      </p:sp>
      <p:sp>
        <p:nvSpPr>
          <p:cNvPr id="15" name="Rectangle 14">
            <a:extLst>
              <a:ext uri="{FF2B5EF4-FFF2-40B4-BE49-F238E27FC236}">
                <a16:creationId xmlns:a16="http://schemas.microsoft.com/office/drawing/2014/main" id="{809F3F69-CB9E-4C14-8F9B-7565980C8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rgbClr val="FFFFFF"/>
              </a:gs>
              <a:gs pos="30000">
                <a:srgbClr val="FFFFFF"/>
              </a:gs>
              <a:gs pos="61000">
                <a:srgbClr val="F8F8F8"/>
              </a:gs>
              <a:gs pos="97000">
                <a:srgbClr val="E5E5E5"/>
              </a:gs>
            </a:gsLst>
            <a:path path="circle">
              <a:fillToRect l="50000" t="50000" r="50000" b="50000"/>
            </a:path>
          </a:gradFill>
          <a:ln>
            <a:noFill/>
          </a:ln>
          <a:effectLst>
            <a:innerShdw blurRad="63500" dist="127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type="body" idx="1"/>
          </p:nvPr>
        </p:nvSpPr>
        <p:spPr>
          <a:xfrm>
            <a:off x="5140933" y="469900"/>
            <a:ext cx="6774401" cy="5405968"/>
          </a:xfrm>
        </p:spPr>
        <p:txBody>
          <a:bodyPr anchor="ctr">
            <a:normAutofit/>
          </a:bodyPr>
          <a:lstStyle/>
          <a:p>
            <a:pPr>
              <a:lnSpc>
                <a:spcPct val="90000"/>
              </a:lnSpc>
            </a:pPr>
            <a:r>
              <a:rPr lang="en-US" dirty="0">
                <a:solidFill>
                  <a:srgbClr val="212121"/>
                </a:solidFill>
              </a:rPr>
              <a:t>Define key assistive technology terms</a:t>
            </a:r>
          </a:p>
          <a:p>
            <a:pPr>
              <a:lnSpc>
                <a:spcPct val="90000"/>
              </a:lnSpc>
            </a:pPr>
            <a:endParaRPr lang="en-US" dirty="0">
              <a:solidFill>
                <a:srgbClr val="212121"/>
              </a:solidFill>
            </a:endParaRPr>
          </a:p>
          <a:p>
            <a:pPr>
              <a:lnSpc>
                <a:spcPct val="90000"/>
              </a:lnSpc>
            </a:pPr>
            <a:r>
              <a:rPr lang="en-US" dirty="0">
                <a:solidFill>
                  <a:srgbClr val="212121"/>
                </a:solidFill>
              </a:rPr>
              <a:t>Identify factors that can improve outcomes for transition age students in relation to use of assistive technology supports</a:t>
            </a:r>
          </a:p>
          <a:p>
            <a:pPr>
              <a:lnSpc>
                <a:spcPct val="90000"/>
              </a:lnSpc>
            </a:pPr>
            <a:endParaRPr lang="en-US" dirty="0">
              <a:solidFill>
                <a:srgbClr val="212121"/>
              </a:solidFill>
            </a:endParaRPr>
          </a:p>
          <a:p>
            <a:pPr>
              <a:lnSpc>
                <a:spcPct val="90000"/>
              </a:lnSpc>
            </a:pPr>
            <a:r>
              <a:rPr lang="en-US" dirty="0">
                <a:solidFill>
                  <a:srgbClr val="212121"/>
                </a:solidFill>
              </a:rPr>
              <a:t>List 3 resources to support students in transition with technology needs</a:t>
            </a:r>
          </a:p>
        </p:txBody>
      </p:sp>
    </p:spTree>
    <p:extLst>
      <p:ext uri="{BB962C8B-B14F-4D97-AF65-F5344CB8AC3E}">
        <p14:creationId xmlns:p14="http://schemas.microsoft.com/office/powerpoint/2010/main" val="1937843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2385F-B26F-F341-A1E2-4218892F6EA4}"/>
              </a:ext>
            </a:extLst>
          </p:cNvPr>
          <p:cNvSpPr>
            <a:spLocks noGrp="1"/>
          </p:cNvSpPr>
          <p:nvPr>
            <p:ph type="title"/>
          </p:nvPr>
        </p:nvSpPr>
        <p:spPr>
          <a:xfrm>
            <a:off x="1105122" y="982132"/>
            <a:ext cx="5719060" cy="1303867"/>
          </a:xfrm>
        </p:spPr>
        <p:txBody>
          <a:bodyPr/>
          <a:lstStyle/>
          <a:p>
            <a:r>
              <a:rPr lang="en-US" dirty="0"/>
              <a:t>Transitions in Education</a:t>
            </a:r>
          </a:p>
        </p:txBody>
      </p:sp>
      <p:sp>
        <p:nvSpPr>
          <p:cNvPr id="3" name="Content Placeholder 2">
            <a:extLst>
              <a:ext uri="{FF2B5EF4-FFF2-40B4-BE49-F238E27FC236}">
                <a16:creationId xmlns:a16="http://schemas.microsoft.com/office/drawing/2014/main" id="{79A3EC55-87B3-CD4C-ABA2-7CC4F43F679C}"/>
              </a:ext>
            </a:extLst>
          </p:cNvPr>
          <p:cNvSpPr>
            <a:spLocks noGrp="1"/>
          </p:cNvSpPr>
          <p:nvPr>
            <p:ph sz="half" idx="1"/>
          </p:nvPr>
        </p:nvSpPr>
        <p:spPr>
          <a:xfrm>
            <a:off x="1298448" y="2560320"/>
            <a:ext cx="5716014" cy="3310128"/>
          </a:xfrm>
        </p:spPr>
        <p:txBody>
          <a:bodyPr/>
          <a:lstStyle/>
          <a:p>
            <a:r>
              <a:rPr lang="en-US" sz="2800" dirty="0"/>
              <a:t>Early Intervention to Preschool</a:t>
            </a:r>
          </a:p>
          <a:p>
            <a:r>
              <a:rPr lang="en-US" sz="2800" dirty="0"/>
              <a:t>Preschool to K-12</a:t>
            </a:r>
          </a:p>
          <a:p>
            <a:r>
              <a:rPr lang="en-US" sz="2800" dirty="0"/>
              <a:t>Classroom to Classroom</a:t>
            </a:r>
          </a:p>
          <a:p>
            <a:r>
              <a:rPr lang="en-US" sz="2800" dirty="0"/>
              <a:t>High School to Post Secondary Settings</a:t>
            </a:r>
          </a:p>
          <a:p>
            <a:endParaRPr lang="en-US" dirty="0"/>
          </a:p>
        </p:txBody>
      </p:sp>
      <p:pic>
        <p:nvPicPr>
          <p:cNvPr id="13" name="Content Placeholder 12" descr=" An image of a indergartener graduating on to first grade.">
            <a:extLst>
              <a:ext uri="{FF2B5EF4-FFF2-40B4-BE49-F238E27FC236}">
                <a16:creationId xmlns:a16="http://schemas.microsoft.com/office/drawing/2014/main" id="{1DB794FB-7389-2E4B-97A0-B1DFBB8E0D2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34125" y="2560638"/>
            <a:ext cx="4413249" cy="3309937"/>
          </a:xfrm>
        </p:spPr>
      </p:pic>
    </p:spTree>
    <p:extLst>
      <p:ext uri="{BB962C8B-B14F-4D97-AF65-F5344CB8AC3E}">
        <p14:creationId xmlns:p14="http://schemas.microsoft.com/office/powerpoint/2010/main" val="2793516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BD379D7-4AF1-A744-AD39-FB8E4C373BBB}"/>
              </a:ext>
            </a:extLst>
          </p:cNvPr>
          <p:cNvSpPr>
            <a:spLocks noGrp="1"/>
          </p:cNvSpPr>
          <p:nvPr>
            <p:ph sz="half" idx="2"/>
          </p:nvPr>
        </p:nvSpPr>
        <p:spPr>
          <a:xfrm>
            <a:off x="4806042" y="5210337"/>
            <a:ext cx="6662057" cy="1320219"/>
          </a:xfrm>
        </p:spPr>
        <p:txBody>
          <a:bodyPr>
            <a:normAutofit/>
          </a:bodyPr>
          <a:lstStyle/>
          <a:p>
            <a:r>
              <a:rPr lang="en-US" dirty="0"/>
              <a:t>Book Study YouTube Link</a:t>
            </a:r>
          </a:p>
          <a:p>
            <a:pPr marL="0" indent="0">
              <a:buNone/>
            </a:pPr>
            <a:r>
              <a:rPr lang="en-US" dirty="0">
                <a:hlinkClick r:id="rId3"/>
              </a:rPr>
              <a:t>https://www.youtube.com/watch?v=Wi_Rmkttz7Q</a:t>
            </a:r>
            <a:endParaRPr lang="en-US" dirty="0"/>
          </a:p>
        </p:txBody>
      </p:sp>
      <p:pic>
        <p:nvPicPr>
          <p:cNvPr id="5" name="Content Placeholder 4" descr="An image of the cover of the book, Quality indicators for Assistive Technology.">
            <a:extLst>
              <a:ext uri="{FF2B5EF4-FFF2-40B4-BE49-F238E27FC236}">
                <a16:creationId xmlns:a16="http://schemas.microsoft.com/office/drawing/2014/main" id="{FBA86FCA-2E69-8D4A-8466-6D5FAE478A6C}"/>
              </a:ext>
            </a:extLst>
          </p:cNvPr>
          <p:cNvPicPr>
            <a:picLocks noGrp="1" noChangeAspect="1"/>
          </p:cNvPicPr>
          <p:nvPr>
            <p:ph sz="half" idx="1"/>
          </p:nvPr>
        </p:nvPicPr>
        <p:blipFill>
          <a:blip r:embed="rId4"/>
          <a:stretch>
            <a:fillRect/>
          </a:stretch>
        </p:blipFill>
        <p:spPr>
          <a:xfrm>
            <a:off x="849086" y="875460"/>
            <a:ext cx="3831771" cy="4994987"/>
          </a:xfrm>
          <a:prstGeom prst="rect">
            <a:avLst/>
          </a:prstGeom>
        </p:spPr>
      </p:pic>
      <p:sp>
        <p:nvSpPr>
          <p:cNvPr id="6" name="Title 5">
            <a:extLst>
              <a:ext uri="{FF2B5EF4-FFF2-40B4-BE49-F238E27FC236}">
                <a16:creationId xmlns:a16="http://schemas.microsoft.com/office/drawing/2014/main" id="{E1D34240-0992-4442-BC44-4D2118BD8F22}"/>
              </a:ext>
            </a:extLst>
          </p:cNvPr>
          <p:cNvSpPr>
            <a:spLocks noGrp="1"/>
          </p:cNvSpPr>
          <p:nvPr>
            <p:ph type="title"/>
          </p:nvPr>
        </p:nvSpPr>
        <p:spPr>
          <a:xfrm>
            <a:off x="5377541" y="1275570"/>
            <a:ext cx="5519057" cy="3046988"/>
          </a:xfrm>
          <a:prstGeom prst="rect">
            <a:avLst/>
          </a:prstGeom>
          <a:solidFill>
            <a:schemeClr val="accent6">
              <a:lumMod val="20000"/>
              <a:lumOff val="80000"/>
            </a:schemeClr>
          </a:solidFill>
        </p:spPr>
        <p:txBody>
          <a:bodyPr wrap="square">
            <a:spAutoFit/>
          </a:bodyPr>
          <a:lstStyle/>
          <a:p>
            <a:pPr algn="ctr"/>
            <a:r>
              <a:rPr lang="en-US" sz="3200" dirty="0">
                <a:solidFill>
                  <a:schemeClr val="tx1"/>
                </a:solidFill>
              </a:rPr>
              <a:t>Quality Indicators for Assistive Technology</a:t>
            </a:r>
            <a:br>
              <a:rPr lang="en-US" sz="3200" dirty="0">
                <a:solidFill>
                  <a:schemeClr val="tx1"/>
                </a:solidFill>
              </a:rPr>
            </a:br>
            <a:endParaRPr lang="en-US" sz="3200" dirty="0">
              <a:solidFill>
                <a:schemeClr val="tx1"/>
              </a:solidFill>
            </a:endParaRPr>
          </a:p>
          <a:p>
            <a:pPr algn="ctr"/>
            <a:r>
              <a:rPr lang="en-US" sz="3200" dirty="0">
                <a:solidFill>
                  <a:schemeClr val="tx1"/>
                </a:solidFill>
              </a:rPr>
              <a:t>A COMOPREHENSIVE GUIDE TO ASSISTIVE TECHNOLOGY</a:t>
            </a:r>
          </a:p>
        </p:txBody>
      </p:sp>
    </p:spTree>
    <p:extLst>
      <p:ext uri="{BB962C8B-B14F-4D97-AF65-F5344CB8AC3E}">
        <p14:creationId xmlns:p14="http://schemas.microsoft.com/office/powerpoint/2010/main" val="942718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44B17FE-2E14-47B6-B5A8-4363DE769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4E53280-E6EB-47D2-B0BB-78B772DC4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rgbClr val="373737"/>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44C4738-31FA-4AA4-9D3A-9B0F0B1F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952108" y="954756"/>
            <a:ext cx="2730414" cy="4946003"/>
          </a:xfrm>
        </p:spPr>
        <p:txBody>
          <a:bodyPr>
            <a:normAutofit/>
          </a:bodyPr>
          <a:lstStyle/>
          <a:p>
            <a:r>
              <a:rPr lang="en-US" sz="3600" dirty="0">
                <a:solidFill>
                  <a:srgbClr val="FFFFFF"/>
                </a:solidFill>
              </a:rPr>
              <a:t>Assistive Technology</a:t>
            </a:r>
          </a:p>
        </p:txBody>
      </p:sp>
      <p:sp>
        <p:nvSpPr>
          <p:cNvPr id="15" name="Rectangle 14">
            <a:extLst>
              <a:ext uri="{FF2B5EF4-FFF2-40B4-BE49-F238E27FC236}">
                <a16:creationId xmlns:a16="http://schemas.microsoft.com/office/drawing/2014/main" id="{809F3F69-CB9E-4C14-8F9B-7565980C8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rgbClr val="FFFFFF"/>
              </a:gs>
              <a:gs pos="30000">
                <a:srgbClr val="FFFFFF"/>
              </a:gs>
              <a:gs pos="61000">
                <a:srgbClr val="F8F8F8"/>
              </a:gs>
              <a:gs pos="97000">
                <a:srgbClr val="E5E5E5"/>
              </a:gs>
            </a:gsLst>
            <a:path path="circle">
              <a:fillToRect l="50000" t="50000" r="50000" b="50000"/>
            </a:path>
          </a:gradFill>
          <a:ln>
            <a:noFill/>
          </a:ln>
          <a:effectLst>
            <a:innerShdw blurRad="63500" dist="127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40934" y="469900"/>
            <a:ext cx="5953630" cy="5405968"/>
          </a:xfrm>
        </p:spPr>
        <p:txBody>
          <a:bodyPr anchor="ctr">
            <a:normAutofit/>
          </a:bodyPr>
          <a:lstStyle/>
          <a:p>
            <a:pPr marL="0" indent="0">
              <a:buNone/>
            </a:pPr>
            <a:r>
              <a:rPr lang="en-US" b="1" dirty="0">
                <a:solidFill>
                  <a:srgbClr val="000000"/>
                </a:solidFill>
                <a:latin typeface="Candara" charset="0"/>
              </a:rPr>
              <a:t>IDEA Defines AT Devices…</a:t>
            </a:r>
          </a:p>
          <a:p>
            <a:endParaRPr lang="en-US" b="1" dirty="0">
              <a:solidFill>
                <a:srgbClr val="000000"/>
              </a:solidFill>
              <a:latin typeface="Candara" charset="0"/>
            </a:endParaRPr>
          </a:p>
          <a:p>
            <a:r>
              <a:rPr lang="en-US" dirty="0">
                <a:solidFill>
                  <a:srgbClr val="000000"/>
                </a:solidFill>
                <a:latin typeface="Candara" charset="0"/>
              </a:rPr>
              <a:t>Assistive technology </a:t>
            </a:r>
            <a:r>
              <a:rPr lang="en-US" i="1" dirty="0">
                <a:solidFill>
                  <a:srgbClr val="000000"/>
                </a:solidFill>
                <a:latin typeface="Candara" charset="0"/>
              </a:rPr>
              <a:t>device</a:t>
            </a:r>
            <a:r>
              <a:rPr lang="en-US" dirty="0">
                <a:solidFill>
                  <a:srgbClr val="000000"/>
                </a:solidFill>
                <a:latin typeface="Candara" charset="0"/>
              </a:rPr>
              <a:t> means any item, piece of equipment, or product system, whether acquired commercially, off the shelf, modified, or customized, that is used to increase, maintain, or improve functional capabilities of children with disabilities. </a:t>
            </a:r>
          </a:p>
          <a:p>
            <a:endParaRPr dirty="0">
              <a:solidFill>
                <a:srgbClr val="212121"/>
              </a:solidFill>
            </a:endParaRPr>
          </a:p>
        </p:txBody>
      </p:sp>
    </p:spTree>
    <p:extLst>
      <p:ext uri="{BB962C8B-B14F-4D97-AF65-F5344CB8AC3E}">
        <p14:creationId xmlns:p14="http://schemas.microsoft.com/office/powerpoint/2010/main" val="843745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933F2-25A9-704E-A4D5-C1C860CF15BD}"/>
              </a:ext>
            </a:extLst>
          </p:cNvPr>
          <p:cNvSpPr>
            <a:spLocks noGrp="1"/>
          </p:cNvSpPr>
          <p:nvPr>
            <p:ph type="title"/>
          </p:nvPr>
        </p:nvSpPr>
        <p:spPr/>
        <p:txBody>
          <a:bodyPr/>
          <a:lstStyle/>
          <a:p>
            <a:r>
              <a:rPr lang="en-US" dirty="0"/>
              <a:t>AT Consideration</a:t>
            </a:r>
          </a:p>
        </p:txBody>
      </p:sp>
      <p:sp>
        <p:nvSpPr>
          <p:cNvPr id="3" name="Content Placeholder 2">
            <a:extLst>
              <a:ext uri="{FF2B5EF4-FFF2-40B4-BE49-F238E27FC236}">
                <a16:creationId xmlns:a16="http://schemas.microsoft.com/office/drawing/2014/main" id="{DF786B82-C98C-7441-98E0-C83B160BE096}"/>
              </a:ext>
            </a:extLst>
          </p:cNvPr>
          <p:cNvSpPr>
            <a:spLocks noGrp="1"/>
          </p:cNvSpPr>
          <p:nvPr>
            <p:ph idx="1"/>
          </p:nvPr>
        </p:nvSpPr>
        <p:spPr/>
        <p:txBody>
          <a:bodyPr/>
          <a:lstStyle/>
          <a:p>
            <a:r>
              <a:rPr lang="en-US" dirty="0"/>
              <a:t>Occurs within the IEP meeting</a:t>
            </a:r>
          </a:p>
          <a:p>
            <a:endParaRPr lang="en-US" dirty="0"/>
          </a:p>
          <a:p>
            <a:r>
              <a:rPr lang="en-US" dirty="0"/>
              <a:t>Can be completed with information the team already knows</a:t>
            </a:r>
          </a:p>
          <a:p>
            <a:endParaRPr lang="en-US" dirty="0"/>
          </a:p>
          <a:p>
            <a:r>
              <a:rPr lang="en-US" dirty="0"/>
              <a:t>Looks at the student’s ability to progress towards goals with assistance and without to receive FAPE</a:t>
            </a:r>
          </a:p>
          <a:p>
            <a:endParaRPr lang="en-US" dirty="0"/>
          </a:p>
        </p:txBody>
      </p:sp>
    </p:spTree>
    <p:extLst>
      <p:ext uri="{BB962C8B-B14F-4D97-AF65-F5344CB8AC3E}">
        <p14:creationId xmlns:p14="http://schemas.microsoft.com/office/powerpoint/2010/main" val="3587231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5A715-0BBF-E746-8EBB-89994D0DE9D5}"/>
              </a:ext>
            </a:extLst>
          </p:cNvPr>
          <p:cNvSpPr>
            <a:spLocks noGrp="1"/>
          </p:cNvSpPr>
          <p:nvPr>
            <p:ph type="title"/>
          </p:nvPr>
        </p:nvSpPr>
        <p:spPr/>
        <p:txBody>
          <a:bodyPr/>
          <a:lstStyle/>
          <a:p>
            <a:r>
              <a:rPr lang="en-US" dirty="0"/>
              <a:t>AT Assessment</a:t>
            </a:r>
          </a:p>
        </p:txBody>
      </p:sp>
      <p:sp>
        <p:nvSpPr>
          <p:cNvPr id="3" name="Content Placeholder 2">
            <a:extLst>
              <a:ext uri="{FF2B5EF4-FFF2-40B4-BE49-F238E27FC236}">
                <a16:creationId xmlns:a16="http://schemas.microsoft.com/office/drawing/2014/main" id="{1706B3DA-3ABE-B649-80A1-EF8C61D05450}"/>
              </a:ext>
            </a:extLst>
          </p:cNvPr>
          <p:cNvSpPr>
            <a:spLocks noGrp="1"/>
          </p:cNvSpPr>
          <p:nvPr>
            <p:ph idx="1"/>
          </p:nvPr>
        </p:nvSpPr>
        <p:spPr/>
        <p:txBody>
          <a:bodyPr/>
          <a:lstStyle/>
          <a:p>
            <a:r>
              <a:rPr lang="en-US" dirty="0"/>
              <a:t>Is completed over the span of days, weeks, even months and occurs outside of the IEP meeting</a:t>
            </a:r>
          </a:p>
          <a:p>
            <a:r>
              <a:rPr lang="en-US" dirty="0"/>
              <a:t>Involves obtaining new information to make decisions about AT supports needed.</a:t>
            </a:r>
          </a:p>
          <a:p>
            <a:r>
              <a:rPr lang="en-US" dirty="0"/>
              <a:t>Takes multiple interactions with the student and team members and involves trials of AT to find a match.</a:t>
            </a:r>
          </a:p>
          <a:p>
            <a:endParaRPr lang="en-US" dirty="0"/>
          </a:p>
        </p:txBody>
      </p:sp>
    </p:spTree>
    <p:extLst>
      <p:ext uri="{BB962C8B-B14F-4D97-AF65-F5344CB8AC3E}">
        <p14:creationId xmlns:p14="http://schemas.microsoft.com/office/powerpoint/2010/main" val="2748761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3CC1DB7-CD19-47F3-A822-00E42A543CD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7760874" y="1141618"/>
            <a:ext cx="3360772" cy="537179"/>
          </a:xfrm>
        </p:spPr>
        <p:txBody>
          <a:bodyPr>
            <a:normAutofit/>
          </a:bodyPr>
          <a:lstStyle/>
          <a:p>
            <a:r>
              <a:rPr lang="en-US" sz="2800" dirty="0"/>
              <a:t>Closing the Gap</a:t>
            </a:r>
          </a:p>
        </p:txBody>
      </p:sp>
      <p:sp>
        <p:nvSpPr>
          <p:cNvPr id="13" name="Rectangle 12">
            <a:extLst>
              <a:ext uri="{FF2B5EF4-FFF2-40B4-BE49-F238E27FC236}">
                <a16:creationId xmlns:a16="http://schemas.microsoft.com/office/drawing/2014/main" id="{E6501E79-7616-491F-BFD0-442862FBC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594268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3AD75F65-EDBA-4B97-8A4E-614B489DB2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20089" y="2400639"/>
            <a:ext cx="337650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7202379" y="1678797"/>
            <a:ext cx="4304713" cy="4364410"/>
          </a:xfrm>
          <a:solidFill>
            <a:schemeClr val="bg1"/>
          </a:solidFill>
        </p:spPr>
        <p:txBody>
          <a:bodyPr>
            <a:normAutofit/>
          </a:bodyPr>
          <a:lstStyle/>
          <a:p>
            <a:pPr>
              <a:buFont typeface="Wingdings" panose="05000000000000000000" pitchFamily="2" charset="2"/>
              <a:buChar char="s"/>
            </a:pPr>
            <a:r>
              <a:rPr lang="en-US" dirty="0"/>
              <a:t>Absence of systematic planning for delivery of AT services</a:t>
            </a:r>
          </a:p>
          <a:p>
            <a:pPr>
              <a:buFont typeface="Wingdings" panose="05000000000000000000" pitchFamily="2" charset="2"/>
              <a:buChar char="s"/>
            </a:pPr>
            <a:r>
              <a:rPr lang="en-US" dirty="0"/>
              <a:t>Insufficient opportunities for students and families to learn about and try AT</a:t>
            </a:r>
          </a:p>
          <a:p>
            <a:pPr>
              <a:buFont typeface="Wingdings" panose="05000000000000000000" pitchFamily="2" charset="2"/>
              <a:buChar char="s"/>
            </a:pPr>
            <a:r>
              <a:rPr lang="en-US" dirty="0"/>
              <a:t>Differing perspectives, knowledge, and skills for those who have a role in AT services in the school setting</a:t>
            </a:r>
          </a:p>
        </p:txBody>
      </p:sp>
      <p:pic>
        <p:nvPicPr>
          <p:cNvPr id="7" name="Picture 6" descr="Image of the phrase, time for change.">
            <a:extLst>
              <a:ext uri="{FF2B5EF4-FFF2-40B4-BE49-F238E27FC236}">
                <a16:creationId xmlns:a16="http://schemas.microsoft.com/office/drawing/2014/main" id="{A2C94BBE-185A-8844-B35E-397A32C7C0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9692" y="1338028"/>
            <a:ext cx="5552024" cy="4095094"/>
          </a:xfrm>
          <a:prstGeom prst="rect">
            <a:avLst/>
          </a:prstGeom>
        </p:spPr>
      </p:pic>
      <p:sp>
        <p:nvSpPr>
          <p:cNvPr id="10" name="TextBox 9">
            <a:extLst>
              <a:ext uri="{FF2B5EF4-FFF2-40B4-BE49-F238E27FC236}">
                <a16:creationId xmlns:a16="http://schemas.microsoft.com/office/drawing/2014/main" id="{B65EA38E-C8AE-3642-ABF2-6C85BABC7B22}"/>
              </a:ext>
            </a:extLst>
          </p:cNvPr>
          <p:cNvSpPr txBox="1"/>
          <p:nvPr/>
        </p:nvSpPr>
        <p:spPr>
          <a:xfrm>
            <a:off x="1547446" y="5858541"/>
            <a:ext cx="872547" cy="369332"/>
          </a:xfrm>
          <a:prstGeom prst="rect">
            <a:avLst/>
          </a:prstGeom>
          <a:noFill/>
        </p:spPr>
        <p:txBody>
          <a:bodyPr wrap="none" rtlCol="0">
            <a:spAutoFit/>
          </a:bodyPr>
          <a:lstStyle/>
          <a:p>
            <a:r>
              <a:rPr lang="en-US" dirty="0" err="1">
                <a:hlinkClick r:id="rId6"/>
              </a:rPr>
              <a:t>Pixabay</a:t>
            </a:r>
            <a:endParaRPr lang="en-US" dirty="0"/>
          </a:p>
        </p:txBody>
      </p:sp>
    </p:spTree>
    <p:extLst>
      <p:ext uri="{BB962C8B-B14F-4D97-AF65-F5344CB8AC3E}">
        <p14:creationId xmlns:p14="http://schemas.microsoft.com/office/powerpoint/2010/main" val="3391940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19DE6-93B6-3048-A295-66910D16FE64}"/>
              </a:ext>
            </a:extLst>
          </p:cNvPr>
          <p:cNvSpPr>
            <a:spLocks noGrp="1"/>
          </p:cNvSpPr>
          <p:nvPr>
            <p:ph type="title"/>
          </p:nvPr>
        </p:nvSpPr>
        <p:spPr>
          <a:xfrm>
            <a:off x="1295401" y="1253065"/>
            <a:ext cx="9601196" cy="1303867"/>
          </a:xfrm>
        </p:spPr>
        <p:txBody>
          <a:bodyPr>
            <a:normAutofit fontScale="90000"/>
          </a:bodyPr>
          <a:lstStyle/>
          <a:p>
            <a:r>
              <a:rPr lang="en-US" sz="3600" dirty="0"/>
              <a:t>National Center for Technology Innovation and Center for Implementing Technology in Education (</a:t>
            </a:r>
            <a:r>
              <a:rPr lang="en-US" sz="3600" dirty="0" err="1"/>
              <a:t>CITEd</a:t>
            </a:r>
            <a:r>
              <a:rPr lang="en-US" sz="3600" dirty="0"/>
              <a:t>)</a:t>
            </a:r>
            <a:br>
              <a:rPr lang="en-US" dirty="0"/>
            </a:br>
            <a:endParaRPr lang="en-US" dirty="0"/>
          </a:p>
        </p:txBody>
      </p:sp>
      <p:sp>
        <p:nvSpPr>
          <p:cNvPr id="3" name="Content Placeholder 2">
            <a:extLst>
              <a:ext uri="{FF2B5EF4-FFF2-40B4-BE49-F238E27FC236}">
                <a16:creationId xmlns:a16="http://schemas.microsoft.com/office/drawing/2014/main" id="{8F6FF8E4-8D59-4E48-B2EC-763269854F67}"/>
              </a:ext>
            </a:extLst>
          </p:cNvPr>
          <p:cNvSpPr>
            <a:spLocks noGrp="1"/>
          </p:cNvSpPr>
          <p:nvPr>
            <p:ph idx="1"/>
          </p:nvPr>
        </p:nvSpPr>
        <p:spPr/>
        <p:txBody>
          <a:bodyPr>
            <a:normAutofit/>
          </a:bodyPr>
          <a:lstStyle/>
          <a:p>
            <a:r>
              <a:rPr lang="en-US" dirty="0"/>
              <a:t> It is estimated that about 85 percent of students with learning disabilities (LD) transition directly from school to work.</a:t>
            </a:r>
            <a:r>
              <a:rPr lang="en-US" baseline="30000" dirty="0"/>
              <a:t>1</a:t>
            </a:r>
            <a:endParaRPr lang="en-US" dirty="0"/>
          </a:p>
          <a:p>
            <a:r>
              <a:rPr lang="en-US" dirty="0"/>
              <a:t>Furthermore, statistics addressing employment among people with disabilities indicate that the workplace consists of approximately 18.6 million people with disabilities, ranging in age from 16 to 64. This represents about 56% of all people with disabilities in this age category.</a:t>
            </a:r>
            <a:r>
              <a:rPr lang="en-US" baseline="30000" dirty="0"/>
              <a:t>2</a:t>
            </a:r>
            <a:r>
              <a:rPr lang="en-US" dirty="0"/>
              <a:t> Given the vast number people with disabilities in the workplace, the potential for assistive technology (AT) to increase productivity is great.</a:t>
            </a:r>
          </a:p>
          <a:p>
            <a:pPr marL="0" indent="0">
              <a:buNone/>
            </a:pPr>
            <a:endParaRPr lang="en-US" dirty="0"/>
          </a:p>
        </p:txBody>
      </p:sp>
    </p:spTree>
    <p:extLst>
      <p:ext uri="{BB962C8B-B14F-4D97-AF65-F5344CB8AC3E}">
        <p14:creationId xmlns:p14="http://schemas.microsoft.com/office/powerpoint/2010/main" val="1107680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3CC1DB7-CD19-47F3-A822-00E42A543CD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7535825" y="982132"/>
            <a:ext cx="3360772" cy="1303867"/>
          </a:xfrm>
        </p:spPr>
        <p:txBody>
          <a:bodyPr>
            <a:normAutofit fontScale="90000"/>
          </a:bodyPr>
          <a:lstStyle/>
          <a:p>
            <a:r>
              <a:rPr lang="en-US" dirty="0"/>
              <a:t>Real World Technologies</a:t>
            </a:r>
          </a:p>
        </p:txBody>
      </p:sp>
      <p:sp>
        <p:nvSpPr>
          <p:cNvPr id="13" name="Rectangle 12">
            <a:extLst>
              <a:ext uri="{FF2B5EF4-FFF2-40B4-BE49-F238E27FC236}">
                <a16:creationId xmlns:a16="http://schemas.microsoft.com/office/drawing/2014/main" id="{E6501E79-7616-491F-BFD0-442862FBC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594268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3AD75F65-EDBA-4B97-8A4E-614B489DB2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20089" y="2400639"/>
            <a:ext cx="337650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7409215" y="2841394"/>
            <a:ext cx="3887142" cy="2535573"/>
          </a:xfrm>
        </p:spPr>
        <p:txBody>
          <a:bodyPr>
            <a:normAutofit/>
          </a:bodyPr>
          <a:lstStyle/>
          <a:p>
            <a:pPr marL="0" indent="0" algn="ctr">
              <a:buNone/>
            </a:pPr>
            <a:r>
              <a:rPr lang="en-US" dirty="0"/>
              <a:t>Does the technology </a:t>
            </a:r>
          </a:p>
          <a:p>
            <a:pPr marL="0" indent="0" algn="ctr">
              <a:buNone/>
            </a:pPr>
            <a:r>
              <a:rPr lang="en-US" dirty="0"/>
              <a:t>being used at school </a:t>
            </a:r>
          </a:p>
          <a:p>
            <a:pPr marL="0" indent="0" algn="ctr">
              <a:buNone/>
            </a:pPr>
            <a:r>
              <a:rPr lang="en-US" dirty="0"/>
              <a:t>interface with technology in the “real world?”</a:t>
            </a:r>
          </a:p>
        </p:txBody>
      </p:sp>
      <p:pic>
        <p:nvPicPr>
          <p:cNvPr id="9" name="Picture 8" descr="Picture of graduating senior">
            <a:extLst>
              <a:ext uri="{FF2B5EF4-FFF2-40B4-BE49-F238E27FC236}">
                <a16:creationId xmlns:a16="http://schemas.microsoft.com/office/drawing/2014/main" id="{80A18A4A-273B-D240-B330-E8B8EA29EA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92206" y="1322537"/>
            <a:ext cx="4943560" cy="4054430"/>
          </a:xfrm>
          <a:prstGeom prst="rect">
            <a:avLst/>
          </a:prstGeom>
        </p:spPr>
      </p:pic>
    </p:spTree>
    <p:extLst>
      <p:ext uri="{BB962C8B-B14F-4D97-AF65-F5344CB8AC3E}">
        <p14:creationId xmlns:p14="http://schemas.microsoft.com/office/powerpoint/2010/main" val="824027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44B17FE-2E14-47B6-B5A8-4363DE769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4E53280-E6EB-47D2-B0BB-78B772DC4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rgbClr val="373737"/>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44C4738-31FA-4AA4-9D3A-9B0F0B1F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952108" y="954756"/>
            <a:ext cx="2730414" cy="4946003"/>
          </a:xfrm>
        </p:spPr>
        <p:txBody>
          <a:bodyPr>
            <a:normAutofit/>
          </a:bodyPr>
          <a:lstStyle/>
          <a:p>
            <a:r>
              <a:rPr lang="en-US" sz="3600" dirty="0">
                <a:solidFill>
                  <a:srgbClr val="FFFFFF"/>
                </a:solidFill>
              </a:rPr>
              <a:t>AT in the</a:t>
            </a:r>
            <a:br>
              <a:rPr lang="en-US" sz="3600" dirty="0">
                <a:solidFill>
                  <a:srgbClr val="FFFFFF"/>
                </a:solidFill>
              </a:rPr>
            </a:br>
            <a:r>
              <a:rPr lang="en-US" sz="3600" dirty="0">
                <a:solidFill>
                  <a:srgbClr val="FFFFFF"/>
                </a:solidFill>
              </a:rPr>
              <a:t>IEP</a:t>
            </a:r>
          </a:p>
        </p:txBody>
      </p:sp>
      <p:sp>
        <p:nvSpPr>
          <p:cNvPr id="15" name="Rectangle 14">
            <a:extLst>
              <a:ext uri="{FF2B5EF4-FFF2-40B4-BE49-F238E27FC236}">
                <a16:creationId xmlns:a16="http://schemas.microsoft.com/office/drawing/2014/main" id="{809F3F69-CB9E-4C14-8F9B-7565980C8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rgbClr val="FFFFFF"/>
              </a:gs>
              <a:gs pos="30000">
                <a:srgbClr val="FFFFFF"/>
              </a:gs>
              <a:gs pos="61000">
                <a:srgbClr val="F8F8F8"/>
              </a:gs>
              <a:gs pos="97000">
                <a:srgbClr val="E5E5E5"/>
              </a:gs>
            </a:gsLst>
            <a:path path="circle">
              <a:fillToRect l="50000" t="50000" r="50000" b="50000"/>
            </a:path>
          </a:gradFill>
          <a:ln>
            <a:noFill/>
          </a:ln>
          <a:effectLst>
            <a:innerShdw blurRad="63500" dist="127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40934" y="469900"/>
            <a:ext cx="5953630" cy="5405968"/>
          </a:xfrm>
        </p:spPr>
        <p:txBody>
          <a:bodyPr anchor="ctr">
            <a:normAutofit/>
          </a:bodyPr>
          <a:lstStyle/>
          <a:p>
            <a:pPr marL="0" indent="0" algn="ctr" defTabSz="914400">
              <a:spcBef>
                <a:spcPts val="0"/>
              </a:spcBef>
              <a:buClrTx/>
              <a:buNone/>
            </a:pPr>
            <a:r>
              <a:rPr lang="en-US" sz="2800" dirty="0"/>
              <a:t>“When IEPs are well written, </a:t>
            </a:r>
            <a:br>
              <a:rPr lang="en-US" sz="2800" dirty="0"/>
            </a:br>
            <a:r>
              <a:rPr lang="en-US" sz="2800" dirty="0"/>
              <a:t>everyone who uses the information to implement the student’s program understands what AT is to be available , how it is to be used and under what circumstances.”</a:t>
            </a:r>
          </a:p>
          <a:p>
            <a:pPr marL="0" indent="0" algn="ctr" defTabSz="914400">
              <a:spcBef>
                <a:spcPts val="0"/>
              </a:spcBef>
              <a:buClrTx/>
              <a:buNone/>
            </a:pPr>
            <a:endParaRPr lang="en-US" sz="2800" dirty="0"/>
          </a:p>
          <a:p>
            <a:pPr marL="0" indent="0" algn="ctr" defTabSz="914400">
              <a:spcBef>
                <a:spcPts val="0"/>
              </a:spcBef>
              <a:buClrTx/>
              <a:buNone/>
            </a:pPr>
            <a:r>
              <a:rPr lang="en-US" sz="2800" dirty="0"/>
              <a:t>~ QIAT Leadership Team</a:t>
            </a:r>
          </a:p>
        </p:txBody>
      </p:sp>
    </p:spTree>
    <p:extLst>
      <p:ext uri="{BB962C8B-B14F-4D97-AF65-F5344CB8AC3E}">
        <p14:creationId xmlns:p14="http://schemas.microsoft.com/office/powerpoint/2010/main" val="1557296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44B17FE-2E14-47B6-B5A8-4363DE769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4E53280-E6EB-47D2-B0BB-78B772DC4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rgbClr val="373737"/>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44C4738-31FA-4AA4-9D3A-9B0F0B1F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952108" y="954756"/>
            <a:ext cx="2730414" cy="4946003"/>
          </a:xfrm>
        </p:spPr>
        <p:txBody>
          <a:bodyPr>
            <a:normAutofit/>
          </a:bodyPr>
          <a:lstStyle/>
          <a:p>
            <a:r>
              <a:rPr lang="en-US" sz="3600" dirty="0">
                <a:solidFill>
                  <a:srgbClr val="FFFFFF"/>
                </a:solidFill>
              </a:rPr>
              <a:t>Training for IEP teams</a:t>
            </a:r>
          </a:p>
        </p:txBody>
      </p:sp>
      <p:sp>
        <p:nvSpPr>
          <p:cNvPr id="15" name="Rectangle 14">
            <a:extLst>
              <a:ext uri="{FF2B5EF4-FFF2-40B4-BE49-F238E27FC236}">
                <a16:creationId xmlns:a16="http://schemas.microsoft.com/office/drawing/2014/main" id="{809F3F69-CB9E-4C14-8F9B-7565980C8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rgbClr val="FFFFFF"/>
              </a:gs>
              <a:gs pos="30000">
                <a:srgbClr val="FFFFFF"/>
              </a:gs>
              <a:gs pos="61000">
                <a:srgbClr val="F8F8F8"/>
              </a:gs>
              <a:gs pos="97000">
                <a:srgbClr val="E5E5E5"/>
              </a:gs>
            </a:gsLst>
            <a:path path="circle">
              <a:fillToRect l="50000" t="50000" r="50000" b="50000"/>
            </a:path>
          </a:gradFill>
          <a:ln>
            <a:noFill/>
          </a:ln>
          <a:effectLst>
            <a:innerShdw blurRad="63500" dist="127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40933" y="469900"/>
            <a:ext cx="6605589" cy="5405968"/>
          </a:xfrm>
        </p:spPr>
        <p:txBody>
          <a:bodyPr anchor="ctr">
            <a:normAutofit/>
          </a:bodyPr>
          <a:lstStyle/>
          <a:p>
            <a:r>
              <a:rPr lang="en-US" dirty="0">
                <a:solidFill>
                  <a:srgbClr val="212121"/>
                </a:solidFill>
              </a:rPr>
              <a:t>Professional Development for teachers on assistive technology processes, as well as products and services. (consideration, referral, assessment documentation, and implementation planning)</a:t>
            </a:r>
          </a:p>
          <a:p>
            <a:pPr marL="0" indent="0">
              <a:buNone/>
            </a:pPr>
            <a:endParaRPr lang="en-US" dirty="0">
              <a:solidFill>
                <a:srgbClr val="212121"/>
              </a:solidFill>
            </a:endParaRPr>
          </a:p>
          <a:p>
            <a:r>
              <a:rPr lang="en-US" dirty="0">
                <a:solidFill>
                  <a:srgbClr val="212121"/>
                </a:solidFill>
              </a:rPr>
              <a:t>Training for families on district processes around assistive technology</a:t>
            </a:r>
          </a:p>
        </p:txBody>
      </p:sp>
    </p:spTree>
    <p:extLst>
      <p:ext uri="{BB962C8B-B14F-4D97-AF65-F5344CB8AC3E}">
        <p14:creationId xmlns:p14="http://schemas.microsoft.com/office/powerpoint/2010/main" val="780161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0307" y="865097"/>
            <a:ext cx="7272339" cy="1339009"/>
          </a:xfrm>
        </p:spPr>
        <p:txBody>
          <a:bodyPr/>
          <a:lstStyle/>
          <a:p>
            <a:r>
              <a:rPr lang="en-US" sz="3600" dirty="0"/>
              <a:t>Quality Indicators for </a:t>
            </a:r>
            <a:br>
              <a:rPr lang="en-US" sz="3600" dirty="0"/>
            </a:br>
            <a:r>
              <a:rPr lang="en-US" sz="3600" dirty="0"/>
              <a:t>AT in Transition</a:t>
            </a:r>
          </a:p>
        </p:txBody>
      </p:sp>
      <p:sp>
        <p:nvSpPr>
          <p:cNvPr id="3" name="Content Placeholder 2"/>
          <p:cNvSpPr>
            <a:spLocks noGrp="1"/>
          </p:cNvSpPr>
          <p:nvPr>
            <p:ph idx="1"/>
          </p:nvPr>
        </p:nvSpPr>
        <p:spPr>
          <a:xfrm>
            <a:off x="2613023" y="2576833"/>
            <a:ext cx="7538225" cy="3264409"/>
          </a:xfrm>
        </p:spPr>
        <p:txBody>
          <a:bodyPr>
            <a:noAutofit/>
          </a:bodyPr>
          <a:lstStyle/>
          <a:p>
            <a:pPr marL="0" indent="0" algn="ctr">
              <a:buNone/>
            </a:pPr>
            <a:endParaRPr lang="en-US" b="1" dirty="0">
              <a:latin typeface="Candara" charset="0"/>
            </a:endParaRPr>
          </a:p>
          <a:p>
            <a:pPr marL="514350" indent="-514350">
              <a:buFont typeface="+mj-lt"/>
              <a:buAutoNum type="arabicPeriod"/>
            </a:pPr>
            <a:r>
              <a:rPr lang="en-US" dirty="0"/>
              <a:t>Transition plans address assistive technology needs of the student, including roles and training needs of team members, subsequent steps in assistive technology use, and follow-up after transition takes place. </a:t>
            </a:r>
          </a:p>
        </p:txBody>
      </p:sp>
    </p:spTree>
    <p:extLst>
      <p:ext uri="{BB962C8B-B14F-4D97-AF65-F5344CB8AC3E}">
        <p14:creationId xmlns:p14="http://schemas.microsoft.com/office/powerpoint/2010/main" val="2307888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44B17FE-2E14-47B6-B5A8-4363DE769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4E53280-E6EB-47D2-B0BB-78B772DC4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rgbClr val="373737"/>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44C4738-31FA-4AA4-9D3A-9B0F0B1F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952108" y="954756"/>
            <a:ext cx="2730414" cy="4946003"/>
          </a:xfrm>
        </p:spPr>
        <p:txBody>
          <a:bodyPr>
            <a:normAutofit/>
          </a:bodyPr>
          <a:lstStyle/>
          <a:p>
            <a:r>
              <a:rPr lang="en-US" sz="3600" dirty="0">
                <a:solidFill>
                  <a:srgbClr val="FFFFFF"/>
                </a:solidFill>
              </a:rPr>
              <a:t>Transition Planning Worksheet</a:t>
            </a:r>
          </a:p>
        </p:txBody>
      </p:sp>
      <p:sp>
        <p:nvSpPr>
          <p:cNvPr id="15" name="Rectangle 14">
            <a:extLst>
              <a:ext uri="{FF2B5EF4-FFF2-40B4-BE49-F238E27FC236}">
                <a16:creationId xmlns:a16="http://schemas.microsoft.com/office/drawing/2014/main" id="{809F3F69-CB9E-4C14-8F9B-7565980C8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rgbClr val="FFFFFF"/>
              </a:gs>
              <a:gs pos="30000">
                <a:srgbClr val="FFFFFF"/>
              </a:gs>
              <a:gs pos="61000">
                <a:srgbClr val="F8F8F8"/>
              </a:gs>
              <a:gs pos="97000">
                <a:srgbClr val="E5E5E5"/>
              </a:gs>
            </a:gsLst>
            <a:path path="circle">
              <a:fillToRect l="50000" t="50000" r="50000" b="50000"/>
            </a:path>
          </a:gradFill>
          <a:ln>
            <a:noFill/>
          </a:ln>
          <a:effectLst>
            <a:innerShdw blurRad="63500" dist="127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40934" y="469900"/>
            <a:ext cx="6661860" cy="5405968"/>
          </a:xfrm>
        </p:spPr>
        <p:txBody>
          <a:bodyPr anchor="ctr">
            <a:normAutofit/>
          </a:bodyPr>
          <a:lstStyle/>
          <a:p>
            <a:pPr marL="0" indent="0" algn="ctr">
              <a:buNone/>
            </a:pPr>
            <a:r>
              <a:rPr lang="en-US" sz="2800" dirty="0">
                <a:solidFill>
                  <a:srgbClr val="212121"/>
                </a:solidFill>
              </a:rPr>
              <a:t>Quality Indicators for Assistive Technology</a:t>
            </a:r>
          </a:p>
          <a:p>
            <a:pPr marL="0" indent="0">
              <a:buNone/>
            </a:pPr>
            <a:endParaRPr lang="en-US" dirty="0">
              <a:solidFill>
                <a:srgbClr val="212121"/>
              </a:solidFill>
            </a:endParaRPr>
          </a:p>
          <a:p>
            <a:r>
              <a:rPr lang="en-US" dirty="0">
                <a:solidFill>
                  <a:srgbClr val="212121"/>
                </a:solidFill>
                <a:hlinkClick r:id="rId3"/>
              </a:rPr>
              <a:t>Guiding Document on AT in Transition</a:t>
            </a:r>
            <a:endParaRPr lang="en-US" dirty="0">
              <a:solidFill>
                <a:srgbClr val="212121"/>
              </a:solidFill>
            </a:endParaRPr>
          </a:p>
          <a:p>
            <a:r>
              <a:rPr lang="en-US" dirty="0">
                <a:solidFill>
                  <a:srgbClr val="212121"/>
                </a:solidFill>
                <a:hlinkClick r:id="rId3"/>
              </a:rPr>
              <a:t>Transition Planning Worksheet Document</a:t>
            </a:r>
            <a:endParaRPr dirty="0">
              <a:solidFill>
                <a:srgbClr val="212121"/>
              </a:solidFill>
            </a:endParaRPr>
          </a:p>
        </p:txBody>
      </p:sp>
    </p:spTree>
    <p:extLst>
      <p:ext uri="{BB962C8B-B14F-4D97-AF65-F5344CB8AC3E}">
        <p14:creationId xmlns:p14="http://schemas.microsoft.com/office/powerpoint/2010/main" val="1794787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FCC35-210C-254E-BCFD-D088DC0F0394}"/>
              </a:ext>
            </a:extLst>
          </p:cNvPr>
          <p:cNvSpPr>
            <a:spLocks noGrp="1"/>
          </p:cNvSpPr>
          <p:nvPr>
            <p:ph type="title"/>
          </p:nvPr>
        </p:nvSpPr>
        <p:spPr>
          <a:xfrm>
            <a:off x="1295402" y="982133"/>
            <a:ext cx="9601196" cy="748194"/>
          </a:xfrm>
        </p:spPr>
        <p:txBody>
          <a:bodyPr>
            <a:normAutofit fontScale="90000"/>
          </a:bodyPr>
          <a:lstStyle/>
          <a:p>
            <a:r>
              <a:rPr lang="en-US" sz="3600" b="1" dirty="0"/>
              <a:t>General Transition Tasks  </a:t>
            </a:r>
            <a:br>
              <a:rPr lang="en-US" sz="3600" b="1" dirty="0"/>
            </a:br>
            <a:r>
              <a:rPr lang="en-US" sz="3600" b="1" dirty="0"/>
              <a:t>Quality Indicators for Assistive Technology(Pg. 131)</a:t>
            </a:r>
            <a:br>
              <a:rPr lang="en-US" b="1" dirty="0"/>
            </a:br>
            <a:endParaRPr lang="en-US" dirty="0"/>
          </a:p>
        </p:txBody>
      </p:sp>
      <p:sp>
        <p:nvSpPr>
          <p:cNvPr id="3" name="Content Placeholder 2">
            <a:extLst>
              <a:ext uri="{FF2B5EF4-FFF2-40B4-BE49-F238E27FC236}">
                <a16:creationId xmlns:a16="http://schemas.microsoft.com/office/drawing/2014/main" id="{E5BFAA69-BF1B-8642-93A2-DE2B6FAEC7C7}"/>
              </a:ext>
            </a:extLst>
          </p:cNvPr>
          <p:cNvSpPr>
            <a:spLocks noGrp="1"/>
          </p:cNvSpPr>
          <p:nvPr>
            <p:ph idx="1"/>
          </p:nvPr>
        </p:nvSpPr>
        <p:spPr>
          <a:xfrm>
            <a:off x="3064999" y="2571000"/>
            <a:ext cx="6062002" cy="3318936"/>
          </a:xfrm>
        </p:spPr>
        <p:txBody>
          <a:bodyPr/>
          <a:lstStyle/>
          <a:p>
            <a:r>
              <a:rPr lang="en-US" dirty="0"/>
              <a:t>Staff members from current setting observe future setting</a:t>
            </a:r>
          </a:p>
          <a:p>
            <a:r>
              <a:rPr lang="en-US" dirty="0"/>
              <a:t>Student &amp; Family visit future setting</a:t>
            </a:r>
          </a:p>
          <a:p>
            <a:r>
              <a:rPr lang="en-US" dirty="0"/>
              <a:t>Staff from both settings meet and plan</a:t>
            </a:r>
          </a:p>
          <a:p>
            <a:r>
              <a:rPr lang="en-US" dirty="0"/>
              <a:t>Arrange enrollment in non-school services (Developmental Disabilities/Vocational Rehab)</a:t>
            </a:r>
          </a:p>
          <a:p>
            <a:endParaRPr lang="en-US" dirty="0"/>
          </a:p>
        </p:txBody>
      </p:sp>
      <p:pic>
        <p:nvPicPr>
          <p:cNvPr id="4" name="Picture 3" descr="Screen shot of a table highlighing the General Transition Tasks to be Completed.">
            <a:extLst>
              <a:ext uri="{FF2B5EF4-FFF2-40B4-BE49-F238E27FC236}">
                <a16:creationId xmlns:a16="http://schemas.microsoft.com/office/drawing/2014/main" id="{921B934B-B696-4146-AE95-05007905A4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1532" y="1730327"/>
            <a:ext cx="7360455" cy="5520342"/>
          </a:xfrm>
          <a:prstGeom prst="rect">
            <a:avLst/>
          </a:prstGeom>
        </p:spPr>
      </p:pic>
    </p:spTree>
    <p:extLst>
      <p:ext uri="{BB962C8B-B14F-4D97-AF65-F5344CB8AC3E}">
        <p14:creationId xmlns:p14="http://schemas.microsoft.com/office/powerpoint/2010/main" val="701343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7BF87-08BB-EB44-8B29-B3CB426FE1BB}"/>
              </a:ext>
            </a:extLst>
          </p:cNvPr>
          <p:cNvSpPr>
            <a:spLocks noGrp="1"/>
          </p:cNvSpPr>
          <p:nvPr>
            <p:ph type="title"/>
          </p:nvPr>
        </p:nvSpPr>
        <p:spPr>
          <a:xfrm>
            <a:off x="1295401" y="390509"/>
            <a:ext cx="9601196" cy="1303867"/>
          </a:xfrm>
        </p:spPr>
        <p:txBody>
          <a:bodyPr>
            <a:normAutofit/>
          </a:bodyPr>
          <a:lstStyle/>
          <a:p>
            <a:r>
              <a:rPr lang="en-US" sz="2800" b="1" dirty="0"/>
              <a:t>Device Specific Transition Tasks  </a:t>
            </a:r>
            <a:br>
              <a:rPr lang="en-US" sz="2800" b="1" dirty="0"/>
            </a:br>
            <a:r>
              <a:rPr lang="en-US" sz="2800" b="1" dirty="0"/>
              <a:t>Quality Indicators for Assistive Technology(Pg. 131)</a:t>
            </a:r>
            <a:endParaRPr lang="en-US" sz="2800" dirty="0"/>
          </a:p>
        </p:txBody>
      </p:sp>
      <p:sp>
        <p:nvSpPr>
          <p:cNvPr id="3" name="Content Placeholder 2">
            <a:extLst>
              <a:ext uri="{FF2B5EF4-FFF2-40B4-BE49-F238E27FC236}">
                <a16:creationId xmlns:a16="http://schemas.microsoft.com/office/drawing/2014/main" id="{02D07477-4177-6F4C-B0EE-4F3C206E9546}"/>
              </a:ext>
            </a:extLst>
          </p:cNvPr>
          <p:cNvSpPr>
            <a:spLocks noGrp="1"/>
          </p:cNvSpPr>
          <p:nvPr>
            <p:ph idx="1"/>
          </p:nvPr>
        </p:nvSpPr>
        <p:spPr>
          <a:xfrm>
            <a:off x="2630658" y="2055145"/>
            <a:ext cx="6418636" cy="3318936"/>
          </a:xfrm>
        </p:spPr>
        <p:txBody>
          <a:bodyPr>
            <a:normAutofit fontScale="92500"/>
          </a:bodyPr>
          <a:lstStyle/>
          <a:p>
            <a:r>
              <a:rPr lang="en-US" dirty="0"/>
              <a:t>Arrange transfer of the technology including manuals and service records</a:t>
            </a:r>
          </a:p>
          <a:p>
            <a:r>
              <a:rPr lang="en-US" dirty="0"/>
              <a:t>Create artifacts to demonstrate current level of use and independence (video recordings or work samples)</a:t>
            </a:r>
          </a:p>
          <a:p>
            <a:r>
              <a:rPr lang="en-US" dirty="0"/>
              <a:t>Identify any new AT that may be needed in the new setting</a:t>
            </a:r>
          </a:p>
          <a:p>
            <a:r>
              <a:rPr lang="en-US" dirty="0"/>
              <a:t>Identify persons to do troubleshooting in future setting.</a:t>
            </a:r>
          </a:p>
        </p:txBody>
      </p:sp>
      <p:pic>
        <p:nvPicPr>
          <p:cNvPr id="5" name="Picture 4" descr="Image of a table containing Device Specific Transition Tasks.">
            <a:extLst>
              <a:ext uri="{FF2B5EF4-FFF2-40B4-BE49-F238E27FC236}">
                <a16:creationId xmlns:a16="http://schemas.microsoft.com/office/drawing/2014/main" id="{66C77B9A-69C4-E247-967B-D598F7B3A4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0658" y="1694376"/>
            <a:ext cx="7125791" cy="5344343"/>
          </a:xfrm>
          <a:prstGeom prst="rect">
            <a:avLst/>
          </a:prstGeom>
        </p:spPr>
      </p:pic>
    </p:spTree>
    <p:extLst>
      <p:ext uri="{BB962C8B-B14F-4D97-AF65-F5344CB8AC3E}">
        <p14:creationId xmlns:p14="http://schemas.microsoft.com/office/powerpoint/2010/main" val="1736811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44B17FE-2E14-47B6-B5A8-4363DE769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4E53280-E6EB-47D2-B0BB-78B772DC4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rgbClr val="373737"/>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44C4738-31FA-4AA4-9D3A-9B0F0B1F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952108" y="954756"/>
            <a:ext cx="2730414" cy="4946003"/>
          </a:xfrm>
        </p:spPr>
        <p:txBody>
          <a:bodyPr>
            <a:normAutofit/>
          </a:bodyPr>
          <a:lstStyle/>
          <a:p>
            <a:r>
              <a:rPr lang="en-US" sz="3600" dirty="0">
                <a:solidFill>
                  <a:srgbClr val="FFFFFF"/>
                </a:solidFill>
              </a:rPr>
              <a:t>AT Protocol for Transition Planning</a:t>
            </a:r>
          </a:p>
        </p:txBody>
      </p:sp>
      <p:sp>
        <p:nvSpPr>
          <p:cNvPr id="15" name="Rectangle 14">
            <a:extLst>
              <a:ext uri="{FF2B5EF4-FFF2-40B4-BE49-F238E27FC236}">
                <a16:creationId xmlns:a16="http://schemas.microsoft.com/office/drawing/2014/main" id="{809F3F69-CB9E-4C14-8F9B-7565980C8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rgbClr val="FFFFFF"/>
              </a:gs>
              <a:gs pos="30000">
                <a:srgbClr val="FFFFFF"/>
              </a:gs>
              <a:gs pos="61000">
                <a:srgbClr val="F8F8F8"/>
              </a:gs>
              <a:gs pos="97000">
                <a:srgbClr val="E5E5E5"/>
              </a:gs>
            </a:gsLst>
            <a:path path="circle">
              <a:fillToRect l="50000" t="50000" r="50000" b="50000"/>
            </a:path>
          </a:gradFill>
          <a:ln>
            <a:noFill/>
          </a:ln>
          <a:effectLst>
            <a:innerShdw blurRad="63500" dist="127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768948" y="469900"/>
            <a:ext cx="7174523" cy="5405968"/>
          </a:xfrm>
        </p:spPr>
        <p:txBody>
          <a:bodyPr anchor="ctr">
            <a:normAutofit/>
          </a:bodyPr>
          <a:lstStyle/>
          <a:p>
            <a:pPr marL="0" indent="0" algn="ctr">
              <a:buNone/>
            </a:pPr>
            <a:r>
              <a:rPr lang="en-US" sz="2800" dirty="0">
                <a:solidFill>
                  <a:srgbClr val="212121"/>
                </a:solidFill>
              </a:rPr>
              <a:t>National Technology Assistance Center on Transition</a:t>
            </a:r>
          </a:p>
          <a:p>
            <a:pPr marL="0" indent="0" algn="ctr">
              <a:buNone/>
            </a:pPr>
            <a:endParaRPr lang="en-US" sz="2800" dirty="0">
              <a:solidFill>
                <a:srgbClr val="212121"/>
              </a:solidFill>
            </a:endParaRPr>
          </a:p>
          <a:p>
            <a:pPr marL="0" indent="0" algn="ctr">
              <a:buNone/>
            </a:pPr>
            <a:r>
              <a:rPr lang="en-US" dirty="0">
                <a:solidFill>
                  <a:srgbClr val="212121"/>
                </a:solidFill>
                <a:hlinkClick r:id="rId4"/>
              </a:rPr>
              <a:t>AT Protocol for Transition Planning Document</a:t>
            </a:r>
            <a:endParaRPr dirty="0">
              <a:solidFill>
                <a:srgbClr val="212121"/>
              </a:solidFill>
            </a:endParaRPr>
          </a:p>
        </p:txBody>
      </p:sp>
    </p:spTree>
    <p:extLst>
      <p:ext uri="{BB962C8B-B14F-4D97-AF65-F5344CB8AC3E}">
        <p14:creationId xmlns:p14="http://schemas.microsoft.com/office/powerpoint/2010/main" val="190678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Quality Indicators for </a:t>
            </a:r>
            <a:br>
              <a:rPr lang="en-US" sz="3600" dirty="0"/>
            </a:br>
            <a:r>
              <a:rPr lang="en-US" sz="3600" dirty="0"/>
              <a:t>AT in Transition</a:t>
            </a:r>
          </a:p>
        </p:txBody>
      </p:sp>
      <p:sp>
        <p:nvSpPr>
          <p:cNvPr id="3" name="Content Placeholder 2"/>
          <p:cNvSpPr>
            <a:spLocks noGrp="1"/>
          </p:cNvSpPr>
          <p:nvPr>
            <p:ph idx="1"/>
          </p:nvPr>
        </p:nvSpPr>
        <p:spPr>
          <a:xfrm>
            <a:off x="2529625" y="2583976"/>
            <a:ext cx="7628020" cy="3229970"/>
          </a:xfrm>
        </p:spPr>
        <p:txBody>
          <a:bodyPr>
            <a:normAutofit/>
          </a:bodyPr>
          <a:lstStyle/>
          <a:p>
            <a:pPr marL="0" indent="0">
              <a:buNone/>
            </a:pPr>
            <a:endParaRPr lang="en-US" sz="4400" dirty="0"/>
          </a:p>
          <a:p>
            <a:pPr marL="742950" indent="-742950">
              <a:buFont typeface="+mj-lt"/>
              <a:buAutoNum type="arabicPeriod" startAt="2"/>
            </a:pPr>
            <a:r>
              <a:rPr lang="en-US" dirty="0"/>
              <a:t>Transition planning empowers the student using assistive technology to participate in the transition planning at a level appropriate to age and ability.</a:t>
            </a:r>
          </a:p>
          <a:p>
            <a:pPr marL="0" indent="0">
              <a:buNone/>
            </a:pPr>
            <a:r>
              <a:rPr lang="en-US" sz="4400" dirty="0"/>
              <a:t> </a:t>
            </a:r>
          </a:p>
          <a:p>
            <a:pPr marL="0" indent="0">
              <a:buNone/>
            </a:pPr>
            <a:endParaRPr lang="en-US" sz="4400" dirty="0"/>
          </a:p>
          <a:p>
            <a:pPr marL="0" indent="0" algn="ctr">
              <a:buNone/>
            </a:pPr>
            <a:endParaRPr lang="en-US" dirty="0"/>
          </a:p>
        </p:txBody>
      </p:sp>
    </p:spTree>
    <p:extLst>
      <p:ext uri="{BB962C8B-B14F-4D97-AF65-F5344CB8AC3E}">
        <p14:creationId xmlns:p14="http://schemas.microsoft.com/office/powerpoint/2010/main" val="9674562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FF51F-B9E8-4A49-B6B7-FAEC05E6D3FD}"/>
              </a:ext>
            </a:extLst>
          </p:cNvPr>
          <p:cNvSpPr>
            <a:spLocks noGrp="1"/>
          </p:cNvSpPr>
          <p:nvPr>
            <p:ph type="title"/>
          </p:nvPr>
        </p:nvSpPr>
        <p:spPr>
          <a:xfrm>
            <a:off x="1295401" y="1108741"/>
            <a:ext cx="9601196" cy="1303867"/>
          </a:xfrm>
        </p:spPr>
        <p:txBody>
          <a:bodyPr>
            <a:normAutofit fontScale="90000"/>
          </a:bodyPr>
          <a:lstStyle/>
          <a:p>
            <a:r>
              <a:rPr lang="en-US" sz="3600" dirty="0">
                <a:solidFill>
                  <a:srgbClr val="212121"/>
                </a:solidFill>
              </a:rPr>
              <a:t>Center on Technology and Disability</a:t>
            </a:r>
            <a:br>
              <a:rPr lang="en-US" sz="3600" dirty="0">
                <a:solidFill>
                  <a:srgbClr val="212121"/>
                </a:solidFill>
              </a:rPr>
            </a:br>
            <a:r>
              <a:rPr lang="en-US" sz="3600" dirty="0">
                <a:solidFill>
                  <a:srgbClr val="212121"/>
                </a:solidFill>
              </a:rPr>
              <a:t>Beyond High School:  Making the Transition</a:t>
            </a:r>
            <a:br>
              <a:rPr lang="en-US" sz="3600" dirty="0">
                <a:solidFill>
                  <a:srgbClr val="212121"/>
                </a:solidFill>
              </a:rPr>
            </a:br>
            <a:r>
              <a:rPr lang="en-US" sz="3600" dirty="0">
                <a:hlinkClick r:id="rId2"/>
              </a:rPr>
              <a:t>https://www.ctdinstitute.org/audience/transition</a:t>
            </a:r>
            <a:br>
              <a:rPr lang="en-US" dirty="0">
                <a:solidFill>
                  <a:srgbClr val="212121"/>
                </a:solidFill>
              </a:rPr>
            </a:br>
            <a:endParaRPr lang="en-US" dirty="0"/>
          </a:p>
        </p:txBody>
      </p:sp>
      <p:sp>
        <p:nvSpPr>
          <p:cNvPr id="3" name="Content Placeholder 2">
            <a:extLst>
              <a:ext uri="{FF2B5EF4-FFF2-40B4-BE49-F238E27FC236}">
                <a16:creationId xmlns:a16="http://schemas.microsoft.com/office/drawing/2014/main" id="{3741D7D1-8933-944E-A8F0-FA59FBA53638}"/>
              </a:ext>
            </a:extLst>
          </p:cNvPr>
          <p:cNvSpPr>
            <a:spLocks noGrp="1"/>
          </p:cNvSpPr>
          <p:nvPr>
            <p:ph idx="1"/>
          </p:nvPr>
        </p:nvSpPr>
        <p:spPr>
          <a:xfrm>
            <a:off x="1116622" y="2922692"/>
            <a:ext cx="9958753" cy="3318936"/>
          </a:xfrm>
        </p:spPr>
        <p:txBody>
          <a:bodyPr>
            <a:normAutofit/>
          </a:bodyPr>
          <a:lstStyle/>
          <a:p>
            <a:r>
              <a:rPr lang="en-US" dirty="0"/>
              <a:t>Resources for Families &amp; Students</a:t>
            </a:r>
          </a:p>
          <a:p>
            <a:pPr lvl="1"/>
            <a:r>
              <a:rPr lang="en-US" sz="2400" dirty="0"/>
              <a:t>Assistive Technology with your Teen and Young Adult</a:t>
            </a:r>
          </a:p>
          <a:p>
            <a:pPr lvl="1"/>
            <a:r>
              <a:rPr lang="en-US" sz="2400" dirty="0"/>
              <a:t>Assistive Technology Tips for College</a:t>
            </a:r>
          </a:p>
          <a:p>
            <a:pPr lvl="1"/>
            <a:r>
              <a:rPr lang="en-US" sz="2400" dirty="0"/>
              <a:t>Transition Tech Talk Videos from PACER</a:t>
            </a:r>
          </a:p>
          <a:p>
            <a:pPr lvl="1"/>
            <a:r>
              <a:rPr lang="en-US" sz="2400" dirty="0"/>
              <a:t>Family Information Guide to Assistive Technology and Transition Planning</a:t>
            </a:r>
          </a:p>
        </p:txBody>
      </p:sp>
    </p:spTree>
    <p:extLst>
      <p:ext uri="{BB962C8B-B14F-4D97-AF65-F5344CB8AC3E}">
        <p14:creationId xmlns:p14="http://schemas.microsoft.com/office/powerpoint/2010/main" val="19570629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Quality Indicators for </a:t>
            </a:r>
            <a:br>
              <a:rPr lang="en-US" sz="3600" dirty="0"/>
            </a:br>
            <a:r>
              <a:rPr lang="en-US" sz="3600" dirty="0"/>
              <a:t>AT in Transition</a:t>
            </a:r>
          </a:p>
        </p:txBody>
      </p:sp>
      <p:sp>
        <p:nvSpPr>
          <p:cNvPr id="3" name="Content Placeholder 2"/>
          <p:cNvSpPr>
            <a:spLocks noGrp="1"/>
          </p:cNvSpPr>
          <p:nvPr>
            <p:ph idx="1"/>
          </p:nvPr>
        </p:nvSpPr>
        <p:spPr>
          <a:xfrm>
            <a:off x="2491963" y="2856931"/>
            <a:ext cx="7543573" cy="2970663"/>
          </a:xfrm>
        </p:spPr>
        <p:txBody>
          <a:bodyPr>
            <a:normAutofit/>
          </a:bodyPr>
          <a:lstStyle/>
          <a:p>
            <a:pPr algn="ctr"/>
            <a:endParaRPr lang="en-US" dirty="0">
              <a:latin typeface="Candara" charset="0"/>
            </a:endParaRPr>
          </a:p>
          <a:p>
            <a:pPr marL="457200" indent="-457200">
              <a:buFont typeface="+mj-lt"/>
              <a:buAutoNum type="arabicPeriod" startAt="3"/>
            </a:pPr>
            <a:r>
              <a:rPr lang="en-US" dirty="0"/>
              <a:t>Advocacy related to assistive technology use is recognized as critical and planned for by the teams involved in transition. </a:t>
            </a:r>
          </a:p>
        </p:txBody>
      </p:sp>
    </p:spTree>
    <p:extLst>
      <p:ext uri="{BB962C8B-B14F-4D97-AF65-F5344CB8AC3E}">
        <p14:creationId xmlns:p14="http://schemas.microsoft.com/office/powerpoint/2010/main" val="31524524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Quality Indicators for </a:t>
            </a:r>
            <a:br>
              <a:rPr lang="en-US" sz="3600" dirty="0"/>
            </a:br>
            <a:r>
              <a:rPr lang="en-US" sz="3600" dirty="0"/>
              <a:t>AT in Transition</a:t>
            </a:r>
          </a:p>
        </p:txBody>
      </p:sp>
      <p:sp>
        <p:nvSpPr>
          <p:cNvPr id="3" name="Content Placeholder 2"/>
          <p:cNvSpPr>
            <a:spLocks noGrp="1"/>
          </p:cNvSpPr>
          <p:nvPr>
            <p:ph idx="1"/>
          </p:nvPr>
        </p:nvSpPr>
        <p:spPr>
          <a:xfrm>
            <a:off x="2694708" y="2536314"/>
            <a:ext cx="7724273" cy="2916072"/>
          </a:xfrm>
        </p:spPr>
        <p:txBody>
          <a:bodyPr>
            <a:normAutofit/>
          </a:bodyPr>
          <a:lstStyle/>
          <a:p>
            <a:pPr algn="ctr"/>
            <a:endParaRPr lang="en-US" dirty="0">
              <a:latin typeface="Candara" charset="0"/>
            </a:endParaRPr>
          </a:p>
          <a:p>
            <a:pPr lvl="0" algn="ctr"/>
            <a:endParaRPr lang="en-US" dirty="0">
              <a:latin typeface="Candara" charset="0"/>
            </a:endParaRPr>
          </a:p>
          <a:p>
            <a:pPr marL="457200" indent="-457200">
              <a:buFont typeface="+mj-lt"/>
              <a:buAutoNum type="arabicPeriod" startAt="4"/>
            </a:pPr>
            <a:r>
              <a:rPr lang="en-US" dirty="0"/>
              <a:t>AT requirements in the receiving environment are identified during the transition planning process. </a:t>
            </a:r>
          </a:p>
        </p:txBody>
      </p:sp>
    </p:spTree>
    <p:extLst>
      <p:ext uri="{BB962C8B-B14F-4D97-AF65-F5344CB8AC3E}">
        <p14:creationId xmlns:p14="http://schemas.microsoft.com/office/powerpoint/2010/main" val="39997428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Quality Indicators for </a:t>
            </a:r>
            <a:br>
              <a:rPr lang="en-US" sz="3600" dirty="0"/>
            </a:br>
            <a:r>
              <a:rPr lang="en-US" sz="3600" dirty="0"/>
              <a:t>AT in Transition</a:t>
            </a:r>
          </a:p>
        </p:txBody>
      </p:sp>
      <p:sp>
        <p:nvSpPr>
          <p:cNvPr id="3" name="Content Placeholder 2"/>
          <p:cNvSpPr>
            <a:spLocks noGrp="1"/>
          </p:cNvSpPr>
          <p:nvPr>
            <p:ph idx="1"/>
          </p:nvPr>
        </p:nvSpPr>
        <p:spPr>
          <a:xfrm>
            <a:off x="2873584" y="2663630"/>
            <a:ext cx="6967420" cy="3109373"/>
          </a:xfrm>
        </p:spPr>
        <p:txBody>
          <a:bodyPr>
            <a:normAutofit/>
          </a:bodyPr>
          <a:lstStyle/>
          <a:p>
            <a:pPr algn="ctr"/>
            <a:endParaRPr lang="en-US" sz="2200" dirty="0">
              <a:latin typeface="Candara" charset="0"/>
            </a:endParaRPr>
          </a:p>
          <a:p>
            <a:pPr marL="457200" indent="-457200">
              <a:buFont typeface="+mj-lt"/>
              <a:buAutoNum type="arabicPeriod" startAt="5"/>
            </a:pPr>
            <a:r>
              <a:rPr lang="en-US" dirty="0"/>
              <a:t>Transition planning for students using assistive technology proceeds according to an individualized timeline. </a:t>
            </a:r>
          </a:p>
          <a:p>
            <a:endParaRPr lang="en-US" dirty="0">
              <a:latin typeface="Candara" charset="0"/>
            </a:endParaRPr>
          </a:p>
          <a:p>
            <a:pPr algn="ctr"/>
            <a:endParaRPr lang="en-US" dirty="0"/>
          </a:p>
        </p:txBody>
      </p:sp>
    </p:spTree>
    <p:extLst>
      <p:ext uri="{BB962C8B-B14F-4D97-AF65-F5344CB8AC3E}">
        <p14:creationId xmlns:p14="http://schemas.microsoft.com/office/powerpoint/2010/main" val="2514218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Quality Indicators for </a:t>
            </a:r>
            <a:br>
              <a:rPr lang="en-US" sz="3600" dirty="0"/>
            </a:br>
            <a:r>
              <a:rPr lang="en-US" sz="3600" dirty="0"/>
              <a:t>AT in Transition</a:t>
            </a:r>
          </a:p>
        </p:txBody>
      </p:sp>
      <p:sp>
        <p:nvSpPr>
          <p:cNvPr id="3" name="Content Placeholder 2"/>
          <p:cNvSpPr>
            <a:spLocks noGrp="1"/>
          </p:cNvSpPr>
          <p:nvPr>
            <p:ph idx="1"/>
          </p:nvPr>
        </p:nvSpPr>
        <p:spPr>
          <a:xfrm>
            <a:off x="2330116" y="2815988"/>
            <a:ext cx="7531768" cy="3079845"/>
          </a:xfrm>
        </p:spPr>
        <p:txBody>
          <a:bodyPr>
            <a:normAutofit/>
          </a:bodyPr>
          <a:lstStyle/>
          <a:p>
            <a:pPr algn="ctr"/>
            <a:endParaRPr lang="en-US" sz="2200" dirty="0">
              <a:latin typeface="Candara" charset="0"/>
            </a:endParaRPr>
          </a:p>
          <a:p>
            <a:pPr marL="514350" indent="-514350">
              <a:buFont typeface="+mj-lt"/>
              <a:buAutoNum type="arabicPeriod" startAt="6"/>
            </a:pPr>
            <a:r>
              <a:rPr lang="en-US" dirty="0"/>
              <a:t>Transition plans address specific equipment, training and funding issues such as transfer or acquisition of assistive technology, manuals and support documents. </a:t>
            </a:r>
          </a:p>
          <a:p>
            <a:pPr algn="ctr"/>
            <a:endParaRPr lang="en-US" dirty="0">
              <a:latin typeface="Candara" charset="0"/>
            </a:endParaRPr>
          </a:p>
          <a:p>
            <a:pPr algn="ctr"/>
            <a:endParaRPr lang="en-US" dirty="0"/>
          </a:p>
        </p:txBody>
      </p:sp>
    </p:spTree>
    <p:extLst>
      <p:ext uri="{BB962C8B-B14F-4D97-AF65-F5344CB8AC3E}">
        <p14:creationId xmlns:p14="http://schemas.microsoft.com/office/powerpoint/2010/main" val="3614404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44B17FE-2E14-47B6-B5A8-4363DE769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4E53280-E6EB-47D2-B0BB-78B772DC4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rgbClr val="373737"/>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44C4738-31FA-4AA4-9D3A-9B0F0B1F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952108" y="954756"/>
            <a:ext cx="2730414" cy="1679587"/>
          </a:xfrm>
        </p:spPr>
        <p:txBody>
          <a:bodyPr>
            <a:normAutofit/>
          </a:bodyPr>
          <a:lstStyle/>
          <a:p>
            <a:r>
              <a:rPr lang="en-US" sz="3600" dirty="0">
                <a:solidFill>
                  <a:srgbClr val="FFFFFF"/>
                </a:solidFill>
              </a:rPr>
              <a:t>Resources</a:t>
            </a:r>
            <a:br>
              <a:rPr lang="en-US" sz="3600" dirty="0">
                <a:solidFill>
                  <a:srgbClr val="FFFFFF"/>
                </a:solidFill>
              </a:rPr>
            </a:br>
            <a:endParaRPr lang="en-US" sz="3600" dirty="0">
              <a:solidFill>
                <a:srgbClr val="FFFFFF"/>
              </a:solidFill>
            </a:endParaRPr>
          </a:p>
        </p:txBody>
      </p:sp>
      <p:sp>
        <p:nvSpPr>
          <p:cNvPr id="15" name="Rectangle 14">
            <a:extLst>
              <a:ext uri="{FF2B5EF4-FFF2-40B4-BE49-F238E27FC236}">
                <a16:creationId xmlns:a16="http://schemas.microsoft.com/office/drawing/2014/main" id="{809F3F69-CB9E-4C14-8F9B-7565980C8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rgbClr val="FFFFFF"/>
              </a:gs>
              <a:gs pos="30000">
                <a:srgbClr val="FFFFFF"/>
              </a:gs>
              <a:gs pos="61000">
                <a:srgbClr val="F8F8F8"/>
              </a:gs>
              <a:gs pos="97000">
                <a:srgbClr val="E5E5E5"/>
              </a:gs>
            </a:gsLst>
            <a:path path="circle">
              <a:fillToRect l="50000" t="50000" r="50000" b="50000"/>
            </a:path>
          </a:gradFill>
          <a:ln>
            <a:noFill/>
          </a:ln>
          <a:effectLst>
            <a:innerShdw blurRad="63500" dist="127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type="body" idx="1"/>
          </p:nvPr>
        </p:nvSpPr>
        <p:spPr>
          <a:xfrm>
            <a:off x="5140934" y="469900"/>
            <a:ext cx="6816604" cy="5918200"/>
          </a:xfrm>
        </p:spPr>
        <p:txBody>
          <a:bodyPr anchor="ctr">
            <a:normAutofit lnSpcReduction="10000"/>
          </a:bodyPr>
          <a:lstStyle/>
          <a:p>
            <a:r>
              <a:rPr lang="en-US" dirty="0">
                <a:solidFill>
                  <a:srgbClr val="212121"/>
                </a:solidFill>
              </a:rPr>
              <a:t>Quality Indicators for Assistive Technology</a:t>
            </a:r>
          </a:p>
          <a:p>
            <a:pPr marL="0" indent="0">
              <a:buNone/>
            </a:pPr>
            <a:r>
              <a:rPr lang="en-US" dirty="0">
                <a:hlinkClick r:id="rId4"/>
              </a:rPr>
              <a:t>https://qiat.org/</a:t>
            </a:r>
            <a:endParaRPr lang="en-US" dirty="0"/>
          </a:p>
          <a:p>
            <a:pPr marL="0" indent="0">
              <a:buNone/>
            </a:pPr>
            <a:endParaRPr lang="en-US" dirty="0">
              <a:solidFill>
                <a:srgbClr val="212121"/>
              </a:solidFill>
            </a:endParaRPr>
          </a:p>
          <a:p>
            <a:r>
              <a:rPr lang="en-US" dirty="0">
                <a:solidFill>
                  <a:srgbClr val="212121"/>
                </a:solidFill>
              </a:rPr>
              <a:t>National Technical Assistance Center on Transition  </a:t>
            </a:r>
          </a:p>
          <a:p>
            <a:pPr marL="0" indent="0">
              <a:buNone/>
            </a:pPr>
            <a:r>
              <a:rPr lang="en-US" dirty="0">
                <a:hlinkClick r:id="rId5"/>
              </a:rPr>
              <a:t>https://transitionta.org/</a:t>
            </a:r>
            <a:endParaRPr lang="en-US" dirty="0"/>
          </a:p>
          <a:p>
            <a:pPr marL="0" indent="0">
              <a:buNone/>
            </a:pPr>
            <a:endParaRPr lang="en-US" dirty="0">
              <a:solidFill>
                <a:srgbClr val="212121"/>
              </a:solidFill>
            </a:endParaRPr>
          </a:p>
          <a:p>
            <a:r>
              <a:rPr lang="en-US" dirty="0">
                <a:solidFill>
                  <a:srgbClr val="212121"/>
                </a:solidFill>
              </a:rPr>
              <a:t>Center on Technology and Disability</a:t>
            </a:r>
          </a:p>
          <a:p>
            <a:pPr marL="0" indent="0">
              <a:buNone/>
            </a:pPr>
            <a:r>
              <a:rPr lang="en-US" dirty="0">
                <a:solidFill>
                  <a:srgbClr val="212121"/>
                </a:solidFill>
              </a:rPr>
              <a:t>Beyond High School:  Making the Transition</a:t>
            </a:r>
          </a:p>
          <a:p>
            <a:pPr marL="0" indent="0">
              <a:buNone/>
            </a:pPr>
            <a:r>
              <a:rPr lang="en-US" dirty="0">
                <a:hlinkClick r:id="rId6"/>
              </a:rPr>
              <a:t>https://www.ctdinstitute.org/audience/transition</a:t>
            </a:r>
            <a:endParaRPr lang="en-US" dirty="0">
              <a:solidFill>
                <a:srgbClr val="212121"/>
              </a:solidFill>
            </a:endParaRPr>
          </a:p>
          <a:p>
            <a:endParaRPr lang="en-US" dirty="0">
              <a:solidFill>
                <a:srgbClr val="212121"/>
              </a:solidFill>
            </a:endParaRPr>
          </a:p>
          <a:p>
            <a:r>
              <a:rPr lang="en-US" dirty="0">
                <a:solidFill>
                  <a:srgbClr val="212121"/>
                </a:solidFill>
              </a:rPr>
              <a:t>Job Accommodation Network</a:t>
            </a:r>
          </a:p>
          <a:p>
            <a:pPr marL="0" indent="0">
              <a:buNone/>
            </a:pPr>
            <a:r>
              <a:rPr lang="en-US" dirty="0">
                <a:hlinkClick r:id="rId7"/>
              </a:rPr>
              <a:t>https://askjan.org/</a:t>
            </a:r>
            <a:endParaRPr lang="en-US" dirty="0">
              <a:solidFill>
                <a:srgbClr val="212121"/>
              </a:solidFill>
            </a:endParaRPr>
          </a:p>
        </p:txBody>
      </p:sp>
      <p:pic>
        <p:nvPicPr>
          <p:cNvPr id="8" name="Content Placeholder 5" descr="A picture of the speakers two sons, one in a cap and gown graduating from high school.">
            <a:extLst>
              <a:ext uri="{FF2B5EF4-FFF2-40B4-BE49-F238E27FC236}">
                <a16:creationId xmlns:a16="http://schemas.microsoft.com/office/drawing/2014/main" id="{E9C2B486-A201-4E4B-A113-CF6C70D49F6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1092" y="2337779"/>
            <a:ext cx="2872446" cy="3496963"/>
          </a:xfrm>
          <a:prstGeom prst="rect">
            <a:avLst/>
          </a:prstGeom>
        </p:spPr>
      </p:pic>
    </p:spTree>
    <p:extLst>
      <p:ext uri="{BB962C8B-B14F-4D97-AF65-F5344CB8AC3E}">
        <p14:creationId xmlns:p14="http://schemas.microsoft.com/office/powerpoint/2010/main" val="119620736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1030</TotalTime>
  <Words>2465</Words>
  <Application>Microsoft Macintosh PowerPoint</Application>
  <PresentationFormat>Widescreen</PresentationFormat>
  <Paragraphs>209</Paragraphs>
  <Slides>29</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Candara</vt:lpstr>
      <vt:lpstr>Garamond</vt:lpstr>
      <vt:lpstr>Noto Sans Symbols</vt:lpstr>
      <vt:lpstr>Wingdings</vt:lpstr>
      <vt:lpstr>Organic</vt:lpstr>
      <vt:lpstr>Technology  and Transition</vt:lpstr>
      <vt:lpstr> </vt:lpstr>
      <vt:lpstr>Technology &amp; Transition: </vt:lpstr>
      <vt:lpstr>The  Five State Needs Projects </vt:lpstr>
      <vt:lpstr>Special Education Technology Center (SETC)</vt:lpstr>
      <vt:lpstr>Thinking in New Boxes</vt:lpstr>
      <vt:lpstr>Objectives</vt:lpstr>
      <vt:lpstr>Transitions in Education</vt:lpstr>
      <vt:lpstr>Quality Indicators for Assistive Technology  A COMOPREHENSIVE GUIDE TO ASSISTIVE TECHNOLOGY</vt:lpstr>
      <vt:lpstr>Assistive Technology</vt:lpstr>
      <vt:lpstr>AT Consideration</vt:lpstr>
      <vt:lpstr>AT Assessment</vt:lpstr>
      <vt:lpstr>Closing the Gap</vt:lpstr>
      <vt:lpstr>National Center for Technology Innovation and Center for Implementing Technology in Education (CITEd) </vt:lpstr>
      <vt:lpstr>Real World Technologies</vt:lpstr>
      <vt:lpstr>AT in the IEP</vt:lpstr>
      <vt:lpstr>Training for IEP teams</vt:lpstr>
      <vt:lpstr>Quality Indicators for  AT in Transition</vt:lpstr>
      <vt:lpstr>Transition Planning Worksheet</vt:lpstr>
      <vt:lpstr>General Transition Tasks   Quality Indicators for Assistive Technology(Pg. 131) </vt:lpstr>
      <vt:lpstr>Device Specific Transition Tasks   Quality Indicators for Assistive Technology(Pg. 131)</vt:lpstr>
      <vt:lpstr>AT Protocol for Transition Planning</vt:lpstr>
      <vt:lpstr>Quality Indicators for  AT in Transition</vt:lpstr>
      <vt:lpstr>Center on Technology and Disability Beyond High School:  Making the Transition https://www.ctdinstitute.org/audience/transition </vt:lpstr>
      <vt:lpstr>Quality Indicators for  AT in Transition</vt:lpstr>
      <vt:lpstr>Quality Indicators for  AT in Transition</vt:lpstr>
      <vt:lpstr>Quality Indicators for  AT in Transition</vt:lpstr>
      <vt:lpstr>Quality Indicators for  AT in Transition</vt:lpstr>
      <vt:lpstr>Resources </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Here's your outline to get started</dc:title>
  <dc:creator>Kristin Leslie</dc:creator>
  <cp:lastModifiedBy>Kristin Leslie</cp:lastModifiedBy>
  <cp:revision>26</cp:revision>
  <dcterms:created xsi:type="dcterms:W3CDTF">2019-06-16T11:40:11Z</dcterms:created>
  <dcterms:modified xsi:type="dcterms:W3CDTF">2019-06-17T04:50:30Z</dcterms:modified>
</cp:coreProperties>
</file>