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50"/>
  </p:notesMasterIdLst>
  <p:handoutMasterIdLst>
    <p:handoutMasterId r:id="rId51"/>
  </p:handoutMasterIdLst>
  <p:sldIdLst>
    <p:sldId id="256" r:id="rId3"/>
    <p:sldId id="298" r:id="rId4"/>
    <p:sldId id="299" r:id="rId5"/>
    <p:sldId id="300" r:id="rId6"/>
    <p:sldId id="302" r:id="rId7"/>
    <p:sldId id="301" r:id="rId8"/>
    <p:sldId id="303" r:id="rId9"/>
    <p:sldId id="304" r:id="rId10"/>
    <p:sldId id="331" r:id="rId11"/>
    <p:sldId id="307" r:id="rId12"/>
    <p:sldId id="314" r:id="rId13"/>
    <p:sldId id="315" r:id="rId14"/>
    <p:sldId id="343" r:id="rId15"/>
    <p:sldId id="332" r:id="rId16"/>
    <p:sldId id="344" r:id="rId17"/>
    <p:sldId id="342" r:id="rId18"/>
    <p:sldId id="355" r:id="rId19"/>
    <p:sldId id="356" r:id="rId20"/>
    <p:sldId id="357" r:id="rId21"/>
    <p:sldId id="358" r:id="rId22"/>
    <p:sldId id="359" r:id="rId23"/>
    <p:sldId id="345" r:id="rId24"/>
    <p:sldId id="364" r:id="rId25"/>
    <p:sldId id="349" r:id="rId26"/>
    <p:sldId id="348" r:id="rId27"/>
    <p:sldId id="365" r:id="rId28"/>
    <p:sldId id="350" r:id="rId29"/>
    <p:sldId id="354" r:id="rId30"/>
    <p:sldId id="352" r:id="rId31"/>
    <p:sldId id="353" r:id="rId32"/>
    <p:sldId id="351" r:id="rId33"/>
    <p:sldId id="323" r:id="rId34"/>
    <p:sldId id="334" r:id="rId35"/>
    <p:sldId id="335" r:id="rId36"/>
    <p:sldId id="360" r:id="rId37"/>
    <p:sldId id="336" r:id="rId38"/>
    <p:sldId id="361" r:id="rId39"/>
    <p:sldId id="337" r:id="rId40"/>
    <p:sldId id="339" r:id="rId41"/>
    <p:sldId id="363" r:id="rId42"/>
    <p:sldId id="347" r:id="rId43"/>
    <p:sldId id="340" r:id="rId44"/>
    <p:sldId id="341" r:id="rId45"/>
    <p:sldId id="346" r:id="rId46"/>
    <p:sldId id="325" r:id="rId47"/>
    <p:sldId id="296" r:id="rId48"/>
    <p:sldId id="295" r:id="rId4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B9BCB9FB-41D6-4346-874E-444D3F4827AA}">
          <p14:sldIdLst>
            <p14:sldId id="256"/>
            <p14:sldId id="298"/>
            <p14:sldId id="299"/>
            <p14:sldId id="300"/>
          </p14:sldIdLst>
        </p14:section>
        <p14:section name="Jay: CCTS and Post-School Survey Overview" id="{FC45CF7D-F095-427B-AA6B-92A0BBF8228C}">
          <p14:sldIdLst>
            <p14:sldId id="302"/>
            <p14:sldId id="301"/>
            <p14:sldId id="303"/>
            <p14:sldId id="304"/>
            <p14:sldId id="331"/>
          </p14:sldIdLst>
        </p14:section>
        <p14:section name="Elaine: Leavers and Leaver Verification" id="{0E6EBE81-9E2F-49E9-97EE-BC9674B6B91E}">
          <p14:sldIdLst>
            <p14:sldId id="307"/>
            <p14:sldId id="314"/>
            <p14:sldId id="315"/>
            <p14:sldId id="343"/>
          </p14:sldIdLst>
        </p14:section>
        <p14:section name="TSF2 Accounts and User Roles" id="{E7CBA38C-6879-4CAD-98E8-8E16802F51EE}">
          <p14:sldIdLst>
            <p14:sldId id="332"/>
            <p14:sldId id="344"/>
            <p14:sldId id="342"/>
            <p14:sldId id="355"/>
            <p14:sldId id="356"/>
            <p14:sldId id="357"/>
            <p14:sldId id="358"/>
            <p14:sldId id="359"/>
          </p14:sldIdLst>
        </p14:section>
        <p14:section name="Support and Guidance Materials" id="{CC89CD84-3114-4853-87EA-30E2B58A22F8}">
          <p14:sldIdLst>
            <p14:sldId id="345"/>
            <p14:sldId id="364"/>
            <p14:sldId id="349"/>
            <p14:sldId id="348"/>
            <p14:sldId id="365"/>
            <p14:sldId id="350"/>
            <p14:sldId id="354"/>
            <p14:sldId id="352"/>
            <p14:sldId id="353"/>
            <p14:sldId id="351"/>
          </p14:sldIdLst>
        </p14:section>
        <p14:section name="Questions" id="{EBAEABA0-16F6-42B3-9A6D-477760267F78}">
          <p14:sldIdLst>
            <p14:sldId id="323"/>
            <p14:sldId id="334"/>
            <p14:sldId id="335"/>
            <p14:sldId id="360"/>
            <p14:sldId id="336"/>
            <p14:sldId id="361"/>
            <p14:sldId id="337"/>
            <p14:sldId id="339"/>
            <p14:sldId id="363"/>
            <p14:sldId id="347"/>
          </p14:sldIdLst>
        </p14:section>
        <p14:section name="Wrap-up" id="{96467934-0D6D-4453-8910-802466E41349}">
          <p14:sldIdLst>
            <p14:sldId id="340"/>
            <p14:sldId id="341"/>
            <p14:sldId id="346"/>
            <p14:sldId id="325"/>
            <p14:sldId id="296"/>
            <p14:sldId id="29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pherd, Jay" initials="SJ" lastIdx="5" clrIdx="0">
    <p:extLst>
      <p:ext uri="{19B8F6BF-5375-455C-9EA6-DF929625EA0E}">
        <p15:presenceInfo xmlns:p15="http://schemas.microsoft.com/office/powerpoint/2012/main" userId="S-1-5-21-413288316-891562695-1233803906-345137" providerId="AD"/>
      </p:ext>
    </p:extLst>
  </p:cmAuthor>
  <p:cmAuthor id="2" name="Marcinek, Elaine" initials="ME" lastIdx="6" clrIdx="1">
    <p:extLst>
      <p:ext uri="{19B8F6BF-5375-455C-9EA6-DF929625EA0E}">
        <p15:presenceInfo xmlns:p15="http://schemas.microsoft.com/office/powerpoint/2012/main" userId="S-1-5-21-413288316-891562695-1233803906-3818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93839"/>
    <a:srgbClr val="004C97"/>
    <a:srgbClr val="47C3D3"/>
    <a:srgbClr val="E0F2F4"/>
    <a:srgbClr val="FFF7EC"/>
    <a:srgbClr val="FDB913"/>
    <a:srgbClr val="94795D"/>
    <a:srgbClr val="A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74" autoAdjust="0"/>
    <p:restoredTop sz="66998" autoAdjust="0"/>
  </p:normalViewPr>
  <p:slideViewPr>
    <p:cSldViewPr snapToGrid="0">
      <p:cViewPr varScale="1">
        <p:scale>
          <a:sx n="72" d="100"/>
          <a:sy n="72" d="100"/>
        </p:scale>
        <p:origin x="1110" y="54"/>
      </p:cViewPr>
      <p:guideLst/>
    </p:cSldViewPr>
  </p:slideViewPr>
  <p:outlineViewPr>
    <p:cViewPr>
      <p:scale>
        <a:sx n="33" d="100"/>
        <a:sy n="33" d="100"/>
      </p:scale>
      <p:origin x="0" y="-6174"/>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90" d="100"/>
          <a:sy n="90" d="100"/>
        </p:scale>
        <p:origin x="3552" y="-15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E342A46-0D9E-4184-86DF-2C53EC5E7DFF}" type="slidenum">
              <a:rPr lang="en-US" smtClean="0"/>
              <a:t>‹#›</a:t>
            </a:fld>
            <a:endParaRPr lang="en-US"/>
          </a:p>
        </p:txBody>
      </p:sp>
    </p:spTree>
    <p:extLst>
      <p:ext uri="{BB962C8B-B14F-4D97-AF65-F5344CB8AC3E}">
        <p14:creationId xmlns:p14="http://schemas.microsoft.com/office/powerpoint/2010/main" val="5516644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717550" y="576263"/>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3842512"/>
            <a:ext cx="5608320" cy="4821733"/>
          </a:xfrm>
          <a:prstGeom prst="rect">
            <a:avLst/>
          </a:prstGeom>
        </p:spPr>
        <p:txBody>
          <a:bodyPr vert="horz" lIns="93177" tIns="46589" rIns="93177" bIns="46589"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8FE46E3-F50B-40B7-A854-E3050C9E6CD9}" type="slidenum">
              <a:rPr lang="en-US" smtClean="0"/>
              <a:t>‹#›</a:t>
            </a:fld>
            <a:endParaRPr lang="en-US"/>
          </a:p>
        </p:txBody>
      </p:sp>
      <p:sp>
        <p:nvSpPr>
          <p:cNvPr id="8" name="Footer Placeholder 7"/>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Tree>
    <p:extLst>
      <p:ext uri="{BB962C8B-B14F-4D97-AF65-F5344CB8AC3E}">
        <p14:creationId xmlns:p14="http://schemas.microsoft.com/office/powerpoint/2010/main" val="350772981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mailto:ccts@seattleu.edu"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kern="1200" dirty="0" smtClean="0">
                <a:solidFill>
                  <a:schemeClr val="tx1"/>
                </a:solidFill>
                <a:effectLst/>
                <a:latin typeface="+mn-lt"/>
                <a:ea typeface="+mn-ea"/>
                <a:cs typeface="+mn-cs"/>
              </a:rPr>
              <a:t>Welcome to the Post-School Survey Overview, where we’ll be focusing on roles and responsibilities for the team of people who are involved in the survey, and the resources that are available to support you through the survey process.</a:t>
            </a:r>
            <a:endParaRPr lang="en-US"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8FE46E3-F50B-40B7-A854-E3050C9E6CD9}" type="slidenum">
              <a:rPr lang="en-US" smtClean="0"/>
              <a:t>1</a:t>
            </a:fld>
            <a:endParaRPr lang="en-US"/>
          </a:p>
        </p:txBody>
      </p:sp>
    </p:spTree>
    <p:extLst>
      <p:ext uri="{BB962C8B-B14F-4D97-AF65-F5344CB8AC3E}">
        <p14:creationId xmlns:p14="http://schemas.microsoft.com/office/powerpoint/2010/main" val="1987466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Let’s get started.</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2</a:t>
            </a:fld>
            <a:endParaRPr lang="en-US"/>
          </a:p>
        </p:txBody>
      </p:sp>
    </p:spTree>
    <p:extLst>
      <p:ext uri="{BB962C8B-B14F-4D97-AF65-F5344CB8AC3E}">
        <p14:creationId xmlns:p14="http://schemas.microsoft.com/office/powerpoint/2010/main" val="539274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3</a:t>
            </a:fld>
            <a:endParaRPr lang="en-US"/>
          </a:p>
        </p:txBody>
      </p:sp>
    </p:spTree>
    <p:extLst>
      <p:ext uri="{BB962C8B-B14F-4D97-AF65-F5344CB8AC3E}">
        <p14:creationId xmlns:p14="http://schemas.microsoft.com/office/powerpoint/2010/main" val="2495721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We’re going to cover some big-picture ideas around the Post-School Survey.</a:t>
            </a:r>
          </a:p>
          <a:p>
            <a:endParaRPr lang="en-US" baseline="0" dirty="0" smtClean="0"/>
          </a:p>
          <a:p>
            <a:r>
              <a:rPr lang="en-US" baseline="0" dirty="0" smtClean="0"/>
              <a:t>We’ll </a:t>
            </a:r>
            <a:r>
              <a:rPr lang="en-US" baseline="0" dirty="0" smtClean="0"/>
              <a:t>be focusing on essential information that everyone involved in conducting the survey should know.</a:t>
            </a:r>
          </a:p>
          <a:p>
            <a:endParaRPr lang="en-US" dirty="0" smtClean="0"/>
          </a:p>
          <a:p>
            <a:r>
              <a:rPr lang="en-US" dirty="0" smtClean="0"/>
              <a:t>Our</a:t>
            </a:r>
            <a:r>
              <a:rPr lang="en-US" baseline="0" dirty="0" smtClean="0"/>
              <a:t> </a:t>
            </a:r>
            <a:r>
              <a:rPr lang="en-US" baseline="0" dirty="0" smtClean="0"/>
              <a:t>objective for today is to be able to take the information we share with you and apply it to real-life Post-School Survey scenarios.</a:t>
            </a:r>
          </a:p>
          <a:p>
            <a:endParaRPr lang="en-US" baseline="0" dirty="0" smtClean="0"/>
          </a:p>
          <a:p>
            <a:r>
              <a:rPr lang="en-US" baseline="0" dirty="0" smtClean="0"/>
              <a:t>We’ll </a:t>
            </a:r>
            <a:r>
              <a:rPr lang="en-US" baseline="0" dirty="0" smtClean="0"/>
              <a:t>start with an overview of the </a:t>
            </a:r>
            <a:r>
              <a:rPr lang="en-US" dirty="0"/>
              <a:t>Post-School </a:t>
            </a:r>
            <a:r>
              <a:rPr lang="en-US" dirty="0" smtClean="0"/>
              <a:t>Survey.</a:t>
            </a:r>
            <a:endParaRPr lang="en-US" baseline="0" dirty="0" smtClean="0"/>
          </a:p>
          <a:p>
            <a:endParaRPr lang="en-US" baseline="0" dirty="0" smtClean="0"/>
          </a:p>
          <a:p>
            <a:r>
              <a:rPr lang="en-US" baseline="0" dirty="0" smtClean="0"/>
              <a:t>Then </a:t>
            </a:r>
            <a:r>
              <a:rPr lang="en-US" baseline="0" dirty="0" smtClean="0"/>
              <a:t>we’ll define the criteria for the former students you’ll be contacting for the </a:t>
            </a:r>
            <a:r>
              <a:rPr lang="en-US" baseline="0" dirty="0" smtClean="0"/>
              <a:t>survey.</a:t>
            </a:r>
            <a:r>
              <a:rPr lang="en-US" dirty="0" smtClean="0"/>
              <a:t> </a:t>
            </a:r>
            <a:r>
              <a:rPr lang="en-US" baseline="0" dirty="0" smtClean="0"/>
              <a:t>The </a:t>
            </a:r>
            <a:r>
              <a:rPr lang="en-US" baseline="0" dirty="0" smtClean="0"/>
              <a:t>technical term for those former students is </a:t>
            </a:r>
            <a:r>
              <a:rPr lang="en-US" baseline="0" dirty="0" smtClean="0"/>
              <a:t>leavers.</a:t>
            </a:r>
            <a:r>
              <a:rPr lang="en-US" dirty="0" smtClean="0"/>
              <a:t> </a:t>
            </a:r>
            <a:r>
              <a:rPr lang="en-US" baseline="0" dirty="0" smtClean="0"/>
              <a:t>We’ll </a:t>
            </a:r>
            <a:r>
              <a:rPr lang="en-US" baseline="0" dirty="0" smtClean="0"/>
              <a:t>define leavers and talk about verifying your leaver survey list before starting the survey.</a:t>
            </a:r>
          </a:p>
          <a:p>
            <a:endParaRPr lang="en-US" baseline="0" dirty="0" smtClean="0"/>
          </a:p>
          <a:p>
            <a:r>
              <a:rPr lang="en-US" baseline="0" dirty="0" smtClean="0"/>
              <a:t>We’ll </a:t>
            </a:r>
            <a:r>
              <a:rPr lang="en-US" baseline="0" dirty="0" smtClean="0"/>
              <a:t>also discuss TSF2 accounts and user roles, and then point you in the direction of additional materials you can access for further support and guidance. </a:t>
            </a:r>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4</a:t>
            </a:fld>
            <a:endParaRPr lang="en-US"/>
          </a:p>
        </p:txBody>
      </p:sp>
    </p:spTree>
    <p:extLst>
      <p:ext uri="{BB962C8B-B14F-4D97-AF65-F5344CB8AC3E}">
        <p14:creationId xmlns:p14="http://schemas.microsoft.com/office/powerpoint/2010/main" val="1300693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dirty="0" smtClean="0"/>
              <a:t>First we’ll get started with an overview of CCTS</a:t>
            </a:r>
            <a:r>
              <a:rPr lang="en-US" baseline="0" dirty="0" smtClean="0"/>
              <a:t> and the </a:t>
            </a:r>
            <a:r>
              <a:rPr lang="en-US" dirty="0" smtClean="0"/>
              <a:t>Post-School Survey.</a:t>
            </a:r>
          </a:p>
        </p:txBody>
      </p:sp>
      <p:sp>
        <p:nvSpPr>
          <p:cNvPr id="4" name="Slide Number Placeholder 3"/>
          <p:cNvSpPr>
            <a:spLocks noGrp="1"/>
          </p:cNvSpPr>
          <p:nvPr>
            <p:ph type="sldNum" sz="quarter" idx="10"/>
          </p:nvPr>
        </p:nvSpPr>
        <p:spPr/>
        <p:txBody>
          <a:bodyPr/>
          <a:lstStyle/>
          <a:p>
            <a:fld id="{E8FE46E3-F50B-40B7-A854-E3050C9E6CD9}" type="slidenum">
              <a:rPr lang="en-US" smtClean="0"/>
              <a:t>5</a:t>
            </a:fld>
            <a:endParaRPr lang="en-US"/>
          </a:p>
        </p:txBody>
      </p:sp>
    </p:spTree>
    <p:extLst>
      <p:ext uri="{BB962C8B-B14F-4D97-AF65-F5344CB8AC3E}">
        <p14:creationId xmlns:p14="http://schemas.microsoft.com/office/powerpoint/2010/main" val="1492949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dirty="0" smtClean="0">
                <a:solidFill>
                  <a:schemeClr val="tx1"/>
                </a:solidFill>
                <a:effectLst/>
                <a:latin typeface="+mn-lt"/>
                <a:ea typeface="+mn-ea"/>
                <a:cs typeface="+mn-cs"/>
              </a:rPr>
              <a:t>CCTS is a State Needs Project, funded by the Office of Superintendent of Public Instruction Special Education Section.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Our </a:t>
            </a:r>
            <a:r>
              <a:rPr lang="en-US" kern="1200" dirty="0" smtClean="0">
                <a:solidFill>
                  <a:schemeClr val="tx1"/>
                </a:solidFill>
                <a:effectLst/>
                <a:latin typeface="+mn-lt"/>
                <a:ea typeface="+mn-ea"/>
                <a:cs typeface="+mn-cs"/>
              </a:rPr>
              <a:t>mission is to improve post-school outcomes for youth with disabilities in Washington.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Along </a:t>
            </a:r>
            <a:r>
              <a:rPr lang="en-US" kern="1200" dirty="0" smtClean="0">
                <a:solidFill>
                  <a:schemeClr val="tx1"/>
                </a:solidFill>
                <a:effectLst/>
                <a:latin typeface="+mn-lt"/>
                <a:ea typeface="+mn-ea"/>
                <a:cs typeface="+mn-cs"/>
              </a:rPr>
              <a:t>with four other State Needs Projects, we provide professional development and technical assistance to school districts, educational service districts, and agencies across the</a:t>
            </a:r>
            <a:r>
              <a:rPr lang="en-US" kern="1200" baseline="0" dirty="0" smtClean="0">
                <a:solidFill>
                  <a:schemeClr val="tx1"/>
                </a:solidFill>
                <a:effectLst/>
                <a:latin typeface="+mn-lt"/>
                <a:ea typeface="+mn-ea"/>
                <a:cs typeface="+mn-cs"/>
              </a:rPr>
              <a:t> state</a:t>
            </a:r>
            <a:r>
              <a:rPr lang="en-US" kern="1200" dirty="0" smtClean="0">
                <a:solidFill>
                  <a:schemeClr val="tx1"/>
                </a:solidFill>
                <a:effectLst/>
                <a:latin typeface="+mn-lt"/>
                <a:ea typeface="+mn-ea"/>
                <a:cs typeface="+mn-cs"/>
              </a:rPr>
              <a:t>.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The </a:t>
            </a:r>
            <a:r>
              <a:rPr lang="en-US" kern="1200" dirty="0" smtClean="0">
                <a:solidFill>
                  <a:schemeClr val="tx1"/>
                </a:solidFill>
                <a:effectLst/>
                <a:latin typeface="+mn-lt"/>
                <a:ea typeface="+mn-ea"/>
                <a:cs typeface="+mn-cs"/>
              </a:rPr>
              <a:t>Post-School Survey is one of the activities that we support, which is why we’re here today.</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We’re </a:t>
            </a:r>
            <a:r>
              <a:rPr lang="en-US" kern="1200" dirty="0" smtClean="0">
                <a:solidFill>
                  <a:schemeClr val="tx1"/>
                </a:solidFill>
                <a:effectLst/>
                <a:latin typeface="+mn-lt"/>
                <a:ea typeface="+mn-ea"/>
                <a:cs typeface="+mn-cs"/>
              </a:rPr>
              <a:t>located at Seattle University in the College of Education, which is why you’ll see Seattle U</a:t>
            </a:r>
            <a:r>
              <a:rPr lang="en-US" kern="1200" baseline="0" dirty="0" smtClean="0">
                <a:solidFill>
                  <a:schemeClr val="tx1"/>
                </a:solidFill>
                <a:effectLst/>
                <a:latin typeface="+mn-lt"/>
                <a:ea typeface="+mn-ea"/>
                <a:cs typeface="+mn-cs"/>
              </a:rPr>
              <a:t> on</a:t>
            </a:r>
            <a:r>
              <a:rPr lang="en-US" kern="1200" dirty="0" smtClean="0">
                <a:solidFill>
                  <a:schemeClr val="tx1"/>
                </a:solidFill>
                <a:effectLst/>
                <a:latin typeface="+mn-lt"/>
                <a:ea typeface="+mn-ea"/>
                <a:cs typeface="+mn-cs"/>
              </a:rPr>
              <a:t> our website,</a:t>
            </a:r>
            <a:r>
              <a:rPr lang="en-US" kern="1200" baseline="0" dirty="0" smtClean="0">
                <a:solidFill>
                  <a:schemeClr val="tx1"/>
                </a:solidFill>
                <a:effectLst/>
                <a:latin typeface="+mn-lt"/>
                <a:ea typeface="+mn-ea"/>
                <a:cs typeface="+mn-cs"/>
              </a:rPr>
              <a:t> </a:t>
            </a:r>
            <a:r>
              <a:rPr lang="en-US" kern="1200" dirty="0" smtClean="0">
                <a:solidFill>
                  <a:schemeClr val="tx1"/>
                </a:solidFill>
                <a:effectLst/>
                <a:latin typeface="+mn-lt"/>
                <a:ea typeface="+mn-ea"/>
                <a:cs typeface="+mn-cs"/>
              </a:rPr>
              <a:t>PowerPoint slides, and email addresses. </a:t>
            </a:r>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6</a:t>
            </a:fld>
            <a:endParaRPr lang="en-US"/>
          </a:p>
        </p:txBody>
      </p:sp>
    </p:spTree>
    <p:extLst>
      <p:ext uri="{BB962C8B-B14F-4D97-AF65-F5344CB8AC3E}">
        <p14:creationId xmlns:p14="http://schemas.microsoft.com/office/powerpoint/2010/main" val="296804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dirty="0" smtClean="0">
                <a:solidFill>
                  <a:schemeClr val="tx1"/>
                </a:solidFill>
                <a:effectLst/>
                <a:latin typeface="+mn-lt"/>
                <a:ea typeface="+mn-ea"/>
                <a:cs typeface="+mn-cs"/>
              </a:rPr>
              <a:t>As some of you may already know, the Post-School</a:t>
            </a:r>
            <a:r>
              <a:rPr lang="en-US" kern="1200" baseline="0" dirty="0" smtClean="0">
                <a:solidFill>
                  <a:schemeClr val="tx1"/>
                </a:solidFill>
                <a:effectLst/>
                <a:latin typeface="+mn-lt"/>
                <a:ea typeface="+mn-ea"/>
                <a:cs typeface="+mn-cs"/>
              </a:rPr>
              <a:t> S</a:t>
            </a:r>
            <a:r>
              <a:rPr lang="en-US" kern="1200" dirty="0" smtClean="0">
                <a:solidFill>
                  <a:schemeClr val="tx1"/>
                </a:solidFill>
                <a:effectLst/>
                <a:latin typeface="+mn-lt"/>
                <a:ea typeface="+mn-ea"/>
                <a:cs typeface="+mn-cs"/>
              </a:rPr>
              <a:t>urvey opens June 1 and closes at 11:59 p.m. on November 1</a:t>
            </a:r>
            <a:r>
              <a:rPr lang="en-US" kern="1200" baseline="0" dirty="0" smtClean="0">
                <a:solidFill>
                  <a:schemeClr val="tx1"/>
                </a:solidFill>
                <a:effectLst/>
                <a:latin typeface="+mn-lt"/>
                <a:ea typeface="+mn-ea"/>
                <a:cs typeface="+mn-cs"/>
              </a:rPr>
              <a:t> every year.</a:t>
            </a:r>
            <a:endParaRPr lang="en-US" kern="1200" dirty="0" smtClean="0">
              <a:solidFill>
                <a:schemeClr val="tx1"/>
              </a:solidFill>
              <a:effectLst/>
              <a:latin typeface="+mn-lt"/>
              <a:ea typeface="+mn-ea"/>
              <a:cs typeface="+mn-cs"/>
            </a:endParaRP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During </a:t>
            </a:r>
            <a:r>
              <a:rPr lang="en-US" kern="1200" dirty="0" smtClean="0">
                <a:solidFill>
                  <a:schemeClr val="tx1"/>
                </a:solidFill>
                <a:effectLst/>
                <a:latin typeface="+mn-lt"/>
                <a:ea typeface="+mn-ea"/>
                <a:cs typeface="+mn-cs"/>
              </a:rPr>
              <a:t>that window of time, school and school district representatives make phone calls to former students who have permanently exited high school, and who were receiving special education services at the time they left.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The </a:t>
            </a:r>
            <a:r>
              <a:rPr lang="en-US" kern="1200" dirty="0" smtClean="0">
                <a:solidFill>
                  <a:schemeClr val="tx1"/>
                </a:solidFill>
                <a:effectLst/>
                <a:latin typeface="+mn-lt"/>
                <a:ea typeface="+mn-ea"/>
                <a:cs typeface="+mn-cs"/>
              </a:rPr>
              <a:t>technical term for these students is “leavers,” but you’ll also notice that we</a:t>
            </a:r>
            <a:r>
              <a:rPr lang="en-US" kern="1200" baseline="0" dirty="0" smtClean="0">
                <a:solidFill>
                  <a:schemeClr val="tx1"/>
                </a:solidFill>
                <a:effectLst/>
                <a:latin typeface="+mn-lt"/>
                <a:ea typeface="+mn-ea"/>
                <a:cs typeface="+mn-cs"/>
              </a:rPr>
              <a:t> often refer to leavers as </a:t>
            </a:r>
            <a:r>
              <a:rPr lang="en-US" kern="1200" dirty="0" smtClean="0">
                <a:solidFill>
                  <a:schemeClr val="tx1"/>
                </a:solidFill>
                <a:effectLst/>
                <a:latin typeface="+mn-lt"/>
                <a:ea typeface="+mn-ea"/>
                <a:cs typeface="+mn-cs"/>
              </a:rPr>
              <a:t>former students.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After </a:t>
            </a:r>
            <a:r>
              <a:rPr lang="en-US" kern="1200" dirty="0" smtClean="0">
                <a:solidFill>
                  <a:schemeClr val="tx1"/>
                </a:solidFill>
                <a:effectLst/>
                <a:latin typeface="+mn-lt"/>
                <a:ea typeface="+mn-ea"/>
                <a:cs typeface="+mn-cs"/>
              </a:rPr>
              <a:t>the survey closes, CCTS reviews and analyzes the data that were collected, and then we provide reports for districts, ESDs, and the state to access. </a:t>
            </a:r>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7</a:t>
            </a:fld>
            <a:endParaRPr lang="en-US"/>
          </a:p>
        </p:txBody>
      </p:sp>
    </p:spTree>
    <p:extLst>
      <p:ext uri="{BB962C8B-B14F-4D97-AF65-F5344CB8AC3E}">
        <p14:creationId xmlns:p14="http://schemas.microsoft.com/office/powerpoint/2010/main" val="1206247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dirty="0" smtClean="0">
                <a:solidFill>
                  <a:schemeClr val="tx1"/>
                </a:solidFill>
                <a:effectLst/>
                <a:latin typeface="+mn-lt"/>
                <a:ea typeface="+mn-ea"/>
                <a:cs typeface="+mn-cs"/>
              </a:rPr>
              <a:t>The Post-School Survey is a requirement for state and federal reporting, but it also offers a unique opportunity to reconnect with former students and learn about what they’ve been up to within their first year of leaving high school, specifically in the areas of employment and education.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It’s </a:t>
            </a:r>
            <a:r>
              <a:rPr lang="en-US" kern="1200" dirty="0" smtClean="0">
                <a:solidFill>
                  <a:schemeClr val="tx1"/>
                </a:solidFill>
                <a:effectLst/>
                <a:latin typeface="+mn-lt"/>
                <a:ea typeface="+mn-ea"/>
                <a:cs typeface="+mn-cs"/>
              </a:rPr>
              <a:t>a useful and important tool for collecting information directly from youth, or from a designated family member who can provide that information.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This </a:t>
            </a:r>
            <a:r>
              <a:rPr lang="en-US" kern="1200" dirty="0" smtClean="0">
                <a:solidFill>
                  <a:schemeClr val="tx1"/>
                </a:solidFill>
                <a:effectLst/>
                <a:latin typeface="+mn-lt"/>
                <a:ea typeface="+mn-ea"/>
                <a:cs typeface="+mn-cs"/>
              </a:rPr>
              <a:t>information, known as post-school outcome data, is used by school districts, educational service districts, and the state to evaluate and improve on transition planning for youth with disabilities.</a:t>
            </a:r>
            <a:endParaRPr lang="en-US" sz="1800" dirty="0"/>
          </a:p>
        </p:txBody>
      </p:sp>
      <p:sp>
        <p:nvSpPr>
          <p:cNvPr id="4" name="Slide Number Placeholder 3"/>
          <p:cNvSpPr>
            <a:spLocks noGrp="1"/>
          </p:cNvSpPr>
          <p:nvPr>
            <p:ph type="sldNum" sz="quarter" idx="10"/>
          </p:nvPr>
        </p:nvSpPr>
        <p:spPr/>
        <p:txBody>
          <a:bodyPr/>
          <a:lstStyle/>
          <a:p>
            <a:fld id="{E8FE46E3-F50B-40B7-A854-E3050C9E6CD9}" type="slidenum">
              <a:rPr lang="en-US" smtClean="0"/>
              <a:t>8</a:t>
            </a:fld>
            <a:endParaRPr lang="en-US"/>
          </a:p>
        </p:txBody>
      </p:sp>
    </p:spTree>
    <p:extLst>
      <p:ext uri="{BB962C8B-B14F-4D97-AF65-F5344CB8AC3E}">
        <p14:creationId xmlns:p14="http://schemas.microsoft.com/office/powerpoint/2010/main" val="3180946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baseline="0" dirty="0">
                <a:solidFill>
                  <a:schemeClr val="tx1"/>
                </a:solidFill>
                <a:effectLst/>
                <a:latin typeface="+mn-lt"/>
                <a:ea typeface="+mn-ea"/>
                <a:cs typeface="+mn-cs"/>
              </a:rPr>
              <a:t>This process of collecting and reporting data takes place within the TSF2, which</a:t>
            </a:r>
            <a:r>
              <a:rPr lang="en-US" kern="1200" dirty="0">
                <a:solidFill>
                  <a:schemeClr val="tx1"/>
                </a:solidFill>
                <a:effectLst/>
                <a:latin typeface="+mn-lt"/>
                <a:ea typeface="+mn-ea"/>
                <a:cs typeface="+mn-cs"/>
              </a:rPr>
              <a:t> is an abbreviation for the Transition Systemic Framework </a:t>
            </a:r>
            <a:r>
              <a:rPr lang="en-US" kern="1200" dirty="0" smtClean="0">
                <a:solidFill>
                  <a:schemeClr val="tx1"/>
                </a:solidFill>
                <a:effectLst/>
                <a:latin typeface="+mn-lt"/>
                <a:ea typeface="+mn-ea"/>
                <a:cs typeface="+mn-cs"/>
              </a:rPr>
              <a:t>2.0.This</a:t>
            </a:r>
            <a:r>
              <a:rPr lang="en-US" kern="1200" baseline="0" dirty="0" smtClean="0">
                <a:solidFill>
                  <a:schemeClr val="tx1"/>
                </a:solidFill>
                <a:effectLst/>
                <a:latin typeface="+mn-lt"/>
                <a:ea typeface="+mn-ea"/>
                <a:cs typeface="+mn-cs"/>
              </a:rPr>
              <a:t> </a:t>
            </a:r>
            <a:r>
              <a:rPr lang="en-US" kern="1200" baseline="0" dirty="0">
                <a:solidFill>
                  <a:schemeClr val="tx1"/>
                </a:solidFill>
                <a:effectLst/>
                <a:latin typeface="+mn-lt"/>
                <a:ea typeface="+mn-ea"/>
                <a:cs typeface="+mn-cs"/>
              </a:rPr>
              <a:t>is the </a:t>
            </a:r>
            <a:r>
              <a:rPr lang="en-US" kern="1200" dirty="0">
                <a:solidFill>
                  <a:schemeClr val="tx1"/>
                </a:solidFill>
                <a:effectLst/>
                <a:latin typeface="+mn-lt"/>
                <a:ea typeface="+mn-ea"/>
                <a:cs typeface="+mn-cs"/>
              </a:rPr>
              <a:t>website that CCTS operates for Post-School Survey data collection.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All </a:t>
            </a:r>
            <a:r>
              <a:rPr lang="en-US" kern="1200" dirty="0">
                <a:solidFill>
                  <a:schemeClr val="tx1"/>
                </a:solidFill>
                <a:effectLst/>
                <a:latin typeface="+mn-lt"/>
                <a:ea typeface="+mn-ea"/>
                <a:cs typeface="+mn-cs"/>
              </a:rPr>
              <a:t>surveys are conducted within the platform, meaning that if you’re someone who conducts the surveys, then while</a:t>
            </a:r>
            <a:r>
              <a:rPr lang="en-US" kern="1200" baseline="0" dirty="0">
                <a:solidFill>
                  <a:schemeClr val="tx1"/>
                </a:solidFill>
                <a:effectLst/>
                <a:latin typeface="+mn-lt"/>
                <a:ea typeface="+mn-ea"/>
                <a:cs typeface="+mn-cs"/>
              </a:rPr>
              <a:t> </a:t>
            </a:r>
            <a:r>
              <a:rPr lang="en-US" kern="1200" dirty="0">
                <a:solidFill>
                  <a:schemeClr val="tx1"/>
                </a:solidFill>
                <a:effectLst/>
                <a:latin typeface="+mn-lt"/>
                <a:ea typeface="+mn-ea"/>
                <a:cs typeface="+mn-cs"/>
              </a:rPr>
              <a:t>you’re on the phone with your former student or your former student’s family member, you’re logged into the TSF2, recording information as it’s being shared with you.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All </a:t>
            </a:r>
            <a:r>
              <a:rPr lang="en-US" kern="1200" dirty="0">
                <a:solidFill>
                  <a:schemeClr val="tx1"/>
                </a:solidFill>
                <a:effectLst/>
                <a:latin typeface="+mn-lt"/>
                <a:ea typeface="+mn-ea"/>
                <a:cs typeface="+mn-cs"/>
              </a:rPr>
              <a:t>of the information that’s collected in the survey is saved and stored in</a:t>
            </a:r>
            <a:r>
              <a:rPr lang="en-US" kern="1200" baseline="0" dirty="0">
                <a:solidFill>
                  <a:schemeClr val="tx1"/>
                </a:solidFill>
                <a:effectLst/>
                <a:latin typeface="+mn-lt"/>
                <a:ea typeface="+mn-ea"/>
                <a:cs typeface="+mn-cs"/>
              </a:rPr>
              <a:t> the TSF2.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Once </a:t>
            </a:r>
            <a:r>
              <a:rPr lang="en-US" kern="1200" dirty="0">
                <a:solidFill>
                  <a:schemeClr val="tx1"/>
                </a:solidFill>
                <a:effectLst/>
                <a:latin typeface="+mn-lt"/>
                <a:ea typeface="+mn-ea"/>
                <a:cs typeface="+mn-cs"/>
              </a:rPr>
              <a:t>data are analyzed, finalized reports and PowerPoint presentations are available for your district to view and download directly from the site. </a:t>
            </a:r>
            <a:endParaRPr lang="en-US" sz="1800" dirty="0"/>
          </a:p>
        </p:txBody>
      </p:sp>
      <p:sp>
        <p:nvSpPr>
          <p:cNvPr id="4" name="Slide Number Placeholder 3"/>
          <p:cNvSpPr>
            <a:spLocks noGrp="1"/>
          </p:cNvSpPr>
          <p:nvPr>
            <p:ph type="sldNum" sz="quarter" idx="10"/>
          </p:nvPr>
        </p:nvSpPr>
        <p:spPr/>
        <p:txBody>
          <a:bodyPr/>
          <a:lstStyle/>
          <a:p>
            <a:fld id="{E8FE46E3-F50B-40B7-A854-E3050C9E6CD9}" type="slidenum">
              <a:rPr lang="en-US" smtClean="0"/>
              <a:t>9</a:t>
            </a:fld>
            <a:endParaRPr lang="en-US"/>
          </a:p>
        </p:txBody>
      </p:sp>
    </p:spTree>
    <p:extLst>
      <p:ext uri="{BB962C8B-B14F-4D97-AF65-F5344CB8AC3E}">
        <p14:creationId xmlns:p14="http://schemas.microsoft.com/office/powerpoint/2010/main" val="2631386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Before survey phone calls can begin, </a:t>
            </a:r>
            <a:r>
              <a:rPr lang="en-US" kern="1200" dirty="0" smtClean="0">
                <a:solidFill>
                  <a:schemeClr val="tx1"/>
                </a:solidFill>
                <a:effectLst/>
              </a:rPr>
              <a:t>someone from each school or district must confirm that there’s an accurate list of former students in the TSF2 for you to call, that meet the leaver criteria for the current survey year. </a:t>
            </a:r>
          </a:p>
          <a:p>
            <a:endParaRPr lang="en-US" kern="1200" dirty="0" smtClean="0">
              <a:solidFill>
                <a:schemeClr val="tx1"/>
              </a:solidFill>
              <a:effectLst/>
            </a:endParaRPr>
          </a:p>
          <a:p>
            <a:r>
              <a:rPr lang="en-US" kern="1200" dirty="0" smtClean="0">
                <a:solidFill>
                  <a:schemeClr val="tx1"/>
                </a:solidFill>
                <a:effectLst/>
              </a:rPr>
              <a:t>It’s </a:t>
            </a:r>
            <a:r>
              <a:rPr lang="en-US" kern="1200" dirty="0" smtClean="0">
                <a:solidFill>
                  <a:schemeClr val="tx1"/>
                </a:solidFill>
                <a:effectLst/>
              </a:rPr>
              <a:t>important that</a:t>
            </a:r>
            <a:r>
              <a:rPr lang="en-US" kern="1200" baseline="0" dirty="0" smtClean="0">
                <a:solidFill>
                  <a:schemeClr val="tx1"/>
                </a:solidFill>
                <a:effectLst/>
              </a:rPr>
              <a:t> everyone conducting the survey understands who should be on those lists. </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10</a:t>
            </a:fld>
            <a:endParaRPr lang="en-US"/>
          </a:p>
        </p:txBody>
      </p:sp>
    </p:spTree>
    <p:extLst>
      <p:ext uri="{BB962C8B-B14F-4D97-AF65-F5344CB8AC3E}">
        <p14:creationId xmlns:p14="http://schemas.microsoft.com/office/powerpoint/2010/main" val="3898371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dirty="0" smtClean="0">
                <a:solidFill>
                  <a:schemeClr val="tx1"/>
                </a:solidFill>
                <a:effectLst/>
                <a:latin typeface="+mn-lt"/>
                <a:ea typeface="+mn-ea"/>
                <a:cs typeface="+mn-cs"/>
              </a:rPr>
              <a:t>Your leaver survey list in the TSF2 should include</a:t>
            </a:r>
            <a:r>
              <a:rPr lang="en-US" kern="1200" baseline="0" dirty="0" smtClean="0">
                <a:solidFill>
                  <a:schemeClr val="tx1"/>
                </a:solidFill>
                <a:effectLst/>
                <a:latin typeface="+mn-lt"/>
                <a:ea typeface="+mn-ea"/>
                <a:cs typeface="+mn-cs"/>
              </a:rPr>
              <a:t> all former students ages 16-21 who had an IEP when they exited high school, who left during or at the end of the 2017-18 school year because they graduated, aged out, dropped out, or were expected to return and did not.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The Post-School Survey is conducted one year after these youth leave high school,</a:t>
            </a:r>
            <a:r>
              <a:rPr lang="en-US" kern="1200" baseline="0" dirty="0" smtClean="0">
                <a:solidFill>
                  <a:schemeClr val="tx1"/>
                </a:solidFill>
                <a:effectLst/>
                <a:latin typeface="+mn-lt"/>
                <a:ea typeface="+mn-ea"/>
                <a:cs typeface="+mn-cs"/>
              </a:rPr>
              <a:t> which is why in </a:t>
            </a:r>
            <a:r>
              <a:rPr lang="en-US" kern="1200" dirty="0" smtClean="0">
                <a:solidFill>
                  <a:schemeClr val="tx1"/>
                </a:solidFill>
                <a:effectLst/>
                <a:latin typeface="+mn-lt"/>
                <a:ea typeface="+mn-ea"/>
                <a:cs typeface="+mn-cs"/>
              </a:rPr>
              <a:t>2019, schools are contacting leavers from the 2017-18 school year.</a:t>
            </a:r>
          </a:p>
          <a:p>
            <a:endParaRPr lang="en-US" kern="1200" dirty="0" smtClean="0">
              <a:solidFill>
                <a:schemeClr val="tx1"/>
              </a:solidFill>
              <a:effectLst/>
              <a:latin typeface="+mn-lt"/>
              <a:ea typeface="+mn-ea"/>
              <a:cs typeface="+mn-cs"/>
            </a:endParaRPr>
          </a:p>
          <a:p>
            <a:pPr defTabSz="931774">
              <a:defRPr/>
            </a:pPr>
            <a:r>
              <a:rPr lang="en-US" kern="1200" dirty="0" smtClean="0">
                <a:solidFill>
                  <a:schemeClr val="tx1"/>
                </a:solidFill>
                <a:effectLst/>
                <a:latin typeface="+mn-lt"/>
                <a:ea typeface="+mn-ea"/>
                <a:cs typeface="+mn-cs"/>
              </a:rPr>
              <a:t>At </a:t>
            </a:r>
            <a:r>
              <a:rPr lang="en-US" kern="1200" baseline="0" dirty="0" smtClean="0">
                <a:solidFill>
                  <a:schemeClr val="tx1"/>
                </a:solidFill>
                <a:effectLst/>
                <a:latin typeface="+mn-lt"/>
                <a:ea typeface="+mn-ea"/>
                <a:cs typeface="+mn-cs"/>
              </a:rPr>
              <a:t>CCTS, we </a:t>
            </a:r>
            <a:r>
              <a:rPr lang="en-US" kern="1200" dirty="0" smtClean="0">
                <a:solidFill>
                  <a:schemeClr val="tx1"/>
                </a:solidFill>
                <a:effectLst/>
                <a:latin typeface="+mn-lt"/>
                <a:ea typeface="+mn-ea"/>
                <a:cs typeface="+mn-cs"/>
              </a:rPr>
              <a:t>often refer</a:t>
            </a:r>
            <a:r>
              <a:rPr lang="en-US" kern="1200" baseline="0" dirty="0" smtClean="0">
                <a:solidFill>
                  <a:schemeClr val="tx1"/>
                </a:solidFill>
                <a:effectLst/>
                <a:latin typeface="+mn-lt"/>
                <a:ea typeface="+mn-ea"/>
                <a:cs typeface="+mn-cs"/>
              </a:rPr>
              <a:t> to leavers as former students, when we’re talking about the survey. </a:t>
            </a:r>
          </a:p>
          <a:p>
            <a:pPr defTabSz="931774">
              <a:defRPr/>
            </a:pPr>
            <a:endParaRPr lang="en-US" kern="1200" baseline="0" dirty="0" smtClean="0">
              <a:solidFill>
                <a:schemeClr val="tx1"/>
              </a:solidFill>
              <a:effectLst/>
              <a:latin typeface="+mn-lt"/>
              <a:ea typeface="+mn-ea"/>
              <a:cs typeface="+mn-cs"/>
            </a:endParaRPr>
          </a:p>
          <a:p>
            <a:pPr defTabSz="931774">
              <a:defRPr/>
            </a:pPr>
            <a:r>
              <a:rPr lang="en-US" kern="1200" baseline="0" dirty="0" smtClean="0">
                <a:solidFill>
                  <a:schemeClr val="tx1"/>
                </a:solidFill>
                <a:effectLst/>
                <a:latin typeface="+mn-lt"/>
                <a:ea typeface="+mn-ea"/>
                <a:cs typeface="+mn-cs"/>
              </a:rPr>
              <a:t>Just </a:t>
            </a:r>
            <a:r>
              <a:rPr lang="en-US" kern="1200" baseline="0" dirty="0" smtClean="0">
                <a:solidFill>
                  <a:schemeClr val="tx1"/>
                </a:solidFill>
                <a:effectLst/>
                <a:latin typeface="+mn-lt"/>
                <a:ea typeface="+mn-ea"/>
                <a:cs typeface="+mn-cs"/>
              </a:rPr>
              <a:t>know that when we do, we’re referring specifically to former students who meet leaver criteria. </a:t>
            </a:r>
            <a:endParaRPr lang="en-US" kern="1200" dirty="0" smtClean="0">
              <a:solidFill>
                <a:schemeClr val="tx1"/>
              </a:solidFill>
              <a:effectLst/>
              <a:latin typeface="+mn-lt"/>
              <a:ea typeface="+mn-ea"/>
              <a:cs typeface="+mn-cs"/>
            </a:endParaRPr>
          </a:p>
          <a:p>
            <a:endParaRPr lang="en-US" sz="1800" dirty="0"/>
          </a:p>
        </p:txBody>
      </p:sp>
      <p:sp>
        <p:nvSpPr>
          <p:cNvPr id="4" name="Slide Number Placeholder 3"/>
          <p:cNvSpPr>
            <a:spLocks noGrp="1"/>
          </p:cNvSpPr>
          <p:nvPr>
            <p:ph type="sldNum" sz="quarter" idx="10"/>
          </p:nvPr>
        </p:nvSpPr>
        <p:spPr/>
        <p:txBody>
          <a:bodyPr/>
          <a:lstStyle/>
          <a:p>
            <a:fld id="{E8FE46E3-F50B-40B7-A854-E3050C9E6CD9}" type="slidenum">
              <a:rPr lang="en-US" smtClean="0"/>
              <a:t>11</a:t>
            </a:fld>
            <a:endParaRPr lang="en-US"/>
          </a:p>
        </p:txBody>
      </p:sp>
    </p:spTree>
    <p:extLst>
      <p:ext uri="{BB962C8B-B14F-4D97-AF65-F5344CB8AC3E}">
        <p14:creationId xmlns:p14="http://schemas.microsoft.com/office/powerpoint/2010/main" val="1123939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baseline="0" dirty="0" smtClean="0">
                <a:solidFill>
                  <a:schemeClr val="tx1"/>
                </a:solidFill>
                <a:effectLst/>
                <a:latin typeface="+mn-lt"/>
                <a:ea typeface="+mn-ea"/>
                <a:cs typeface="+mn-cs"/>
              </a:rPr>
              <a:t>CCTS gets a list of former student names and demographics from the state that we import to the TSF2.</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Before </a:t>
            </a:r>
            <a:r>
              <a:rPr lang="en-US" kern="1200" baseline="0" dirty="0" smtClean="0">
                <a:solidFill>
                  <a:schemeClr val="tx1"/>
                </a:solidFill>
                <a:effectLst/>
                <a:latin typeface="+mn-lt"/>
                <a:ea typeface="+mn-ea"/>
                <a:cs typeface="+mn-cs"/>
              </a:rPr>
              <a:t>schools can start making phone calls, their lists need to be cleaned up to ensure they match district records, and then a box needs to be checked that says, yes, this is an accurate list.</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This </a:t>
            </a:r>
            <a:r>
              <a:rPr lang="en-US" kern="1200" dirty="0" smtClean="0">
                <a:solidFill>
                  <a:schemeClr val="tx1"/>
                </a:solidFill>
                <a:effectLst/>
                <a:latin typeface="+mn-lt"/>
                <a:ea typeface="+mn-ea"/>
                <a:cs typeface="+mn-cs"/>
              </a:rPr>
              <a:t>must</a:t>
            </a:r>
            <a:r>
              <a:rPr lang="en-US" kern="1200" baseline="0" dirty="0" smtClean="0">
                <a:solidFill>
                  <a:schemeClr val="tx1"/>
                </a:solidFill>
                <a:effectLst/>
                <a:latin typeface="+mn-lt"/>
                <a:ea typeface="+mn-ea"/>
                <a:cs typeface="+mn-cs"/>
              </a:rPr>
              <a:t> be done by all schools, even if there aren’t leavers.</a:t>
            </a:r>
          </a:p>
          <a:p>
            <a:r>
              <a:rPr lang="en-US" kern="1200" baseline="0" dirty="0" smtClean="0">
                <a:solidFill>
                  <a:schemeClr val="tx1"/>
                </a:solidFill>
                <a:effectLst/>
                <a:latin typeface="+mn-lt"/>
                <a:ea typeface="+mn-ea"/>
                <a:cs typeface="+mn-cs"/>
              </a:rPr>
              <a:t>In that instance, you’re verifying that an empty leaver list is accurate. </a:t>
            </a:r>
            <a:endParaRPr lang="en-US" kern="1200" dirty="0" smtClean="0">
              <a:solidFill>
                <a:schemeClr val="tx1"/>
              </a:solidFill>
              <a:effectLst/>
              <a:latin typeface="+mn-lt"/>
              <a:ea typeface="+mn-ea"/>
              <a:cs typeface="+mn-cs"/>
            </a:endParaRP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Once </a:t>
            </a:r>
            <a:r>
              <a:rPr lang="en-US" kern="1200" dirty="0" smtClean="0">
                <a:solidFill>
                  <a:schemeClr val="tx1"/>
                </a:solidFill>
                <a:effectLst/>
                <a:latin typeface="+mn-lt"/>
                <a:ea typeface="+mn-ea"/>
                <a:cs typeface="+mn-cs"/>
              </a:rPr>
              <a:t>Leaver Verification is completed and submitted, the</a:t>
            </a:r>
            <a:r>
              <a:rPr lang="en-US" kern="1200" baseline="0" dirty="0" smtClean="0">
                <a:solidFill>
                  <a:schemeClr val="tx1"/>
                </a:solidFill>
                <a:effectLst/>
                <a:latin typeface="+mn-lt"/>
                <a:ea typeface="+mn-ea"/>
                <a:cs typeface="+mn-cs"/>
              </a:rPr>
              <a:t> list is no longer editable. </a:t>
            </a:r>
            <a:r>
              <a:rPr lang="en-US" kern="1200" baseline="0" dirty="0" smtClean="0">
                <a:solidFill>
                  <a:schemeClr val="tx1"/>
                </a:solidFill>
                <a:effectLst/>
                <a:latin typeface="+mn-lt"/>
                <a:ea typeface="+mn-ea"/>
                <a:cs typeface="+mn-cs"/>
              </a:rPr>
              <a:t>To </a:t>
            </a:r>
            <a:r>
              <a:rPr lang="en-US" kern="1200" baseline="0" dirty="0" smtClean="0">
                <a:solidFill>
                  <a:schemeClr val="tx1"/>
                </a:solidFill>
                <a:effectLst/>
                <a:latin typeface="+mn-lt"/>
                <a:ea typeface="+mn-ea"/>
                <a:cs typeface="+mn-cs"/>
              </a:rPr>
              <a:t>make changes to a list, like deleting a survey, leaver verification needs to be reset and resubmitted. </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Surveys </a:t>
            </a:r>
            <a:r>
              <a:rPr lang="en-US" kern="1200" baseline="0" dirty="0" smtClean="0">
                <a:solidFill>
                  <a:schemeClr val="tx1"/>
                </a:solidFill>
                <a:effectLst/>
                <a:latin typeface="+mn-lt"/>
                <a:ea typeface="+mn-ea"/>
                <a:cs typeface="+mn-cs"/>
              </a:rPr>
              <a:t>revert to read-only mode when LV is being reset. </a:t>
            </a:r>
          </a:p>
          <a:p>
            <a:r>
              <a:rPr lang="en-US" kern="1200" baseline="0" dirty="0" smtClean="0">
                <a:solidFill>
                  <a:schemeClr val="tx1"/>
                </a:solidFill>
                <a:effectLst/>
                <a:latin typeface="+mn-lt"/>
                <a:ea typeface="+mn-ea"/>
                <a:cs typeface="+mn-cs"/>
              </a:rPr>
              <a:t>No </a:t>
            </a:r>
            <a:r>
              <a:rPr lang="en-US" kern="1200" baseline="0" dirty="0" smtClean="0">
                <a:solidFill>
                  <a:schemeClr val="tx1"/>
                </a:solidFill>
                <a:effectLst/>
                <a:latin typeface="+mn-lt"/>
                <a:ea typeface="+mn-ea"/>
                <a:cs typeface="+mn-cs"/>
              </a:rPr>
              <a:t>information is lost during this time. </a:t>
            </a:r>
            <a:endParaRPr lang="en-US" sz="1800" dirty="0"/>
          </a:p>
        </p:txBody>
      </p:sp>
      <p:sp>
        <p:nvSpPr>
          <p:cNvPr id="4" name="Slide Number Placeholder 3"/>
          <p:cNvSpPr>
            <a:spLocks noGrp="1"/>
          </p:cNvSpPr>
          <p:nvPr>
            <p:ph type="sldNum" sz="quarter" idx="10"/>
          </p:nvPr>
        </p:nvSpPr>
        <p:spPr/>
        <p:txBody>
          <a:bodyPr/>
          <a:lstStyle/>
          <a:p>
            <a:fld id="{E8FE46E3-F50B-40B7-A854-E3050C9E6CD9}" type="slidenum">
              <a:rPr lang="en-US" smtClean="0"/>
              <a:t>12</a:t>
            </a:fld>
            <a:endParaRPr lang="en-US"/>
          </a:p>
        </p:txBody>
      </p:sp>
    </p:spTree>
    <p:extLst>
      <p:ext uri="{BB962C8B-B14F-4D97-AF65-F5344CB8AC3E}">
        <p14:creationId xmlns:p14="http://schemas.microsoft.com/office/powerpoint/2010/main" val="31438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Today we just want you</a:t>
            </a:r>
            <a:r>
              <a:rPr lang="en-US" baseline="0" dirty="0" smtClean="0"/>
              <a:t> to understand the big picture of leaver verification.</a:t>
            </a:r>
          </a:p>
          <a:p>
            <a:endParaRPr lang="en-US" baseline="0" dirty="0" smtClean="0"/>
          </a:p>
          <a:p>
            <a:r>
              <a:rPr lang="en-US" baseline="0" dirty="0" smtClean="0"/>
              <a:t>For </a:t>
            </a:r>
            <a:r>
              <a:rPr lang="en-US" baseline="0" dirty="0" smtClean="0"/>
              <a:t>additional information about leaver verification, we have two 30 minute webinars that were recorded earlier this year.</a:t>
            </a:r>
          </a:p>
          <a:p>
            <a:endParaRPr lang="en-US" baseline="0" dirty="0" smtClean="0"/>
          </a:p>
          <a:p>
            <a:r>
              <a:rPr lang="en-US" baseline="0" dirty="0" smtClean="0"/>
              <a:t>They’re </a:t>
            </a:r>
            <a:r>
              <a:rPr lang="en-US" baseline="0" dirty="0" smtClean="0"/>
              <a:t>captioned and available to view on Vimeo.</a:t>
            </a:r>
          </a:p>
          <a:p>
            <a:endParaRPr lang="en-US" baseline="0" dirty="0" smtClean="0"/>
          </a:p>
          <a:p>
            <a:r>
              <a:rPr lang="en-US" baseline="0" dirty="0" smtClean="0"/>
              <a:t>The </a:t>
            </a:r>
            <a:r>
              <a:rPr lang="en-US" baseline="0" dirty="0" smtClean="0"/>
              <a:t>PowerPoints from those webinars, as well as additional training materials, are available in our Post-School Survey training materials Google Drive folder. </a:t>
            </a:r>
          </a:p>
          <a:p>
            <a:pPr defTabSz="931774">
              <a:defRPr/>
            </a:pPr>
            <a:endParaRPr lang="en-US" baseline="0" dirty="0" smtClean="0"/>
          </a:p>
          <a:p>
            <a:pPr defTabSz="931774">
              <a:defRPr/>
            </a:pPr>
            <a:r>
              <a:rPr lang="en-US" baseline="0" dirty="0" smtClean="0"/>
              <a:t>There are a number of other training materials available in Google Drive. </a:t>
            </a:r>
          </a:p>
          <a:p>
            <a:pPr defTabSz="931774">
              <a:defRPr/>
            </a:pPr>
            <a:endParaRPr lang="en-US" baseline="0" dirty="0" smtClean="0"/>
          </a:p>
          <a:p>
            <a:pPr defTabSz="931774">
              <a:defRPr/>
            </a:pPr>
            <a:r>
              <a:rPr lang="en-US" baseline="0" dirty="0" smtClean="0"/>
              <a:t>You </a:t>
            </a:r>
            <a:r>
              <a:rPr lang="en-US" baseline="0" dirty="0" smtClean="0"/>
              <a:t>may or may not need to access them all, depending on the user role that’s tied to your TSF2 account. </a:t>
            </a:r>
          </a:p>
        </p:txBody>
      </p:sp>
      <p:sp>
        <p:nvSpPr>
          <p:cNvPr id="4" name="Slide Number Placeholder 3"/>
          <p:cNvSpPr>
            <a:spLocks noGrp="1"/>
          </p:cNvSpPr>
          <p:nvPr>
            <p:ph type="sldNum" sz="quarter" idx="10"/>
          </p:nvPr>
        </p:nvSpPr>
        <p:spPr/>
        <p:txBody>
          <a:bodyPr/>
          <a:lstStyle/>
          <a:p>
            <a:fld id="{E8FE46E3-F50B-40B7-A854-E3050C9E6CD9}" type="slidenum">
              <a:rPr lang="en-US" smtClean="0"/>
              <a:t>13</a:t>
            </a:fld>
            <a:endParaRPr lang="en-US"/>
          </a:p>
        </p:txBody>
      </p:sp>
    </p:spTree>
    <p:extLst>
      <p:ext uri="{BB962C8B-B14F-4D97-AF65-F5344CB8AC3E}">
        <p14:creationId xmlns:p14="http://schemas.microsoft.com/office/powerpoint/2010/main" val="20454094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That’s a good segue for us to talk about TSF2 accounts and user roles.</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14</a:t>
            </a:fld>
            <a:endParaRPr lang="en-US"/>
          </a:p>
        </p:txBody>
      </p:sp>
    </p:spTree>
    <p:extLst>
      <p:ext uri="{BB962C8B-B14F-4D97-AF65-F5344CB8AC3E}">
        <p14:creationId xmlns:p14="http://schemas.microsoft.com/office/powerpoint/2010/main" val="2746964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Everyone needs their</a:t>
            </a:r>
            <a:r>
              <a:rPr lang="en-US" baseline="0" dirty="0" smtClean="0"/>
              <a:t> own account to access the TSF2.</a:t>
            </a:r>
          </a:p>
          <a:p>
            <a:r>
              <a:rPr lang="en-US" baseline="0" dirty="0" smtClean="0"/>
              <a:t>You should not be sharing an account with another person.</a:t>
            </a:r>
          </a:p>
          <a:p>
            <a:endParaRPr lang="en-US" baseline="0" dirty="0" smtClean="0"/>
          </a:p>
          <a:p>
            <a:r>
              <a:rPr lang="en-US" baseline="0" dirty="0" smtClean="0"/>
              <a:t>If it’s been over a year since you’ve conducted the survey, you probably do not have an account in the TSF2.</a:t>
            </a:r>
          </a:p>
          <a:p>
            <a:endParaRPr lang="en-US" baseline="0" dirty="0" smtClean="0"/>
          </a:p>
          <a:p>
            <a:r>
              <a:rPr lang="en-US" baseline="0" dirty="0" smtClean="0"/>
              <a:t>To </a:t>
            </a:r>
            <a:r>
              <a:rPr lang="en-US" baseline="0" dirty="0" smtClean="0"/>
              <a:t>be added to the TSF2, contact your district manager.</a:t>
            </a:r>
          </a:p>
          <a:p>
            <a:endParaRPr lang="en-US" baseline="0" dirty="0" smtClean="0"/>
          </a:p>
          <a:p>
            <a:r>
              <a:rPr lang="en-US" baseline="0" dirty="0" smtClean="0"/>
              <a:t>If </a:t>
            </a:r>
            <a:r>
              <a:rPr lang="en-US" baseline="0" dirty="0" smtClean="0"/>
              <a:t>you don’t know who that is, or you need to be added as a District Manager, contact CCTS.</a:t>
            </a:r>
          </a:p>
          <a:p>
            <a:endParaRPr lang="en-US" baseline="0" dirty="0" smtClean="0"/>
          </a:p>
          <a:p>
            <a:r>
              <a:rPr lang="en-US" baseline="0" dirty="0" smtClean="0"/>
              <a:t>District </a:t>
            </a:r>
            <a:r>
              <a:rPr lang="en-US" baseline="0" dirty="0" smtClean="0"/>
              <a:t>Manager is one of the user roles in the TSF2, which we’ll talk about next.</a:t>
            </a:r>
          </a:p>
          <a:p>
            <a:endParaRPr lang="en-US" baseline="0" dirty="0" smtClean="0"/>
          </a:p>
          <a:p>
            <a:r>
              <a:rPr lang="en-US" baseline="0" dirty="0" smtClean="0"/>
              <a:t>If you already have a TSF2 account, you can login from one of two URLs (cctstsf.com and cctstsf.org). </a:t>
            </a:r>
          </a:p>
          <a:p>
            <a:endParaRPr lang="en-US" baseline="0" dirty="0" smtClean="0"/>
          </a:p>
          <a:p>
            <a:r>
              <a:rPr lang="en-US" baseline="0" dirty="0" smtClean="0"/>
              <a:t>Login </a:t>
            </a:r>
            <a:r>
              <a:rPr lang="en-US" baseline="0" dirty="0" smtClean="0"/>
              <a:t>credentials are your email address and password.</a:t>
            </a:r>
          </a:p>
          <a:p>
            <a:endParaRPr lang="en-US" baseline="0" dirty="0" smtClean="0"/>
          </a:p>
          <a:p>
            <a:r>
              <a:rPr lang="en-US" baseline="0" dirty="0" smtClean="0"/>
              <a:t>There is a link on the page to reset your password, but please note that this only works if you’ve logged into the system in the last year.</a:t>
            </a:r>
          </a:p>
        </p:txBody>
      </p:sp>
      <p:sp>
        <p:nvSpPr>
          <p:cNvPr id="4" name="Slide Number Placeholder 3"/>
          <p:cNvSpPr>
            <a:spLocks noGrp="1"/>
          </p:cNvSpPr>
          <p:nvPr>
            <p:ph type="sldNum" sz="quarter" idx="10"/>
          </p:nvPr>
        </p:nvSpPr>
        <p:spPr/>
        <p:txBody>
          <a:bodyPr/>
          <a:lstStyle/>
          <a:p>
            <a:fld id="{E8FE46E3-F50B-40B7-A854-E3050C9E6CD9}" type="slidenum">
              <a:rPr lang="en-US" smtClean="0"/>
              <a:t>15</a:t>
            </a:fld>
            <a:endParaRPr lang="en-US"/>
          </a:p>
        </p:txBody>
      </p:sp>
    </p:spTree>
    <p:extLst>
      <p:ext uri="{BB962C8B-B14F-4D97-AF65-F5344CB8AC3E}">
        <p14:creationId xmlns:p14="http://schemas.microsoft.com/office/powerpoint/2010/main" val="14557697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a:xfrm>
            <a:off x="701040" y="3842511"/>
            <a:ext cx="5776787" cy="4987455"/>
          </a:xfrm>
        </p:spPr>
        <p:txBody>
          <a:bodyPr/>
          <a:lstStyle/>
          <a:p>
            <a:r>
              <a:rPr lang="en-US" kern="1200" baseline="0" dirty="0" smtClean="0">
                <a:solidFill>
                  <a:schemeClr val="tx1"/>
                </a:solidFill>
                <a:effectLst/>
                <a:latin typeface="+mn-lt"/>
                <a:ea typeface="+mn-ea"/>
                <a:cs typeface="+mn-cs"/>
              </a:rPr>
              <a:t>As </a:t>
            </a:r>
            <a:r>
              <a:rPr lang="en-US" kern="1200" baseline="0" dirty="0" smtClean="0">
                <a:solidFill>
                  <a:schemeClr val="tx1"/>
                </a:solidFill>
                <a:effectLst/>
                <a:latin typeface="+mn-lt"/>
                <a:ea typeface="+mn-ea"/>
                <a:cs typeface="+mn-cs"/>
              </a:rPr>
              <a:t>we </a:t>
            </a:r>
            <a:r>
              <a:rPr lang="en-US" kern="1200" baseline="0" dirty="0" smtClean="0">
                <a:solidFill>
                  <a:schemeClr val="tx1"/>
                </a:solidFill>
                <a:effectLst/>
                <a:latin typeface="+mn-lt"/>
                <a:ea typeface="+mn-ea"/>
                <a:cs typeface="+mn-cs"/>
              </a:rPr>
              <a:t>mentioned before, District managers, in addition to CCTS, have the ability to add new users to the TSF2.</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When </a:t>
            </a:r>
            <a:r>
              <a:rPr lang="en-US" kern="1200" baseline="0" dirty="0" smtClean="0">
                <a:solidFill>
                  <a:schemeClr val="tx1"/>
                </a:solidFill>
                <a:effectLst/>
                <a:latin typeface="+mn-lt"/>
                <a:ea typeface="+mn-ea"/>
                <a:cs typeface="+mn-cs"/>
              </a:rPr>
              <a:t>you’re added to the system, you’re assigned at least one Post-School Survey user role.</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DMs</a:t>
            </a:r>
            <a:r>
              <a:rPr lang="en-US" kern="1200" baseline="0" dirty="0" smtClean="0">
                <a:solidFill>
                  <a:schemeClr val="tx1"/>
                </a:solidFill>
                <a:effectLst/>
                <a:latin typeface="+mn-lt"/>
                <a:ea typeface="+mn-ea"/>
                <a:cs typeface="+mn-cs"/>
              </a:rPr>
              <a:t>, it’s up to you, your school, or your district to determine how you want to distribute these roles, based on who does what in the survey.</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Some </a:t>
            </a:r>
            <a:r>
              <a:rPr lang="en-US" kern="1200" baseline="0" dirty="0" smtClean="0">
                <a:solidFill>
                  <a:schemeClr val="tx1"/>
                </a:solidFill>
                <a:effectLst/>
                <a:latin typeface="+mn-lt"/>
                <a:ea typeface="+mn-ea"/>
                <a:cs typeface="+mn-cs"/>
              </a:rPr>
              <a:t>people will need both Leaver Verification permissions and Conduct Survey permissions. </a:t>
            </a:r>
          </a:p>
          <a:p>
            <a:endParaRPr lang="en-US" dirty="0"/>
          </a:p>
          <a:p>
            <a:r>
              <a:rPr lang="en-US" kern="1200" baseline="0" dirty="0" smtClean="0">
                <a:solidFill>
                  <a:schemeClr val="tx1"/>
                </a:solidFill>
                <a:effectLst/>
                <a:latin typeface="+mn-lt"/>
                <a:ea typeface="+mn-ea"/>
                <a:cs typeface="+mn-cs"/>
              </a:rPr>
              <a:t>Some </a:t>
            </a:r>
            <a:r>
              <a:rPr lang="en-US" kern="1200" baseline="0" dirty="0" smtClean="0">
                <a:solidFill>
                  <a:schemeClr val="tx1"/>
                </a:solidFill>
                <a:effectLst/>
                <a:latin typeface="+mn-lt"/>
                <a:ea typeface="+mn-ea"/>
                <a:cs typeface="+mn-cs"/>
              </a:rPr>
              <a:t>people will only need to view reports.</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Some </a:t>
            </a:r>
            <a:r>
              <a:rPr lang="en-US" kern="1200" baseline="0" dirty="0" smtClean="0">
                <a:solidFill>
                  <a:schemeClr val="tx1"/>
                </a:solidFill>
                <a:effectLst/>
                <a:latin typeface="+mn-lt"/>
                <a:ea typeface="+mn-ea"/>
                <a:cs typeface="+mn-cs"/>
              </a:rPr>
              <a:t>people need access to multiple schools, some people only need access to one school.  </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You </a:t>
            </a:r>
            <a:r>
              <a:rPr lang="en-US" kern="1200" baseline="0" dirty="0" smtClean="0">
                <a:solidFill>
                  <a:schemeClr val="tx1"/>
                </a:solidFill>
                <a:effectLst/>
                <a:latin typeface="+mn-lt"/>
                <a:ea typeface="+mn-ea"/>
                <a:cs typeface="+mn-cs"/>
              </a:rPr>
              <a:t>have the ability to assign access in the way that best serves your team.</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So </a:t>
            </a:r>
            <a:r>
              <a:rPr lang="en-US" kern="1200" baseline="0" dirty="0" smtClean="0">
                <a:solidFill>
                  <a:schemeClr val="tx1"/>
                </a:solidFill>
                <a:effectLst/>
                <a:latin typeface="+mn-lt"/>
                <a:ea typeface="+mn-ea"/>
                <a:cs typeface="+mn-cs"/>
              </a:rPr>
              <a:t>let’s take a closer look each of these roles, and the permissions they have in the site.</a:t>
            </a:r>
          </a:p>
        </p:txBody>
      </p:sp>
      <p:sp>
        <p:nvSpPr>
          <p:cNvPr id="4" name="Slide Number Placeholder 3"/>
          <p:cNvSpPr>
            <a:spLocks noGrp="1"/>
          </p:cNvSpPr>
          <p:nvPr>
            <p:ph type="sldNum" sz="quarter" idx="10"/>
          </p:nvPr>
        </p:nvSpPr>
        <p:spPr/>
        <p:txBody>
          <a:bodyPr/>
          <a:lstStyle/>
          <a:p>
            <a:fld id="{E8FE46E3-F50B-40B7-A854-E3050C9E6CD9}" type="slidenum">
              <a:rPr lang="en-US" smtClean="0"/>
              <a:t>16</a:t>
            </a:fld>
            <a:endParaRPr lang="en-US"/>
          </a:p>
        </p:txBody>
      </p:sp>
    </p:spTree>
    <p:extLst>
      <p:ext uri="{BB962C8B-B14F-4D97-AF65-F5344CB8AC3E}">
        <p14:creationId xmlns:p14="http://schemas.microsoft.com/office/powerpoint/2010/main" val="20270368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a:xfrm>
            <a:off x="701040" y="3863324"/>
            <a:ext cx="5608320" cy="4821733"/>
          </a:xfrm>
        </p:spPr>
        <p:txBody>
          <a:bodyPr/>
          <a:lstStyle/>
          <a:p>
            <a:r>
              <a:rPr lang="en-US" dirty="0" smtClean="0"/>
              <a:t>The</a:t>
            </a:r>
            <a:r>
              <a:rPr lang="en-US" baseline="0" dirty="0" smtClean="0"/>
              <a:t> LV, or Leaver Verification, user role should be someone with access to student-level data.</a:t>
            </a:r>
          </a:p>
          <a:p>
            <a:endParaRPr lang="en-US" baseline="0" dirty="0" smtClean="0"/>
          </a:p>
          <a:p>
            <a:r>
              <a:rPr lang="en-US" baseline="0" dirty="0" smtClean="0"/>
              <a:t>When </a:t>
            </a:r>
            <a:r>
              <a:rPr lang="en-US" baseline="0" dirty="0" smtClean="0"/>
              <a:t>we talked earlier about how leaver verification must be done by someone in the school or district before phone calls can begin, it must be someone with LV permissions in the TSF2.</a:t>
            </a:r>
          </a:p>
          <a:p>
            <a:endParaRPr lang="en-US" dirty="0" smtClean="0"/>
          </a:p>
          <a:p>
            <a:r>
              <a:rPr lang="en-US" dirty="0" smtClean="0"/>
              <a:t>Someone </a:t>
            </a:r>
            <a:r>
              <a:rPr lang="en-US" dirty="0" smtClean="0"/>
              <a:t>with</a:t>
            </a:r>
            <a:r>
              <a:rPr lang="en-US" baseline="0" dirty="0" smtClean="0"/>
              <a:t> LV permissions can perform tasks that involve editing the leaver survey list, like editing demographics and adding and deleting surveys (as long as they haven’t been completed). </a:t>
            </a:r>
          </a:p>
          <a:p>
            <a:r>
              <a:rPr lang="en-US" baseline="0" dirty="0" smtClean="0"/>
              <a:t>LV users can view survey progress and reports, but they can’t edit a survey itself.</a:t>
            </a:r>
          </a:p>
          <a:p>
            <a:endParaRPr lang="en-US" baseline="0" dirty="0" smtClean="0"/>
          </a:p>
          <a:p>
            <a:r>
              <a:rPr lang="en-US" baseline="0" dirty="0" smtClean="0"/>
              <a:t>To </a:t>
            </a:r>
            <a:r>
              <a:rPr lang="en-US" baseline="0" dirty="0" smtClean="0"/>
              <a:t>be able to edit a survey, you need the Conduct Survey user role.  </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17</a:t>
            </a:fld>
            <a:endParaRPr lang="en-US"/>
          </a:p>
        </p:txBody>
      </p:sp>
    </p:spTree>
    <p:extLst>
      <p:ext uri="{BB962C8B-B14F-4D97-AF65-F5344CB8AC3E}">
        <p14:creationId xmlns:p14="http://schemas.microsoft.com/office/powerpoint/2010/main" val="3078395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Conduct Survey users are the people</a:t>
            </a:r>
            <a:r>
              <a:rPr lang="en-US" baseline="0" dirty="0" smtClean="0"/>
              <a:t> who are actually making survey phone calls. </a:t>
            </a:r>
          </a:p>
          <a:p>
            <a:endParaRPr lang="en-US" baseline="0" dirty="0" smtClean="0"/>
          </a:p>
          <a:p>
            <a:r>
              <a:rPr lang="en-US" baseline="0" dirty="0" smtClean="0"/>
              <a:t>If </a:t>
            </a:r>
            <a:r>
              <a:rPr lang="en-US" baseline="0" dirty="0" smtClean="0"/>
              <a:t>Conduct Survey is your only user role, you can’t add or delete surveys.</a:t>
            </a:r>
          </a:p>
          <a:p>
            <a:endParaRPr lang="en-US" baseline="0" dirty="0" smtClean="0"/>
          </a:p>
          <a:p>
            <a:r>
              <a:rPr lang="en-US" baseline="0" dirty="0" smtClean="0"/>
              <a:t>You </a:t>
            </a:r>
            <a:r>
              <a:rPr lang="en-US" baseline="0" dirty="0" smtClean="0"/>
              <a:t>job is to make phone calls for the former students on the leaver survey list. </a:t>
            </a:r>
          </a:p>
          <a:p>
            <a:endParaRPr lang="en-US" baseline="0" dirty="0" smtClean="0"/>
          </a:p>
          <a:p>
            <a:r>
              <a:rPr lang="en-US" baseline="0" dirty="0" smtClean="0"/>
              <a:t>You </a:t>
            </a:r>
            <a:r>
              <a:rPr lang="en-US" baseline="0" dirty="0" smtClean="0"/>
              <a:t>can also view reports and presentations after the survey is done. </a:t>
            </a:r>
          </a:p>
          <a:p>
            <a:endParaRPr lang="en-US" baseline="0" dirty="0" smtClean="0"/>
          </a:p>
          <a:p>
            <a:r>
              <a:rPr lang="en-US" baseline="0" dirty="0" smtClean="0"/>
              <a:t>Again</a:t>
            </a:r>
            <a:r>
              <a:rPr lang="en-US" baseline="0" dirty="0" smtClean="0"/>
              <a:t>, it’s not uncommon for District Managers to assign both LV and CS permissions to users, especially in smaller districts.</a:t>
            </a:r>
          </a:p>
        </p:txBody>
      </p:sp>
      <p:sp>
        <p:nvSpPr>
          <p:cNvPr id="4" name="Slide Number Placeholder 3"/>
          <p:cNvSpPr>
            <a:spLocks noGrp="1"/>
          </p:cNvSpPr>
          <p:nvPr>
            <p:ph type="sldNum" sz="quarter" idx="10"/>
          </p:nvPr>
        </p:nvSpPr>
        <p:spPr/>
        <p:txBody>
          <a:bodyPr/>
          <a:lstStyle/>
          <a:p>
            <a:fld id="{E8FE46E3-F50B-40B7-A854-E3050C9E6CD9}" type="slidenum">
              <a:rPr lang="en-US" smtClean="0"/>
              <a:t>18</a:t>
            </a:fld>
            <a:endParaRPr lang="en-US"/>
          </a:p>
        </p:txBody>
      </p:sp>
    </p:spTree>
    <p:extLst>
      <p:ext uri="{BB962C8B-B14F-4D97-AF65-F5344CB8AC3E}">
        <p14:creationId xmlns:p14="http://schemas.microsoft.com/office/powerpoint/2010/main" val="9797764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The VPSO</a:t>
            </a:r>
            <a:r>
              <a:rPr lang="en-US" baseline="0" dirty="0" smtClean="0"/>
              <a:t> user role is a very limited role. </a:t>
            </a:r>
          </a:p>
          <a:p>
            <a:endParaRPr lang="en-US" baseline="0" dirty="0" smtClean="0"/>
          </a:p>
          <a:p>
            <a:r>
              <a:rPr lang="en-US" baseline="0" dirty="0" smtClean="0"/>
              <a:t>This </a:t>
            </a:r>
            <a:r>
              <a:rPr lang="en-US" baseline="0" dirty="0" smtClean="0"/>
              <a:t>is for someone who is just looking at reports and presentations.</a:t>
            </a:r>
          </a:p>
          <a:p>
            <a:endParaRPr lang="en-US" baseline="0" dirty="0" smtClean="0"/>
          </a:p>
          <a:p>
            <a:r>
              <a:rPr lang="en-US" baseline="0" dirty="0" smtClean="0"/>
              <a:t>They </a:t>
            </a:r>
            <a:r>
              <a:rPr lang="en-US" baseline="0" dirty="0" smtClean="0"/>
              <a:t>can’t make any edits or changes to information in the system.</a:t>
            </a:r>
          </a:p>
          <a:p>
            <a:endParaRPr lang="en-US" baseline="0" dirty="0" smtClean="0"/>
          </a:p>
          <a:p>
            <a:r>
              <a:rPr lang="en-US" baseline="0" dirty="0" smtClean="0"/>
              <a:t>You </a:t>
            </a:r>
            <a:r>
              <a:rPr lang="en-US" baseline="0" dirty="0" smtClean="0"/>
              <a:t>may want to give VPSO access to teachers who aren’t conducting the survey, but who will benefit from being able to access the data.</a:t>
            </a:r>
          </a:p>
        </p:txBody>
      </p:sp>
      <p:sp>
        <p:nvSpPr>
          <p:cNvPr id="4" name="Slide Number Placeholder 3"/>
          <p:cNvSpPr>
            <a:spLocks noGrp="1"/>
          </p:cNvSpPr>
          <p:nvPr>
            <p:ph type="sldNum" sz="quarter" idx="10"/>
          </p:nvPr>
        </p:nvSpPr>
        <p:spPr/>
        <p:txBody>
          <a:bodyPr/>
          <a:lstStyle/>
          <a:p>
            <a:fld id="{E8FE46E3-F50B-40B7-A854-E3050C9E6CD9}" type="slidenum">
              <a:rPr lang="en-US" smtClean="0"/>
              <a:t>19</a:t>
            </a:fld>
            <a:endParaRPr lang="en-US"/>
          </a:p>
        </p:txBody>
      </p:sp>
    </p:spTree>
    <p:extLst>
      <p:ext uri="{BB962C8B-B14F-4D97-AF65-F5344CB8AC3E}">
        <p14:creationId xmlns:p14="http://schemas.microsoft.com/office/powerpoint/2010/main" val="17962743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District Managers, as we’ve said, can assign</a:t>
            </a:r>
            <a:r>
              <a:rPr lang="en-US" baseline="0" dirty="0" smtClean="0"/>
              <a:t> all these user roles. </a:t>
            </a:r>
          </a:p>
          <a:p>
            <a:endParaRPr lang="en-US" baseline="0" dirty="0" smtClean="0"/>
          </a:p>
          <a:p>
            <a:r>
              <a:rPr lang="en-US" baseline="0" dirty="0" smtClean="0"/>
              <a:t>They </a:t>
            </a:r>
            <a:r>
              <a:rPr lang="en-US" baseline="0" dirty="0" smtClean="0"/>
              <a:t>just can’t assign other DMs, only CCTS can do that.</a:t>
            </a:r>
          </a:p>
          <a:p>
            <a:endParaRPr lang="en-US" baseline="0" dirty="0" smtClean="0"/>
          </a:p>
          <a:p>
            <a:r>
              <a:rPr lang="en-US" baseline="0" dirty="0" smtClean="0"/>
              <a:t>But </a:t>
            </a:r>
            <a:r>
              <a:rPr lang="en-US" baseline="0" dirty="0" smtClean="0"/>
              <a:t>DMs can do all of the tasks in the TSF2 for all schools in their district. </a:t>
            </a:r>
          </a:p>
          <a:p>
            <a:endParaRPr lang="en-US" baseline="0" dirty="0" smtClean="0"/>
          </a:p>
          <a:p>
            <a:r>
              <a:rPr lang="en-US" baseline="0" dirty="0" smtClean="0"/>
              <a:t>DMs</a:t>
            </a:r>
            <a:r>
              <a:rPr lang="en-US" baseline="0" dirty="0" smtClean="0"/>
              <a:t>, keep in mind that some of your users may not be seeing all the same features you have access to in the system.</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20</a:t>
            </a:fld>
            <a:endParaRPr lang="en-US"/>
          </a:p>
        </p:txBody>
      </p:sp>
    </p:spTree>
    <p:extLst>
      <p:ext uri="{BB962C8B-B14F-4D97-AF65-F5344CB8AC3E}">
        <p14:creationId xmlns:p14="http://schemas.microsoft.com/office/powerpoint/2010/main" val="2780825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The other user roles are</a:t>
            </a:r>
            <a:r>
              <a:rPr lang="en-US" baseline="0" dirty="0" smtClean="0"/>
              <a:t> Admin, State, and ESD. </a:t>
            </a:r>
          </a:p>
          <a:p>
            <a:r>
              <a:rPr lang="en-US" baseline="0" dirty="0" smtClean="0"/>
              <a:t>CCTS team members have admin roles that allow us to add and edit all user accounts in the system, in addition to all other Post-School Survey roles.</a:t>
            </a:r>
          </a:p>
          <a:p>
            <a:endParaRPr lang="en-US" baseline="0" dirty="0" smtClean="0"/>
          </a:p>
          <a:p>
            <a:r>
              <a:rPr lang="en-US" baseline="0" dirty="0" smtClean="0"/>
              <a:t>State users are members of the OSPI staff. It’s like the View Post-School Outcome Reports role, but they can view reports for all districts and ESDs in the state. </a:t>
            </a:r>
          </a:p>
          <a:p>
            <a:r>
              <a:rPr lang="en-US" baseline="0" dirty="0" smtClean="0"/>
              <a:t>They cannot view individual school or student-level data. </a:t>
            </a:r>
          </a:p>
          <a:p>
            <a:endParaRPr lang="en-US" baseline="0" dirty="0" smtClean="0"/>
          </a:p>
          <a:p>
            <a:r>
              <a:rPr lang="en-US" baseline="0" dirty="0" smtClean="0"/>
              <a:t>ESD users are typically ESD directors.</a:t>
            </a:r>
          </a:p>
          <a:p>
            <a:r>
              <a:rPr lang="en-US" baseline="0" dirty="0" smtClean="0"/>
              <a:t>They have all Post-School Survey roles for all schools in their districts, plus they can view ESD-level reports (most users can only view district and state). </a:t>
            </a:r>
          </a:p>
          <a:p>
            <a:endParaRPr lang="en-US" baseline="0" dirty="0" smtClean="0"/>
          </a:p>
          <a:p>
            <a:r>
              <a:rPr lang="en-US" baseline="0" dirty="0" smtClean="0"/>
              <a:t>Some </a:t>
            </a:r>
            <a:r>
              <a:rPr lang="en-US" baseline="0" dirty="0" smtClean="0"/>
              <a:t>ESD users also have DM permissions, which allows them to add new users in addition to all the other post-school survey roles. </a:t>
            </a:r>
          </a:p>
        </p:txBody>
      </p:sp>
      <p:sp>
        <p:nvSpPr>
          <p:cNvPr id="4" name="Slide Number Placeholder 3"/>
          <p:cNvSpPr>
            <a:spLocks noGrp="1"/>
          </p:cNvSpPr>
          <p:nvPr>
            <p:ph type="sldNum" sz="quarter" idx="10"/>
          </p:nvPr>
        </p:nvSpPr>
        <p:spPr/>
        <p:txBody>
          <a:bodyPr/>
          <a:lstStyle/>
          <a:p>
            <a:fld id="{E8FE46E3-F50B-40B7-A854-E3050C9E6CD9}" type="slidenum">
              <a:rPr lang="en-US" smtClean="0"/>
              <a:t>21</a:t>
            </a:fld>
            <a:endParaRPr lang="en-US"/>
          </a:p>
        </p:txBody>
      </p:sp>
    </p:spTree>
    <p:extLst>
      <p:ext uri="{BB962C8B-B14F-4D97-AF65-F5344CB8AC3E}">
        <p14:creationId xmlns:p14="http://schemas.microsoft.com/office/powerpoint/2010/main" val="38673328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We’ve </a:t>
            </a:r>
            <a:r>
              <a:rPr lang="en-US" baseline="0" dirty="0" smtClean="0"/>
              <a:t>added and updated a number of training resources this year.</a:t>
            </a:r>
          </a:p>
          <a:p>
            <a:endParaRPr lang="en-US" baseline="0" dirty="0" smtClean="0"/>
          </a:p>
          <a:p>
            <a:r>
              <a:rPr lang="en-US" baseline="0" dirty="0" smtClean="0"/>
              <a:t>Some </a:t>
            </a:r>
            <a:r>
              <a:rPr lang="en-US" baseline="0" dirty="0" smtClean="0"/>
              <a:t>of them are designed to be used with students in the classroom, others are training manuals to support you as you navigate the site.</a:t>
            </a:r>
          </a:p>
        </p:txBody>
      </p:sp>
      <p:sp>
        <p:nvSpPr>
          <p:cNvPr id="4" name="Slide Number Placeholder 3"/>
          <p:cNvSpPr>
            <a:spLocks noGrp="1"/>
          </p:cNvSpPr>
          <p:nvPr>
            <p:ph type="sldNum" sz="quarter" idx="10"/>
          </p:nvPr>
        </p:nvSpPr>
        <p:spPr/>
        <p:txBody>
          <a:bodyPr/>
          <a:lstStyle/>
          <a:p>
            <a:fld id="{E8FE46E3-F50B-40B7-A854-E3050C9E6CD9}" type="slidenum">
              <a:rPr lang="en-US" smtClean="0"/>
              <a:t>22</a:t>
            </a:fld>
            <a:endParaRPr lang="en-US"/>
          </a:p>
        </p:txBody>
      </p:sp>
    </p:spTree>
    <p:extLst>
      <p:ext uri="{BB962C8B-B14F-4D97-AF65-F5344CB8AC3E}">
        <p14:creationId xmlns:p14="http://schemas.microsoft.com/office/powerpoint/2010/main" val="37086002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baseline="0" dirty="0" smtClean="0"/>
              <a:t>Everything can be linked to from the CCTS website.</a:t>
            </a:r>
          </a:p>
          <a:p>
            <a:pPr defTabSz="931774">
              <a:defRPr/>
            </a:pPr>
            <a:endParaRPr lang="en-US" baseline="0" dirty="0" smtClean="0"/>
          </a:p>
          <a:p>
            <a:pPr defTabSz="931774">
              <a:defRPr/>
            </a:pPr>
            <a:r>
              <a:rPr lang="en-US" baseline="0" dirty="0" smtClean="0"/>
              <a:t>If </a:t>
            </a:r>
            <a:r>
              <a:rPr lang="en-US" baseline="0" dirty="0" smtClean="0"/>
              <a:t>you visit www.seattleu.edu/ccts, on the main page, about midway down, there’s a heading that says P</a:t>
            </a:r>
            <a:r>
              <a:rPr lang="en-US" dirty="0" smtClean="0"/>
              <a:t>ost-School Survey</a:t>
            </a:r>
            <a:r>
              <a:rPr lang="en-US" baseline="0" dirty="0" smtClean="0"/>
              <a:t>.</a:t>
            </a:r>
            <a:endParaRPr lang="en-US" dirty="0" smtClean="0"/>
          </a:p>
          <a:p>
            <a:pPr defTabSz="931774">
              <a:defRPr/>
            </a:pPr>
            <a:endParaRPr lang="en-US" dirty="0" smtClean="0"/>
          </a:p>
          <a:p>
            <a:pPr defTabSz="931774">
              <a:defRPr/>
            </a:pPr>
            <a:r>
              <a:rPr lang="en-US" dirty="0" smtClean="0"/>
              <a:t>From </a:t>
            </a:r>
            <a:r>
              <a:rPr lang="en-US" dirty="0" smtClean="0"/>
              <a:t>there</a:t>
            </a:r>
            <a:r>
              <a:rPr lang="en-US" baseline="0" dirty="0" smtClean="0"/>
              <a:t> you can link to the Guidance for Educators page, Guidance for Students and Families, and to the TSF2 data collection platform. </a:t>
            </a:r>
          </a:p>
          <a:p>
            <a:pPr defTabSz="931774">
              <a:defRPr/>
            </a:pPr>
            <a:endParaRPr lang="en-US" baseline="0" dirty="0" smtClean="0"/>
          </a:p>
          <a:p>
            <a:pPr defTabSz="931774">
              <a:defRPr/>
            </a:pPr>
            <a:r>
              <a:rPr lang="en-US" baseline="0" dirty="0" smtClean="0"/>
              <a:t>We </a:t>
            </a:r>
            <a:r>
              <a:rPr lang="en-US" baseline="0" dirty="0" smtClean="0"/>
              <a:t>want to highlight what’s on each of these pages, in hopes that when you need to find something, you’ll know where to look. </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23</a:t>
            </a:fld>
            <a:endParaRPr lang="en-US"/>
          </a:p>
        </p:txBody>
      </p:sp>
    </p:spTree>
    <p:extLst>
      <p:ext uri="{BB962C8B-B14F-4D97-AF65-F5344CB8AC3E}">
        <p14:creationId xmlns:p14="http://schemas.microsoft.com/office/powerpoint/2010/main" val="38770565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Let’s start with the newest page and information.</a:t>
            </a:r>
          </a:p>
          <a:p>
            <a:endParaRPr lang="en-US" dirty="0" smtClean="0"/>
          </a:p>
          <a:p>
            <a:r>
              <a:rPr lang="en-US" dirty="0" smtClean="0"/>
              <a:t>The </a:t>
            </a:r>
            <a:r>
              <a:rPr lang="en-US" dirty="0" smtClean="0"/>
              <a:t>Guidance</a:t>
            </a:r>
            <a:r>
              <a:rPr lang="en-US" baseline="0" dirty="0" smtClean="0"/>
              <a:t> for Students and Families page includes links to resources that can be shared with students before they leave high school.</a:t>
            </a:r>
          </a:p>
          <a:p>
            <a:endParaRPr lang="en-US" baseline="0" dirty="0" smtClean="0"/>
          </a:p>
          <a:p>
            <a:r>
              <a:rPr lang="en-US" baseline="0" dirty="0" smtClean="0"/>
              <a:t>The </a:t>
            </a:r>
            <a:r>
              <a:rPr lang="en-US" baseline="0" dirty="0" smtClean="0"/>
              <a:t>page itself includes answers to some common questions about they survey, like how to prepare, and what is this information used for?</a:t>
            </a:r>
          </a:p>
          <a:p>
            <a:endParaRPr lang="en-US" baseline="0" dirty="0" smtClean="0"/>
          </a:p>
          <a:p>
            <a:r>
              <a:rPr lang="en-US" baseline="0" dirty="0" smtClean="0"/>
              <a:t>Those </a:t>
            </a:r>
            <a:r>
              <a:rPr lang="en-US" baseline="0" dirty="0" smtClean="0"/>
              <a:t>questions are expanded on in a PPT presentation, and also available in a handout format in English and Spanish.</a:t>
            </a:r>
          </a:p>
          <a:p>
            <a:endParaRPr lang="en-US" baseline="0" dirty="0" smtClean="0"/>
          </a:p>
          <a:p>
            <a:r>
              <a:rPr lang="en-US" baseline="0" dirty="0" smtClean="0"/>
              <a:t>We </a:t>
            </a:r>
            <a:r>
              <a:rPr lang="en-US" baseline="0" dirty="0" smtClean="0"/>
              <a:t>have them available in PDFs, but also PPT and Word docs so that you can edit them and make them your own.</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24</a:t>
            </a:fld>
            <a:endParaRPr lang="en-US"/>
          </a:p>
        </p:txBody>
      </p:sp>
    </p:spTree>
    <p:extLst>
      <p:ext uri="{BB962C8B-B14F-4D97-AF65-F5344CB8AC3E}">
        <p14:creationId xmlns:p14="http://schemas.microsoft.com/office/powerpoint/2010/main" val="29676209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The guidance for Educators page is meant</a:t>
            </a:r>
            <a:r>
              <a:rPr lang="en-US" baseline="0" dirty="0" smtClean="0"/>
              <a:t> for people who have accounts in the TSF2 and some sort of role in the Post-School Survey.</a:t>
            </a:r>
          </a:p>
          <a:p>
            <a:endParaRPr lang="en-US" baseline="0" dirty="0" smtClean="0"/>
          </a:p>
          <a:p>
            <a:r>
              <a:rPr lang="en-US" baseline="0" dirty="0" smtClean="0"/>
              <a:t>It </a:t>
            </a:r>
            <a:r>
              <a:rPr lang="en-US" baseline="0" dirty="0" smtClean="0"/>
              <a:t>includes all the essential information: survey dates, links to the TSF2, links to the training materials folder in google drive, which we’ll explore next, and links to our training webinars.</a:t>
            </a:r>
          </a:p>
          <a:p>
            <a:endParaRPr lang="en-US" baseline="0" dirty="0" smtClean="0"/>
          </a:p>
          <a:p>
            <a:r>
              <a:rPr lang="en-US" baseline="0" dirty="0" smtClean="0"/>
              <a:t>There </a:t>
            </a:r>
            <a:r>
              <a:rPr lang="en-US" baseline="0" dirty="0" smtClean="0"/>
              <a:t>are also links to all of the materials that were on the Guidance for Students and Families page.</a:t>
            </a:r>
          </a:p>
          <a:p>
            <a:endParaRPr lang="en-US" baseline="0" dirty="0" smtClean="0"/>
          </a:p>
          <a:p>
            <a:r>
              <a:rPr lang="en-US" baseline="0" dirty="0" smtClean="0"/>
              <a:t>In </a:t>
            </a:r>
            <a:r>
              <a:rPr lang="en-US" baseline="0" dirty="0" smtClean="0"/>
              <a:t>addition, we have a sample student contact form that you can use to collect information from students before they leave high school, and you can request post-school survey reminder postcards.</a:t>
            </a:r>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25</a:t>
            </a:fld>
            <a:endParaRPr lang="en-US"/>
          </a:p>
        </p:txBody>
      </p:sp>
    </p:spTree>
    <p:extLst>
      <p:ext uri="{BB962C8B-B14F-4D97-AF65-F5344CB8AC3E}">
        <p14:creationId xmlns:p14="http://schemas.microsoft.com/office/powerpoint/2010/main" val="3333515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We mentioned that there is a Post-School</a:t>
            </a:r>
            <a:r>
              <a:rPr lang="en-US" baseline="0" dirty="0" smtClean="0"/>
              <a:t> Survey Google Drive folder with links to training materials and documents. </a:t>
            </a:r>
          </a:p>
          <a:p>
            <a:endParaRPr lang="en-US" baseline="0" dirty="0" smtClean="0"/>
          </a:p>
          <a:p>
            <a:r>
              <a:rPr lang="en-US" baseline="0" dirty="0" smtClean="0"/>
              <a:t>If </a:t>
            </a:r>
            <a:r>
              <a:rPr lang="en-US" baseline="0" dirty="0" smtClean="0"/>
              <a:t>you email CCTS with questions, chances are we’re going to send you a link to this folder and ask that you take a look at these materials first.</a:t>
            </a:r>
          </a:p>
          <a:p>
            <a:endParaRPr lang="en-US" baseline="0" dirty="0" smtClean="0"/>
          </a:p>
          <a:p>
            <a:r>
              <a:rPr lang="en-US" baseline="0" dirty="0" smtClean="0"/>
              <a:t>There’s </a:t>
            </a:r>
            <a:r>
              <a:rPr lang="en-US" baseline="0" dirty="0" smtClean="0"/>
              <a:t>a folder with materials that are relevant to all users, and then we’ve broken down the other materials by user role.</a:t>
            </a:r>
          </a:p>
          <a:p>
            <a:endParaRPr lang="en-US" baseline="0" dirty="0" smtClean="0"/>
          </a:p>
          <a:p>
            <a:r>
              <a:rPr lang="en-US" baseline="0" dirty="0" smtClean="0"/>
              <a:t>If </a:t>
            </a:r>
            <a:r>
              <a:rPr lang="en-US" baseline="0" dirty="0" smtClean="0"/>
              <a:t>you have multiple user roles, you may need to find instructions in different folders. </a:t>
            </a:r>
          </a:p>
          <a:p>
            <a:endParaRPr lang="en-US" baseline="0" dirty="0" smtClean="0"/>
          </a:p>
          <a:p>
            <a:r>
              <a:rPr lang="en-US" baseline="0" dirty="0" smtClean="0"/>
              <a:t>But </a:t>
            </a:r>
            <a:r>
              <a:rPr lang="en-US" baseline="0" dirty="0" smtClean="0"/>
              <a:t>these are here for you to download, print, or copy to your own Google Drive. </a:t>
            </a:r>
          </a:p>
          <a:p>
            <a:endParaRPr lang="en-US" baseline="0" dirty="0" smtClean="0"/>
          </a:p>
          <a:p>
            <a:r>
              <a:rPr lang="en-US" baseline="0" dirty="0" smtClean="0"/>
              <a:t>Let’s </a:t>
            </a:r>
            <a:r>
              <a:rPr lang="en-US" baseline="0" dirty="0" smtClean="0"/>
              <a:t>take a look inside each folder. </a:t>
            </a:r>
            <a:endParaRPr lang="en-US" dirty="0" smtClean="0"/>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26</a:t>
            </a:fld>
            <a:endParaRPr lang="en-US"/>
          </a:p>
        </p:txBody>
      </p:sp>
    </p:spTree>
    <p:extLst>
      <p:ext uri="{BB962C8B-B14F-4D97-AF65-F5344CB8AC3E}">
        <p14:creationId xmlns:p14="http://schemas.microsoft.com/office/powerpoint/2010/main" val="7359359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The All</a:t>
            </a:r>
            <a:r>
              <a:rPr lang="en-US" baseline="0" dirty="0" smtClean="0"/>
              <a:t> Users folder includes the Calendar and Permissions document you all have on your tables. </a:t>
            </a:r>
          </a:p>
          <a:p>
            <a:endParaRPr lang="en-US" baseline="0" dirty="0" smtClean="0"/>
          </a:p>
          <a:p>
            <a:r>
              <a:rPr lang="en-US" baseline="0" dirty="0" smtClean="0"/>
              <a:t>It </a:t>
            </a:r>
            <a:r>
              <a:rPr lang="en-US" baseline="0" dirty="0" smtClean="0"/>
              <a:t>also has a list of terms and definitions related to post-school outcome reporting. </a:t>
            </a:r>
          </a:p>
          <a:p>
            <a:endParaRPr lang="en-US" baseline="0" dirty="0" smtClean="0"/>
          </a:p>
          <a:p>
            <a:r>
              <a:rPr lang="en-US" baseline="0" dirty="0" smtClean="0"/>
              <a:t>It’s </a:t>
            </a:r>
            <a:r>
              <a:rPr lang="en-US" baseline="0" dirty="0" smtClean="0"/>
              <a:t>not an exhaustive list of vocabulary words, as it’s meant for anyone who is viewing reports, but there are some good essentials that you should be familiar with. </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27</a:t>
            </a:fld>
            <a:endParaRPr lang="en-US"/>
          </a:p>
        </p:txBody>
      </p:sp>
    </p:spTree>
    <p:extLst>
      <p:ext uri="{BB962C8B-B14F-4D97-AF65-F5344CB8AC3E}">
        <p14:creationId xmlns:p14="http://schemas.microsoft.com/office/powerpoint/2010/main" val="3233685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Then we get into folders that are broken down by user role.</a:t>
            </a:r>
          </a:p>
          <a:p>
            <a:endParaRPr lang="en-US" dirty="0" smtClean="0"/>
          </a:p>
          <a:p>
            <a:r>
              <a:rPr lang="en-US" dirty="0" smtClean="0"/>
              <a:t>The </a:t>
            </a:r>
            <a:r>
              <a:rPr lang="en-US" dirty="0" smtClean="0"/>
              <a:t>contents are</a:t>
            </a:r>
            <a:r>
              <a:rPr lang="en-US" baseline="0" dirty="0" smtClean="0"/>
              <a:t> pretty much mirrored in each folder.</a:t>
            </a:r>
          </a:p>
          <a:p>
            <a:endParaRPr lang="en-US" baseline="0" dirty="0" smtClean="0"/>
          </a:p>
          <a:p>
            <a:r>
              <a:rPr lang="en-US" baseline="0" dirty="0" smtClean="0"/>
              <a:t>There’s </a:t>
            </a:r>
            <a:r>
              <a:rPr lang="en-US" baseline="0" dirty="0" smtClean="0"/>
              <a:t>a one page Guidance document for that user role.</a:t>
            </a:r>
          </a:p>
          <a:p>
            <a:endParaRPr lang="en-US" baseline="0" dirty="0" smtClean="0"/>
          </a:p>
          <a:p>
            <a:r>
              <a:rPr lang="en-US" baseline="0" dirty="0" smtClean="0"/>
              <a:t>There </a:t>
            </a:r>
            <a:r>
              <a:rPr lang="en-US" baseline="0" dirty="0" smtClean="0"/>
              <a:t>are the PowerPoint files for each of the webinars we’ve done around that user role.</a:t>
            </a:r>
          </a:p>
          <a:p>
            <a:endParaRPr lang="en-US" baseline="0" dirty="0" smtClean="0"/>
          </a:p>
          <a:p>
            <a:r>
              <a:rPr lang="en-US" baseline="0" dirty="0" smtClean="0"/>
              <a:t>The </a:t>
            </a:r>
            <a:r>
              <a:rPr lang="en-US" baseline="0" dirty="0" smtClean="0"/>
              <a:t>PPTs also include a rough script in the notes section, so if you don’t want to listen to the PPT recording, you can click through the slides and read the information that was shared.</a:t>
            </a:r>
          </a:p>
          <a:p>
            <a:endParaRPr lang="en-US" baseline="0" dirty="0" smtClean="0"/>
          </a:p>
          <a:p>
            <a:r>
              <a:rPr lang="en-US" baseline="0" dirty="0" smtClean="0"/>
              <a:t>And </a:t>
            </a:r>
            <a:r>
              <a:rPr lang="en-US" baseline="0" dirty="0" smtClean="0"/>
              <a:t>then finally, there’s a how-to document with step by step instructions for all actions in the TSF2 related to that user role.</a:t>
            </a:r>
          </a:p>
          <a:p>
            <a:endParaRPr lang="en-US" baseline="0" dirty="0" smtClean="0"/>
          </a:p>
          <a:p>
            <a:r>
              <a:rPr lang="en-US" baseline="0" dirty="0" smtClean="0"/>
              <a:t>If </a:t>
            </a:r>
            <a:r>
              <a:rPr lang="en-US" baseline="0" dirty="0" smtClean="0"/>
              <a:t>you want to know how to delete a survey, go to the TSF2 How-To for Leaver Verification or to the Webinar PPT, Part 1, and the instructions are listed for you.</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28</a:t>
            </a:fld>
            <a:endParaRPr lang="en-US"/>
          </a:p>
        </p:txBody>
      </p:sp>
    </p:spTree>
    <p:extLst>
      <p:ext uri="{BB962C8B-B14F-4D97-AF65-F5344CB8AC3E}">
        <p14:creationId xmlns:p14="http://schemas.microsoft.com/office/powerpoint/2010/main" val="3520155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The</a:t>
            </a:r>
            <a:r>
              <a:rPr lang="en-US" baseline="0" dirty="0" smtClean="0"/>
              <a:t> Conduct Survey folder will look very similar.</a:t>
            </a:r>
          </a:p>
          <a:p>
            <a:endParaRPr lang="en-US" baseline="0" dirty="0" smtClean="0"/>
          </a:p>
          <a:p>
            <a:r>
              <a:rPr lang="en-US" baseline="0" dirty="0" smtClean="0"/>
              <a:t>There’s </a:t>
            </a:r>
            <a:r>
              <a:rPr lang="en-US" baseline="0" dirty="0" smtClean="0"/>
              <a:t>a one-page summary of the roles and responsibilities, webinar PPTs and PDFs, and TSF2 How-</a:t>
            </a:r>
            <a:r>
              <a:rPr lang="en-US" baseline="0" dirty="0" err="1" smtClean="0"/>
              <a:t>Tos</a:t>
            </a:r>
            <a:r>
              <a:rPr lang="en-US" baseline="0" dirty="0" smtClean="0"/>
              <a:t> for conducting the survey. </a:t>
            </a:r>
          </a:p>
        </p:txBody>
      </p:sp>
      <p:sp>
        <p:nvSpPr>
          <p:cNvPr id="4" name="Slide Number Placeholder 3"/>
          <p:cNvSpPr>
            <a:spLocks noGrp="1"/>
          </p:cNvSpPr>
          <p:nvPr>
            <p:ph type="sldNum" sz="quarter" idx="10"/>
          </p:nvPr>
        </p:nvSpPr>
        <p:spPr/>
        <p:txBody>
          <a:bodyPr/>
          <a:lstStyle/>
          <a:p>
            <a:fld id="{E8FE46E3-F50B-40B7-A854-E3050C9E6CD9}" type="slidenum">
              <a:rPr lang="en-US" smtClean="0"/>
              <a:t>29</a:t>
            </a:fld>
            <a:endParaRPr lang="en-US"/>
          </a:p>
        </p:txBody>
      </p:sp>
    </p:spTree>
    <p:extLst>
      <p:ext uri="{BB962C8B-B14F-4D97-AF65-F5344CB8AC3E}">
        <p14:creationId xmlns:p14="http://schemas.microsoft.com/office/powerpoint/2010/main" val="17742502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The DM folder</a:t>
            </a:r>
            <a:r>
              <a:rPr lang="en-US" baseline="0" dirty="0" smtClean="0"/>
              <a:t> has the one-page summary and TSF2 How-</a:t>
            </a:r>
            <a:r>
              <a:rPr lang="en-US" baseline="0" dirty="0" err="1" smtClean="0"/>
              <a:t>To’s</a:t>
            </a:r>
            <a:r>
              <a:rPr lang="en-US" baseline="0" dirty="0" smtClean="0"/>
              <a:t>.</a:t>
            </a:r>
          </a:p>
          <a:p>
            <a:endParaRPr lang="en-US" baseline="0" dirty="0" smtClean="0"/>
          </a:p>
          <a:p>
            <a:r>
              <a:rPr lang="en-US" baseline="0" dirty="0" smtClean="0"/>
              <a:t>We </a:t>
            </a:r>
            <a:r>
              <a:rPr lang="en-US" baseline="0" dirty="0" smtClean="0"/>
              <a:t>haven’t done a webinar for DMs yet, but we might do that in the fall, and the PPT would live here. </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30</a:t>
            </a:fld>
            <a:endParaRPr lang="en-US"/>
          </a:p>
        </p:txBody>
      </p:sp>
    </p:spTree>
    <p:extLst>
      <p:ext uri="{BB962C8B-B14F-4D97-AF65-F5344CB8AC3E}">
        <p14:creationId xmlns:p14="http://schemas.microsoft.com/office/powerpoint/2010/main" val="17901030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It’s also worth mentioning that when you login</a:t>
            </a:r>
            <a:r>
              <a:rPr lang="en-US" baseline="0" dirty="0" smtClean="0"/>
              <a:t> to the TSF2, there’s a page that’s called Guidance. </a:t>
            </a:r>
          </a:p>
          <a:p>
            <a:endParaRPr lang="en-US" baseline="0" dirty="0" smtClean="0"/>
          </a:p>
          <a:p>
            <a:r>
              <a:rPr lang="en-US" baseline="0" dirty="0" smtClean="0"/>
              <a:t>This </a:t>
            </a:r>
            <a:r>
              <a:rPr lang="en-US" baseline="0" dirty="0" smtClean="0"/>
              <a:t>page includes some but not all of the same information on the CCTS website. </a:t>
            </a:r>
          </a:p>
          <a:p>
            <a:endParaRPr lang="en-US" baseline="0" dirty="0" smtClean="0"/>
          </a:p>
          <a:p>
            <a:r>
              <a:rPr lang="en-US" baseline="0" dirty="0" smtClean="0"/>
              <a:t>It </a:t>
            </a:r>
            <a:r>
              <a:rPr lang="en-US" baseline="0" dirty="0" smtClean="0"/>
              <a:t>includes the survey dates and links to the Google Drive folder and webinars. </a:t>
            </a:r>
          </a:p>
          <a:p>
            <a:endParaRPr lang="en-US" baseline="0" dirty="0" smtClean="0"/>
          </a:p>
          <a:p>
            <a:r>
              <a:rPr lang="en-US" baseline="0" dirty="0" smtClean="0"/>
              <a:t>Just </a:t>
            </a:r>
            <a:r>
              <a:rPr lang="en-US" baseline="0" dirty="0" smtClean="0"/>
              <a:t>the training essentials. </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31</a:t>
            </a:fld>
            <a:endParaRPr lang="en-US"/>
          </a:p>
        </p:txBody>
      </p:sp>
    </p:spTree>
    <p:extLst>
      <p:ext uri="{BB962C8B-B14F-4D97-AF65-F5344CB8AC3E}">
        <p14:creationId xmlns:p14="http://schemas.microsoft.com/office/powerpoint/2010/main" val="11918050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Are there</a:t>
            </a:r>
            <a:r>
              <a:rPr lang="en-US" baseline="0" dirty="0" smtClean="0"/>
              <a:t> any questions about the information we’ve covered today?</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32</a:t>
            </a:fld>
            <a:endParaRPr lang="en-US"/>
          </a:p>
        </p:txBody>
      </p:sp>
    </p:spTree>
    <p:extLst>
      <p:ext uri="{BB962C8B-B14F-4D97-AF65-F5344CB8AC3E}">
        <p14:creationId xmlns:p14="http://schemas.microsoft.com/office/powerpoint/2010/main" val="40567717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We</a:t>
            </a:r>
            <a:r>
              <a:rPr lang="en-US" baseline="0" dirty="0" smtClean="0"/>
              <a:t> have a few questions for you.</a:t>
            </a:r>
          </a:p>
          <a:p>
            <a:endParaRPr lang="en-US" baseline="0" dirty="0" smtClean="0"/>
          </a:p>
          <a:p>
            <a:r>
              <a:rPr lang="en-US" baseline="0" dirty="0" smtClean="0"/>
              <a:t>We </a:t>
            </a:r>
            <a:r>
              <a:rPr lang="en-US" baseline="0" dirty="0" smtClean="0"/>
              <a:t>have five common scenarios that have occurred with TSF2 users. </a:t>
            </a:r>
          </a:p>
          <a:p>
            <a:endParaRPr lang="en-US" baseline="0" dirty="0" smtClean="0"/>
          </a:p>
          <a:p>
            <a:r>
              <a:rPr lang="en-US" baseline="0" dirty="0" smtClean="0"/>
              <a:t>Names </a:t>
            </a:r>
            <a:r>
              <a:rPr lang="en-US" baseline="0" dirty="0" smtClean="0"/>
              <a:t>and identities have been changed, but the circumstances are real. </a:t>
            </a:r>
          </a:p>
          <a:p>
            <a:endParaRPr lang="en-US" baseline="0" dirty="0" smtClean="0"/>
          </a:p>
          <a:p>
            <a:r>
              <a:rPr lang="en-US" baseline="0" dirty="0" smtClean="0"/>
              <a:t>We </a:t>
            </a:r>
            <a:r>
              <a:rPr lang="en-US" baseline="0" dirty="0" smtClean="0"/>
              <a:t>want to know how you would resolve these issues.</a:t>
            </a:r>
          </a:p>
        </p:txBody>
      </p:sp>
      <p:sp>
        <p:nvSpPr>
          <p:cNvPr id="4" name="Slide Number Placeholder 3"/>
          <p:cNvSpPr>
            <a:spLocks noGrp="1"/>
          </p:cNvSpPr>
          <p:nvPr>
            <p:ph type="sldNum" sz="quarter" idx="10"/>
          </p:nvPr>
        </p:nvSpPr>
        <p:spPr/>
        <p:txBody>
          <a:bodyPr/>
          <a:lstStyle/>
          <a:p>
            <a:fld id="{E8FE46E3-F50B-40B7-A854-E3050C9E6CD9}" type="slidenum">
              <a:rPr lang="en-US" smtClean="0"/>
              <a:t>33</a:t>
            </a:fld>
            <a:endParaRPr lang="en-US"/>
          </a:p>
        </p:txBody>
      </p:sp>
    </p:spTree>
    <p:extLst>
      <p:ext uri="{BB962C8B-B14F-4D97-AF65-F5344CB8AC3E}">
        <p14:creationId xmlns:p14="http://schemas.microsoft.com/office/powerpoint/2010/main" val="36405637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dirty="0" smtClean="0">
                <a:solidFill>
                  <a:schemeClr val="tx1"/>
                </a:solidFill>
                <a:effectLst/>
                <a:latin typeface="+mn-lt"/>
                <a:ea typeface="+mn-ea"/>
                <a:cs typeface="+mn-cs"/>
              </a:rPr>
              <a:t>Question:</a:t>
            </a:r>
          </a:p>
          <a:p>
            <a:r>
              <a:rPr lang="en-US" kern="1200" dirty="0" smtClean="0">
                <a:solidFill>
                  <a:schemeClr val="tx1"/>
                </a:solidFill>
                <a:effectLst/>
                <a:latin typeface="+mn-lt"/>
                <a:ea typeface="+mn-ea"/>
                <a:cs typeface="+mn-cs"/>
              </a:rPr>
              <a:t>It’s June 1 and Charles Xavier is ready to start conducting the Post-School Survey for Xavier Institute.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However</a:t>
            </a:r>
            <a:r>
              <a:rPr lang="en-US" kern="1200" dirty="0" smtClean="0">
                <a:solidFill>
                  <a:schemeClr val="tx1"/>
                </a:solidFill>
                <a:effectLst/>
                <a:latin typeface="+mn-lt"/>
                <a:ea typeface="+mn-ea"/>
                <a:cs typeface="+mn-cs"/>
              </a:rPr>
              <a:t>, Charles notices that the Post-School Survey column on the Leaver Survey List page says read only.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Why </a:t>
            </a:r>
            <a:r>
              <a:rPr lang="en-US" kern="1200" dirty="0" smtClean="0">
                <a:solidFill>
                  <a:schemeClr val="tx1"/>
                </a:solidFill>
                <a:effectLst/>
                <a:latin typeface="+mn-lt"/>
                <a:ea typeface="+mn-ea"/>
                <a:cs typeface="+mn-cs"/>
              </a:rPr>
              <a:t>is this happening? </a:t>
            </a:r>
          </a:p>
          <a:p>
            <a:r>
              <a:rPr lang="en-US" kern="1200" dirty="0" smtClean="0">
                <a:solidFill>
                  <a:schemeClr val="tx1"/>
                </a:solidFill>
                <a:effectLst/>
                <a:latin typeface="+mn-lt"/>
                <a:ea typeface="+mn-ea"/>
                <a:cs typeface="+mn-cs"/>
              </a:rPr>
              <a:t>What steps should be taken</a:t>
            </a:r>
            <a:r>
              <a:rPr lang="en-US" kern="1200" baseline="0" dirty="0" smtClean="0">
                <a:solidFill>
                  <a:schemeClr val="tx1"/>
                </a:solidFill>
                <a:effectLst/>
                <a:latin typeface="+mn-lt"/>
                <a:ea typeface="+mn-ea"/>
                <a:cs typeface="+mn-cs"/>
              </a:rPr>
              <a:t> to start making survey phone calls</a:t>
            </a:r>
            <a:r>
              <a:rPr lang="en-US" kern="1200" dirty="0" smtClean="0">
                <a:solidFill>
                  <a:schemeClr val="tx1"/>
                </a:solidFill>
                <a:effectLst/>
                <a:latin typeface="+mn-lt"/>
                <a:ea typeface="+mn-ea"/>
                <a:cs typeface="+mn-cs"/>
              </a:rPr>
              <a:t>?</a:t>
            </a:r>
            <a:endParaRPr lang="en-US"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8FE46E3-F50B-40B7-A854-E3050C9E6CD9}" type="slidenum">
              <a:rPr lang="en-US" smtClean="0"/>
              <a:t>34</a:t>
            </a:fld>
            <a:endParaRPr lang="en-US"/>
          </a:p>
        </p:txBody>
      </p:sp>
    </p:spTree>
    <p:extLst>
      <p:ext uri="{BB962C8B-B14F-4D97-AF65-F5344CB8AC3E}">
        <p14:creationId xmlns:p14="http://schemas.microsoft.com/office/powerpoint/2010/main" val="27375645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dirty="0" smtClean="0">
                <a:solidFill>
                  <a:schemeClr val="tx1"/>
                </a:solidFill>
                <a:effectLst/>
                <a:latin typeface="+mn-lt"/>
                <a:ea typeface="+mn-ea"/>
                <a:cs typeface="+mn-cs"/>
              </a:rPr>
              <a:t>Answer</a:t>
            </a:r>
            <a:r>
              <a:rPr lang="en-US" kern="1200" dirty="0" smtClean="0">
                <a:solidFill>
                  <a:schemeClr val="tx1"/>
                </a:solidFill>
                <a:effectLst/>
                <a:latin typeface="+mn-lt"/>
                <a:ea typeface="+mn-ea"/>
                <a:cs typeface="+mn-cs"/>
              </a:rPr>
              <a:t>: </a:t>
            </a:r>
          </a:p>
          <a:p>
            <a:r>
              <a:rPr lang="en-US" kern="1200" dirty="0" smtClean="0">
                <a:solidFill>
                  <a:schemeClr val="tx1"/>
                </a:solidFill>
                <a:effectLst/>
                <a:latin typeface="+mn-lt"/>
                <a:ea typeface="+mn-ea"/>
                <a:cs typeface="+mn-cs"/>
              </a:rPr>
              <a:t>Leaver verification has not been submitted.  </a:t>
            </a:r>
          </a:p>
          <a:p>
            <a:endParaRPr lang="en-US" kern="1200" dirty="0" smtClean="0">
              <a:solidFill>
                <a:schemeClr val="tx1"/>
              </a:solidFill>
              <a:effectLst/>
              <a:latin typeface="+mn-lt"/>
              <a:ea typeface="+mn-ea"/>
              <a:cs typeface="+mn-cs"/>
            </a:endParaRPr>
          </a:p>
          <a:p>
            <a:r>
              <a:rPr lang="en-US" dirty="0" smtClean="0"/>
              <a:t>Since Charles </a:t>
            </a:r>
            <a:r>
              <a:rPr lang="en-US" dirty="0"/>
              <a:t>has a Conduct Survey user role, </a:t>
            </a:r>
            <a:r>
              <a:rPr lang="en-US" dirty="0" smtClean="0"/>
              <a:t>they </a:t>
            </a:r>
            <a:r>
              <a:rPr lang="en-US" dirty="0"/>
              <a:t>should contact their DM to resolve the issue.</a:t>
            </a:r>
            <a:endParaRPr lang="en-US" sz="1800" dirty="0"/>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If </a:t>
            </a:r>
            <a:r>
              <a:rPr lang="en-US" kern="1200" dirty="0" smtClean="0">
                <a:solidFill>
                  <a:schemeClr val="tx1"/>
                </a:solidFill>
                <a:effectLst/>
                <a:latin typeface="+mn-lt"/>
                <a:ea typeface="+mn-ea"/>
                <a:cs typeface="+mn-cs"/>
              </a:rPr>
              <a:t>Charles </a:t>
            </a:r>
            <a:r>
              <a:rPr lang="en-US" kern="1200" dirty="0" smtClean="0">
                <a:solidFill>
                  <a:schemeClr val="tx1"/>
                </a:solidFill>
                <a:effectLst/>
                <a:latin typeface="+mn-lt"/>
                <a:ea typeface="+mn-ea"/>
                <a:cs typeface="+mn-cs"/>
              </a:rPr>
              <a:t>had </a:t>
            </a:r>
            <a:r>
              <a:rPr lang="en-US" kern="1200" dirty="0" smtClean="0">
                <a:solidFill>
                  <a:schemeClr val="tx1"/>
                </a:solidFill>
                <a:effectLst/>
                <a:latin typeface="+mn-lt"/>
                <a:ea typeface="+mn-ea"/>
                <a:cs typeface="+mn-cs"/>
              </a:rPr>
              <a:t>a LV or</a:t>
            </a:r>
            <a:r>
              <a:rPr lang="en-US" kern="1200" baseline="0" dirty="0" smtClean="0">
                <a:solidFill>
                  <a:schemeClr val="tx1"/>
                </a:solidFill>
                <a:effectLst/>
                <a:latin typeface="+mn-lt"/>
                <a:ea typeface="+mn-ea"/>
                <a:cs typeface="+mn-cs"/>
              </a:rPr>
              <a:t> DM</a:t>
            </a:r>
            <a:r>
              <a:rPr lang="en-US" kern="1200" dirty="0" smtClean="0">
                <a:solidFill>
                  <a:schemeClr val="tx1"/>
                </a:solidFill>
                <a:effectLst/>
                <a:latin typeface="+mn-lt"/>
                <a:ea typeface="+mn-ea"/>
                <a:cs typeface="+mn-cs"/>
              </a:rPr>
              <a:t> user role, then they</a:t>
            </a:r>
            <a:r>
              <a:rPr lang="en-US" kern="1200" baseline="0" dirty="0" smtClean="0">
                <a:solidFill>
                  <a:schemeClr val="tx1"/>
                </a:solidFill>
                <a:effectLst/>
                <a:latin typeface="+mn-lt"/>
                <a:ea typeface="+mn-ea"/>
                <a:cs typeface="+mn-cs"/>
              </a:rPr>
              <a:t> </a:t>
            </a:r>
            <a:r>
              <a:rPr lang="en-US" kern="1200" baseline="0" dirty="0" smtClean="0">
                <a:solidFill>
                  <a:schemeClr val="tx1"/>
                </a:solidFill>
                <a:effectLst/>
                <a:latin typeface="+mn-lt"/>
                <a:ea typeface="+mn-ea"/>
                <a:cs typeface="+mn-cs"/>
              </a:rPr>
              <a:t>could follow </a:t>
            </a:r>
            <a:r>
              <a:rPr lang="en-US" kern="1200" baseline="0" dirty="0" smtClean="0">
                <a:solidFill>
                  <a:schemeClr val="tx1"/>
                </a:solidFill>
                <a:effectLst/>
                <a:latin typeface="+mn-lt"/>
                <a:ea typeface="+mn-ea"/>
                <a:cs typeface="+mn-cs"/>
              </a:rPr>
              <a:t>instructions to review and edit leaver demographics and submit leaver verification.</a:t>
            </a:r>
            <a:endParaRPr lang="en-US" kern="1200" dirty="0" smtClean="0">
              <a:solidFill>
                <a:schemeClr val="tx1"/>
              </a:solidFill>
              <a:effectLst/>
              <a:latin typeface="+mn-lt"/>
              <a:ea typeface="+mn-ea"/>
              <a:cs typeface="+mn-cs"/>
            </a:endParaRPr>
          </a:p>
          <a:p>
            <a:endParaRPr lang="en-US"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8FE46E3-F50B-40B7-A854-E3050C9E6CD9}" type="slidenum">
              <a:rPr lang="en-US" smtClean="0"/>
              <a:t>35</a:t>
            </a:fld>
            <a:endParaRPr lang="en-US"/>
          </a:p>
        </p:txBody>
      </p:sp>
    </p:spTree>
    <p:extLst>
      <p:ext uri="{BB962C8B-B14F-4D97-AF65-F5344CB8AC3E}">
        <p14:creationId xmlns:p14="http://schemas.microsoft.com/office/powerpoint/2010/main" val="15081768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dirty="0" smtClean="0">
                <a:solidFill>
                  <a:schemeClr val="tx1"/>
                </a:solidFill>
                <a:effectLst/>
                <a:latin typeface="+mn-lt"/>
                <a:ea typeface="+mn-ea"/>
                <a:cs typeface="+mn-cs"/>
              </a:rPr>
              <a:t>Question:</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Thor </a:t>
            </a:r>
            <a:r>
              <a:rPr lang="en-US" kern="1200" dirty="0" smtClean="0">
                <a:solidFill>
                  <a:schemeClr val="tx1"/>
                </a:solidFill>
                <a:effectLst/>
                <a:latin typeface="+mn-lt"/>
                <a:ea typeface="+mn-ea"/>
                <a:cs typeface="+mn-cs"/>
              </a:rPr>
              <a:t>is a district manager for </a:t>
            </a:r>
            <a:r>
              <a:rPr lang="en-US" kern="1200" dirty="0" err="1" smtClean="0">
                <a:solidFill>
                  <a:schemeClr val="tx1"/>
                </a:solidFill>
                <a:effectLst/>
                <a:latin typeface="+mn-lt"/>
                <a:ea typeface="+mn-ea"/>
                <a:cs typeface="+mn-cs"/>
              </a:rPr>
              <a:t>Asgard</a:t>
            </a:r>
            <a:r>
              <a:rPr lang="en-US" kern="1200" dirty="0" smtClean="0">
                <a:solidFill>
                  <a:schemeClr val="tx1"/>
                </a:solidFill>
                <a:effectLst/>
                <a:latin typeface="+mn-lt"/>
                <a:ea typeface="+mn-ea"/>
                <a:cs typeface="+mn-cs"/>
              </a:rPr>
              <a:t> district.</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Thor</a:t>
            </a:r>
            <a:r>
              <a:rPr lang="en-US" kern="1200" baseline="0" dirty="0" smtClean="0">
                <a:solidFill>
                  <a:schemeClr val="tx1"/>
                </a:solidFill>
                <a:effectLst/>
                <a:latin typeface="+mn-lt"/>
                <a:ea typeface="+mn-ea"/>
                <a:cs typeface="+mn-cs"/>
              </a:rPr>
              <a:t> </a:t>
            </a:r>
            <a:r>
              <a:rPr lang="en-US" kern="1200" dirty="0" smtClean="0">
                <a:solidFill>
                  <a:schemeClr val="tx1"/>
                </a:solidFill>
                <a:effectLst/>
                <a:latin typeface="+mn-lt"/>
                <a:ea typeface="+mn-ea"/>
                <a:cs typeface="+mn-cs"/>
              </a:rPr>
              <a:t>received several messages from CCTS that </a:t>
            </a:r>
            <a:r>
              <a:rPr lang="en-US" kern="1200" dirty="0" err="1" smtClean="0">
                <a:solidFill>
                  <a:schemeClr val="tx1"/>
                </a:solidFill>
                <a:effectLst/>
                <a:latin typeface="+mn-lt"/>
                <a:ea typeface="+mn-ea"/>
                <a:cs typeface="+mn-cs"/>
              </a:rPr>
              <a:t>Asgard</a:t>
            </a:r>
            <a:r>
              <a:rPr lang="en-US" kern="1200" dirty="0" smtClean="0">
                <a:solidFill>
                  <a:schemeClr val="tx1"/>
                </a:solidFill>
                <a:effectLst/>
                <a:latin typeface="+mn-lt"/>
                <a:ea typeface="+mn-ea"/>
                <a:cs typeface="+mn-cs"/>
              </a:rPr>
              <a:t> has one or more schools that have not submitted leaver verification.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Thor </a:t>
            </a:r>
            <a:r>
              <a:rPr lang="en-US" kern="1200" dirty="0" smtClean="0">
                <a:solidFill>
                  <a:schemeClr val="tx1"/>
                </a:solidFill>
                <a:effectLst/>
                <a:latin typeface="+mn-lt"/>
                <a:ea typeface="+mn-ea"/>
                <a:cs typeface="+mn-cs"/>
              </a:rPr>
              <a:t>checks the School List page and sees all of the schools with</a:t>
            </a:r>
            <a:r>
              <a:rPr lang="en-US" kern="1200" baseline="0" dirty="0" smtClean="0">
                <a:solidFill>
                  <a:schemeClr val="tx1"/>
                </a:solidFill>
                <a:effectLst/>
                <a:latin typeface="+mn-lt"/>
                <a:ea typeface="+mn-ea"/>
                <a:cs typeface="+mn-cs"/>
              </a:rPr>
              <a:t> leavers have been verified</a:t>
            </a:r>
            <a:r>
              <a:rPr lang="en-US" kern="1200" dirty="0" smtClean="0">
                <a:solidFill>
                  <a:schemeClr val="tx1"/>
                </a:solidFill>
                <a:effectLst/>
                <a:latin typeface="+mn-lt"/>
                <a:ea typeface="+mn-ea"/>
                <a:cs typeface="+mn-cs"/>
              </a:rPr>
              <a:t>.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Why </a:t>
            </a:r>
            <a:r>
              <a:rPr lang="en-US" kern="1200" dirty="0" smtClean="0">
                <a:solidFill>
                  <a:schemeClr val="tx1"/>
                </a:solidFill>
                <a:effectLst/>
                <a:latin typeface="+mn-lt"/>
                <a:ea typeface="+mn-ea"/>
                <a:cs typeface="+mn-cs"/>
              </a:rPr>
              <a:t>is Thor receiving</a:t>
            </a:r>
            <a:r>
              <a:rPr lang="en-US" kern="1200" baseline="0" dirty="0" smtClean="0">
                <a:solidFill>
                  <a:schemeClr val="tx1"/>
                </a:solidFill>
                <a:effectLst/>
                <a:latin typeface="+mn-lt"/>
                <a:ea typeface="+mn-ea"/>
                <a:cs typeface="+mn-cs"/>
              </a:rPr>
              <a:t> these</a:t>
            </a:r>
            <a:r>
              <a:rPr lang="en-US" kern="1200" dirty="0" smtClean="0">
                <a:solidFill>
                  <a:schemeClr val="tx1"/>
                </a:solidFill>
                <a:effectLst/>
                <a:latin typeface="+mn-lt"/>
                <a:ea typeface="+mn-ea"/>
                <a:cs typeface="+mn-cs"/>
              </a:rPr>
              <a:t> messages from CCTS? </a:t>
            </a:r>
          </a:p>
          <a:p>
            <a:r>
              <a:rPr lang="en-US" kern="1200" dirty="0" smtClean="0">
                <a:solidFill>
                  <a:schemeClr val="tx1"/>
                </a:solidFill>
                <a:effectLst/>
                <a:latin typeface="+mn-lt"/>
                <a:ea typeface="+mn-ea"/>
                <a:cs typeface="+mn-cs"/>
              </a:rPr>
              <a:t>What </a:t>
            </a:r>
            <a:r>
              <a:rPr lang="en-US" kern="1200" dirty="0" smtClean="0">
                <a:solidFill>
                  <a:schemeClr val="tx1"/>
                </a:solidFill>
                <a:effectLst/>
                <a:latin typeface="+mn-lt"/>
                <a:ea typeface="+mn-ea"/>
                <a:cs typeface="+mn-cs"/>
              </a:rPr>
              <a:t>should Thor do to resolve this</a:t>
            </a:r>
            <a:r>
              <a:rPr lang="en-US" kern="1200" dirty="0" smtClean="0">
                <a:solidFill>
                  <a:schemeClr val="tx1"/>
                </a:solidFill>
                <a:effectLst/>
                <a:latin typeface="+mn-lt"/>
                <a:ea typeface="+mn-ea"/>
                <a:cs typeface="+mn-cs"/>
              </a:rPr>
              <a:t>?</a:t>
            </a:r>
            <a:endParaRPr lang="en-US"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8FE46E3-F50B-40B7-A854-E3050C9E6CD9}" type="slidenum">
              <a:rPr lang="en-US" smtClean="0"/>
              <a:t>36</a:t>
            </a:fld>
            <a:endParaRPr lang="en-US"/>
          </a:p>
        </p:txBody>
      </p:sp>
    </p:spTree>
    <p:extLst>
      <p:ext uri="{BB962C8B-B14F-4D97-AF65-F5344CB8AC3E}">
        <p14:creationId xmlns:p14="http://schemas.microsoft.com/office/powerpoint/2010/main" val="3687055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Answer</a:t>
            </a:r>
            <a:r>
              <a:rPr lang="en-US" dirty="0"/>
              <a:t>: </a:t>
            </a:r>
          </a:p>
          <a:p>
            <a:endParaRPr lang="en-US" dirty="0" smtClean="0"/>
          </a:p>
          <a:p>
            <a:r>
              <a:rPr lang="en-US" dirty="0" smtClean="0"/>
              <a:t>Not </a:t>
            </a:r>
            <a:r>
              <a:rPr lang="en-US" dirty="0"/>
              <a:t>all the schools have submitted leaver verification. </a:t>
            </a:r>
          </a:p>
          <a:p>
            <a:endParaRPr lang="en-US" dirty="0" smtClean="0"/>
          </a:p>
          <a:p>
            <a:r>
              <a:rPr lang="en-US" dirty="0" smtClean="0"/>
              <a:t>Thor </a:t>
            </a:r>
            <a:r>
              <a:rPr lang="en-US" dirty="0"/>
              <a:t>also needs to submit verification for the schools that have zero leavers</a:t>
            </a:r>
            <a:r>
              <a:rPr lang="en-US" dirty="0" smtClean="0"/>
              <a:t>.</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37</a:t>
            </a:fld>
            <a:endParaRPr lang="en-US"/>
          </a:p>
        </p:txBody>
      </p:sp>
    </p:spTree>
    <p:extLst>
      <p:ext uri="{BB962C8B-B14F-4D97-AF65-F5344CB8AC3E}">
        <p14:creationId xmlns:p14="http://schemas.microsoft.com/office/powerpoint/2010/main" val="42448650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dirty="0" smtClean="0">
                <a:solidFill>
                  <a:schemeClr val="tx1"/>
                </a:solidFill>
                <a:effectLst/>
                <a:latin typeface="+mn-lt"/>
                <a:ea typeface="+mn-ea"/>
                <a:cs typeface="+mn-cs"/>
              </a:rPr>
              <a:t>Question:</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Black </a:t>
            </a:r>
            <a:r>
              <a:rPr lang="en-US" kern="1200" dirty="0" smtClean="0">
                <a:solidFill>
                  <a:schemeClr val="tx1"/>
                </a:solidFill>
                <a:effectLst/>
                <a:latin typeface="+mn-lt"/>
                <a:ea typeface="+mn-ea"/>
                <a:cs typeface="+mn-cs"/>
              </a:rPr>
              <a:t>Widow doesn’t know what training</a:t>
            </a:r>
            <a:r>
              <a:rPr lang="en-US" kern="1200" baseline="0" dirty="0" smtClean="0">
                <a:solidFill>
                  <a:schemeClr val="tx1"/>
                </a:solidFill>
                <a:effectLst/>
                <a:latin typeface="+mn-lt"/>
                <a:ea typeface="+mn-ea"/>
                <a:cs typeface="+mn-cs"/>
              </a:rPr>
              <a:t> materials to review, because they don’t know</a:t>
            </a:r>
            <a:r>
              <a:rPr lang="en-US" kern="1200" dirty="0" smtClean="0">
                <a:solidFill>
                  <a:schemeClr val="tx1"/>
                </a:solidFill>
                <a:effectLst/>
                <a:latin typeface="+mn-lt"/>
                <a:ea typeface="+mn-ea"/>
                <a:cs typeface="+mn-cs"/>
              </a:rPr>
              <a:t> what</a:t>
            </a:r>
            <a:r>
              <a:rPr lang="en-US" kern="1200" baseline="0" dirty="0" smtClean="0">
                <a:solidFill>
                  <a:schemeClr val="tx1"/>
                </a:solidFill>
                <a:effectLst/>
                <a:latin typeface="+mn-lt"/>
                <a:ea typeface="+mn-ea"/>
                <a:cs typeface="+mn-cs"/>
              </a:rPr>
              <a:t> </a:t>
            </a:r>
            <a:r>
              <a:rPr lang="en-US" kern="1200" dirty="0" smtClean="0">
                <a:solidFill>
                  <a:schemeClr val="tx1"/>
                </a:solidFill>
                <a:effectLst/>
                <a:latin typeface="+mn-lt"/>
                <a:ea typeface="+mn-ea"/>
                <a:cs typeface="+mn-cs"/>
              </a:rPr>
              <a:t>user role </a:t>
            </a:r>
            <a:r>
              <a:rPr lang="en-US" kern="1200" baseline="0" dirty="0" smtClean="0">
                <a:solidFill>
                  <a:schemeClr val="tx1"/>
                </a:solidFill>
                <a:effectLst/>
                <a:latin typeface="+mn-lt"/>
                <a:ea typeface="+mn-ea"/>
                <a:cs typeface="+mn-cs"/>
              </a:rPr>
              <a:t>they have in the TSF2</a:t>
            </a:r>
            <a:r>
              <a:rPr lang="en-US" kern="1200" dirty="0" smtClean="0">
                <a:solidFill>
                  <a:schemeClr val="tx1"/>
                </a:solidFill>
                <a:effectLst/>
                <a:latin typeface="+mn-lt"/>
                <a:ea typeface="+mn-ea"/>
                <a:cs typeface="+mn-cs"/>
              </a:rPr>
              <a:t>. </a:t>
            </a:r>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How </a:t>
            </a:r>
            <a:r>
              <a:rPr lang="en-US" kern="1200" dirty="0" smtClean="0">
                <a:solidFill>
                  <a:schemeClr val="tx1"/>
                </a:solidFill>
                <a:effectLst/>
                <a:latin typeface="+mn-lt"/>
                <a:ea typeface="+mn-ea"/>
                <a:cs typeface="+mn-cs"/>
              </a:rPr>
              <a:t>can they find</a:t>
            </a:r>
            <a:r>
              <a:rPr lang="en-US" kern="1200" baseline="0" dirty="0" smtClean="0">
                <a:solidFill>
                  <a:schemeClr val="tx1"/>
                </a:solidFill>
                <a:effectLst/>
                <a:latin typeface="+mn-lt"/>
                <a:ea typeface="+mn-ea"/>
                <a:cs typeface="+mn-cs"/>
              </a:rPr>
              <a:t> out</a:t>
            </a:r>
            <a:r>
              <a:rPr lang="en-US" kern="1200" dirty="0" smtClean="0">
                <a:solidFill>
                  <a:schemeClr val="tx1"/>
                </a:solidFill>
                <a:effectLst/>
                <a:latin typeface="+mn-lt"/>
                <a:ea typeface="+mn-ea"/>
                <a:cs typeface="+mn-cs"/>
              </a:rPr>
              <a:t>?</a:t>
            </a:r>
          </a:p>
          <a:p>
            <a:r>
              <a:rPr lang="en-US" kern="1200" dirty="0" smtClean="0">
                <a:solidFill>
                  <a:schemeClr val="tx1"/>
                </a:solidFill>
                <a:effectLst/>
                <a:latin typeface="+mn-lt"/>
                <a:ea typeface="+mn-ea"/>
                <a:cs typeface="+mn-cs"/>
              </a:rPr>
              <a:t> </a:t>
            </a:r>
          </a:p>
          <a:p>
            <a:r>
              <a:rPr lang="en-US" kern="1200" dirty="0" smtClean="0">
                <a:solidFill>
                  <a:schemeClr val="tx1"/>
                </a:solidFill>
                <a:effectLst/>
                <a:latin typeface="+mn-lt"/>
                <a:ea typeface="+mn-ea"/>
                <a:cs typeface="+mn-cs"/>
              </a:rPr>
              <a:t>Answer: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Black </a:t>
            </a:r>
            <a:r>
              <a:rPr lang="en-US" kern="1200" dirty="0" smtClean="0">
                <a:solidFill>
                  <a:schemeClr val="tx1"/>
                </a:solidFill>
                <a:effectLst/>
                <a:latin typeface="+mn-lt"/>
                <a:ea typeface="+mn-ea"/>
                <a:cs typeface="+mn-cs"/>
              </a:rPr>
              <a:t>Widow should ask their district manager. </a:t>
            </a:r>
          </a:p>
          <a:p>
            <a:r>
              <a:rPr lang="en-US" kern="1200" dirty="0" smtClean="0">
                <a:solidFill>
                  <a:schemeClr val="tx1"/>
                </a:solidFill>
                <a:effectLst/>
                <a:latin typeface="+mn-lt"/>
                <a:ea typeface="+mn-ea"/>
                <a:cs typeface="+mn-cs"/>
              </a:rPr>
              <a:t>If they don’t know who that is, they can contact CCTS.</a:t>
            </a:r>
            <a:endParaRPr lang="en-US" sz="1800" dirty="0"/>
          </a:p>
        </p:txBody>
      </p:sp>
      <p:sp>
        <p:nvSpPr>
          <p:cNvPr id="4" name="Slide Number Placeholder 3"/>
          <p:cNvSpPr>
            <a:spLocks noGrp="1"/>
          </p:cNvSpPr>
          <p:nvPr>
            <p:ph type="sldNum" sz="quarter" idx="10"/>
          </p:nvPr>
        </p:nvSpPr>
        <p:spPr/>
        <p:txBody>
          <a:bodyPr/>
          <a:lstStyle/>
          <a:p>
            <a:fld id="{E8FE46E3-F50B-40B7-A854-E3050C9E6CD9}" type="slidenum">
              <a:rPr lang="en-US" smtClean="0"/>
              <a:t>38</a:t>
            </a:fld>
            <a:endParaRPr lang="en-US"/>
          </a:p>
        </p:txBody>
      </p:sp>
    </p:spTree>
    <p:extLst>
      <p:ext uri="{BB962C8B-B14F-4D97-AF65-F5344CB8AC3E}">
        <p14:creationId xmlns:p14="http://schemas.microsoft.com/office/powerpoint/2010/main" val="10088575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dirty="0" smtClean="0">
                <a:solidFill>
                  <a:schemeClr val="tx1"/>
                </a:solidFill>
                <a:effectLst/>
                <a:latin typeface="+mn-lt"/>
                <a:ea typeface="+mn-ea"/>
                <a:cs typeface="+mn-cs"/>
              </a:rPr>
              <a:t>Question:</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Hulk</a:t>
            </a:r>
            <a:r>
              <a:rPr lang="en-US" kern="1200" baseline="0" dirty="0" smtClean="0">
                <a:solidFill>
                  <a:schemeClr val="tx1"/>
                </a:solidFill>
                <a:effectLst/>
                <a:latin typeface="+mn-lt"/>
                <a:ea typeface="+mn-ea"/>
                <a:cs typeface="+mn-cs"/>
              </a:rPr>
              <a:t> </a:t>
            </a:r>
            <a:r>
              <a:rPr lang="en-US" kern="1200" baseline="0" dirty="0" smtClean="0">
                <a:solidFill>
                  <a:schemeClr val="tx1"/>
                </a:solidFill>
                <a:effectLst/>
                <a:latin typeface="+mn-lt"/>
                <a:ea typeface="+mn-ea"/>
                <a:cs typeface="+mn-cs"/>
              </a:rPr>
              <a:t>hasn’t conducted the Post-School Survey in a few years.</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Hulk </a:t>
            </a:r>
            <a:r>
              <a:rPr lang="en-US" kern="1200" baseline="0" dirty="0" smtClean="0">
                <a:solidFill>
                  <a:schemeClr val="tx1"/>
                </a:solidFill>
                <a:effectLst/>
                <a:latin typeface="+mn-lt"/>
                <a:ea typeface="+mn-ea"/>
                <a:cs typeface="+mn-cs"/>
              </a:rPr>
              <a:t>goes to the </a:t>
            </a:r>
            <a:r>
              <a:rPr lang="en-US" kern="1200" dirty="0" smtClean="0">
                <a:solidFill>
                  <a:schemeClr val="tx1"/>
                </a:solidFill>
                <a:effectLst/>
                <a:latin typeface="+mn-lt"/>
                <a:ea typeface="+mn-ea"/>
                <a:cs typeface="+mn-cs"/>
              </a:rPr>
              <a:t>TSF2</a:t>
            </a:r>
            <a:r>
              <a:rPr lang="en-US" kern="1200" baseline="0" dirty="0" smtClean="0">
                <a:solidFill>
                  <a:schemeClr val="tx1"/>
                </a:solidFill>
                <a:effectLst/>
                <a:latin typeface="+mn-lt"/>
                <a:ea typeface="+mn-ea"/>
                <a:cs typeface="+mn-cs"/>
              </a:rPr>
              <a:t> login page and enters their email address and makes a guess at their password.</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T</a:t>
            </a:r>
            <a:r>
              <a:rPr lang="en-US" kern="1200" dirty="0" smtClean="0">
                <a:solidFill>
                  <a:schemeClr val="tx1"/>
                </a:solidFill>
                <a:effectLst/>
                <a:latin typeface="+mn-lt"/>
                <a:ea typeface="+mn-ea"/>
                <a:cs typeface="+mn-cs"/>
              </a:rPr>
              <a:t>hey </a:t>
            </a:r>
            <a:r>
              <a:rPr lang="en-US" kern="1200" dirty="0" smtClean="0">
                <a:solidFill>
                  <a:schemeClr val="tx1"/>
                </a:solidFill>
                <a:effectLst/>
                <a:latin typeface="+mn-lt"/>
                <a:ea typeface="+mn-ea"/>
                <a:cs typeface="+mn-cs"/>
              </a:rPr>
              <a:t>get</a:t>
            </a:r>
            <a:r>
              <a:rPr lang="en-US" kern="1200" baseline="0" dirty="0" smtClean="0">
                <a:solidFill>
                  <a:schemeClr val="tx1"/>
                </a:solidFill>
                <a:effectLst/>
                <a:latin typeface="+mn-lt"/>
                <a:ea typeface="+mn-ea"/>
                <a:cs typeface="+mn-cs"/>
              </a:rPr>
              <a:t> </a:t>
            </a:r>
            <a:r>
              <a:rPr lang="en-US" kern="1200" baseline="0" dirty="0" smtClean="0">
                <a:solidFill>
                  <a:schemeClr val="tx1"/>
                </a:solidFill>
                <a:effectLst/>
                <a:latin typeface="+mn-lt"/>
                <a:ea typeface="+mn-ea"/>
                <a:cs typeface="+mn-cs"/>
              </a:rPr>
              <a:t>an</a:t>
            </a:r>
            <a:r>
              <a:rPr lang="en-US" kern="1200" dirty="0" smtClean="0">
                <a:solidFill>
                  <a:schemeClr val="tx1"/>
                </a:solidFill>
                <a:effectLst/>
                <a:latin typeface="+mn-lt"/>
                <a:ea typeface="+mn-ea"/>
                <a:cs typeface="+mn-cs"/>
              </a:rPr>
              <a:t> error </a:t>
            </a:r>
            <a:r>
              <a:rPr lang="en-US" kern="1200" dirty="0" smtClean="0">
                <a:solidFill>
                  <a:schemeClr val="tx1"/>
                </a:solidFill>
                <a:effectLst/>
                <a:latin typeface="+mn-lt"/>
                <a:ea typeface="+mn-ea"/>
                <a:cs typeface="+mn-cs"/>
              </a:rPr>
              <a:t>message that says username </a:t>
            </a:r>
            <a:r>
              <a:rPr lang="en-US" kern="1200" dirty="0" smtClean="0">
                <a:solidFill>
                  <a:schemeClr val="tx1"/>
                </a:solidFill>
                <a:effectLst/>
                <a:latin typeface="+mn-lt"/>
                <a:ea typeface="+mn-ea"/>
                <a:cs typeface="+mn-cs"/>
              </a:rPr>
              <a:t>or password </a:t>
            </a:r>
            <a:r>
              <a:rPr lang="en-US" kern="1200" dirty="0" smtClean="0">
                <a:solidFill>
                  <a:schemeClr val="tx1"/>
                </a:solidFill>
                <a:effectLst/>
                <a:latin typeface="+mn-lt"/>
                <a:ea typeface="+mn-ea"/>
                <a:cs typeface="+mn-cs"/>
              </a:rPr>
              <a:t>mismatch.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Hulk </a:t>
            </a:r>
            <a:r>
              <a:rPr lang="en-US" kern="1200" dirty="0" smtClean="0">
                <a:solidFill>
                  <a:schemeClr val="tx1"/>
                </a:solidFill>
                <a:effectLst/>
                <a:latin typeface="+mn-lt"/>
                <a:ea typeface="+mn-ea"/>
                <a:cs typeface="+mn-cs"/>
              </a:rPr>
              <a:t>tries</a:t>
            </a:r>
            <a:r>
              <a:rPr lang="en-US" kern="1200" baseline="0" dirty="0" smtClean="0">
                <a:solidFill>
                  <a:schemeClr val="tx1"/>
                </a:solidFill>
                <a:effectLst/>
                <a:latin typeface="+mn-lt"/>
                <a:ea typeface="+mn-ea"/>
                <a:cs typeface="+mn-cs"/>
              </a:rPr>
              <a:t> a few more times and gets the same result.</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Then </a:t>
            </a:r>
            <a:r>
              <a:rPr lang="en-US" kern="1200" baseline="0" dirty="0" smtClean="0">
                <a:solidFill>
                  <a:schemeClr val="tx1"/>
                </a:solidFill>
                <a:effectLst/>
                <a:latin typeface="+mn-lt"/>
                <a:ea typeface="+mn-ea"/>
                <a:cs typeface="+mn-cs"/>
              </a:rPr>
              <a:t>hulk </a:t>
            </a:r>
            <a:r>
              <a:rPr lang="en-US" kern="1200" dirty="0" smtClean="0">
                <a:solidFill>
                  <a:schemeClr val="tx1"/>
                </a:solidFill>
                <a:effectLst/>
                <a:latin typeface="+mn-lt"/>
                <a:ea typeface="+mn-ea"/>
                <a:cs typeface="+mn-cs"/>
              </a:rPr>
              <a:t>clicks on link that</a:t>
            </a:r>
            <a:r>
              <a:rPr lang="en-US" kern="1200" baseline="0" dirty="0" smtClean="0">
                <a:solidFill>
                  <a:schemeClr val="tx1"/>
                </a:solidFill>
                <a:effectLst/>
                <a:latin typeface="+mn-lt"/>
                <a:ea typeface="+mn-ea"/>
                <a:cs typeface="+mn-cs"/>
              </a:rPr>
              <a:t> says</a:t>
            </a:r>
            <a:r>
              <a:rPr lang="en-US" kern="1200" dirty="0" smtClean="0">
                <a:solidFill>
                  <a:schemeClr val="tx1"/>
                </a:solidFill>
                <a:effectLst/>
                <a:latin typeface="+mn-lt"/>
                <a:ea typeface="+mn-ea"/>
                <a:cs typeface="+mn-cs"/>
              </a:rPr>
              <a:t> reset password.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Nothing </a:t>
            </a:r>
            <a:r>
              <a:rPr lang="en-US" kern="1200" dirty="0" smtClean="0">
                <a:solidFill>
                  <a:schemeClr val="tx1"/>
                </a:solidFill>
                <a:effectLst/>
                <a:latin typeface="+mn-lt"/>
                <a:ea typeface="+mn-ea"/>
                <a:cs typeface="+mn-cs"/>
              </a:rPr>
              <a:t>happens.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Why </a:t>
            </a:r>
            <a:r>
              <a:rPr lang="en-US" kern="1200" dirty="0" smtClean="0">
                <a:solidFill>
                  <a:schemeClr val="tx1"/>
                </a:solidFill>
                <a:effectLst/>
                <a:latin typeface="+mn-lt"/>
                <a:ea typeface="+mn-ea"/>
                <a:cs typeface="+mn-cs"/>
              </a:rPr>
              <a:t>can’t Hulk reset their password? </a:t>
            </a:r>
          </a:p>
          <a:p>
            <a:r>
              <a:rPr lang="en-US" kern="1200" dirty="0" smtClean="0">
                <a:solidFill>
                  <a:schemeClr val="tx1"/>
                </a:solidFill>
                <a:effectLst/>
                <a:latin typeface="+mn-lt"/>
                <a:ea typeface="+mn-ea"/>
                <a:cs typeface="+mn-cs"/>
              </a:rPr>
              <a:t>What steps can Hulk take to successfully log in to the TSF2?</a:t>
            </a:r>
          </a:p>
          <a:p>
            <a:endParaRPr lang="en-US" sz="1100" dirty="0"/>
          </a:p>
        </p:txBody>
      </p:sp>
      <p:sp>
        <p:nvSpPr>
          <p:cNvPr id="4" name="Slide Number Placeholder 3"/>
          <p:cNvSpPr>
            <a:spLocks noGrp="1"/>
          </p:cNvSpPr>
          <p:nvPr>
            <p:ph type="sldNum" sz="quarter" idx="10"/>
          </p:nvPr>
        </p:nvSpPr>
        <p:spPr/>
        <p:txBody>
          <a:bodyPr/>
          <a:lstStyle/>
          <a:p>
            <a:fld id="{E8FE46E3-F50B-40B7-A854-E3050C9E6CD9}" type="slidenum">
              <a:rPr lang="en-US" smtClean="0"/>
              <a:t>39</a:t>
            </a:fld>
            <a:endParaRPr lang="en-US"/>
          </a:p>
        </p:txBody>
      </p:sp>
    </p:spTree>
    <p:extLst>
      <p:ext uri="{BB962C8B-B14F-4D97-AF65-F5344CB8AC3E}">
        <p14:creationId xmlns:p14="http://schemas.microsoft.com/office/powerpoint/2010/main" val="25071346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dirty="0" smtClean="0">
                <a:solidFill>
                  <a:schemeClr val="tx1"/>
                </a:solidFill>
                <a:effectLst/>
                <a:latin typeface="+mn-lt"/>
                <a:ea typeface="+mn-ea"/>
                <a:cs typeface="+mn-cs"/>
              </a:rPr>
              <a:t>Answer</a:t>
            </a:r>
            <a:r>
              <a:rPr lang="en-US" kern="1200" dirty="0" smtClean="0">
                <a:solidFill>
                  <a:schemeClr val="tx1"/>
                </a:solidFill>
                <a:effectLst/>
                <a:latin typeface="+mn-lt"/>
                <a:ea typeface="+mn-ea"/>
                <a:cs typeface="+mn-cs"/>
              </a:rPr>
              <a:t>: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This </a:t>
            </a:r>
            <a:r>
              <a:rPr lang="en-US" kern="1200" dirty="0" smtClean="0">
                <a:solidFill>
                  <a:schemeClr val="tx1"/>
                </a:solidFill>
                <a:effectLst/>
                <a:latin typeface="+mn-lt"/>
                <a:ea typeface="+mn-ea"/>
                <a:cs typeface="+mn-cs"/>
              </a:rPr>
              <a:t>is happening because Hulk has either never logged into the TSF2 before or they do not have an account.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The </a:t>
            </a:r>
            <a:r>
              <a:rPr lang="en-US" kern="1200" dirty="0" smtClean="0">
                <a:solidFill>
                  <a:schemeClr val="tx1"/>
                </a:solidFill>
                <a:effectLst/>
                <a:latin typeface="+mn-lt"/>
                <a:ea typeface="+mn-ea"/>
                <a:cs typeface="+mn-cs"/>
              </a:rPr>
              <a:t>first thing they need to do is check with their district manager to see if they have an account.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If </a:t>
            </a:r>
            <a:r>
              <a:rPr lang="en-US" kern="1200" dirty="0" smtClean="0">
                <a:solidFill>
                  <a:schemeClr val="tx1"/>
                </a:solidFill>
                <a:effectLst/>
                <a:latin typeface="+mn-lt"/>
                <a:ea typeface="+mn-ea"/>
                <a:cs typeface="+mn-cs"/>
              </a:rPr>
              <a:t>they have an account but have never logged in (last login date = not available), the district manager can send a password reset email.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If </a:t>
            </a:r>
            <a:r>
              <a:rPr lang="en-US" kern="1200" dirty="0" smtClean="0">
                <a:solidFill>
                  <a:schemeClr val="tx1"/>
                </a:solidFill>
                <a:effectLst/>
                <a:latin typeface="+mn-lt"/>
                <a:ea typeface="+mn-ea"/>
                <a:cs typeface="+mn-cs"/>
              </a:rPr>
              <a:t>they do not have an account, their district manager can add them.</a:t>
            </a:r>
          </a:p>
          <a:p>
            <a:endParaRPr lang="en-US" sz="1800" dirty="0"/>
          </a:p>
        </p:txBody>
      </p:sp>
      <p:sp>
        <p:nvSpPr>
          <p:cNvPr id="4" name="Slide Number Placeholder 3"/>
          <p:cNvSpPr>
            <a:spLocks noGrp="1"/>
          </p:cNvSpPr>
          <p:nvPr>
            <p:ph type="sldNum" sz="quarter" idx="10"/>
          </p:nvPr>
        </p:nvSpPr>
        <p:spPr/>
        <p:txBody>
          <a:bodyPr/>
          <a:lstStyle/>
          <a:p>
            <a:fld id="{E8FE46E3-F50B-40B7-A854-E3050C9E6CD9}" type="slidenum">
              <a:rPr lang="en-US" smtClean="0"/>
              <a:t>40</a:t>
            </a:fld>
            <a:endParaRPr lang="en-US"/>
          </a:p>
        </p:txBody>
      </p:sp>
    </p:spTree>
    <p:extLst>
      <p:ext uri="{BB962C8B-B14F-4D97-AF65-F5344CB8AC3E}">
        <p14:creationId xmlns:p14="http://schemas.microsoft.com/office/powerpoint/2010/main" val="31729540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Question:</a:t>
            </a:r>
          </a:p>
          <a:p>
            <a:r>
              <a:rPr lang="en-US" dirty="0" smtClean="0"/>
              <a:t>Iron Man is new</a:t>
            </a:r>
            <a:r>
              <a:rPr lang="en-US" baseline="0" dirty="0" smtClean="0"/>
              <a:t> to Malibu and has been told they’re in charge of the Post-School Survey.</a:t>
            </a:r>
          </a:p>
          <a:p>
            <a:r>
              <a:rPr lang="en-US" baseline="0" dirty="0" smtClean="0"/>
              <a:t>Iron Man doesn’t know what this is. </a:t>
            </a:r>
          </a:p>
          <a:p>
            <a:r>
              <a:rPr lang="en-US" baseline="0" dirty="0" smtClean="0"/>
              <a:t>Where should Iron Man look for help?</a:t>
            </a:r>
          </a:p>
          <a:p>
            <a:endParaRPr lang="en-US" baseline="0" dirty="0" smtClean="0"/>
          </a:p>
          <a:p>
            <a:r>
              <a:rPr lang="en-US" baseline="0" dirty="0" smtClean="0"/>
              <a:t>Answer:</a:t>
            </a:r>
          </a:p>
          <a:p>
            <a:r>
              <a:rPr lang="en-US" baseline="0" dirty="0" smtClean="0"/>
              <a:t>Start on the Guidance for Educators page on the CCTS website.</a:t>
            </a:r>
          </a:p>
        </p:txBody>
      </p:sp>
      <p:sp>
        <p:nvSpPr>
          <p:cNvPr id="4" name="Slide Number Placeholder 3"/>
          <p:cNvSpPr>
            <a:spLocks noGrp="1"/>
          </p:cNvSpPr>
          <p:nvPr>
            <p:ph type="sldNum" sz="quarter" idx="10"/>
          </p:nvPr>
        </p:nvSpPr>
        <p:spPr/>
        <p:txBody>
          <a:bodyPr/>
          <a:lstStyle/>
          <a:p>
            <a:fld id="{E8FE46E3-F50B-40B7-A854-E3050C9E6CD9}" type="slidenum">
              <a:rPr lang="en-US" smtClean="0"/>
              <a:t>41</a:t>
            </a:fld>
            <a:endParaRPr lang="en-US"/>
          </a:p>
        </p:txBody>
      </p:sp>
    </p:spTree>
    <p:extLst>
      <p:ext uri="{BB962C8B-B14F-4D97-AF65-F5344CB8AC3E}">
        <p14:creationId xmlns:p14="http://schemas.microsoft.com/office/powerpoint/2010/main" val="6983748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42</a:t>
            </a:fld>
            <a:endParaRPr lang="en-US"/>
          </a:p>
        </p:txBody>
      </p:sp>
    </p:spTree>
    <p:extLst>
      <p:ext uri="{BB962C8B-B14F-4D97-AF65-F5344CB8AC3E}">
        <p14:creationId xmlns:p14="http://schemas.microsoft.com/office/powerpoint/2010/main" val="28340369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kern="1200" dirty="0">
                <a:solidFill>
                  <a:schemeClr val="tx1"/>
                </a:solidFill>
                <a:effectLst/>
                <a:latin typeface="+mn-lt"/>
                <a:ea typeface="+mn-ea"/>
                <a:cs typeface="+mn-cs"/>
              </a:rPr>
              <a:t>The survey is currently open and will remain open through </a:t>
            </a:r>
            <a:r>
              <a:rPr lang="en-US" kern="1200" baseline="0" dirty="0">
                <a:solidFill>
                  <a:schemeClr val="tx1"/>
                </a:solidFill>
                <a:effectLst/>
                <a:latin typeface="+mn-lt"/>
                <a:ea typeface="+mn-ea"/>
                <a:cs typeface="+mn-cs"/>
              </a:rPr>
              <a:t>November 1 at 11:59 p.m.</a:t>
            </a:r>
            <a:endParaRPr lang="en-US" kern="1200" dirty="0">
              <a:solidFill>
                <a:schemeClr val="tx1"/>
              </a:solidFill>
              <a:effectLst/>
              <a:latin typeface="+mn-lt"/>
              <a:ea typeface="+mn-ea"/>
              <a:cs typeface="+mn-cs"/>
            </a:endParaRPr>
          </a:p>
          <a:p>
            <a:pPr defTabSz="931774">
              <a:defRPr/>
            </a:pPr>
            <a:endParaRPr lang="en-US" kern="1200" dirty="0" smtClean="0">
              <a:solidFill>
                <a:schemeClr val="tx1"/>
              </a:solidFill>
              <a:effectLst/>
              <a:latin typeface="+mn-lt"/>
              <a:ea typeface="+mn-ea"/>
              <a:cs typeface="+mn-cs"/>
            </a:endParaRPr>
          </a:p>
          <a:p>
            <a:pPr defTabSz="931774">
              <a:defRPr/>
            </a:pPr>
            <a:r>
              <a:rPr lang="en-US" kern="1200" dirty="0" smtClean="0">
                <a:solidFill>
                  <a:schemeClr val="tx1"/>
                </a:solidFill>
                <a:effectLst/>
                <a:latin typeface="+mn-lt"/>
                <a:ea typeface="+mn-ea"/>
                <a:cs typeface="+mn-cs"/>
              </a:rPr>
              <a:t>Future </a:t>
            </a:r>
            <a:r>
              <a:rPr lang="en-US" kern="1200" dirty="0">
                <a:solidFill>
                  <a:schemeClr val="tx1"/>
                </a:solidFill>
                <a:effectLst/>
                <a:latin typeface="+mn-lt"/>
                <a:ea typeface="+mn-ea"/>
                <a:cs typeface="+mn-cs"/>
              </a:rPr>
              <a:t>webinars will be held </a:t>
            </a:r>
            <a:r>
              <a:rPr lang="en-US" kern="1200" baseline="0" dirty="0">
                <a:solidFill>
                  <a:schemeClr val="tx1"/>
                </a:solidFill>
                <a:effectLst/>
                <a:latin typeface="+mn-lt"/>
                <a:ea typeface="+mn-ea"/>
                <a:cs typeface="+mn-cs"/>
              </a:rPr>
              <a:t>later in the summer and fall </a:t>
            </a:r>
            <a:r>
              <a:rPr lang="en-US" kern="1200" dirty="0">
                <a:solidFill>
                  <a:schemeClr val="tx1"/>
                </a:solidFill>
                <a:effectLst/>
                <a:latin typeface="+mn-lt"/>
                <a:ea typeface="+mn-ea"/>
                <a:cs typeface="+mn-cs"/>
              </a:rPr>
              <a:t>on topics to be determined</a:t>
            </a:r>
            <a:r>
              <a:rPr lang="en-US" kern="1200" baseline="0" dirty="0">
                <a:solidFill>
                  <a:schemeClr val="tx1"/>
                </a:solidFill>
                <a:effectLst/>
                <a:latin typeface="+mn-lt"/>
                <a:ea typeface="+mn-ea"/>
                <a:cs typeface="+mn-cs"/>
              </a:rPr>
              <a:t>. </a:t>
            </a:r>
          </a:p>
          <a:p>
            <a:pPr defTabSz="931774">
              <a:defRPr/>
            </a:pPr>
            <a:endParaRPr lang="en-US" kern="1200" baseline="0" dirty="0" smtClean="0">
              <a:solidFill>
                <a:schemeClr val="tx1"/>
              </a:solidFill>
              <a:effectLst/>
              <a:latin typeface="+mn-lt"/>
              <a:ea typeface="+mn-ea"/>
              <a:cs typeface="+mn-cs"/>
            </a:endParaRPr>
          </a:p>
          <a:p>
            <a:pPr defTabSz="931774">
              <a:defRPr/>
            </a:pPr>
            <a:r>
              <a:rPr lang="en-US" kern="1200" baseline="0" dirty="0" smtClean="0">
                <a:solidFill>
                  <a:schemeClr val="tx1"/>
                </a:solidFill>
                <a:effectLst/>
                <a:latin typeface="+mn-lt"/>
                <a:ea typeface="+mn-ea"/>
                <a:cs typeface="+mn-cs"/>
              </a:rPr>
              <a:t>We’ll </a:t>
            </a:r>
            <a:r>
              <a:rPr lang="en-US" kern="1200" baseline="0" dirty="0" smtClean="0">
                <a:solidFill>
                  <a:schemeClr val="tx1"/>
                </a:solidFill>
                <a:effectLst/>
                <a:latin typeface="+mn-lt"/>
                <a:ea typeface="+mn-ea"/>
                <a:cs typeface="+mn-cs"/>
              </a:rPr>
              <a:t>see </a:t>
            </a:r>
            <a:r>
              <a:rPr lang="en-US" kern="1200" baseline="0" dirty="0">
                <a:solidFill>
                  <a:schemeClr val="tx1"/>
                </a:solidFill>
                <a:effectLst/>
                <a:latin typeface="+mn-lt"/>
                <a:ea typeface="+mn-ea"/>
                <a:cs typeface="+mn-cs"/>
              </a:rPr>
              <a:t>how the survey process is going for folks, and try to address any specific issues at </a:t>
            </a:r>
            <a:r>
              <a:rPr lang="en-US" kern="1200" baseline="0" dirty="0" smtClean="0">
                <a:solidFill>
                  <a:schemeClr val="tx1"/>
                </a:solidFill>
                <a:effectLst/>
                <a:latin typeface="+mn-lt"/>
                <a:ea typeface="+mn-ea"/>
                <a:cs typeface="+mn-cs"/>
              </a:rPr>
              <a:t>those times.</a:t>
            </a:r>
            <a:endParaRPr lang="en-US" kern="1200" baseline="0" dirty="0">
              <a:solidFill>
                <a:schemeClr val="tx1"/>
              </a:solidFill>
              <a:effectLst/>
              <a:latin typeface="+mn-lt"/>
              <a:ea typeface="+mn-ea"/>
              <a:cs typeface="+mn-cs"/>
            </a:endParaRPr>
          </a:p>
          <a:p>
            <a:pPr defTabSz="931774">
              <a:defRPr/>
            </a:pPr>
            <a:endParaRPr lang="en-US" kern="1200" baseline="0" dirty="0" smtClean="0">
              <a:solidFill>
                <a:schemeClr val="tx1"/>
              </a:solidFill>
              <a:effectLst/>
              <a:latin typeface="+mn-lt"/>
              <a:ea typeface="+mn-ea"/>
              <a:cs typeface="+mn-cs"/>
            </a:endParaRPr>
          </a:p>
          <a:p>
            <a:pPr defTabSz="931774">
              <a:defRPr/>
            </a:pPr>
            <a:r>
              <a:rPr lang="en-US" kern="1200" baseline="0" dirty="0" smtClean="0">
                <a:solidFill>
                  <a:schemeClr val="tx1"/>
                </a:solidFill>
                <a:effectLst/>
                <a:latin typeface="+mn-lt"/>
                <a:ea typeface="+mn-ea"/>
                <a:cs typeface="+mn-cs"/>
              </a:rPr>
              <a:t>If </a:t>
            </a:r>
            <a:r>
              <a:rPr lang="en-US" kern="1200" baseline="0" dirty="0">
                <a:solidFill>
                  <a:schemeClr val="tx1"/>
                </a:solidFill>
                <a:effectLst/>
                <a:latin typeface="+mn-lt"/>
                <a:ea typeface="+mn-ea"/>
                <a:cs typeface="+mn-cs"/>
              </a:rPr>
              <a:t>you have any special requests, please let us know.</a:t>
            </a:r>
          </a:p>
          <a:p>
            <a:pPr defTabSz="931774">
              <a:defRPr/>
            </a:pPr>
            <a:r>
              <a:rPr lang="en-US" kern="1200" baseline="0" dirty="0">
                <a:solidFill>
                  <a:schemeClr val="tx1"/>
                </a:solidFill>
                <a:effectLst/>
                <a:latin typeface="+mn-lt"/>
                <a:ea typeface="+mn-ea"/>
                <a:cs typeface="+mn-cs"/>
              </a:rPr>
              <a:t>Those will take place on August 22, September 19, and October 17 at 3pm.</a:t>
            </a:r>
          </a:p>
          <a:p>
            <a:pPr defTabSz="931774">
              <a:defRPr/>
            </a:pPr>
            <a:endParaRPr lang="en-US" kern="1200" dirty="0">
              <a:solidFill>
                <a:schemeClr val="tx1"/>
              </a:solidFill>
              <a:effectLst/>
              <a:latin typeface="+mn-lt"/>
              <a:ea typeface="+mn-ea"/>
              <a:cs typeface="+mn-cs"/>
            </a:endParaRPr>
          </a:p>
          <a:p>
            <a:pPr defTabSz="931774">
              <a:defRPr/>
            </a:pPr>
            <a:r>
              <a:rPr lang="en-US" kern="1200" dirty="0">
                <a:solidFill>
                  <a:schemeClr val="tx1"/>
                </a:solidFill>
                <a:effectLst/>
                <a:latin typeface="+mn-lt"/>
                <a:ea typeface="+mn-ea"/>
                <a:cs typeface="+mn-cs"/>
              </a:rPr>
              <a:t>And finally, looking farther</a:t>
            </a:r>
            <a:r>
              <a:rPr lang="en-US" kern="1200" baseline="0" dirty="0">
                <a:solidFill>
                  <a:schemeClr val="tx1"/>
                </a:solidFill>
                <a:effectLst/>
                <a:latin typeface="+mn-lt"/>
                <a:ea typeface="+mn-ea"/>
                <a:cs typeface="+mn-cs"/>
              </a:rPr>
              <a:t> down the road, </a:t>
            </a:r>
            <a:r>
              <a:rPr lang="en-US" kern="1200" dirty="0">
                <a:solidFill>
                  <a:schemeClr val="tx1"/>
                </a:solidFill>
                <a:effectLst/>
                <a:latin typeface="+mn-lt"/>
                <a:ea typeface="+mn-ea"/>
                <a:cs typeface="+mn-cs"/>
              </a:rPr>
              <a:t>we’ll have final reports available in the TSF2 in mid-December.</a:t>
            </a:r>
            <a:r>
              <a:rPr lang="en-US" kern="1200" baseline="0" dirty="0">
                <a:solidFill>
                  <a:schemeClr val="tx1"/>
                </a:solidFill>
                <a:effectLst/>
                <a:latin typeface="+mn-lt"/>
                <a:ea typeface="+mn-ea"/>
                <a:cs typeface="+mn-cs"/>
              </a:rPr>
              <a:t> </a:t>
            </a:r>
            <a:endParaRPr lang="en-US"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8FE46E3-F50B-40B7-A854-E3050C9E6CD9}" type="slidenum">
              <a:rPr lang="en-US" smtClean="0"/>
              <a:t>43</a:t>
            </a:fld>
            <a:endParaRPr lang="en-US" dirty="0"/>
          </a:p>
        </p:txBody>
      </p:sp>
    </p:spTree>
    <p:extLst>
      <p:ext uri="{BB962C8B-B14F-4D97-AF65-F5344CB8AC3E}">
        <p14:creationId xmlns:p14="http://schemas.microsoft.com/office/powerpoint/2010/main" val="13444587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dirty="0">
                <a:solidFill>
                  <a:schemeClr val="tx1"/>
                </a:solidFill>
                <a:effectLst/>
                <a:latin typeface="+mn-lt"/>
                <a:ea typeface="+mn-ea"/>
                <a:cs typeface="+mn-cs"/>
              </a:rPr>
              <a:t>Thank</a:t>
            </a:r>
            <a:r>
              <a:rPr lang="en-US" kern="1200" baseline="0" dirty="0">
                <a:solidFill>
                  <a:schemeClr val="tx1"/>
                </a:solidFill>
                <a:effectLst/>
                <a:latin typeface="+mn-lt"/>
                <a:ea typeface="+mn-ea"/>
                <a:cs typeface="+mn-cs"/>
              </a:rPr>
              <a:t> you so much for being here today.</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Remember</a:t>
            </a:r>
            <a:r>
              <a:rPr lang="en-US" kern="1200" baseline="0" dirty="0" smtClean="0">
                <a:solidFill>
                  <a:schemeClr val="tx1"/>
                </a:solidFill>
                <a:effectLst/>
                <a:latin typeface="+mn-lt"/>
                <a:ea typeface="+mn-ea"/>
                <a:cs typeface="+mn-cs"/>
              </a:rPr>
              <a:t> </a:t>
            </a:r>
            <a:r>
              <a:rPr lang="en-US" kern="1200" baseline="0" dirty="0">
                <a:solidFill>
                  <a:schemeClr val="tx1"/>
                </a:solidFill>
                <a:effectLst/>
                <a:latin typeface="+mn-lt"/>
                <a:ea typeface="+mn-ea"/>
                <a:cs typeface="+mn-cs"/>
              </a:rPr>
              <a:t>that links to all of our training materials can be found on the</a:t>
            </a:r>
            <a:r>
              <a:rPr lang="en-US" kern="1200" dirty="0">
                <a:solidFill>
                  <a:schemeClr val="tx1"/>
                </a:solidFill>
                <a:effectLst/>
                <a:latin typeface="+mn-lt"/>
                <a:ea typeface="+mn-ea"/>
                <a:cs typeface="+mn-cs"/>
              </a:rPr>
              <a:t> Guidance for Educators page on the CCTS website.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Please </a:t>
            </a:r>
            <a:r>
              <a:rPr lang="en-US" kern="1200" dirty="0">
                <a:solidFill>
                  <a:schemeClr val="tx1"/>
                </a:solidFill>
                <a:effectLst/>
                <a:latin typeface="+mn-lt"/>
                <a:ea typeface="+mn-ea"/>
                <a:cs typeface="+mn-cs"/>
              </a:rPr>
              <a:t>join us for our next webinar on August 22.</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And </a:t>
            </a:r>
            <a:r>
              <a:rPr lang="en-US" kern="1200" dirty="0">
                <a:solidFill>
                  <a:schemeClr val="tx1"/>
                </a:solidFill>
                <a:effectLst/>
                <a:latin typeface="+mn-lt"/>
                <a:ea typeface="+mn-ea"/>
                <a:cs typeface="+mn-cs"/>
              </a:rPr>
              <a:t>email </a:t>
            </a:r>
            <a:r>
              <a:rPr lang="en-US" u="sng" kern="1200" dirty="0">
                <a:solidFill>
                  <a:schemeClr val="tx1"/>
                </a:solidFill>
                <a:effectLst/>
                <a:latin typeface="+mn-lt"/>
                <a:ea typeface="+mn-ea"/>
                <a:cs typeface="+mn-cs"/>
                <a:hlinkClick r:id="rId3"/>
              </a:rPr>
              <a:t>ccts@seattleu.edu</a:t>
            </a:r>
            <a:r>
              <a:rPr lang="en-US" kern="1200" dirty="0">
                <a:solidFill>
                  <a:schemeClr val="tx1"/>
                </a:solidFill>
                <a:effectLst/>
                <a:latin typeface="+mn-lt"/>
                <a:ea typeface="+mn-ea"/>
                <a:cs typeface="+mn-cs"/>
              </a:rPr>
              <a:t> if you have questions that come up as you prepare </a:t>
            </a:r>
            <a:r>
              <a:rPr lang="en-US" dirty="0" smtClean="0"/>
              <a:t>and conduct</a:t>
            </a:r>
            <a:r>
              <a:rPr lang="en-US" kern="1200" dirty="0" smtClean="0">
                <a:solidFill>
                  <a:schemeClr val="tx1"/>
                </a:solidFill>
                <a:effectLst/>
                <a:latin typeface="+mn-lt"/>
                <a:ea typeface="+mn-ea"/>
                <a:cs typeface="+mn-cs"/>
              </a:rPr>
              <a:t> </a:t>
            </a:r>
            <a:r>
              <a:rPr lang="en-US" kern="1200" dirty="0">
                <a:solidFill>
                  <a:schemeClr val="tx1"/>
                </a:solidFill>
                <a:effectLst/>
                <a:latin typeface="+mn-lt"/>
                <a:ea typeface="+mn-ea"/>
                <a:cs typeface="+mn-cs"/>
              </a:rPr>
              <a:t>the survey. </a:t>
            </a:r>
          </a:p>
          <a:p>
            <a:endParaRPr lang="en-US" sz="1800" dirty="0"/>
          </a:p>
        </p:txBody>
      </p:sp>
      <p:sp>
        <p:nvSpPr>
          <p:cNvPr id="4" name="Slide Number Placeholder 3"/>
          <p:cNvSpPr>
            <a:spLocks noGrp="1"/>
          </p:cNvSpPr>
          <p:nvPr>
            <p:ph type="sldNum" sz="quarter" idx="10"/>
          </p:nvPr>
        </p:nvSpPr>
        <p:spPr/>
        <p:txBody>
          <a:bodyPr/>
          <a:lstStyle/>
          <a:p>
            <a:fld id="{E8FE46E3-F50B-40B7-A854-E3050C9E6CD9}" type="slidenum">
              <a:rPr lang="en-US" smtClean="0"/>
              <a:t>44</a:t>
            </a:fld>
            <a:endParaRPr lang="en-US" dirty="0"/>
          </a:p>
        </p:txBody>
      </p:sp>
    </p:spTree>
    <p:extLst>
      <p:ext uri="{BB962C8B-B14F-4D97-AF65-F5344CB8AC3E}">
        <p14:creationId xmlns:p14="http://schemas.microsoft.com/office/powerpoint/2010/main" val="27214882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45</a:t>
            </a:fld>
            <a:endParaRPr lang="en-US"/>
          </a:p>
        </p:txBody>
      </p:sp>
    </p:spTree>
    <p:extLst>
      <p:ext uri="{BB962C8B-B14F-4D97-AF65-F5344CB8AC3E}">
        <p14:creationId xmlns:p14="http://schemas.microsoft.com/office/powerpoint/2010/main" val="13539889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kern="1200" dirty="0" smtClean="0">
                <a:solidFill>
                  <a:schemeClr val="tx1"/>
                </a:solidFill>
                <a:effectLst/>
                <a:latin typeface="+mn-lt"/>
                <a:ea typeface="+mn-ea"/>
                <a:cs typeface="+mn-cs"/>
              </a:rPr>
              <a:t>Unless otherwise noted, the material in this presentation is licensed under a </a:t>
            </a:r>
            <a:r>
              <a:rPr lang="en-US" u="sng" kern="1200" dirty="0" smtClean="0">
                <a:solidFill>
                  <a:schemeClr val="tx1"/>
                </a:solidFill>
                <a:effectLst/>
                <a:latin typeface="+mn-lt"/>
                <a:ea typeface="+mn-ea"/>
                <a:cs typeface="+mn-cs"/>
                <a:hlinkClick r:id="rId3"/>
              </a:rPr>
              <a:t>Creative Commons Attribution 4.0 International license</a:t>
            </a:r>
            <a:r>
              <a:rPr lang="en-US" kern="1200" dirty="0" smtClean="0">
                <a:solidFill>
                  <a:schemeClr val="tx1"/>
                </a:solidFill>
                <a:effectLst/>
                <a:latin typeface="+mn-lt"/>
                <a:ea typeface="+mn-ea"/>
                <a:cs typeface="+mn-cs"/>
              </a:rPr>
              <a:t>. All logos and trademarks are property of their respective owners. You may share and adapt this material, but you must give appropriate credit, provide a link to the license, and indicate if changes were made.</a:t>
            </a:r>
          </a:p>
          <a:p>
            <a:endParaRPr lang="en-US" sz="1600" dirty="0"/>
          </a:p>
        </p:txBody>
      </p:sp>
      <p:sp>
        <p:nvSpPr>
          <p:cNvPr id="4" name="Slide Number Placeholder 3"/>
          <p:cNvSpPr>
            <a:spLocks noGrp="1"/>
          </p:cNvSpPr>
          <p:nvPr>
            <p:ph type="sldNum" sz="quarter" idx="10"/>
          </p:nvPr>
        </p:nvSpPr>
        <p:spPr/>
        <p:txBody>
          <a:bodyPr/>
          <a:lstStyle/>
          <a:p>
            <a:fld id="{E8FE46E3-F50B-40B7-A854-E3050C9E6CD9}" type="slidenum">
              <a:rPr lang="en-US" smtClean="0"/>
              <a:t>46</a:t>
            </a:fld>
            <a:endParaRPr lang="en-US"/>
          </a:p>
        </p:txBody>
      </p:sp>
    </p:spTree>
    <p:extLst>
      <p:ext uri="{BB962C8B-B14F-4D97-AF65-F5344CB8AC3E}">
        <p14:creationId xmlns:p14="http://schemas.microsoft.com/office/powerpoint/2010/main" val="993553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kern="1200" dirty="0" smtClean="0">
                <a:solidFill>
                  <a:schemeClr val="tx1"/>
                </a:solidFill>
                <a:effectLst/>
                <a:latin typeface="+mn-lt"/>
                <a:ea typeface="+mn-ea"/>
                <a:cs typeface="+mn-cs"/>
              </a:rPr>
              <a:t>One final disclaimer from the Office of the Superintendent of Public Instruction. This training is meant to supplement, not supplant reading bulletins and accompanying documents; guidance from the U.S. Department of Education; chapter 392-172A WAC; Part 300 of the federal regulations; and, the Individuals with Disabilities Act. This presentation and/or materials should be viewed and applied by users according to their specific needs. The presentation should be used as guidance and is not intended as legal advice. </a:t>
            </a:r>
          </a:p>
          <a:p>
            <a:endParaRPr lang="en-US" sz="1600" dirty="0"/>
          </a:p>
        </p:txBody>
      </p:sp>
      <p:sp>
        <p:nvSpPr>
          <p:cNvPr id="5" name="Slide Number Placeholder 4"/>
          <p:cNvSpPr>
            <a:spLocks noGrp="1"/>
          </p:cNvSpPr>
          <p:nvPr>
            <p:ph type="sldNum" sz="quarter" idx="11"/>
          </p:nvPr>
        </p:nvSpPr>
        <p:spPr/>
        <p:txBody>
          <a:bodyPr/>
          <a:lstStyle/>
          <a:p>
            <a:fld id="{E8FE46E3-F50B-40B7-A854-E3050C9E6CD9}" type="slidenum">
              <a:rPr lang="en-US" smtClean="0"/>
              <a:t>47</a:t>
            </a:fld>
            <a:endParaRPr lang="en-US"/>
          </a:p>
        </p:txBody>
      </p:sp>
    </p:spTree>
    <p:extLst>
      <p:ext uri="{BB962C8B-B14F-4D97-AF65-F5344CB8AC3E}">
        <p14:creationId xmlns:p14="http://schemas.microsoft.com/office/powerpoint/2010/main" val="11467021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33330" y="2659667"/>
            <a:ext cx="9144000" cy="1417945"/>
          </a:xfrm>
        </p:spPr>
        <p:txBody>
          <a:bodyPr anchor="b">
            <a:normAutofit/>
          </a:bodyPr>
          <a:lstStyle>
            <a:lvl1pPr algn="ctr">
              <a:defRPr sz="4400"/>
            </a:lvl1pPr>
          </a:lstStyle>
          <a:p>
            <a:r>
              <a:rPr lang="en-US" smtClean="0"/>
              <a:t>Click to edit Master title style</a:t>
            </a:r>
            <a:endParaRPr lang="en-US" dirty="0"/>
          </a:p>
        </p:txBody>
      </p:sp>
      <p:sp>
        <p:nvSpPr>
          <p:cNvPr id="3" name="Subtitle 2"/>
          <p:cNvSpPr>
            <a:spLocks noGrp="1"/>
          </p:cNvSpPr>
          <p:nvPr>
            <p:ph type="subTitle" idx="1"/>
          </p:nvPr>
        </p:nvSpPr>
        <p:spPr>
          <a:xfrm>
            <a:off x="1533330" y="4468803"/>
            <a:ext cx="9144000" cy="1305232"/>
          </a:xfrm>
        </p:spPr>
        <p:txBody>
          <a:bodyPr/>
          <a:lstStyle>
            <a:lvl1pPr marL="0" indent="0" algn="ctr">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cxnSp>
        <p:nvCxnSpPr>
          <p:cNvPr id="9" name="Straight Connector 8"/>
          <p:cNvCxnSpPr/>
          <p:nvPr userDrawn="1"/>
        </p:nvCxnSpPr>
        <p:spPr>
          <a:xfrm>
            <a:off x="2998838" y="1624509"/>
            <a:ext cx="6213987" cy="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69790" y="567492"/>
            <a:ext cx="1653316" cy="1637119"/>
          </a:xfrm>
          <a:prstGeom prst="rect">
            <a:avLst/>
          </a:prstGeom>
        </p:spPr>
      </p:pic>
    </p:spTree>
    <p:extLst>
      <p:ext uri="{BB962C8B-B14F-4D97-AF65-F5344CB8AC3E}">
        <p14:creationId xmlns:p14="http://schemas.microsoft.com/office/powerpoint/2010/main" val="2867724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31732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6617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_OSPI">
    <p:spTree>
      <p:nvGrpSpPr>
        <p:cNvPr id="1" name=""/>
        <p:cNvGrpSpPr/>
        <p:nvPr/>
      </p:nvGrpSpPr>
      <p:grpSpPr>
        <a:xfrm>
          <a:off x="0" y="0"/>
          <a:ext cx="0" cy="0"/>
          <a:chOff x="0" y="0"/>
          <a:chExt cx="0" cy="0"/>
        </a:xfrm>
      </p:grpSpPr>
      <p:sp>
        <p:nvSpPr>
          <p:cNvPr id="2" name="Title 1"/>
          <p:cNvSpPr>
            <a:spLocks noGrp="1"/>
          </p:cNvSpPr>
          <p:nvPr>
            <p:ph type="title"/>
          </p:nvPr>
        </p:nvSpPr>
        <p:spPr>
          <a:xfrm>
            <a:off x="639097" y="485626"/>
            <a:ext cx="10714703" cy="993187"/>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1228" y="633421"/>
            <a:ext cx="1732559" cy="644873"/>
          </a:xfrm>
          <a:prstGeom prst="rect">
            <a:avLst/>
          </a:prstGeom>
        </p:spPr>
      </p:pic>
    </p:spTree>
    <p:extLst>
      <p:ext uri="{BB962C8B-B14F-4D97-AF65-F5344CB8AC3E}">
        <p14:creationId xmlns:p14="http://schemas.microsoft.com/office/powerpoint/2010/main" val="1616705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39383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044221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28574" y="1662778"/>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62574" y="1662778"/>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1043362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4041399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750870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548727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755393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1384027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2871925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4144008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516667"/>
            <a:ext cx="9144000" cy="1551480"/>
          </a:xfrm>
        </p:spPr>
        <p:txBody>
          <a:bodyPr anchor="b">
            <a:normAutofit/>
          </a:bodyPr>
          <a:lstStyle>
            <a:lvl1pPr algn="ctr">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4325803"/>
            <a:ext cx="9144000" cy="1428152"/>
          </a:xfrm>
        </p:spPr>
        <p:txBody>
          <a:bodyPr/>
          <a:lstStyle>
            <a:lvl1pPr marL="0" indent="0" algn="ctr">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cxnSp>
        <p:nvCxnSpPr>
          <p:cNvPr id="9" name="Straight Connector 8"/>
          <p:cNvCxnSpPr/>
          <p:nvPr userDrawn="1"/>
        </p:nvCxnSpPr>
        <p:spPr>
          <a:xfrm>
            <a:off x="2998838" y="1624509"/>
            <a:ext cx="6213987" cy="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69790" y="567492"/>
            <a:ext cx="1653316" cy="1637119"/>
          </a:xfrm>
          <a:prstGeom prst="rect">
            <a:avLst/>
          </a:prstGeom>
        </p:spPr>
      </p:pic>
    </p:spTree>
    <p:extLst>
      <p:ext uri="{BB962C8B-B14F-4D97-AF65-F5344CB8AC3E}">
        <p14:creationId xmlns:p14="http://schemas.microsoft.com/office/powerpoint/2010/main" val="34882078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242950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41119889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_OSPI">
    <p:spTree>
      <p:nvGrpSpPr>
        <p:cNvPr id="1" name=""/>
        <p:cNvGrpSpPr/>
        <p:nvPr/>
      </p:nvGrpSpPr>
      <p:grpSpPr>
        <a:xfrm>
          <a:off x="0" y="0"/>
          <a:ext cx="0" cy="0"/>
          <a:chOff x="0" y="0"/>
          <a:chExt cx="0" cy="0"/>
        </a:xfrm>
      </p:grpSpPr>
      <p:sp>
        <p:nvSpPr>
          <p:cNvPr id="2" name="Title 1"/>
          <p:cNvSpPr>
            <a:spLocks noGrp="1"/>
          </p:cNvSpPr>
          <p:nvPr>
            <p:ph type="title"/>
          </p:nvPr>
        </p:nvSpPr>
        <p:spPr>
          <a:xfrm>
            <a:off x="639097" y="485626"/>
            <a:ext cx="10714703" cy="993187"/>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1228" y="633421"/>
            <a:ext cx="1732559" cy="644873"/>
          </a:xfrm>
          <a:prstGeom prst="rect">
            <a:avLst/>
          </a:prstGeom>
        </p:spPr>
      </p:pic>
    </p:spTree>
    <p:extLst>
      <p:ext uri="{BB962C8B-B14F-4D97-AF65-F5344CB8AC3E}">
        <p14:creationId xmlns:p14="http://schemas.microsoft.com/office/powerpoint/2010/main" val="10833469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39383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41885746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28574" y="1662778"/>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62574" y="1662778"/>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22862252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16331896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9629090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6276463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1898197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24091611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1364225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676668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userDrawn="1"/>
        </p:nvSpPr>
        <p:spPr>
          <a:xfrm>
            <a:off x="0" y="-12599"/>
            <a:ext cx="12192000" cy="447369"/>
          </a:xfrm>
          <a:prstGeom prst="rect">
            <a:avLst/>
          </a:prstGeom>
          <a:solidFill>
            <a:srgbClr val="AA0000"/>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ectangle 7"/>
          <p:cNvSpPr/>
          <p:nvPr userDrawn="1"/>
        </p:nvSpPr>
        <p:spPr>
          <a:xfrm>
            <a:off x="0" y="6196012"/>
            <a:ext cx="12192000" cy="704645"/>
          </a:xfrm>
          <a:prstGeom prst="rect">
            <a:avLst/>
          </a:prstGeom>
          <a:solidFill>
            <a:srgbClr val="393839"/>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700686" y="6303299"/>
            <a:ext cx="1243782" cy="365125"/>
          </a:xfrm>
          <a:prstGeom prst="rect">
            <a:avLst/>
          </a:prstGeom>
        </p:spPr>
        <p:txBody>
          <a:bodyPr vert="horz" lIns="91440" tIns="45720" rIns="91440" bIns="45720" rtlCol="0" anchor="ctr"/>
          <a:lstStyle>
            <a:lvl1pPr algn="l">
              <a:defRPr sz="1400" b="1">
                <a:solidFill>
                  <a:srgbClr val="FFF7EC"/>
                </a:solidFill>
                <a:latin typeface="Arial" panose="020B0604020202020204" pitchFamily="34" charset="0"/>
                <a:cs typeface="Arial" panose="020B0604020202020204" pitchFamily="34" charset="0"/>
              </a:defRPr>
            </a:lvl1pPr>
          </a:lstStyle>
          <a:p>
            <a:endParaRPr lang="en-US" dirty="0"/>
          </a:p>
        </p:txBody>
      </p:sp>
      <p:sp>
        <p:nvSpPr>
          <p:cNvPr id="5" name="Footer Placeholder 4"/>
          <p:cNvSpPr>
            <a:spLocks noGrp="1"/>
          </p:cNvSpPr>
          <p:nvPr>
            <p:ph type="ftr" sz="quarter" idx="3"/>
          </p:nvPr>
        </p:nvSpPr>
        <p:spPr>
          <a:xfrm>
            <a:off x="3939048" y="5648991"/>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11583627" y="5832219"/>
            <a:ext cx="430160" cy="363793"/>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50ADEE99-5B15-4B10-A3EB-5286E787B43D}" type="slidenum">
              <a:rPr lang="en-US" smtClean="0"/>
              <a:pPr/>
              <a:t>‹#›</a:t>
            </a:fld>
            <a:endParaRPr lang="en-US"/>
          </a:p>
        </p:txBody>
      </p:sp>
      <p:sp>
        <p:nvSpPr>
          <p:cNvPr id="11" name="TextBox 10"/>
          <p:cNvSpPr txBox="1"/>
          <p:nvPr userDrawn="1"/>
        </p:nvSpPr>
        <p:spPr>
          <a:xfrm>
            <a:off x="156695" y="6331974"/>
            <a:ext cx="6765215" cy="307777"/>
          </a:xfrm>
          <a:prstGeom prst="rect">
            <a:avLst/>
          </a:prstGeom>
          <a:noFill/>
        </p:spPr>
        <p:txBody>
          <a:bodyPr wrap="square" rtlCol="0">
            <a:spAutoFit/>
          </a:bodyPr>
          <a:lstStyle/>
          <a:p>
            <a:r>
              <a:rPr lang="en-US" sz="1400" b="1" dirty="0" smtClean="0">
                <a:solidFill>
                  <a:srgbClr val="FFF7EC"/>
                </a:solidFill>
                <a:latin typeface="Arial" panose="020B0604020202020204" pitchFamily="34" charset="0"/>
                <a:cs typeface="Arial" panose="020B0604020202020204" pitchFamily="34" charset="0"/>
              </a:rPr>
              <a:t>Center</a:t>
            </a:r>
            <a:r>
              <a:rPr lang="en-US" sz="1400" b="1" baseline="0" dirty="0" smtClean="0">
                <a:solidFill>
                  <a:srgbClr val="FFF7EC"/>
                </a:solidFill>
                <a:latin typeface="Arial" panose="020B0604020202020204" pitchFamily="34" charset="0"/>
                <a:cs typeface="Arial" panose="020B0604020202020204" pitchFamily="34" charset="0"/>
              </a:rPr>
              <a:t> for Change in Transition Services | www.seattleu.edu/ccts | CC BY 4.0</a:t>
            </a:r>
            <a:endParaRPr lang="en-US" sz="1400" b="1" dirty="0">
              <a:solidFill>
                <a:srgbClr val="FFF7EC"/>
              </a:solidFill>
              <a:latin typeface="Arial" panose="020B0604020202020204" pitchFamily="34" charset="0"/>
              <a:cs typeface="Arial" panose="020B0604020202020204" pitchFamily="34" charset="0"/>
            </a:endParaRPr>
          </a:p>
        </p:txBody>
      </p:sp>
      <p:sp>
        <p:nvSpPr>
          <p:cNvPr id="19" name="Right Triangle 18"/>
          <p:cNvSpPr/>
          <p:nvPr userDrawn="1"/>
        </p:nvSpPr>
        <p:spPr>
          <a:xfrm rot="10800000" flipH="1">
            <a:off x="-7898" y="6115661"/>
            <a:ext cx="421784" cy="698093"/>
          </a:xfrm>
          <a:prstGeom prst="rtTriangle">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eattle University logo"/>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0635141" y="6370519"/>
            <a:ext cx="1418067" cy="311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611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userDrawn="1"/>
        </p:nvSpPr>
        <p:spPr>
          <a:xfrm>
            <a:off x="0" y="-12599"/>
            <a:ext cx="12192000" cy="447369"/>
          </a:xfrm>
          <a:prstGeom prst="rect">
            <a:avLst/>
          </a:prstGeom>
          <a:solidFill>
            <a:srgbClr val="004C97"/>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ectangle 7"/>
          <p:cNvSpPr/>
          <p:nvPr userDrawn="1"/>
        </p:nvSpPr>
        <p:spPr>
          <a:xfrm>
            <a:off x="0" y="6196012"/>
            <a:ext cx="12192000" cy="704645"/>
          </a:xfrm>
          <a:prstGeom prst="rect">
            <a:avLst/>
          </a:prstGeom>
          <a:solidFill>
            <a:srgbClr val="393839"/>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700686" y="6303299"/>
            <a:ext cx="1243782" cy="365125"/>
          </a:xfrm>
          <a:prstGeom prst="rect">
            <a:avLst/>
          </a:prstGeom>
        </p:spPr>
        <p:txBody>
          <a:bodyPr vert="horz" lIns="91440" tIns="45720" rIns="91440" bIns="45720" rtlCol="0" anchor="ctr"/>
          <a:lstStyle>
            <a:lvl1pPr algn="l">
              <a:defRPr sz="1400" b="1">
                <a:solidFill>
                  <a:srgbClr val="FFF7EC"/>
                </a:solidFill>
                <a:latin typeface="Arial" panose="020B0604020202020204" pitchFamily="34" charset="0"/>
                <a:cs typeface="Arial" panose="020B0604020202020204" pitchFamily="34" charset="0"/>
              </a:defRPr>
            </a:lvl1pPr>
          </a:lstStyle>
          <a:p>
            <a:endParaRPr lang="en-US" dirty="0"/>
          </a:p>
        </p:txBody>
      </p:sp>
      <p:sp>
        <p:nvSpPr>
          <p:cNvPr id="5" name="Footer Placeholder 4"/>
          <p:cNvSpPr>
            <a:spLocks noGrp="1"/>
          </p:cNvSpPr>
          <p:nvPr>
            <p:ph type="ftr" sz="quarter" idx="3"/>
          </p:nvPr>
        </p:nvSpPr>
        <p:spPr>
          <a:xfrm>
            <a:off x="3939048" y="5648991"/>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11583627" y="5832219"/>
            <a:ext cx="430160" cy="363793"/>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50ADEE99-5B15-4B10-A3EB-5286E787B43D}" type="slidenum">
              <a:rPr lang="en-US" smtClean="0"/>
              <a:pPr/>
              <a:t>‹#›</a:t>
            </a:fld>
            <a:endParaRPr lang="en-US"/>
          </a:p>
        </p:txBody>
      </p:sp>
      <p:sp>
        <p:nvSpPr>
          <p:cNvPr id="11" name="TextBox 10"/>
          <p:cNvSpPr txBox="1"/>
          <p:nvPr userDrawn="1"/>
        </p:nvSpPr>
        <p:spPr>
          <a:xfrm>
            <a:off x="156695" y="6331974"/>
            <a:ext cx="6765215" cy="307777"/>
          </a:xfrm>
          <a:prstGeom prst="rect">
            <a:avLst/>
          </a:prstGeom>
          <a:noFill/>
        </p:spPr>
        <p:txBody>
          <a:bodyPr wrap="square" rtlCol="0">
            <a:spAutoFit/>
          </a:bodyPr>
          <a:lstStyle/>
          <a:p>
            <a:r>
              <a:rPr lang="en-US" sz="1400" b="1" dirty="0" smtClean="0">
                <a:solidFill>
                  <a:srgbClr val="FFF7EC"/>
                </a:solidFill>
                <a:latin typeface="Arial" panose="020B0604020202020204" pitchFamily="34" charset="0"/>
                <a:cs typeface="Arial" panose="020B0604020202020204" pitchFamily="34" charset="0"/>
              </a:rPr>
              <a:t>Center</a:t>
            </a:r>
            <a:r>
              <a:rPr lang="en-US" sz="1400" b="1" baseline="0" dirty="0" smtClean="0">
                <a:solidFill>
                  <a:srgbClr val="FFF7EC"/>
                </a:solidFill>
                <a:latin typeface="Arial" panose="020B0604020202020204" pitchFamily="34" charset="0"/>
                <a:cs typeface="Arial" panose="020B0604020202020204" pitchFamily="34" charset="0"/>
              </a:rPr>
              <a:t> for Change in Transition Services | www.seattleu.edu/ccts | CC BY 4.0</a:t>
            </a:r>
            <a:endParaRPr lang="en-US" sz="1400" b="1" dirty="0">
              <a:solidFill>
                <a:srgbClr val="FFF7EC"/>
              </a:solidFill>
              <a:latin typeface="Arial" panose="020B0604020202020204" pitchFamily="34" charset="0"/>
              <a:cs typeface="Arial" panose="020B0604020202020204" pitchFamily="34" charset="0"/>
            </a:endParaRPr>
          </a:p>
        </p:txBody>
      </p:sp>
      <p:sp>
        <p:nvSpPr>
          <p:cNvPr id="19" name="Right Triangle 18"/>
          <p:cNvSpPr/>
          <p:nvPr userDrawn="1"/>
        </p:nvSpPr>
        <p:spPr>
          <a:xfrm rot="10800000" flipH="1">
            <a:off x="-7898" y="6115661"/>
            <a:ext cx="421784" cy="698093"/>
          </a:xfrm>
          <a:prstGeom prst="rtTriangle">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eattle University logo"/>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0635141" y="6370519"/>
            <a:ext cx="1418067" cy="311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235500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cctstsf.co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ctstsf.org/"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vimeo.com/327802112"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drive.google.com/open?id=1yp0LY2DPuqYi1abN0lxPc4H--oct5hvB" TargetMode="External"/><Relationship Id="rId4" Type="http://schemas.openxmlformats.org/officeDocument/2006/relationships/hyperlink" Target="https://vimeo.com/335260967"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cctstsf.co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cctstsf.org/"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drive.google.com/open?id=1CWNkyXmUaMRaBRaBMu-hqDRiTGTe9sRc"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seattleu.edu/ccts/post-school-outcomes/guidance-for-students"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seattleu.edu/ccts/post-school-outcomes/guidance-for-educators/"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drive.google.com/open?id=1IRdNymqCiQicg2Q4Eaa3yBto6DGDQvJl"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drive.google.com/open?id=1yp0LY2DPuqYi1abN0lxPc4H--oct5hvB" TargetMode="External"/><Relationship Id="rId5" Type="http://schemas.openxmlformats.org/officeDocument/2006/relationships/hyperlink" Target="https://drive.google.com/open?id=1yJfzDmCwM4d4jqrJ3pUiZzTdLmxG7mpc" TargetMode="External"/><Relationship Id="rId4" Type="http://schemas.openxmlformats.org/officeDocument/2006/relationships/hyperlink" Target="https://drive.google.com/open?id=17AEIeXT4OuQ5NQ59xMxHLEASAgl2hSm0"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drive.google.com/open?id=1IRdNymqCiQicg2Q4Eaa3yBto6DGDQvJl"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drive.google.com/open?id=1yp0LY2DPuqYi1abN0lxPc4H--oct5hvB"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drive.google.com/open?id=17AEIeXT4OuQ5NQ59xMxHLEASAgl2hSm0"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drive.google.com/open?id=1yJfzDmCwM4d4jqrJ3pUiZzTdLmxG7mpc"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seattleu.edu/ccts/post-school-outcomes/guidance-for-educators"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mailto:ccts@seattleu.edu"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46.xml"/><Relationship Id="rId1" Type="http://schemas.openxmlformats.org/officeDocument/2006/relationships/slideLayout" Target="../slideLayouts/slideLayout19.xml"/><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000" dirty="0" smtClean="0"/>
              <a:t>Post-School </a:t>
            </a:r>
            <a:r>
              <a:rPr lang="en-US" sz="4000" dirty="0"/>
              <a:t>Survey </a:t>
            </a:r>
            <a:r>
              <a:rPr lang="en-US" sz="4000" dirty="0" smtClean="0"/>
              <a:t>Overview: </a:t>
            </a:r>
            <a:r>
              <a:rPr lang="en-US" sz="4000" dirty="0"/>
              <a:t/>
            </a:r>
            <a:br>
              <a:rPr lang="en-US" sz="4000" dirty="0"/>
            </a:br>
            <a:r>
              <a:rPr lang="en-US" sz="4000" dirty="0" smtClean="0"/>
              <a:t>Roles and Resources</a:t>
            </a:r>
            <a:endParaRPr lang="en-US" sz="4000" dirty="0"/>
          </a:p>
        </p:txBody>
      </p:sp>
      <p:sp>
        <p:nvSpPr>
          <p:cNvPr id="3" name="Subtitle 2"/>
          <p:cNvSpPr>
            <a:spLocks noGrp="1"/>
          </p:cNvSpPr>
          <p:nvPr>
            <p:ph type="subTitle" idx="1"/>
          </p:nvPr>
        </p:nvSpPr>
        <p:spPr/>
        <p:txBody>
          <a:bodyPr>
            <a:normAutofit fontScale="77500" lnSpcReduction="20000"/>
          </a:bodyPr>
          <a:lstStyle/>
          <a:p>
            <a:r>
              <a:rPr lang="en-US" altLang="ja-JP" sz="3200" b="1" dirty="0">
                <a:solidFill>
                  <a:srgbClr val="004C97"/>
                </a:solidFill>
              </a:rPr>
              <a:t>Center for Change in Transition Services (CCTS)</a:t>
            </a:r>
          </a:p>
          <a:p>
            <a:r>
              <a:rPr lang="en-US" altLang="ja-JP" i="1" dirty="0"/>
              <a:t>Improving post-school outcomes for students with disabilities in Washington state</a:t>
            </a:r>
            <a:endParaRPr lang="en-US" altLang="ja-JP" sz="1600" b="1" dirty="0"/>
          </a:p>
          <a:p>
            <a:r>
              <a:rPr lang="en-US" altLang="ja-JP" sz="2800" b="1" dirty="0" smtClean="0">
                <a:solidFill>
                  <a:srgbClr val="004C97"/>
                </a:solidFill>
              </a:rPr>
              <a:t>www.seattleu.edu/ccts</a:t>
            </a:r>
            <a:endParaRPr lang="en-US" altLang="ja-JP" b="1" dirty="0">
              <a:solidFill>
                <a:srgbClr val="004C97"/>
              </a:solidFill>
            </a:endParaRPr>
          </a:p>
        </p:txBody>
      </p:sp>
      <p:sp>
        <p:nvSpPr>
          <p:cNvPr id="4" name="Slide Number Placeholder 3"/>
          <p:cNvSpPr>
            <a:spLocks noGrp="1"/>
          </p:cNvSpPr>
          <p:nvPr>
            <p:ph type="sldNum" sz="quarter" idx="12"/>
          </p:nvPr>
        </p:nvSpPr>
        <p:spPr/>
        <p:txBody>
          <a:bodyPr/>
          <a:lstStyle/>
          <a:p>
            <a:fld id="{50ADEE99-5B15-4B10-A3EB-5286E787B43D}" type="slidenum">
              <a:rPr lang="en-US" smtClean="0"/>
              <a:t>1</a:t>
            </a:fld>
            <a:endParaRPr lang="en-US"/>
          </a:p>
        </p:txBody>
      </p:sp>
    </p:spTree>
    <p:extLst>
      <p:ext uri="{BB962C8B-B14F-4D97-AF65-F5344CB8AC3E}">
        <p14:creationId xmlns:p14="http://schemas.microsoft.com/office/powerpoint/2010/main" val="6529806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Getting </a:t>
            </a:r>
            <a:r>
              <a:rPr lang="en-US" dirty="0" smtClean="0"/>
              <a:t>started</a:t>
            </a:r>
            <a:endParaRPr lang="en-US" dirty="0"/>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2</a:t>
            </a:fld>
            <a:endParaRPr lang="en-US"/>
          </a:p>
        </p:txBody>
      </p:sp>
    </p:spTree>
    <p:extLst>
      <p:ext uri="{BB962C8B-B14F-4D97-AF65-F5344CB8AC3E}">
        <p14:creationId xmlns:p14="http://schemas.microsoft.com/office/powerpoint/2010/main" val="19280311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CCTS Introductions</a:t>
            </a:r>
          </a:p>
        </p:txBody>
      </p:sp>
      <p:sp>
        <p:nvSpPr>
          <p:cNvPr id="3" name="Content Placeholder 2"/>
          <p:cNvSpPr>
            <a:spLocks noGrp="1"/>
          </p:cNvSpPr>
          <p:nvPr>
            <p:ph idx="1"/>
          </p:nvPr>
        </p:nvSpPr>
        <p:spPr/>
        <p:txBody>
          <a:bodyPr/>
          <a:lstStyle/>
          <a:p>
            <a:r>
              <a:rPr lang="en-US" dirty="0"/>
              <a:t>Elaine </a:t>
            </a:r>
            <a:r>
              <a:rPr lang="en-US" dirty="0" err="1"/>
              <a:t>Marcinek</a:t>
            </a:r>
            <a:r>
              <a:rPr lang="en-US" dirty="0"/>
              <a:t>, Director</a:t>
            </a:r>
          </a:p>
          <a:p>
            <a:pPr lvl="0"/>
            <a:r>
              <a:rPr lang="en-US" dirty="0" smtClean="0"/>
              <a:t>Jay </a:t>
            </a:r>
            <a:r>
              <a:rPr lang="en-US" dirty="0"/>
              <a:t>Shepherd, Marketing and Communication </a:t>
            </a:r>
            <a:r>
              <a:rPr lang="en-US" dirty="0" smtClean="0"/>
              <a:t>Specialist</a:t>
            </a:r>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3</a:t>
            </a:fld>
            <a:endParaRPr lang="en-US"/>
          </a:p>
        </p:txBody>
      </p:sp>
    </p:spTree>
    <p:extLst>
      <p:ext uri="{BB962C8B-B14F-4D97-AF65-F5344CB8AC3E}">
        <p14:creationId xmlns:p14="http://schemas.microsoft.com/office/powerpoint/2010/main" val="33675851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a:xfrm>
            <a:off x="639097" y="1543287"/>
            <a:ext cx="10944530" cy="4406355"/>
          </a:xfrm>
        </p:spPr>
        <p:txBody>
          <a:bodyPr/>
          <a:lstStyle/>
          <a:p>
            <a:pPr marL="0" lvl="0" indent="0">
              <a:buNone/>
            </a:pPr>
            <a:r>
              <a:rPr lang="en-US" dirty="0" smtClean="0"/>
              <a:t>Objective</a:t>
            </a:r>
            <a:r>
              <a:rPr lang="en-US" dirty="0"/>
              <a:t>: A</a:t>
            </a:r>
            <a:r>
              <a:rPr lang="en-US" dirty="0" smtClean="0"/>
              <a:t>pply Post-School Survey training to real-life scenarios</a:t>
            </a:r>
            <a:endParaRPr lang="en-US" dirty="0"/>
          </a:p>
          <a:p>
            <a:r>
              <a:rPr lang="en-US" dirty="0" smtClean="0"/>
              <a:t>CCTS and the Post-School Survey</a:t>
            </a:r>
          </a:p>
          <a:p>
            <a:r>
              <a:rPr lang="en-US" dirty="0"/>
              <a:t>Leavers and Leaver Verification</a:t>
            </a:r>
          </a:p>
          <a:p>
            <a:r>
              <a:rPr lang="en-US" dirty="0" smtClean="0"/>
              <a:t>TSF2 Accounts and User Roles</a:t>
            </a:r>
          </a:p>
          <a:p>
            <a:r>
              <a:rPr lang="en-US" dirty="0"/>
              <a:t>Support and Guidance </a:t>
            </a:r>
            <a:r>
              <a:rPr lang="en-US" dirty="0" smtClean="0"/>
              <a:t>Materials</a:t>
            </a:r>
          </a:p>
          <a:p>
            <a:pPr lvl="0"/>
            <a:r>
              <a:rPr lang="en-US" dirty="0" smtClean="0"/>
              <a:t>Questions</a:t>
            </a:r>
          </a:p>
        </p:txBody>
      </p:sp>
      <p:sp>
        <p:nvSpPr>
          <p:cNvPr id="4" name="Slide Number Placeholder 3"/>
          <p:cNvSpPr>
            <a:spLocks noGrp="1"/>
          </p:cNvSpPr>
          <p:nvPr>
            <p:ph type="sldNum" sz="quarter" idx="12"/>
          </p:nvPr>
        </p:nvSpPr>
        <p:spPr/>
        <p:txBody>
          <a:bodyPr/>
          <a:lstStyle/>
          <a:p>
            <a:fld id="{50ADEE99-5B15-4B10-A3EB-5286E787B43D}" type="slidenum">
              <a:rPr lang="en-US" smtClean="0"/>
              <a:t>4</a:t>
            </a:fld>
            <a:endParaRPr lang="en-US"/>
          </a:p>
        </p:txBody>
      </p:sp>
    </p:spTree>
    <p:extLst>
      <p:ext uri="{BB962C8B-B14F-4D97-AF65-F5344CB8AC3E}">
        <p14:creationId xmlns:p14="http://schemas.microsoft.com/office/powerpoint/2010/main" val="20554079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CCTS and </a:t>
            </a:r>
            <a:br>
              <a:rPr lang="en-US" dirty="0" smtClean="0"/>
            </a:br>
            <a:r>
              <a:rPr lang="en-US" dirty="0" smtClean="0"/>
              <a:t>Post-School </a:t>
            </a:r>
            <a:r>
              <a:rPr lang="en-US" dirty="0"/>
              <a:t>Survey Overview</a:t>
            </a:r>
          </a:p>
        </p:txBody>
      </p:sp>
      <p:sp>
        <p:nvSpPr>
          <p:cNvPr id="5" name="Text Placeholder 4"/>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50ADEE99-5B15-4B10-A3EB-5286E787B43D}" type="slidenum">
              <a:rPr lang="en-US" smtClean="0"/>
              <a:t>5</a:t>
            </a:fld>
            <a:endParaRPr lang="en-US"/>
          </a:p>
        </p:txBody>
      </p:sp>
    </p:spTree>
    <p:extLst>
      <p:ext uri="{BB962C8B-B14F-4D97-AF65-F5344CB8AC3E}">
        <p14:creationId xmlns:p14="http://schemas.microsoft.com/office/powerpoint/2010/main" val="21492114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Center for Change in Transition Services</a:t>
            </a:r>
          </a:p>
        </p:txBody>
      </p:sp>
      <p:sp>
        <p:nvSpPr>
          <p:cNvPr id="3" name="Content Placeholder 2"/>
          <p:cNvSpPr>
            <a:spLocks noGrp="1"/>
          </p:cNvSpPr>
          <p:nvPr>
            <p:ph idx="1"/>
          </p:nvPr>
        </p:nvSpPr>
        <p:spPr/>
        <p:txBody>
          <a:bodyPr/>
          <a:lstStyle/>
          <a:p>
            <a:pPr lvl="0"/>
            <a:r>
              <a:rPr lang="en-US" dirty="0"/>
              <a:t>OSPI State Needs Project</a:t>
            </a:r>
          </a:p>
          <a:p>
            <a:pPr lvl="0"/>
            <a:r>
              <a:rPr lang="en-US" dirty="0"/>
              <a:t>Improving </a:t>
            </a:r>
            <a:r>
              <a:rPr lang="en-US" dirty="0" smtClean="0"/>
              <a:t>post-school </a:t>
            </a:r>
            <a:r>
              <a:rPr lang="en-US" dirty="0"/>
              <a:t>outcomes for youth with disabilities</a:t>
            </a:r>
          </a:p>
          <a:p>
            <a:pPr lvl="0"/>
            <a:r>
              <a:rPr lang="en-US" dirty="0"/>
              <a:t>Provides statewide professional development and technical assistance around transition services (including the Post-School Survey)</a:t>
            </a:r>
          </a:p>
          <a:p>
            <a:pPr lvl="0"/>
            <a:r>
              <a:rPr lang="en-US" dirty="0"/>
              <a:t>Located at Seattle University</a:t>
            </a:r>
          </a:p>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6</a:t>
            </a:fld>
            <a:endParaRPr lang="en-US"/>
          </a:p>
        </p:txBody>
      </p:sp>
    </p:spTree>
    <p:extLst>
      <p:ext uri="{BB962C8B-B14F-4D97-AF65-F5344CB8AC3E}">
        <p14:creationId xmlns:p14="http://schemas.microsoft.com/office/powerpoint/2010/main" val="41750417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Post-School Survey </a:t>
            </a:r>
            <a:r>
              <a:rPr lang="en-US" dirty="0"/>
              <a:t>Logistics</a:t>
            </a:r>
          </a:p>
        </p:txBody>
      </p:sp>
      <p:sp>
        <p:nvSpPr>
          <p:cNvPr id="6" name="Content Placeholder 5"/>
          <p:cNvSpPr>
            <a:spLocks noGrp="1"/>
          </p:cNvSpPr>
          <p:nvPr>
            <p:ph idx="1"/>
          </p:nvPr>
        </p:nvSpPr>
        <p:spPr/>
        <p:txBody>
          <a:bodyPr/>
          <a:lstStyle/>
          <a:p>
            <a:pPr lvl="0"/>
            <a:r>
              <a:rPr lang="en-US" dirty="0" smtClean="0"/>
              <a:t>Survey opens June 1-November </a:t>
            </a:r>
            <a:r>
              <a:rPr lang="en-US" dirty="0"/>
              <a:t>1 each year</a:t>
            </a:r>
          </a:p>
          <a:p>
            <a:pPr lvl="0"/>
            <a:r>
              <a:rPr lang="en-US" dirty="0"/>
              <a:t>Phone </a:t>
            </a:r>
            <a:r>
              <a:rPr lang="en-US" dirty="0" smtClean="0"/>
              <a:t>surveys are </a:t>
            </a:r>
            <a:r>
              <a:rPr lang="en-US" dirty="0"/>
              <a:t>conducted by school/school district representatives</a:t>
            </a:r>
          </a:p>
          <a:p>
            <a:pPr lvl="0"/>
            <a:r>
              <a:rPr lang="en-US" dirty="0" smtClean="0"/>
              <a:t>Surveys are </a:t>
            </a:r>
            <a:r>
              <a:rPr lang="en-US" dirty="0"/>
              <a:t>completed by former special education </a:t>
            </a:r>
            <a:r>
              <a:rPr lang="en-US" dirty="0" smtClean="0"/>
              <a:t>students (“leavers”) </a:t>
            </a:r>
            <a:r>
              <a:rPr lang="en-US" dirty="0"/>
              <a:t>one year after exiting high school</a:t>
            </a:r>
          </a:p>
          <a:p>
            <a:pPr lvl="0"/>
            <a:r>
              <a:rPr lang="en-US" dirty="0"/>
              <a:t>Survey data are reviewed, analyzed, and reported </a:t>
            </a:r>
            <a:r>
              <a:rPr lang="en-US" dirty="0" smtClean="0"/>
              <a:t>by </a:t>
            </a:r>
            <a:r>
              <a:rPr lang="en-US" dirty="0"/>
              <a:t>CCTS</a:t>
            </a:r>
          </a:p>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7</a:t>
            </a:fld>
            <a:endParaRPr lang="en-US"/>
          </a:p>
        </p:txBody>
      </p:sp>
    </p:spTree>
    <p:extLst>
      <p:ext uri="{BB962C8B-B14F-4D97-AF65-F5344CB8AC3E}">
        <p14:creationId xmlns:p14="http://schemas.microsoft.com/office/powerpoint/2010/main" val="18316614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the Post-School Survey</a:t>
            </a:r>
          </a:p>
        </p:txBody>
      </p:sp>
      <p:sp>
        <p:nvSpPr>
          <p:cNvPr id="3" name="Content Placeholder 2"/>
          <p:cNvSpPr>
            <a:spLocks noGrp="1"/>
          </p:cNvSpPr>
          <p:nvPr>
            <p:ph idx="1"/>
          </p:nvPr>
        </p:nvSpPr>
        <p:spPr/>
        <p:txBody>
          <a:bodyPr/>
          <a:lstStyle/>
          <a:p>
            <a:pPr lvl="0"/>
            <a:r>
              <a:rPr lang="en-US" dirty="0"/>
              <a:t>Reconnect with former students who received special education services</a:t>
            </a:r>
          </a:p>
          <a:p>
            <a:pPr lvl="0"/>
            <a:r>
              <a:rPr lang="en-US" dirty="0"/>
              <a:t>Gain </a:t>
            </a:r>
            <a:r>
              <a:rPr lang="en-US" dirty="0" smtClean="0"/>
              <a:t>direct insights </a:t>
            </a:r>
            <a:r>
              <a:rPr lang="en-US" dirty="0"/>
              <a:t>into education and employment activities one year after leaving school</a:t>
            </a:r>
          </a:p>
          <a:p>
            <a:pPr lvl="0"/>
            <a:r>
              <a:rPr lang="en-US" dirty="0"/>
              <a:t>Collect </a:t>
            </a:r>
            <a:r>
              <a:rPr lang="en-US" dirty="0" smtClean="0"/>
              <a:t>post-school outcome data for </a:t>
            </a:r>
            <a:r>
              <a:rPr lang="en-US" dirty="0"/>
              <a:t>program improvement and reporting </a:t>
            </a:r>
            <a:r>
              <a:rPr lang="en-US" dirty="0" smtClean="0"/>
              <a:t>purposes</a:t>
            </a:r>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8</a:t>
            </a:fld>
            <a:endParaRPr lang="en-US"/>
          </a:p>
        </p:txBody>
      </p:sp>
    </p:spTree>
    <p:extLst>
      <p:ext uri="{BB962C8B-B14F-4D97-AF65-F5344CB8AC3E}">
        <p14:creationId xmlns:p14="http://schemas.microsoft.com/office/powerpoint/2010/main" val="21345810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Post-School Survey and the TSF2</a:t>
            </a:r>
          </a:p>
        </p:txBody>
      </p:sp>
      <p:sp>
        <p:nvSpPr>
          <p:cNvPr id="3" name="Content Placeholder 2"/>
          <p:cNvSpPr>
            <a:spLocks noGrp="1"/>
          </p:cNvSpPr>
          <p:nvPr>
            <p:ph idx="1"/>
          </p:nvPr>
        </p:nvSpPr>
        <p:spPr/>
        <p:txBody>
          <a:bodyPr/>
          <a:lstStyle/>
          <a:p>
            <a:pPr lvl="0"/>
            <a:r>
              <a:rPr lang="en-US" dirty="0"/>
              <a:t>Transition Systemic Framework </a:t>
            </a:r>
            <a:r>
              <a:rPr lang="en-US" dirty="0" smtClean="0"/>
              <a:t>2.0</a:t>
            </a:r>
          </a:p>
          <a:p>
            <a:pPr lvl="1"/>
            <a:r>
              <a:rPr lang="en-US" dirty="0" smtClean="0">
                <a:hlinkClick r:id="rId3"/>
              </a:rPr>
              <a:t>www.cctsTSF.com</a:t>
            </a:r>
            <a:endParaRPr lang="en-US" dirty="0" smtClean="0"/>
          </a:p>
          <a:p>
            <a:pPr lvl="1"/>
            <a:r>
              <a:rPr lang="en-US" dirty="0" smtClean="0">
                <a:hlinkClick r:id="rId4"/>
              </a:rPr>
              <a:t>www.cctsTSF.org</a:t>
            </a:r>
            <a:r>
              <a:rPr lang="en-US" dirty="0" smtClean="0"/>
              <a:t> </a:t>
            </a:r>
            <a:endParaRPr lang="en-US" dirty="0"/>
          </a:p>
          <a:p>
            <a:pPr lvl="0"/>
            <a:r>
              <a:rPr lang="en-US" dirty="0"/>
              <a:t>CCTS’s secure data collection website</a:t>
            </a:r>
          </a:p>
          <a:p>
            <a:pPr lvl="0"/>
            <a:r>
              <a:rPr lang="en-US" dirty="0"/>
              <a:t>Used when conducting the Post-School Survey</a:t>
            </a:r>
          </a:p>
          <a:p>
            <a:pPr lvl="0"/>
            <a:r>
              <a:rPr lang="en-US" dirty="0"/>
              <a:t>View and download reports and presentations</a:t>
            </a:r>
          </a:p>
        </p:txBody>
      </p:sp>
      <p:sp>
        <p:nvSpPr>
          <p:cNvPr id="4" name="Slide Number Placeholder 3"/>
          <p:cNvSpPr>
            <a:spLocks noGrp="1"/>
          </p:cNvSpPr>
          <p:nvPr>
            <p:ph type="sldNum" sz="quarter" idx="12"/>
          </p:nvPr>
        </p:nvSpPr>
        <p:spPr/>
        <p:txBody>
          <a:bodyPr/>
          <a:lstStyle/>
          <a:p>
            <a:fld id="{50ADEE99-5B15-4B10-A3EB-5286E787B43D}" type="slidenum">
              <a:rPr lang="en-US" smtClean="0"/>
              <a:t>9</a:t>
            </a:fld>
            <a:endParaRPr lang="en-US"/>
          </a:p>
        </p:txBody>
      </p:sp>
    </p:spTree>
    <p:extLst>
      <p:ext uri="{BB962C8B-B14F-4D97-AF65-F5344CB8AC3E}">
        <p14:creationId xmlns:p14="http://schemas.microsoft.com/office/powerpoint/2010/main" val="32106479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Leavers and </a:t>
            </a:r>
            <a:br>
              <a:rPr lang="en-US" dirty="0" smtClean="0"/>
            </a:br>
            <a:r>
              <a:rPr lang="en-US" dirty="0" smtClean="0"/>
              <a:t>Leaver Verification</a:t>
            </a:r>
            <a:endParaRPr lang="en-US" dirty="0"/>
          </a:p>
        </p:txBody>
      </p:sp>
      <p:sp>
        <p:nvSpPr>
          <p:cNvPr id="3" name="Text Placeholder 2"/>
          <p:cNvSpPr>
            <a:spLocks noGrp="1"/>
          </p:cNvSpPr>
          <p:nvPr>
            <p:ph type="body" idx="1"/>
          </p:nvPr>
        </p:nvSpPr>
        <p:spPr/>
        <p:txBody>
          <a:bodyPr/>
          <a:lstStyle/>
          <a:p>
            <a:r>
              <a:rPr lang="en-US" dirty="0" smtClean="0"/>
              <a:t>Must be completed before making survey phone calls</a:t>
            </a:r>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10</a:t>
            </a:fld>
            <a:endParaRPr lang="en-US"/>
          </a:p>
        </p:txBody>
      </p:sp>
    </p:spTree>
    <p:extLst>
      <p:ext uri="{BB962C8B-B14F-4D97-AF65-F5344CB8AC3E}">
        <p14:creationId xmlns:p14="http://schemas.microsoft.com/office/powerpoint/2010/main" val="25393594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Leaver Criteria for 2017-18 Leaver Year</a:t>
            </a:r>
            <a:endParaRPr lang="en-US" dirty="0"/>
          </a:p>
        </p:txBody>
      </p:sp>
      <p:sp>
        <p:nvSpPr>
          <p:cNvPr id="3" name="Content Placeholder 2"/>
          <p:cNvSpPr>
            <a:spLocks noGrp="1"/>
          </p:cNvSpPr>
          <p:nvPr>
            <p:ph idx="1"/>
          </p:nvPr>
        </p:nvSpPr>
        <p:spPr/>
        <p:txBody>
          <a:bodyPr/>
          <a:lstStyle/>
          <a:p>
            <a:r>
              <a:rPr lang="en-US" dirty="0" smtClean="0"/>
              <a:t>Former student</a:t>
            </a:r>
          </a:p>
          <a:p>
            <a:r>
              <a:rPr lang="en-US" dirty="0" smtClean="0"/>
              <a:t>Age 16-21 with an IEP at the time of exit</a:t>
            </a:r>
          </a:p>
          <a:p>
            <a:r>
              <a:rPr lang="en-US" dirty="0"/>
              <a:t>L</a:t>
            </a:r>
            <a:r>
              <a:rPr lang="en-US" dirty="0" smtClean="0"/>
              <a:t>eft </a:t>
            </a:r>
            <a:r>
              <a:rPr lang="en-US" dirty="0"/>
              <a:t>school </a:t>
            </a:r>
            <a:r>
              <a:rPr lang="en-US" dirty="0" smtClean="0"/>
              <a:t>in the 2017-18 year by </a:t>
            </a:r>
            <a:r>
              <a:rPr lang="en-US" dirty="0"/>
              <a:t>graduating with a diploma, aging out, dropping out, or </a:t>
            </a:r>
            <a:r>
              <a:rPr lang="en-US" dirty="0" smtClean="0"/>
              <a:t>was expected </a:t>
            </a:r>
            <a:r>
              <a:rPr lang="en-US" dirty="0"/>
              <a:t>to return and did </a:t>
            </a:r>
            <a:r>
              <a:rPr lang="en-US" dirty="0" smtClean="0"/>
              <a:t>not</a:t>
            </a:r>
          </a:p>
          <a:p>
            <a:pPr marL="0" indent="0">
              <a:buNone/>
            </a:pPr>
            <a:endParaRPr lang="en-US" dirty="0"/>
          </a:p>
          <a:p>
            <a:r>
              <a:rPr lang="en-US" dirty="0" smtClean="0"/>
              <a:t>2019 = survey year</a:t>
            </a:r>
          </a:p>
          <a:p>
            <a:r>
              <a:rPr lang="en-US" dirty="0" smtClean="0"/>
              <a:t>2017-18 = leaver year</a:t>
            </a:r>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11</a:t>
            </a:fld>
            <a:endParaRPr lang="en-US"/>
          </a:p>
        </p:txBody>
      </p:sp>
    </p:spTree>
    <p:extLst>
      <p:ext uri="{BB962C8B-B14F-4D97-AF65-F5344CB8AC3E}">
        <p14:creationId xmlns:p14="http://schemas.microsoft.com/office/powerpoint/2010/main" val="30618474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Leaver Verification (LV)</a:t>
            </a:r>
            <a:endParaRPr lang="en-US" dirty="0"/>
          </a:p>
        </p:txBody>
      </p:sp>
      <p:sp>
        <p:nvSpPr>
          <p:cNvPr id="3" name="Content Placeholder 2"/>
          <p:cNvSpPr>
            <a:spLocks noGrp="1"/>
          </p:cNvSpPr>
          <p:nvPr>
            <p:ph idx="1"/>
          </p:nvPr>
        </p:nvSpPr>
        <p:spPr>
          <a:xfrm>
            <a:off x="639097" y="1543287"/>
            <a:ext cx="11168590" cy="4406355"/>
          </a:xfrm>
        </p:spPr>
        <p:txBody>
          <a:bodyPr/>
          <a:lstStyle/>
          <a:p>
            <a:pPr marL="0" indent="0">
              <a:buNone/>
            </a:pPr>
            <a:r>
              <a:rPr lang="en-US" dirty="0" smtClean="0"/>
              <a:t>Before survey phone calls can begin:</a:t>
            </a:r>
          </a:p>
          <a:p>
            <a:r>
              <a:rPr lang="en-US" dirty="0" smtClean="0"/>
              <a:t>Compare </a:t>
            </a:r>
            <a:r>
              <a:rPr lang="en-US" dirty="0"/>
              <a:t>and edit names and demographic information in the TSF2 to match school or district’s records.</a:t>
            </a:r>
          </a:p>
          <a:p>
            <a:pPr lvl="0"/>
            <a:r>
              <a:rPr lang="en-US" dirty="0" smtClean="0"/>
              <a:t>Submit confirmation that the TSF2 list is accurate. </a:t>
            </a:r>
          </a:p>
          <a:p>
            <a:pPr lvl="1"/>
            <a:r>
              <a:rPr lang="en-US" dirty="0" smtClean="0"/>
              <a:t>LV must </a:t>
            </a:r>
            <a:r>
              <a:rPr lang="en-US" dirty="0"/>
              <a:t>be </a:t>
            </a:r>
            <a:r>
              <a:rPr lang="en-US" dirty="0" smtClean="0"/>
              <a:t>completed by all schools, even those without leavers.</a:t>
            </a:r>
          </a:p>
          <a:p>
            <a:pPr lvl="1"/>
            <a:r>
              <a:rPr lang="en-US" dirty="0" smtClean="0"/>
              <a:t>Surveys are in read-only mode until LV is submitted.</a:t>
            </a:r>
          </a:p>
          <a:p>
            <a:pPr lvl="1"/>
            <a:r>
              <a:rPr lang="en-US" dirty="0" smtClean="0"/>
              <a:t>After submitted, LV must be reset and resubmitted to in order to make changes to the list.</a:t>
            </a:r>
            <a:endParaRPr lang="en-US" dirty="0"/>
          </a:p>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12</a:t>
            </a:fld>
            <a:endParaRPr lang="en-US"/>
          </a:p>
        </p:txBody>
      </p:sp>
    </p:spTree>
    <p:extLst>
      <p:ext uri="{BB962C8B-B14F-4D97-AF65-F5344CB8AC3E}">
        <p14:creationId xmlns:p14="http://schemas.microsoft.com/office/powerpoint/2010/main" val="21753617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Leaver Verification Support and Guidance</a:t>
            </a:r>
            <a:endParaRPr lang="en-US" dirty="0"/>
          </a:p>
        </p:txBody>
      </p:sp>
      <p:sp>
        <p:nvSpPr>
          <p:cNvPr id="3" name="Content Placeholder 2"/>
          <p:cNvSpPr>
            <a:spLocks noGrp="1"/>
          </p:cNvSpPr>
          <p:nvPr>
            <p:ph idx="1"/>
          </p:nvPr>
        </p:nvSpPr>
        <p:spPr/>
        <p:txBody>
          <a:bodyPr/>
          <a:lstStyle/>
          <a:p>
            <a:r>
              <a:rPr lang="en-US" dirty="0" smtClean="0"/>
              <a:t>Webinars on Vimeo:</a:t>
            </a:r>
          </a:p>
          <a:p>
            <a:pPr lvl="1"/>
            <a:r>
              <a:rPr lang="en-US" dirty="0" smtClean="0">
                <a:hlinkClick r:id="rId3"/>
              </a:rPr>
              <a:t>Submitting Leaver Verification Part 1</a:t>
            </a:r>
            <a:endParaRPr lang="en-US" dirty="0" smtClean="0"/>
          </a:p>
          <a:p>
            <a:pPr lvl="1"/>
            <a:r>
              <a:rPr lang="en-US" dirty="0" smtClean="0">
                <a:hlinkClick r:id="rId4"/>
              </a:rPr>
              <a:t>Submitting </a:t>
            </a:r>
            <a:r>
              <a:rPr lang="en-US" dirty="0">
                <a:hlinkClick r:id="rId4"/>
              </a:rPr>
              <a:t>Leaver Verification, Part </a:t>
            </a:r>
            <a:r>
              <a:rPr lang="en-US" dirty="0" smtClean="0">
                <a:hlinkClick r:id="rId4"/>
              </a:rPr>
              <a:t>2</a:t>
            </a:r>
            <a:endParaRPr lang="en-US" dirty="0" smtClean="0"/>
          </a:p>
          <a:p>
            <a:r>
              <a:rPr lang="en-US" dirty="0" smtClean="0">
                <a:hlinkClick r:id="rId5"/>
              </a:rPr>
              <a:t>Documents in Google Drive</a:t>
            </a:r>
            <a:r>
              <a:rPr lang="en-US" dirty="0" smtClean="0"/>
              <a:t>:</a:t>
            </a:r>
          </a:p>
          <a:p>
            <a:pPr lvl="1"/>
            <a:r>
              <a:rPr lang="en-US" dirty="0" smtClean="0"/>
              <a:t>Webinar PowerPoints</a:t>
            </a:r>
          </a:p>
          <a:p>
            <a:pPr lvl="1"/>
            <a:r>
              <a:rPr lang="en-US" dirty="0" smtClean="0"/>
              <a:t>Survey Guidance</a:t>
            </a:r>
          </a:p>
          <a:p>
            <a:pPr lvl="1"/>
            <a:r>
              <a:rPr lang="en-US" dirty="0" smtClean="0"/>
              <a:t>TSF2 How-To</a:t>
            </a:r>
          </a:p>
        </p:txBody>
      </p:sp>
      <p:sp>
        <p:nvSpPr>
          <p:cNvPr id="4" name="Slide Number Placeholder 3"/>
          <p:cNvSpPr>
            <a:spLocks noGrp="1"/>
          </p:cNvSpPr>
          <p:nvPr>
            <p:ph type="sldNum" sz="quarter" idx="12"/>
          </p:nvPr>
        </p:nvSpPr>
        <p:spPr/>
        <p:txBody>
          <a:bodyPr/>
          <a:lstStyle/>
          <a:p>
            <a:fld id="{50ADEE99-5B15-4B10-A3EB-5286E787B43D}" type="slidenum">
              <a:rPr lang="en-US" smtClean="0"/>
              <a:t>13</a:t>
            </a:fld>
            <a:endParaRPr lang="en-US"/>
          </a:p>
        </p:txBody>
      </p:sp>
    </p:spTree>
    <p:extLst>
      <p:ext uri="{BB962C8B-B14F-4D97-AF65-F5344CB8AC3E}">
        <p14:creationId xmlns:p14="http://schemas.microsoft.com/office/powerpoint/2010/main" val="1115737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49" y="1709738"/>
            <a:ext cx="10751777" cy="2852737"/>
          </a:xfrm>
        </p:spPr>
        <p:txBody>
          <a:bodyPr/>
          <a:lstStyle/>
          <a:p>
            <a:r>
              <a:rPr lang="en-US" dirty="0" smtClean="0"/>
              <a:t>TSF2 Accounts and User Roles</a:t>
            </a:r>
            <a:endParaRPr lang="en-US" dirty="0"/>
          </a:p>
        </p:txBody>
      </p:sp>
      <p:sp>
        <p:nvSpPr>
          <p:cNvPr id="3" name="Text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50ADEE99-5B15-4B10-A3EB-5286E787B43D}" type="slidenum">
              <a:rPr lang="en-US" smtClean="0"/>
              <a:t>14</a:t>
            </a:fld>
            <a:endParaRPr lang="en-US"/>
          </a:p>
        </p:txBody>
      </p:sp>
    </p:spTree>
    <p:extLst>
      <p:ext uri="{BB962C8B-B14F-4D97-AF65-F5344CB8AC3E}">
        <p14:creationId xmlns:p14="http://schemas.microsoft.com/office/powerpoint/2010/main" val="960839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Logging in to the TSF2</a:t>
            </a:r>
            <a:endParaRPr lang="en-US" dirty="0"/>
          </a:p>
        </p:txBody>
      </p:sp>
      <p:sp>
        <p:nvSpPr>
          <p:cNvPr id="3" name="Content Placeholder 2"/>
          <p:cNvSpPr>
            <a:spLocks noGrp="1"/>
          </p:cNvSpPr>
          <p:nvPr>
            <p:ph idx="1"/>
          </p:nvPr>
        </p:nvSpPr>
        <p:spPr/>
        <p:txBody>
          <a:bodyPr>
            <a:normAutofit lnSpcReduction="10000"/>
          </a:bodyPr>
          <a:lstStyle/>
          <a:p>
            <a:r>
              <a:rPr lang="en-US" dirty="0" smtClean="0"/>
              <a:t>New Users</a:t>
            </a:r>
          </a:p>
          <a:p>
            <a:pPr lvl="1"/>
            <a:r>
              <a:rPr lang="en-US" dirty="0"/>
              <a:t>A</a:t>
            </a:r>
            <a:r>
              <a:rPr lang="en-US" dirty="0" smtClean="0"/>
              <a:t>nyone new to the system in the last year</a:t>
            </a:r>
          </a:p>
          <a:p>
            <a:pPr lvl="1"/>
            <a:r>
              <a:rPr lang="en-US" dirty="0" smtClean="0"/>
              <a:t>Contact District Manager or CCTS</a:t>
            </a:r>
          </a:p>
          <a:p>
            <a:r>
              <a:rPr lang="en-US" dirty="0" smtClean="0"/>
              <a:t>Existing Users</a:t>
            </a:r>
          </a:p>
          <a:p>
            <a:pPr lvl="1"/>
            <a:r>
              <a:rPr lang="en-US" dirty="0"/>
              <a:t>Visit </a:t>
            </a:r>
            <a:r>
              <a:rPr lang="en-US" u="sng" dirty="0">
                <a:hlinkClick r:id="rId3"/>
              </a:rPr>
              <a:t>https://cctsTSF.com</a:t>
            </a:r>
            <a:r>
              <a:rPr lang="en-US" dirty="0"/>
              <a:t> or </a:t>
            </a:r>
            <a:r>
              <a:rPr lang="en-US" u="sng" dirty="0">
                <a:hlinkClick r:id="rId4"/>
              </a:rPr>
              <a:t>https://cctsTSF.org</a:t>
            </a:r>
            <a:r>
              <a:rPr lang="en-US" dirty="0"/>
              <a:t> </a:t>
            </a:r>
          </a:p>
          <a:p>
            <a:pPr lvl="1"/>
            <a:r>
              <a:rPr lang="en-US" dirty="0"/>
              <a:t>Enter your email address and password</a:t>
            </a:r>
          </a:p>
          <a:p>
            <a:pPr lvl="1"/>
            <a:r>
              <a:rPr lang="en-US" dirty="0"/>
              <a:t>Click </a:t>
            </a:r>
            <a:r>
              <a:rPr lang="en-US" dirty="0" smtClean="0"/>
              <a:t>login</a:t>
            </a:r>
          </a:p>
          <a:p>
            <a:pPr marL="0" indent="0">
              <a:buNone/>
            </a:pPr>
            <a:endParaRPr lang="en-US" dirty="0"/>
          </a:p>
          <a:p>
            <a:pPr marL="0" indent="0">
              <a:buNone/>
            </a:pPr>
            <a:r>
              <a:rPr lang="en-US" dirty="0" smtClean="0"/>
              <a:t>Note: “Reset your password” link only works for existing users. </a:t>
            </a:r>
            <a:endParaRPr lang="en-US" dirty="0"/>
          </a:p>
          <a:p>
            <a:pPr marL="0" indent="0">
              <a:buNone/>
            </a:pPr>
            <a:endParaRPr lang="en-US" dirty="0" smtClean="0"/>
          </a:p>
        </p:txBody>
      </p:sp>
      <p:sp>
        <p:nvSpPr>
          <p:cNvPr id="4" name="Slide Number Placeholder 3"/>
          <p:cNvSpPr>
            <a:spLocks noGrp="1"/>
          </p:cNvSpPr>
          <p:nvPr>
            <p:ph type="sldNum" sz="quarter" idx="12"/>
          </p:nvPr>
        </p:nvSpPr>
        <p:spPr/>
        <p:txBody>
          <a:bodyPr/>
          <a:lstStyle/>
          <a:p>
            <a:fld id="{50ADEE99-5B15-4B10-A3EB-5286E787B43D}" type="slidenum">
              <a:rPr lang="en-US" smtClean="0"/>
              <a:t>15</a:t>
            </a:fld>
            <a:endParaRPr lang="en-US"/>
          </a:p>
        </p:txBody>
      </p:sp>
    </p:spTree>
    <p:extLst>
      <p:ext uri="{BB962C8B-B14F-4D97-AF65-F5344CB8AC3E}">
        <p14:creationId xmlns:p14="http://schemas.microsoft.com/office/powerpoint/2010/main" val="3909591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TSF2 User </a:t>
            </a:r>
            <a:r>
              <a:rPr lang="en-US" dirty="0" smtClean="0"/>
              <a:t>Roles</a:t>
            </a:r>
            <a:endParaRPr lang="en-US" dirty="0"/>
          </a:p>
        </p:txBody>
      </p:sp>
      <p:sp>
        <p:nvSpPr>
          <p:cNvPr id="3" name="Content Placeholder 2"/>
          <p:cNvSpPr>
            <a:spLocks noGrp="1"/>
          </p:cNvSpPr>
          <p:nvPr>
            <p:ph idx="1"/>
          </p:nvPr>
        </p:nvSpPr>
        <p:spPr/>
        <p:txBody>
          <a:bodyPr>
            <a:normAutofit/>
          </a:bodyPr>
          <a:lstStyle/>
          <a:p>
            <a:r>
              <a:rPr lang="en-US" dirty="0"/>
              <a:t>District </a:t>
            </a:r>
            <a:r>
              <a:rPr lang="en-US" dirty="0">
                <a:solidFill>
                  <a:srgbClr val="393839"/>
                </a:solidFill>
              </a:rPr>
              <a:t>Manager </a:t>
            </a:r>
          </a:p>
          <a:p>
            <a:pPr lvl="0"/>
            <a:r>
              <a:rPr lang="en-US" dirty="0" smtClean="0">
                <a:solidFill>
                  <a:srgbClr val="393839"/>
                </a:solidFill>
              </a:rPr>
              <a:t>Post-School Survey </a:t>
            </a:r>
            <a:r>
              <a:rPr lang="en-US" dirty="0">
                <a:solidFill>
                  <a:srgbClr val="393839"/>
                </a:solidFill>
              </a:rPr>
              <a:t>User Roles </a:t>
            </a:r>
            <a:r>
              <a:rPr lang="en-US" dirty="0" smtClean="0">
                <a:solidFill>
                  <a:srgbClr val="393839"/>
                </a:solidFill>
              </a:rPr>
              <a:t>(</a:t>
            </a:r>
            <a:r>
              <a:rPr lang="en-US" dirty="0">
                <a:solidFill>
                  <a:srgbClr val="393839"/>
                </a:solidFill>
              </a:rPr>
              <a:t>s</a:t>
            </a:r>
            <a:r>
              <a:rPr lang="en-US" dirty="0" smtClean="0">
                <a:solidFill>
                  <a:srgbClr val="393839"/>
                </a:solidFill>
              </a:rPr>
              <a:t>chool-level)</a:t>
            </a:r>
            <a:endParaRPr lang="en-US" dirty="0">
              <a:solidFill>
                <a:srgbClr val="393839"/>
              </a:solidFill>
            </a:endParaRPr>
          </a:p>
          <a:p>
            <a:pPr lvl="1"/>
            <a:r>
              <a:rPr lang="en-US" dirty="0">
                <a:solidFill>
                  <a:srgbClr val="393839"/>
                </a:solidFill>
              </a:rPr>
              <a:t>Submit Leaver </a:t>
            </a:r>
            <a:r>
              <a:rPr lang="en-US" dirty="0" smtClean="0">
                <a:solidFill>
                  <a:srgbClr val="393839"/>
                </a:solidFill>
              </a:rPr>
              <a:t>Verification</a:t>
            </a:r>
            <a:endParaRPr lang="en-US" dirty="0">
              <a:solidFill>
                <a:srgbClr val="393839"/>
              </a:solidFill>
            </a:endParaRPr>
          </a:p>
          <a:p>
            <a:pPr lvl="1"/>
            <a:r>
              <a:rPr lang="en-US" dirty="0">
                <a:solidFill>
                  <a:srgbClr val="393839"/>
                </a:solidFill>
              </a:rPr>
              <a:t>Conduct </a:t>
            </a:r>
            <a:r>
              <a:rPr lang="en-US" dirty="0" smtClean="0">
                <a:solidFill>
                  <a:srgbClr val="393839"/>
                </a:solidFill>
              </a:rPr>
              <a:t>Survey</a:t>
            </a:r>
            <a:endParaRPr lang="en-US" dirty="0">
              <a:solidFill>
                <a:srgbClr val="393839"/>
              </a:solidFill>
            </a:endParaRPr>
          </a:p>
          <a:p>
            <a:pPr lvl="1"/>
            <a:r>
              <a:rPr lang="en-US" dirty="0">
                <a:solidFill>
                  <a:srgbClr val="393839"/>
                </a:solidFill>
              </a:rPr>
              <a:t>View Post-School Outcome </a:t>
            </a:r>
            <a:r>
              <a:rPr lang="en-US" dirty="0" smtClean="0">
                <a:solidFill>
                  <a:srgbClr val="393839"/>
                </a:solidFill>
              </a:rPr>
              <a:t>Reports</a:t>
            </a:r>
            <a:endParaRPr lang="en-US" dirty="0">
              <a:solidFill>
                <a:srgbClr val="393839"/>
              </a:solidFill>
            </a:endParaRPr>
          </a:p>
          <a:p>
            <a:pPr lvl="0"/>
            <a:r>
              <a:rPr lang="en-US" dirty="0" smtClean="0"/>
              <a:t>Other </a:t>
            </a:r>
            <a:r>
              <a:rPr lang="en-US" dirty="0"/>
              <a:t>Users: Admin, State, and ESD</a:t>
            </a:r>
          </a:p>
          <a:p>
            <a:pPr marL="0" indent="0">
              <a:lnSpc>
                <a:spcPct val="250000"/>
              </a:lnSpc>
              <a:buNone/>
            </a:pPr>
            <a:r>
              <a:rPr lang="en-US" sz="2400" dirty="0">
                <a:hlinkClick r:id="rId3"/>
              </a:rPr>
              <a:t>CCTS Post-School Survey Training Materials Google Drive Folder</a:t>
            </a:r>
            <a:endParaRPr lang="en-US" sz="2400" dirty="0"/>
          </a:p>
        </p:txBody>
      </p:sp>
      <p:sp>
        <p:nvSpPr>
          <p:cNvPr id="4" name="Slide Number Placeholder 3"/>
          <p:cNvSpPr>
            <a:spLocks noGrp="1"/>
          </p:cNvSpPr>
          <p:nvPr>
            <p:ph type="sldNum" sz="quarter" idx="12"/>
          </p:nvPr>
        </p:nvSpPr>
        <p:spPr/>
        <p:txBody>
          <a:bodyPr/>
          <a:lstStyle/>
          <a:p>
            <a:fld id="{50ADEE99-5B15-4B10-A3EB-5286E787B43D}" type="slidenum">
              <a:rPr lang="en-US" smtClean="0"/>
              <a:t>16</a:t>
            </a:fld>
            <a:endParaRPr lang="en-US"/>
          </a:p>
        </p:txBody>
      </p:sp>
    </p:spTree>
    <p:extLst>
      <p:ext uri="{BB962C8B-B14F-4D97-AF65-F5344CB8AC3E}">
        <p14:creationId xmlns:p14="http://schemas.microsoft.com/office/powerpoint/2010/main" val="37013963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Submit Leaver Verification (LV) User Role</a:t>
            </a:r>
            <a:endParaRPr lang="en-US" dirty="0"/>
          </a:p>
        </p:txBody>
      </p:sp>
      <p:sp>
        <p:nvSpPr>
          <p:cNvPr id="3" name="Content Placeholder 2"/>
          <p:cNvSpPr>
            <a:spLocks noGrp="1"/>
          </p:cNvSpPr>
          <p:nvPr>
            <p:ph idx="1"/>
          </p:nvPr>
        </p:nvSpPr>
        <p:spPr>
          <a:xfrm>
            <a:off x="639097" y="1543287"/>
            <a:ext cx="11075825" cy="4406355"/>
          </a:xfrm>
        </p:spPr>
        <p:txBody>
          <a:bodyPr>
            <a:normAutofit/>
          </a:bodyPr>
          <a:lstStyle/>
          <a:p>
            <a:pPr lvl="0"/>
            <a:r>
              <a:rPr lang="en-US" dirty="0"/>
              <a:t>District and/or school personnel </a:t>
            </a:r>
            <a:r>
              <a:rPr lang="en-US" dirty="0" smtClean="0"/>
              <a:t>with access </a:t>
            </a:r>
            <a:r>
              <a:rPr lang="en-US" dirty="0"/>
              <a:t>to </a:t>
            </a:r>
            <a:r>
              <a:rPr lang="en-US" dirty="0" smtClean="0"/>
              <a:t>student data</a:t>
            </a:r>
          </a:p>
          <a:p>
            <a:pPr lvl="0"/>
            <a:r>
              <a:rPr lang="en-US" dirty="0" smtClean="0"/>
              <a:t>Permissions:</a:t>
            </a:r>
          </a:p>
          <a:p>
            <a:pPr lvl="1"/>
            <a:r>
              <a:rPr lang="en-US" dirty="0" smtClean="0"/>
              <a:t>Submit </a:t>
            </a:r>
            <a:r>
              <a:rPr lang="en-US" dirty="0"/>
              <a:t>and reset leaver verification for assigned schools</a:t>
            </a:r>
          </a:p>
          <a:p>
            <a:pPr lvl="1"/>
            <a:r>
              <a:rPr lang="en-US" dirty="0"/>
              <a:t>Edit </a:t>
            </a:r>
            <a:r>
              <a:rPr lang="en-US" dirty="0" smtClean="0"/>
              <a:t>former student demographics</a:t>
            </a:r>
            <a:endParaRPr lang="en-US" dirty="0"/>
          </a:p>
          <a:p>
            <a:pPr lvl="1"/>
            <a:r>
              <a:rPr lang="en-US" dirty="0"/>
              <a:t>View, add, and delete surveys that have not been </a:t>
            </a:r>
            <a:r>
              <a:rPr lang="en-US" dirty="0" smtClean="0"/>
              <a:t>submitted</a:t>
            </a:r>
          </a:p>
          <a:p>
            <a:pPr lvl="1"/>
            <a:r>
              <a:rPr lang="en-US" dirty="0" smtClean="0"/>
              <a:t>View </a:t>
            </a:r>
            <a:r>
              <a:rPr lang="en-US" dirty="0"/>
              <a:t>overall survey progress</a:t>
            </a:r>
          </a:p>
          <a:p>
            <a:pPr lvl="1"/>
            <a:r>
              <a:rPr lang="en-US" dirty="0"/>
              <a:t>View and download post-school outcome reports and presentations for district and </a:t>
            </a:r>
            <a:r>
              <a:rPr lang="en-US" dirty="0" smtClean="0"/>
              <a:t>state</a:t>
            </a:r>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17</a:t>
            </a:fld>
            <a:endParaRPr lang="en-US"/>
          </a:p>
        </p:txBody>
      </p:sp>
    </p:spTree>
    <p:extLst>
      <p:ext uri="{BB962C8B-B14F-4D97-AF65-F5344CB8AC3E}">
        <p14:creationId xmlns:p14="http://schemas.microsoft.com/office/powerpoint/2010/main" val="4065291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Conduct Survey (CS) User Role</a:t>
            </a:r>
            <a:endParaRPr lang="en-US" dirty="0"/>
          </a:p>
        </p:txBody>
      </p:sp>
      <p:sp>
        <p:nvSpPr>
          <p:cNvPr id="3" name="Content Placeholder 2"/>
          <p:cNvSpPr>
            <a:spLocks noGrp="1"/>
          </p:cNvSpPr>
          <p:nvPr>
            <p:ph idx="1"/>
          </p:nvPr>
        </p:nvSpPr>
        <p:spPr>
          <a:xfrm>
            <a:off x="639097" y="1543287"/>
            <a:ext cx="10944530" cy="4406355"/>
          </a:xfrm>
        </p:spPr>
        <p:txBody>
          <a:bodyPr/>
          <a:lstStyle/>
          <a:p>
            <a:r>
              <a:rPr lang="en-US" dirty="0"/>
              <a:t>District and/or school personnel </a:t>
            </a:r>
            <a:r>
              <a:rPr lang="en-US" dirty="0" smtClean="0"/>
              <a:t>that make </a:t>
            </a:r>
            <a:r>
              <a:rPr lang="en-US" dirty="0"/>
              <a:t>survey phone calls. </a:t>
            </a:r>
          </a:p>
          <a:p>
            <a:pPr lvl="0"/>
            <a:r>
              <a:rPr lang="en-US" dirty="0" smtClean="0"/>
              <a:t>Permissions:</a:t>
            </a:r>
          </a:p>
          <a:p>
            <a:pPr lvl="1"/>
            <a:r>
              <a:rPr lang="en-US" dirty="0" smtClean="0"/>
              <a:t>View </a:t>
            </a:r>
            <a:r>
              <a:rPr lang="en-US" dirty="0"/>
              <a:t>and conduct surveys for all </a:t>
            </a:r>
            <a:r>
              <a:rPr lang="en-US" dirty="0" smtClean="0"/>
              <a:t>former students</a:t>
            </a:r>
            <a:endParaRPr lang="en-US" dirty="0"/>
          </a:p>
          <a:p>
            <a:pPr lvl="1"/>
            <a:r>
              <a:rPr lang="en-US" dirty="0"/>
              <a:t>View and download post-school outcome reports and presentations for district and state</a:t>
            </a:r>
          </a:p>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18</a:t>
            </a:fld>
            <a:endParaRPr lang="en-US"/>
          </a:p>
        </p:txBody>
      </p:sp>
    </p:spTree>
    <p:extLst>
      <p:ext uri="{BB962C8B-B14F-4D97-AF65-F5344CB8AC3E}">
        <p14:creationId xmlns:p14="http://schemas.microsoft.com/office/powerpoint/2010/main" val="707766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1374690" cy="951723"/>
          </a:xfrm>
        </p:spPr>
        <p:txBody>
          <a:bodyPr>
            <a:normAutofit/>
          </a:bodyPr>
          <a:lstStyle/>
          <a:p>
            <a:r>
              <a:rPr lang="en-US" dirty="0" smtClean="0"/>
              <a:t>View Post-School Outcome Reports (VPSO) User Role</a:t>
            </a:r>
            <a:endParaRPr lang="en-US" dirty="0"/>
          </a:p>
        </p:txBody>
      </p:sp>
      <p:sp>
        <p:nvSpPr>
          <p:cNvPr id="3" name="Content Placeholder 2"/>
          <p:cNvSpPr>
            <a:spLocks noGrp="1"/>
          </p:cNvSpPr>
          <p:nvPr>
            <p:ph idx="1"/>
          </p:nvPr>
        </p:nvSpPr>
        <p:spPr/>
        <p:txBody>
          <a:bodyPr/>
          <a:lstStyle/>
          <a:p>
            <a:r>
              <a:rPr lang="en-US" dirty="0"/>
              <a:t>District and/or school personnel who only need access to reports and presentations.</a:t>
            </a:r>
            <a:r>
              <a:rPr lang="en-US" b="1" dirty="0"/>
              <a:t> </a:t>
            </a:r>
            <a:endParaRPr lang="en-US" dirty="0"/>
          </a:p>
          <a:p>
            <a:pPr lvl="0"/>
            <a:r>
              <a:rPr lang="en-US" dirty="0" smtClean="0"/>
              <a:t>Permissions:</a:t>
            </a:r>
          </a:p>
          <a:p>
            <a:pPr lvl="1"/>
            <a:r>
              <a:rPr lang="en-US" dirty="0" smtClean="0"/>
              <a:t>View </a:t>
            </a:r>
            <a:r>
              <a:rPr lang="en-US" dirty="0"/>
              <a:t>and download post-school outcome reports and presentations for district and </a:t>
            </a:r>
            <a:r>
              <a:rPr lang="en-US" dirty="0" smtClean="0"/>
              <a:t>state</a:t>
            </a:r>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19</a:t>
            </a:fld>
            <a:endParaRPr lang="en-US"/>
          </a:p>
        </p:txBody>
      </p:sp>
    </p:spTree>
    <p:extLst>
      <p:ext uri="{BB962C8B-B14F-4D97-AF65-F5344CB8AC3E}">
        <p14:creationId xmlns:p14="http://schemas.microsoft.com/office/powerpoint/2010/main" val="38154411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District Manager (DM) User Role</a:t>
            </a:r>
            <a:endParaRPr lang="en-US" dirty="0"/>
          </a:p>
        </p:txBody>
      </p:sp>
      <p:sp>
        <p:nvSpPr>
          <p:cNvPr id="3" name="Content Placeholder 2"/>
          <p:cNvSpPr>
            <a:spLocks noGrp="1"/>
          </p:cNvSpPr>
          <p:nvPr>
            <p:ph idx="1"/>
          </p:nvPr>
        </p:nvSpPr>
        <p:spPr/>
        <p:txBody>
          <a:bodyPr/>
          <a:lstStyle/>
          <a:p>
            <a:r>
              <a:rPr lang="en-US" dirty="0"/>
              <a:t>District and/or ESD </a:t>
            </a:r>
            <a:r>
              <a:rPr lang="en-US" dirty="0" smtClean="0"/>
              <a:t>personnel that manages TSF2 users.</a:t>
            </a:r>
          </a:p>
          <a:p>
            <a:r>
              <a:rPr lang="en-US" dirty="0" smtClean="0"/>
              <a:t>By </a:t>
            </a:r>
            <a:r>
              <a:rPr lang="en-US" dirty="0"/>
              <a:t>default, DMs have all Post-School Survey user role permissions for all schools in their assigned district.</a:t>
            </a:r>
          </a:p>
          <a:p>
            <a:pPr lvl="0"/>
            <a:r>
              <a:rPr lang="en-US" dirty="0" smtClean="0"/>
              <a:t>Permissions</a:t>
            </a:r>
          </a:p>
          <a:p>
            <a:pPr lvl="1"/>
            <a:r>
              <a:rPr lang="en-US" dirty="0" smtClean="0"/>
              <a:t>View</a:t>
            </a:r>
            <a:r>
              <a:rPr lang="en-US" dirty="0"/>
              <a:t>, add, modify, and delete LV, CS, and VPSO user accounts in TSF2</a:t>
            </a:r>
          </a:p>
          <a:p>
            <a:pPr lvl="1"/>
            <a:r>
              <a:rPr lang="en-US" dirty="0"/>
              <a:t>Unlock </a:t>
            </a:r>
            <a:r>
              <a:rPr lang="en-US" dirty="0" smtClean="0"/>
              <a:t>completed surveys</a:t>
            </a:r>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20</a:t>
            </a:fld>
            <a:endParaRPr lang="en-US"/>
          </a:p>
        </p:txBody>
      </p:sp>
    </p:spTree>
    <p:extLst>
      <p:ext uri="{BB962C8B-B14F-4D97-AF65-F5344CB8AC3E}">
        <p14:creationId xmlns:p14="http://schemas.microsoft.com/office/powerpoint/2010/main" val="17871603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TSF2 User Roles</a:t>
            </a:r>
            <a:endParaRPr lang="en-US" dirty="0"/>
          </a:p>
        </p:txBody>
      </p:sp>
      <p:sp>
        <p:nvSpPr>
          <p:cNvPr id="3" name="Content Placeholder 2"/>
          <p:cNvSpPr>
            <a:spLocks noGrp="1"/>
          </p:cNvSpPr>
          <p:nvPr>
            <p:ph idx="1"/>
          </p:nvPr>
        </p:nvSpPr>
        <p:spPr>
          <a:xfrm>
            <a:off x="639097" y="1543287"/>
            <a:ext cx="11195094" cy="4406355"/>
          </a:xfrm>
        </p:spPr>
        <p:txBody>
          <a:bodyPr>
            <a:normAutofit fontScale="92500"/>
          </a:bodyPr>
          <a:lstStyle/>
          <a:p>
            <a:r>
              <a:rPr lang="en-US" dirty="0" smtClean="0"/>
              <a:t>Admin: CCTS staff</a:t>
            </a:r>
          </a:p>
          <a:p>
            <a:pPr lvl="1"/>
            <a:r>
              <a:rPr lang="en-US" dirty="0"/>
              <a:t>A</a:t>
            </a:r>
            <a:r>
              <a:rPr lang="en-US" dirty="0" smtClean="0"/>
              <a:t>ll </a:t>
            </a:r>
            <a:r>
              <a:rPr lang="en-US" dirty="0"/>
              <a:t>TSF2 user </a:t>
            </a:r>
            <a:r>
              <a:rPr lang="en-US" dirty="0" smtClean="0"/>
              <a:t>permissions</a:t>
            </a:r>
          </a:p>
          <a:p>
            <a:pPr lvl="1"/>
            <a:r>
              <a:rPr lang="en-US" dirty="0" smtClean="0"/>
              <a:t>Plus: view</a:t>
            </a:r>
            <a:r>
              <a:rPr lang="en-US" dirty="0"/>
              <a:t>, add, modify, and delete all user accounts in the TSF2</a:t>
            </a:r>
            <a:endParaRPr lang="en-US" dirty="0" smtClean="0"/>
          </a:p>
          <a:p>
            <a:r>
              <a:rPr lang="en-US" dirty="0" smtClean="0"/>
              <a:t>State: OSPI staff</a:t>
            </a:r>
          </a:p>
          <a:p>
            <a:pPr lvl="1"/>
            <a:r>
              <a:rPr lang="en-US" dirty="0"/>
              <a:t>View and download </a:t>
            </a:r>
            <a:r>
              <a:rPr lang="en-US" dirty="0" smtClean="0"/>
              <a:t>state</a:t>
            </a:r>
            <a:r>
              <a:rPr lang="en-US" dirty="0"/>
              <a:t>, </a:t>
            </a:r>
            <a:r>
              <a:rPr lang="en-US" dirty="0" smtClean="0"/>
              <a:t>ESD, </a:t>
            </a:r>
            <a:r>
              <a:rPr lang="en-US" dirty="0"/>
              <a:t>and </a:t>
            </a:r>
            <a:r>
              <a:rPr lang="en-US" dirty="0" smtClean="0"/>
              <a:t>district reports and presentations</a:t>
            </a:r>
          </a:p>
          <a:p>
            <a:r>
              <a:rPr lang="en-US" dirty="0" smtClean="0"/>
              <a:t>ESD: ESD staff</a:t>
            </a:r>
          </a:p>
          <a:p>
            <a:pPr lvl="1"/>
            <a:r>
              <a:rPr lang="en-US" dirty="0" smtClean="0"/>
              <a:t>All Post-School </a:t>
            </a:r>
            <a:r>
              <a:rPr lang="en-US" dirty="0"/>
              <a:t>Survey user </a:t>
            </a:r>
            <a:r>
              <a:rPr lang="en-US" dirty="0" smtClean="0"/>
              <a:t>role permissions for </a:t>
            </a:r>
            <a:r>
              <a:rPr lang="en-US" dirty="0"/>
              <a:t>all districts and schools in their assigned </a:t>
            </a:r>
            <a:r>
              <a:rPr lang="en-US" dirty="0" smtClean="0"/>
              <a:t>ESD</a:t>
            </a:r>
            <a:endParaRPr lang="en-US" dirty="0"/>
          </a:p>
          <a:p>
            <a:pPr lvl="1"/>
            <a:r>
              <a:rPr lang="en-US" dirty="0" smtClean="0"/>
              <a:t>Plus: view </a:t>
            </a:r>
            <a:r>
              <a:rPr lang="en-US" dirty="0"/>
              <a:t>and download </a:t>
            </a:r>
            <a:r>
              <a:rPr lang="en-US" dirty="0" smtClean="0"/>
              <a:t>ESD reports </a:t>
            </a:r>
            <a:r>
              <a:rPr lang="en-US" dirty="0"/>
              <a:t>and </a:t>
            </a:r>
            <a:r>
              <a:rPr lang="en-US" dirty="0" smtClean="0"/>
              <a:t>presentations</a:t>
            </a:r>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21</a:t>
            </a:fld>
            <a:endParaRPr lang="en-US"/>
          </a:p>
        </p:txBody>
      </p:sp>
    </p:spTree>
    <p:extLst>
      <p:ext uri="{BB962C8B-B14F-4D97-AF65-F5344CB8AC3E}">
        <p14:creationId xmlns:p14="http://schemas.microsoft.com/office/powerpoint/2010/main" val="1181561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and </a:t>
            </a:r>
            <a:br>
              <a:rPr lang="en-US" dirty="0" smtClean="0"/>
            </a:br>
            <a:r>
              <a:rPr lang="en-US" dirty="0" smtClean="0"/>
              <a:t>Guidance Materials</a:t>
            </a:r>
            <a:endParaRPr lang="en-US" dirty="0"/>
          </a:p>
        </p:txBody>
      </p:sp>
      <p:sp>
        <p:nvSpPr>
          <p:cNvPr id="5" name="Text Placeholder 4"/>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50ADEE99-5B15-4B10-A3EB-5286E787B43D}" type="slidenum">
              <a:rPr lang="en-US" smtClean="0"/>
              <a:t>22</a:t>
            </a:fld>
            <a:endParaRPr lang="en-US"/>
          </a:p>
        </p:txBody>
      </p:sp>
    </p:spTree>
    <p:extLst>
      <p:ext uri="{BB962C8B-B14F-4D97-AF65-F5344CB8AC3E}">
        <p14:creationId xmlns:p14="http://schemas.microsoft.com/office/powerpoint/2010/main" val="1208973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Screenshot: CCTS home page</a:t>
            </a:r>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23</a:t>
            </a:fld>
            <a:endParaRPr lang="en-US"/>
          </a:p>
        </p:txBody>
      </p:sp>
      <p:pic>
        <p:nvPicPr>
          <p:cNvPr id="7" name="Content Placeholder 2" descr="Screenshot: CCTS home page"/>
          <p:cNvPicPr>
            <a:picLocks noGrp="1" noChangeAspect="1"/>
          </p:cNvPicPr>
          <p:nvPr>
            <p:ph idx="1"/>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007543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1248103" cy="951723"/>
          </a:xfrm>
        </p:spPr>
        <p:txBody>
          <a:bodyPr>
            <a:normAutofit/>
          </a:bodyPr>
          <a:lstStyle/>
          <a:p>
            <a:r>
              <a:rPr lang="en-US" dirty="0" smtClean="0"/>
              <a:t>CCTS Website: Guidance for Students and Families</a:t>
            </a:r>
            <a:endParaRPr lang="en-US" dirty="0"/>
          </a:p>
        </p:txBody>
      </p:sp>
      <p:sp>
        <p:nvSpPr>
          <p:cNvPr id="3" name="Content Placeholder 2"/>
          <p:cNvSpPr>
            <a:spLocks noGrp="1"/>
          </p:cNvSpPr>
          <p:nvPr>
            <p:ph idx="1"/>
          </p:nvPr>
        </p:nvSpPr>
        <p:spPr/>
        <p:txBody>
          <a:bodyPr/>
          <a:lstStyle/>
          <a:p>
            <a:pPr marL="0" indent="0">
              <a:buNone/>
            </a:pPr>
            <a:r>
              <a:rPr lang="en-US" dirty="0" smtClean="0">
                <a:hlinkClick r:id="rId3"/>
              </a:rPr>
              <a:t>Guidance </a:t>
            </a:r>
            <a:r>
              <a:rPr lang="en-US" dirty="0">
                <a:hlinkClick r:id="rId3"/>
              </a:rPr>
              <a:t>for Students and Families </a:t>
            </a:r>
            <a:r>
              <a:rPr lang="en-US" dirty="0" smtClean="0">
                <a:hlinkClick r:id="rId3"/>
              </a:rPr>
              <a:t>page</a:t>
            </a:r>
            <a:r>
              <a:rPr lang="en-US" dirty="0" smtClean="0"/>
              <a:t> includes:</a:t>
            </a:r>
          </a:p>
          <a:p>
            <a:r>
              <a:rPr lang="en-US" dirty="0" smtClean="0"/>
              <a:t>Answers to frequently asked questions</a:t>
            </a:r>
          </a:p>
          <a:p>
            <a:r>
              <a:rPr lang="en-US" dirty="0" smtClean="0"/>
              <a:t>Downloadable materials:</a:t>
            </a:r>
          </a:p>
          <a:p>
            <a:pPr lvl="1"/>
            <a:r>
              <a:rPr lang="en-US" dirty="0" smtClean="0"/>
              <a:t>Student and Family Guide (PowerPoint and PDF)</a:t>
            </a:r>
          </a:p>
          <a:p>
            <a:pPr lvl="1"/>
            <a:r>
              <a:rPr lang="en-US" dirty="0" smtClean="0"/>
              <a:t>One-page handout in English and Spanish (Word and PDF)</a:t>
            </a:r>
          </a:p>
          <a:p>
            <a:pPr lvl="1"/>
            <a:endParaRPr lang="en-US" dirty="0"/>
          </a:p>
          <a:p>
            <a:pPr marL="0" indent="0">
              <a:buNone/>
            </a:pPr>
            <a:r>
              <a:rPr lang="en-US" dirty="0" smtClean="0"/>
              <a:t>Use these materials to prepare students for the survey before they leave high school.</a:t>
            </a:r>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24</a:t>
            </a:fld>
            <a:endParaRPr lang="en-US"/>
          </a:p>
        </p:txBody>
      </p:sp>
    </p:spTree>
    <p:extLst>
      <p:ext uri="{BB962C8B-B14F-4D97-AF65-F5344CB8AC3E}">
        <p14:creationId xmlns:p14="http://schemas.microsoft.com/office/powerpoint/2010/main" val="18743597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CCTS Website: Guidance for Educators</a:t>
            </a:r>
            <a:endParaRPr lang="en-US" dirty="0"/>
          </a:p>
        </p:txBody>
      </p:sp>
      <p:sp>
        <p:nvSpPr>
          <p:cNvPr id="6" name="Content Placeholder 5"/>
          <p:cNvSpPr>
            <a:spLocks noGrp="1"/>
          </p:cNvSpPr>
          <p:nvPr>
            <p:ph idx="1"/>
          </p:nvPr>
        </p:nvSpPr>
        <p:spPr/>
        <p:txBody>
          <a:bodyPr>
            <a:normAutofit lnSpcReduction="10000"/>
          </a:bodyPr>
          <a:lstStyle/>
          <a:p>
            <a:pPr marL="0" indent="0">
              <a:buNone/>
            </a:pPr>
            <a:r>
              <a:rPr lang="en-US" dirty="0" smtClean="0">
                <a:hlinkClick r:id="rId3"/>
              </a:rPr>
              <a:t>Guidance for Educators page</a:t>
            </a:r>
            <a:r>
              <a:rPr lang="en-US" dirty="0" smtClean="0"/>
              <a:t> includes:</a:t>
            </a:r>
            <a:endParaRPr lang="en-US" dirty="0"/>
          </a:p>
          <a:p>
            <a:r>
              <a:rPr lang="en-US" dirty="0" smtClean="0"/>
              <a:t>Survey dates</a:t>
            </a:r>
          </a:p>
          <a:p>
            <a:r>
              <a:rPr lang="en-US" dirty="0" smtClean="0"/>
              <a:t>Important links:</a:t>
            </a:r>
          </a:p>
          <a:p>
            <a:pPr lvl="1"/>
            <a:r>
              <a:rPr lang="en-US" dirty="0" smtClean="0"/>
              <a:t>TSF2</a:t>
            </a:r>
          </a:p>
          <a:p>
            <a:pPr lvl="1"/>
            <a:r>
              <a:rPr lang="en-US" dirty="0" smtClean="0"/>
              <a:t>Post-School Survey Training Materials Google Drive folder</a:t>
            </a:r>
          </a:p>
          <a:p>
            <a:pPr lvl="1"/>
            <a:r>
              <a:rPr lang="en-US" dirty="0" smtClean="0"/>
              <a:t>Upcoming and archived training webinars</a:t>
            </a:r>
          </a:p>
          <a:p>
            <a:r>
              <a:rPr lang="en-US" dirty="0" smtClean="0"/>
              <a:t>Download Guidance for Students and Families materials</a:t>
            </a:r>
          </a:p>
          <a:p>
            <a:r>
              <a:rPr lang="en-US" dirty="0" smtClean="0"/>
              <a:t>Download Student Contact Form</a:t>
            </a:r>
          </a:p>
          <a:p>
            <a:r>
              <a:rPr lang="en-US" dirty="0" smtClean="0"/>
              <a:t>Request Post-School Survey reminder postcards</a:t>
            </a:r>
          </a:p>
        </p:txBody>
      </p:sp>
      <p:sp>
        <p:nvSpPr>
          <p:cNvPr id="4" name="Slide Number Placeholder 3"/>
          <p:cNvSpPr>
            <a:spLocks noGrp="1"/>
          </p:cNvSpPr>
          <p:nvPr>
            <p:ph type="sldNum" sz="quarter" idx="12"/>
          </p:nvPr>
        </p:nvSpPr>
        <p:spPr/>
        <p:txBody>
          <a:bodyPr/>
          <a:lstStyle/>
          <a:p>
            <a:fld id="{50ADEE99-5B15-4B10-A3EB-5286E787B43D}" type="slidenum">
              <a:rPr lang="en-US" smtClean="0"/>
              <a:t>25</a:t>
            </a:fld>
            <a:endParaRPr lang="en-US"/>
          </a:p>
        </p:txBody>
      </p:sp>
    </p:spTree>
    <p:extLst>
      <p:ext uri="{BB962C8B-B14F-4D97-AF65-F5344CB8AC3E}">
        <p14:creationId xmlns:p14="http://schemas.microsoft.com/office/powerpoint/2010/main" val="25245635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PSS Training Materials Google Drive Folder</a:t>
            </a:r>
            <a:endParaRPr lang="en-US" dirty="0"/>
          </a:p>
        </p:txBody>
      </p:sp>
      <p:sp>
        <p:nvSpPr>
          <p:cNvPr id="3" name="Content Placeholder 2"/>
          <p:cNvSpPr>
            <a:spLocks noGrp="1"/>
          </p:cNvSpPr>
          <p:nvPr>
            <p:ph idx="1"/>
          </p:nvPr>
        </p:nvSpPr>
        <p:spPr/>
        <p:txBody>
          <a:bodyPr/>
          <a:lstStyle/>
          <a:p>
            <a:r>
              <a:rPr lang="en-US" dirty="0" smtClean="0">
                <a:hlinkClick r:id="rId3"/>
              </a:rPr>
              <a:t>All Users</a:t>
            </a:r>
            <a:endParaRPr lang="en-US" dirty="0" smtClean="0"/>
          </a:p>
          <a:p>
            <a:r>
              <a:rPr lang="en-US" dirty="0" smtClean="0">
                <a:hlinkClick r:id="rId4"/>
              </a:rPr>
              <a:t>Conduct Survey</a:t>
            </a:r>
            <a:endParaRPr lang="en-US" dirty="0" smtClean="0"/>
          </a:p>
          <a:p>
            <a:r>
              <a:rPr lang="en-US" dirty="0">
                <a:hlinkClick r:id="rId5"/>
              </a:rPr>
              <a:t>District Manager</a:t>
            </a:r>
            <a:endParaRPr lang="en-US" dirty="0" smtClean="0"/>
          </a:p>
          <a:p>
            <a:r>
              <a:rPr lang="en-US" dirty="0" smtClean="0">
                <a:hlinkClick r:id="rId6"/>
              </a:rPr>
              <a:t>Leaver Verification</a:t>
            </a:r>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26</a:t>
            </a:fld>
            <a:endParaRPr lang="en-US"/>
          </a:p>
        </p:txBody>
      </p:sp>
    </p:spTree>
    <p:extLst>
      <p:ext uri="{BB962C8B-B14F-4D97-AF65-F5344CB8AC3E}">
        <p14:creationId xmlns:p14="http://schemas.microsoft.com/office/powerpoint/2010/main" val="16788055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Drive Folder – All Users</a:t>
            </a:r>
            <a:endParaRPr lang="en-US" dirty="0"/>
          </a:p>
        </p:txBody>
      </p:sp>
      <p:sp>
        <p:nvSpPr>
          <p:cNvPr id="3" name="Content Placeholder 2"/>
          <p:cNvSpPr>
            <a:spLocks noGrp="1"/>
          </p:cNvSpPr>
          <p:nvPr>
            <p:ph idx="1"/>
          </p:nvPr>
        </p:nvSpPr>
        <p:spPr/>
        <p:txBody>
          <a:bodyPr/>
          <a:lstStyle/>
          <a:p>
            <a:pPr marL="0" indent="0">
              <a:buNone/>
            </a:pPr>
            <a:r>
              <a:rPr lang="en-US" dirty="0" smtClean="0">
                <a:hlinkClick r:id="rId3"/>
              </a:rPr>
              <a:t>All Users folder in Google Drive</a:t>
            </a:r>
            <a:r>
              <a:rPr lang="en-US" dirty="0" smtClean="0"/>
              <a:t> includes:</a:t>
            </a:r>
          </a:p>
          <a:p>
            <a:r>
              <a:rPr lang="en-US" dirty="0" smtClean="0"/>
              <a:t>Post-School Outcome Terms and Definitions</a:t>
            </a:r>
          </a:p>
          <a:p>
            <a:r>
              <a:rPr lang="en-US" dirty="0" smtClean="0"/>
              <a:t>Post-School Survey Calendar</a:t>
            </a:r>
          </a:p>
          <a:p>
            <a:r>
              <a:rPr lang="en-US" dirty="0" smtClean="0"/>
              <a:t>User Roles and Permissions</a:t>
            </a:r>
          </a:p>
        </p:txBody>
      </p:sp>
      <p:sp>
        <p:nvSpPr>
          <p:cNvPr id="4" name="Slide Number Placeholder 3"/>
          <p:cNvSpPr>
            <a:spLocks noGrp="1"/>
          </p:cNvSpPr>
          <p:nvPr>
            <p:ph type="sldNum" sz="quarter" idx="12"/>
          </p:nvPr>
        </p:nvSpPr>
        <p:spPr/>
        <p:txBody>
          <a:bodyPr/>
          <a:lstStyle/>
          <a:p>
            <a:fld id="{50ADEE99-5B15-4B10-A3EB-5286E787B43D}" type="slidenum">
              <a:rPr lang="en-US" smtClean="0"/>
              <a:t>27</a:t>
            </a:fld>
            <a:endParaRPr lang="en-US"/>
          </a:p>
        </p:txBody>
      </p:sp>
    </p:spTree>
    <p:extLst>
      <p:ext uri="{BB962C8B-B14F-4D97-AF65-F5344CB8AC3E}">
        <p14:creationId xmlns:p14="http://schemas.microsoft.com/office/powerpoint/2010/main" val="32979037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Drive Folder – Leaver Verification (LV)</a:t>
            </a:r>
            <a:endParaRPr lang="en-US" dirty="0"/>
          </a:p>
        </p:txBody>
      </p:sp>
      <p:sp>
        <p:nvSpPr>
          <p:cNvPr id="3" name="Content Placeholder 2"/>
          <p:cNvSpPr>
            <a:spLocks noGrp="1"/>
          </p:cNvSpPr>
          <p:nvPr>
            <p:ph idx="1"/>
          </p:nvPr>
        </p:nvSpPr>
        <p:spPr/>
        <p:txBody>
          <a:bodyPr/>
          <a:lstStyle/>
          <a:p>
            <a:pPr marL="0" indent="0">
              <a:buNone/>
            </a:pPr>
            <a:r>
              <a:rPr lang="en-US" dirty="0" smtClean="0">
                <a:hlinkClick r:id="rId3"/>
              </a:rPr>
              <a:t>Leaver Verification Folder in Google Drive</a:t>
            </a:r>
            <a:r>
              <a:rPr lang="en-US" dirty="0" smtClean="0"/>
              <a:t> includes:</a:t>
            </a:r>
          </a:p>
          <a:p>
            <a:r>
              <a:rPr lang="en-US" dirty="0" smtClean="0"/>
              <a:t>Post-School Survey Guidance: LV (one page document)</a:t>
            </a:r>
          </a:p>
          <a:p>
            <a:r>
              <a:rPr lang="en-US" dirty="0" smtClean="0"/>
              <a:t>Webinar PPT and PDF: Submitting Leaver Verification, Part 1</a:t>
            </a:r>
          </a:p>
          <a:p>
            <a:r>
              <a:rPr lang="en-US" dirty="0"/>
              <a:t>Webinar PPT and </a:t>
            </a:r>
            <a:r>
              <a:rPr lang="en-US" dirty="0" smtClean="0"/>
              <a:t>PDF: </a:t>
            </a:r>
            <a:r>
              <a:rPr lang="en-US" dirty="0"/>
              <a:t>Submitting Leaver Verification, Part </a:t>
            </a:r>
            <a:r>
              <a:rPr lang="en-US" dirty="0" smtClean="0"/>
              <a:t>2</a:t>
            </a:r>
          </a:p>
          <a:p>
            <a:r>
              <a:rPr lang="en-US" dirty="0" smtClean="0"/>
              <a:t>TSF2 How-To: LV</a:t>
            </a:r>
          </a:p>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28</a:t>
            </a:fld>
            <a:endParaRPr lang="en-US"/>
          </a:p>
        </p:txBody>
      </p:sp>
    </p:spTree>
    <p:extLst>
      <p:ext uri="{BB962C8B-B14F-4D97-AF65-F5344CB8AC3E}">
        <p14:creationId xmlns:p14="http://schemas.microsoft.com/office/powerpoint/2010/main" val="7786281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Drive Folder – Conduct Survey (CS)</a:t>
            </a:r>
            <a:endParaRPr lang="en-US" dirty="0"/>
          </a:p>
        </p:txBody>
      </p:sp>
      <p:sp>
        <p:nvSpPr>
          <p:cNvPr id="3" name="Content Placeholder 2"/>
          <p:cNvSpPr>
            <a:spLocks noGrp="1"/>
          </p:cNvSpPr>
          <p:nvPr>
            <p:ph idx="1"/>
          </p:nvPr>
        </p:nvSpPr>
        <p:spPr/>
        <p:txBody>
          <a:bodyPr/>
          <a:lstStyle/>
          <a:p>
            <a:pPr marL="0" indent="0">
              <a:buNone/>
            </a:pPr>
            <a:r>
              <a:rPr lang="en-US" dirty="0" smtClean="0">
                <a:hlinkClick r:id="rId3"/>
              </a:rPr>
              <a:t>Conduct Survey Folder in Google Drive</a:t>
            </a:r>
            <a:r>
              <a:rPr lang="en-US" dirty="0" smtClean="0"/>
              <a:t> includes:</a:t>
            </a:r>
          </a:p>
          <a:p>
            <a:r>
              <a:rPr lang="en-US" dirty="0" smtClean="0"/>
              <a:t>Post-School </a:t>
            </a:r>
            <a:r>
              <a:rPr lang="en-US" dirty="0"/>
              <a:t>Survey </a:t>
            </a:r>
            <a:r>
              <a:rPr lang="en-US" dirty="0" smtClean="0"/>
              <a:t>Guidance: CS </a:t>
            </a:r>
            <a:r>
              <a:rPr lang="en-US" dirty="0"/>
              <a:t>(one page document)</a:t>
            </a:r>
          </a:p>
          <a:p>
            <a:r>
              <a:rPr lang="en-US" dirty="0"/>
              <a:t>Webinar PPT and </a:t>
            </a:r>
            <a:r>
              <a:rPr lang="en-US" dirty="0" smtClean="0"/>
              <a:t>PDF: Conducting the Survey, </a:t>
            </a:r>
            <a:r>
              <a:rPr lang="en-US" dirty="0"/>
              <a:t>Part 1</a:t>
            </a:r>
          </a:p>
          <a:p>
            <a:r>
              <a:rPr lang="en-US" dirty="0"/>
              <a:t>Webinar PPT and </a:t>
            </a:r>
            <a:r>
              <a:rPr lang="en-US" dirty="0" smtClean="0"/>
              <a:t>PDF: </a:t>
            </a:r>
            <a:r>
              <a:rPr lang="en-US" dirty="0"/>
              <a:t>Conducting the Survey</a:t>
            </a:r>
            <a:r>
              <a:rPr lang="en-US" dirty="0" smtClean="0"/>
              <a:t>, </a:t>
            </a:r>
            <a:r>
              <a:rPr lang="en-US" dirty="0"/>
              <a:t>Part 2</a:t>
            </a:r>
          </a:p>
          <a:p>
            <a:r>
              <a:rPr lang="en-US" dirty="0"/>
              <a:t>TSF2 </a:t>
            </a:r>
            <a:r>
              <a:rPr lang="en-US" dirty="0" smtClean="0"/>
              <a:t>How-To: CS</a:t>
            </a:r>
            <a:endParaRPr lang="en-US" dirty="0"/>
          </a:p>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29</a:t>
            </a:fld>
            <a:endParaRPr lang="en-US"/>
          </a:p>
        </p:txBody>
      </p:sp>
    </p:spTree>
    <p:extLst>
      <p:ext uri="{BB962C8B-B14F-4D97-AF65-F5344CB8AC3E}">
        <p14:creationId xmlns:p14="http://schemas.microsoft.com/office/powerpoint/2010/main" val="2740144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Drive Folder – District Manager (DM)</a:t>
            </a:r>
            <a:endParaRPr lang="en-US" dirty="0"/>
          </a:p>
        </p:txBody>
      </p:sp>
      <p:sp>
        <p:nvSpPr>
          <p:cNvPr id="3" name="Content Placeholder 2"/>
          <p:cNvSpPr>
            <a:spLocks noGrp="1"/>
          </p:cNvSpPr>
          <p:nvPr>
            <p:ph idx="1"/>
          </p:nvPr>
        </p:nvSpPr>
        <p:spPr/>
        <p:txBody>
          <a:bodyPr/>
          <a:lstStyle/>
          <a:p>
            <a:pPr marL="0" indent="0">
              <a:buNone/>
            </a:pPr>
            <a:r>
              <a:rPr lang="en-US" dirty="0" smtClean="0">
                <a:hlinkClick r:id="rId3"/>
              </a:rPr>
              <a:t>District Manager Folder in Google Drive</a:t>
            </a:r>
            <a:r>
              <a:rPr lang="en-US" dirty="0" smtClean="0"/>
              <a:t> includes:</a:t>
            </a:r>
          </a:p>
          <a:p>
            <a:r>
              <a:rPr lang="en-US" dirty="0" smtClean="0"/>
              <a:t>Post-School </a:t>
            </a:r>
            <a:r>
              <a:rPr lang="en-US" dirty="0"/>
              <a:t>Survey </a:t>
            </a:r>
            <a:r>
              <a:rPr lang="en-US" dirty="0" smtClean="0"/>
              <a:t>Guidance: DM (one </a:t>
            </a:r>
            <a:r>
              <a:rPr lang="en-US" dirty="0"/>
              <a:t>page document)</a:t>
            </a:r>
          </a:p>
          <a:p>
            <a:r>
              <a:rPr lang="en-US" dirty="0" smtClean="0"/>
              <a:t>TSF2 How-To: DM</a:t>
            </a:r>
            <a:endParaRPr lang="en-US" dirty="0"/>
          </a:p>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30</a:t>
            </a:fld>
            <a:endParaRPr lang="en-US"/>
          </a:p>
        </p:txBody>
      </p:sp>
    </p:spTree>
    <p:extLst>
      <p:ext uri="{BB962C8B-B14F-4D97-AF65-F5344CB8AC3E}">
        <p14:creationId xmlns:p14="http://schemas.microsoft.com/office/powerpoint/2010/main" val="35673647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TSF2: Guidance</a:t>
            </a:r>
            <a:endParaRPr lang="en-US" dirty="0"/>
          </a:p>
        </p:txBody>
      </p:sp>
      <p:sp>
        <p:nvSpPr>
          <p:cNvPr id="3" name="Content Placeholder 2"/>
          <p:cNvSpPr>
            <a:spLocks noGrp="1"/>
          </p:cNvSpPr>
          <p:nvPr>
            <p:ph idx="1"/>
          </p:nvPr>
        </p:nvSpPr>
        <p:spPr/>
        <p:txBody>
          <a:bodyPr/>
          <a:lstStyle/>
          <a:p>
            <a:pPr marL="0" indent="0">
              <a:buNone/>
            </a:pPr>
            <a:r>
              <a:rPr lang="en-US" dirty="0" smtClean="0"/>
              <a:t>TSF2 Guidance page includes information that is also available on the CCTS Guidance for Educators page:</a:t>
            </a:r>
          </a:p>
          <a:p>
            <a:r>
              <a:rPr lang="en-US" dirty="0" smtClean="0"/>
              <a:t>Survey dates</a:t>
            </a:r>
          </a:p>
          <a:p>
            <a:r>
              <a:rPr lang="en-US" dirty="0"/>
              <a:t>Important </a:t>
            </a:r>
            <a:r>
              <a:rPr lang="en-US" dirty="0" smtClean="0"/>
              <a:t>links:</a:t>
            </a:r>
            <a:endParaRPr lang="en-US" dirty="0"/>
          </a:p>
          <a:p>
            <a:pPr lvl="1"/>
            <a:r>
              <a:rPr lang="en-US" dirty="0" smtClean="0"/>
              <a:t>Post-School </a:t>
            </a:r>
            <a:r>
              <a:rPr lang="en-US" dirty="0"/>
              <a:t>Survey Training Materials Google Drive folder</a:t>
            </a:r>
          </a:p>
          <a:p>
            <a:pPr lvl="1"/>
            <a:r>
              <a:rPr lang="en-US" dirty="0"/>
              <a:t>Upcoming and archived training </a:t>
            </a:r>
            <a:r>
              <a:rPr lang="en-US" dirty="0" smtClean="0"/>
              <a:t>webinars</a:t>
            </a:r>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31</a:t>
            </a:fld>
            <a:endParaRPr lang="en-US"/>
          </a:p>
        </p:txBody>
      </p:sp>
    </p:spTree>
    <p:extLst>
      <p:ext uri="{BB962C8B-B14F-4D97-AF65-F5344CB8AC3E}">
        <p14:creationId xmlns:p14="http://schemas.microsoft.com/office/powerpoint/2010/main" val="1358731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for CCTS</a:t>
            </a:r>
            <a:endParaRPr lang="en-US" dirty="0"/>
          </a:p>
        </p:txBody>
      </p:sp>
      <p:sp>
        <p:nvSpPr>
          <p:cNvPr id="3" name="Text Placeholder 2"/>
          <p:cNvSpPr>
            <a:spLocks noGrp="1"/>
          </p:cNvSpPr>
          <p:nvPr>
            <p:ph type="body" idx="1"/>
          </p:nvPr>
        </p:nvSpPr>
        <p:spPr/>
        <p:txBody>
          <a:bodyPr/>
          <a:lstStyle/>
          <a:p>
            <a:r>
              <a:rPr lang="en-US" dirty="0" smtClean="0"/>
              <a:t>Survey Processes</a:t>
            </a:r>
            <a:br>
              <a:rPr lang="en-US" dirty="0" smtClean="0"/>
            </a:br>
            <a:r>
              <a:rPr lang="en-US" dirty="0" smtClean="0"/>
              <a:t>TSF User Roles</a:t>
            </a:r>
            <a:br>
              <a:rPr lang="en-US" dirty="0" smtClean="0"/>
            </a:br>
            <a:r>
              <a:rPr lang="en-US" dirty="0" smtClean="0"/>
              <a:t>Available Resources</a:t>
            </a:r>
          </a:p>
        </p:txBody>
      </p:sp>
      <p:sp>
        <p:nvSpPr>
          <p:cNvPr id="4" name="Slide Number Placeholder 3"/>
          <p:cNvSpPr>
            <a:spLocks noGrp="1"/>
          </p:cNvSpPr>
          <p:nvPr>
            <p:ph type="sldNum" sz="quarter" idx="12"/>
          </p:nvPr>
        </p:nvSpPr>
        <p:spPr/>
        <p:txBody>
          <a:bodyPr/>
          <a:lstStyle/>
          <a:p>
            <a:fld id="{50ADEE99-5B15-4B10-A3EB-5286E787B43D}" type="slidenum">
              <a:rPr lang="en-US" smtClean="0"/>
              <a:t>32</a:t>
            </a:fld>
            <a:endParaRPr lang="en-US"/>
          </a:p>
        </p:txBody>
      </p:sp>
    </p:spTree>
    <p:extLst>
      <p:ext uri="{BB962C8B-B14F-4D97-AF65-F5344CB8AC3E}">
        <p14:creationId xmlns:p14="http://schemas.microsoft.com/office/powerpoint/2010/main" val="33794136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for participants</a:t>
            </a:r>
            <a:endParaRPr lang="en-US" dirty="0"/>
          </a:p>
        </p:txBody>
      </p:sp>
      <p:sp>
        <p:nvSpPr>
          <p:cNvPr id="3" name="Text Placeholder 2"/>
          <p:cNvSpPr>
            <a:spLocks noGrp="1"/>
          </p:cNvSpPr>
          <p:nvPr>
            <p:ph type="body" idx="1"/>
          </p:nvPr>
        </p:nvSpPr>
        <p:spPr/>
        <p:txBody>
          <a:bodyPr/>
          <a:lstStyle/>
          <a:p>
            <a:r>
              <a:rPr lang="en-US" dirty="0" smtClean="0"/>
              <a:t>Five real-life scenarios</a:t>
            </a:r>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33</a:t>
            </a:fld>
            <a:endParaRPr lang="en-US"/>
          </a:p>
        </p:txBody>
      </p:sp>
    </p:spTree>
    <p:extLst>
      <p:ext uri="{BB962C8B-B14F-4D97-AF65-F5344CB8AC3E}">
        <p14:creationId xmlns:p14="http://schemas.microsoft.com/office/powerpoint/2010/main" val="33041402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Scenario 1: Surveys in read-only mode after June 1</a:t>
            </a:r>
            <a:endParaRPr lang="en-US" dirty="0"/>
          </a:p>
        </p:txBody>
      </p:sp>
      <p:sp>
        <p:nvSpPr>
          <p:cNvPr id="6" name="Content Placeholder 5"/>
          <p:cNvSpPr>
            <a:spLocks noGrp="1"/>
          </p:cNvSpPr>
          <p:nvPr>
            <p:ph idx="1"/>
          </p:nvPr>
        </p:nvSpPr>
        <p:spPr/>
        <p:txBody>
          <a:bodyPr>
            <a:normAutofit/>
          </a:bodyPr>
          <a:lstStyle/>
          <a:p>
            <a:pPr marL="0" indent="0">
              <a:spcBef>
                <a:spcPts val="0"/>
              </a:spcBef>
              <a:spcAft>
                <a:spcPts val="1800"/>
              </a:spcAft>
              <a:buNone/>
            </a:pPr>
            <a:r>
              <a:rPr lang="en-US" dirty="0"/>
              <a:t>It’s June 1 and Charles Xavier is ready to start conducting the Post-School Survey for Xavier Institute. </a:t>
            </a:r>
          </a:p>
          <a:p>
            <a:pPr marL="0" indent="0">
              <a:spcBef>
                <a:spcPts val="0"/>
              </a:spcBef>
              <a:spcAft>
                <a:spcPts val="1800"/>
              </a:spcAft>
              <a:buNone/>
            </a:pPr>
            <a:r>
              <a:rPr lang="en-US" dirty="0" smtClean="0"/>
              <a:t>Charles </a:t>
            </a:r>
            <a:r>
              <a:rPr lang="en-US" dirty="0"/>
              <a:t>notices that the Post-School Survey column on the Leaver Survey List page says read only. </a:t>
            </a:r>
          </a:p>
          <a:p>
            <a:pPr marL="0" indent="0">
              <a:spcBef>
                <a:spcPts val="0"/>
              </a:spcBef>
              <a:spcAft>
                <a:spcPts val="1800"/>
              </a:spcAft>
              <a:buNone/>
            </a:pPr>
            <a:r>
              <a:rPr lang="en-US" dirty="0"/>
              <a:t>Why is this happening? </a:t>
            </a:r>
          </a:p>
          <a:p>
            <a:pPr marL="0" indent="0">
              <a:spcBef>
                <a:spcPts val="0"/>
              </a:spcBef>
              <a:spcAft>
                <a:spcPts val="1800"/>
              </a:spcAft>
              <a:buNone/>
            </a:pPr>
            <a:r>
              <a:rPr lang="en-US" dirty="0"/>
              <a:t>What steps should be taken to start making survey phone calls?</a:t>
            </a:r>
          </a:p>
        </p:txBody>
      </p:sp>
      <p:sp>
        <p:nvSpPr>
          <p:cNvPr id="4" name="Slide Number Placeholder 3"/>
          <p:cNvSpPr>
            <a:spLocks noGrp="1"/>
          </p:cNvSpPr>
          <p:nvPr>
            <p:ph type="sldNum" sz="quarter" idx="12"/>
          </p:nvPr>
        </p:nvSpPr>
        <p:spPr/>
        <p:txBody>
          <a:bodyPr/>
          <a:lstStyle/>
          <a:p>
            <a:fld id="{50ADEE99-5B15-4B10-A3EB-5286E787B43D}" type="slidenum">
              <a:rPr lang="en-US" smtClean="0"/>
              <a:t>34</a:t>
            </a:fld>
            <a:endParaRPr lang="en-US"/>
          </a:p>
        </p:txBody>
      </p:sp>
    </p:spTree>
    <p:extLst>
      <p:ext uri="{BB962C8B-B14F-4D97-AF65-F5344CB8AC3E}">
        <p14:creationId xmlns:p14="http://schemas.microsoft.com/office/powerpoint/2010/main" val="20107588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Scenario 1</a:t>
            </a:r>
            <a:r>
              <a:rPr lang="en-US" dirty="0"/>
              <a:t>:</a:t>
            </a:r>
            <a:r>
              <a:rPr lang="en-US" dirty="0" smtClean="0"/>
              <a:t> Screenshot</a:t>
            </a:r>
            <a:endParaRPr lang="en-US" dirty="0"/>
          </a:p>
        </p:txBody>
      </p:sp>
      <p:sp>
        <p:nvSpPr>
          <p:cNvPr id="7" name="Content Placeholder 6"/>
          <p:cNvSpPr>
            <a:spLocks noGrp="1"/>
          </p:cNvSpPr>
          <p:nvPr>
            <p:ph sz="half" idx="1"/>
          </p:nvPr>
        </p:nvSpPr>
        <p:spPr/>
        <p:txBody>
          <a:bodyPr>
            <a:normAutofit/>
          </a:bodyPr>
          <a:lstStyle/>
          <a:p>
            <a:pPr marL="0" indent="0">
              <a:buNone/>
            </a:pPr>
            <a:r>
              <a:rPr lang="en-US" dirty="0"/>
              <a:t>Image: screenshot of Leaver Survey List in read-only mode.</a:t>
            </a:r>
          </a:p>
          <a:p>
            <a:endParaRPr lang="en-US" dirty="0"/>
          </a:p>
        </p:txBody>
      </p:sp>
      <p:pic>
        <p:nvPicPr>
          <p:cNvPr id="3" name="Content Placeholder 2" descr="Image: screenshot of Leaver Survey List in read-only mode"/>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 y="0"/>
            <a:ext cx="12194385" cy="6858000"/>
          </a:xfrm>
        </p:spPr>
      </p:pic>
      <p:sp>
        <p:nvSpPr>
          <p:cNvPr id="4" name="Slide Number Placeholder 3" hidden="1"/>
          <p:cNvSpPr>
            <a:spLocks noGrp="1"/>
          </p:cNvSpPr>
          <p:nvPr>
            <p:ph type="sldNum" sz="quarter" idx="12"/>
          </p:nvPr>
        </p:nvSpPr>
        <p:spPr/>
        <p:txBody>
          <a:bodyPr/>
          <a:lstStyle/>
          <a:p>
            <a:fld id="{50ADEE99-5B15-4B10-A3EB-5286E787B43D}" type="slidenum">
              <a:rPr lang="en-US" smtClean="0"/>
              <a:t>35</a:t>
            </a:fld>
            <a:endParaRPr lang="en-US"/>
          </a:p>
        </p:txBody>
      </p:sp>
    </p:spTree>
    <p:extLst>
      <p:ext uri="{BB962C8B-B14F-4D97-AF65-F5344CB8AC3E}">
        <p14:creationId xmlns:p14="http://schemas.microsoft.com/office/powerpoint/2010/main" val="19480598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2: Notification about leaver verification</a:t>
            </a:r>
            <a:endParaRPr lang="en-US" dirty="0"/>
          </a:p>
        </p:txBody>
      </p:sp>
      <p:sp>
        <p:nvSpPr>
          <p:cNvPr id="3" name="Content Placeholder 2"/>
          <p:cNvSpPr>
            <a:spLocks noGrp="1"/>
          </p:cNvSpPr>
          <p:nvPr>
            <p:ph idx="1"/>
          </p:nvPr>
        </p:nvSpPr>
        <p:spPr/>
        <p:txBody>
          <a:bodyPr/>
          <a:lstStyle/>
          <a:p>
            <a:pPr marL="0" indent="0">
              <a:spcBef>
                <a:spcPts val="0"/>
              </a:spcBef>
              <a:spcAft>
                <a:spcPts val="1800"/>
              </a:spcAft>
              <a:buNone/>
            </a:pPr>
            <a:r>
              <a:rPr lang="en-US" dirty="0"/>
              <a:t>Thor is a district manager for </a:t>
            </a:r>
            <a:r>
              <a:rPr lang="en-US" dirty="0" err="1"/>
              <a:t>Asgard</a:t>
            </a:r>
            <a:r>
              <a:rPr lang="en-US" dirty="0"/>
              <a:t> district.</a:t>
            </a:r>
          </a:p>
          <a:p>
            <a:pPr marL="0" indent="0">
              <a:spcBef>
                <a:spcPts val="0"/>
              </a:spcBef>
              <a:spcAft>
                <a:spcPts val="1800"/>
              </a:spcAft>
              <a:buNone/>
            </a:pPr>
            <a:r>
              <a:rPr lang="en-US" dirty="0"/>
              <a:t>Thor received several messages from CCTS that </a:t>
            </a:r>
            <a:r>
              <a:rPr lang="en-US" dirty="0" err="1"/>
              <a:t>Asgard</a:t>
            </a:r>
            <a:r>
              <a:rPr lang="en-US" dirty="0"/>
              <a:t> has one or more schools that have not submitted leaver verification. </a:t>
            </a:r>
          </a:p>
          <a:p>
            <a:pPr marL="0" indent="0">
              <a:spcBef>
                <a:spcPts val="0"/>
              </a:spcBef>
              <a:spcAft>
                <a:spcPts val="1800"/>
              </a:spcAft>
              <a:buNone/>
            </a:pPr>
            <a:r>
              <a:rPr lang="en-US" dirty="0"/>
              <a:t>Thor checks the School List page and sees all of the schools with leavers have been verified. </a:t>
            </a:r>
          </a:p>
          <a:p>
            <a:pPr marL="0" indent="0">
              <a:spcBef>
                <a:spcPts val="0"/>
              </a:spcBef>
              <a:spcAft>
                <a:spcPts val="1800"/>
              </a:spcAft>
              <a:buNone/>
            </a:pPr>
            <a:r>
              <a:rPr lang="en-US" dirty="0"/>
              <a:t>Why is Thor receiving these messages from CCTS? </a:t>
            </a:r>
          </a:p>
          <a:p>
            <a:pPr marL="0" indent="0">
              <a:spcBef>
                <a:spcPts val="0"/>
              </a:spcBef>
              <a:spcAft>
                <a:spcPts val="1800"/>
              </a:spcAft>
              <a:buNone/>
            </a:pPr>
            <a:r>
              <a:rPr lang="en-US" dirty="0"/>
              <a:t>What should Thor do to resolve this?</a:t>
            </a:r>
          </a:p>
        </p:txBody>
      </p:sp>
      <p:sp>
        <p:nvSpPr>
          <p:cNvPr id="4" name="Slide Number Placeholder 3"/>
          <p:cNvSpPr>
            <a:spLocks noGrp="1"/>
          </p:cNvSpPr>
          <p:nvPr>
            <p:ph type="sldNum" sz="quarter" idx="12"/>
          </p:nvPr>
        </p:nvSpPr>
        <p:spPr/>
        <p:txBody>
          <a:bodyPr/>
          <a:lstStyle/>
          <a:p>
            <a:fld id="{50ADEE99-5B15-4B10-A3EB-5286E787B43D}" type="slidenum">
              <a:rPr lang="en-US" smtClean="0"/>
              <a:t>36</a:t>
            </a:fld>
            <a:endParaRPr lang="en-US"/>
          </a:p>
        </p:txBody>
      </p:sp>
    </p:spTree>
    <p:extLst>
      <p:ext uri="{BB962C8B-B14F-4D97-AF65-F5344CB8AC3E}">
        <p14:creationId xmlns:p14="http://schemas.microsoft.com/office/powerpoint/2010/main" val="2258424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2: Screenshot</a:t>
            </a:r>
            <a:endParaRPr lang="en-US" dirty="0"/>
          </a:p>
        </p:txBody>
      </p:sp>
      <p:sp>
        <p:nvSpPr>
          <p:cNvPr id="3" name="Content Placeholder 2"/>
          <p:cNvSpPr>
            <a:spLocks noGrp="1"/>
          </p:cNvSpPr>
          <p:nvPr>
            <p:ph sz="half" idx="1"/>
          </p:nvPr>
        </p:nvSpPr>
        <p:spPr/>
        <p:txBody>
          <a:bodyPr/>
          <a:lstStyle/>
          <a:p>
            <a:pPr marL="0" indent="0">
              <a:buNone/>
            </a:pPr>
            <a:r>
              <a:rPr lang="en-US" dirty="0" smtClean="0"/>
              <a:t>Image: screenshot of school list page with four schools listed. There are checkmarks in the Verified column for the two schools with leavers. There are no checkmarks for the two schools with no leavers. </a:t>
            </a:r>
            <a:endParaRPr lang="en-US" dirty="0"/>
          </a:p>
        </p:txBody>
      </p:sp>
      <p:pic>
        <p:nvPicPr>
          <p:cNvPr id="6" name="Content Placeholder 5" descr="screenshot of school list page with four schools listed. There are checkmarks in the Verified column for the two schools with leavers. There are no checkmarks for the two schools with no leavers. "/>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p:spPr>
      </p:pic>
      <p:sp>
        <p:nvSpPr>
          <p:cNvPr id="4" name="Slide Number Placeholder 3" hidden="1"/>
          <p:cNvSpPr>
            <a:spLocks noGrp="1"/>
          </p:cNvSpPr>
          <p:nvPr>
            <p:ph type="sldNum" sz="quarter" idx="12"/>
          </p:nvPr>
        </p:nvSpPr>
        <p:spPr/>
        <p:txBody>
          <a:bodyPr/>
          <a:lstStyle/>
          <a:p>
            <a:fld id="{50ADEE99-5B15-4B10-A3EB-5286E787B43D}" type="slidenum">
              <a:rPr lang="en-US" smtClean="0"/>
              <a:t>37</a:t>
            </a:fld>
            <a:endParaRPr lang="en-US"/>
          </a:p>
        </p:txBody>
      </p:sp>
    </p:spTree>
    <p:extLst>
      <p:ext uri="{BB962C8B-B14F-4D97-AF65-F5344CB8AC3E}">
        <p14:creationId xmlns:p14="http://schemas.microsoft.com/office/powerpoint/2010/main" val="13381470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3: TSF2 user roles</a:t>
            </a:r>
            <a:endParaRPr lang="en-US" dirty="0"/>
          </a:p>
        </p:txBody>
      </p:sp>
      <p:sp>
        <p:nvSpPr>
          <p:cNvPr id="3" name="Content Placeholder 2"/>
          <p:cNvSpPr>
            <a:spLocks noGrp="1"/>
          </p:cNvSpPr>
          <p:nvPr>
            <p:ph sz="half" idx="1"/>
          </p:nvPr>
        </p:nvSpPr>
        <p:spPr/>
        <p:txBody>
          <a:bodyPr/>
          <a:lstStyle/>
          <a:p>
            <a:pPr marL="0" indent="0">
              <a:spcBef>
                <a:spcPts val="0"/>
              </a:spcBef>
              <a:spcAft>
                <a:spcPts val="1800"/>
              </a:spcAft>
              <a:buNone/>
            </a:pPr>
            <a:r>
              <a:rPr lang="en-US" dirty="0"/>
              <a:t>Black Widow doesn’t know what training materials to review, because they don’t know what user role they have in the TSF2. </a:t>
            </a:r>
          </a:p>
          <a:p>
            <a:pPr marL="0" indent="0">
              <a:spcBef>
                <a:spcPts val="0"/>
              </a:spcBef>
              <a:spcAft>
                <a:spcPts val="1800"/>
              </a:spcAft>
              <a:buNone/>
            </a:pPr>
            <a:r>
              <a:rPr lang="en-US" dirty="0"/>
              <a:t>How can they find out?</a:t>
            </a:r>
          </a:p>
        </p:txBody>
      </p:sp>
      <p:sp>
        <p:nvSpPr>
          <p:cNvPr id="4" name="Slide Number Placeholder 3"/>
          <p:cNvSpPr>
            <a:spLocks noGrp="1"/>
          </p:cNvSpPr>
          <p:nvPr>
            <p:ph type="sldNum" sz="quarter" idx="12"/>
          </p:nvPr>
        </p:nvSpPr>
        <p:spPr/>
        <p:txBody>
          <a:bodyPr/>
          <a:lstStyle/>
          <a:p>
            <a:fld id="{50ADEE99-5B15-4B10-A3EB-5286E787B43D}" type="slidenum">
              <a:rPr lang="en-US" smtClean="0"/>
              <a:t>38</a:t>
            </a:fld>
            <a:endParaRPr lang="en-US"/>
          </a:p>
        </p:txBody>
      </p:sp>
      <p:pic>
        <p:nvPicPr>
          <p:cNvPr id="1026" name="Picture 2" descr="Black Widow from Avengers Infinity Wa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577806" y="1662113"/>
            <a:ext cx="4351337" cy="4351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1286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4: Logging in to the TSF2</a:t>
            </a:r>
            <a:endParaRPr lang="en-US" dirty="0"/>
          </a:p>
        </p:txBody>
      </p:sp>
      <p:sp>
        <p:nvSpPr>
          <p:cNvPr id="3" name="Content Placeholder 2"/>
          <p:cNvSpPr>
            <a:spLocks noGrp="1"/>
          </p:cNvSpPr>
          <p:nvPr>
            <p:ph idx="1"/>
          </p:nvPr>
        </p:nvSpPr>
        <p:spPr>
          <a:xfrm>
            <a:off x="639097" y="1543287"/>
            <a:ext cx="11374690" cy="4406355"/>
          </a:xfrm>
        </p:spPr>
        <p:txBody>
          <a:bodyPr>
            <a:normAutofit fontScale="92500"/>
          </a:bodyPr>
          <a:lstStyle/>
          <a:p>
            <a:pPr marL="0" indent="0">
              <a:spcBef>
                <a:spcPts val="0"/>
              </a:spcBef>
              <a:spcAft>
                <a:spcPts val="1800"/>
              </a:spcAft>
              <a:buNone/>
            </a:pPr>
            <a:r>
              <a:rPr lang="en-US" dirty="0"/>
              <a:t>Hulk hasn’t conducted the Post-School Survey in a few years.</a:t>
            </a:r>
          </a:p>
          <a:p>
            <a:pPr marL="0" indent="0">
              <a:spcBef>
                <a:spcPts val="0"/>
              </a:spcBef>
              <a:spcAft>
                <a:spcPts val="1800"/>
              </a:spcAft>
              <a:buNone/>
            </a:pPr>
            <a:r>
              <a:rPr lang="en-US" dirty="0"/>
              <a:t>Hulk goes to the TSF2 login page and enters their email address and makes a guess at their password.</a:t>
            </a:r>
          </a:p>
          <a:p>
            <a:pPr marL="0" indent="0">
              <a:spcBef>
                <a:spcPts val="0"/>
              </a:spcBef>
              <a:spcAft>
                <a:spcPts val="1800"/>
              </a:spcAft>
              <a:buNone/>
            </a:pPr>
            <a:r>
              <a:rPr lang="en-US" dirty="0" smtClean="0"/>
              <a:t>Hulk gets as error </a:t>
            </a:r>
            <a:r>
              <a:rPr lang="en-US" dirty="0"/>
              <a:t>message that says </a:t>
            </a:r>
            <a:r>
              <a:rPr lang="en-US" dirty="0" smtClean="0"/>
              <a:t>“username or password </a:t>
            </a:r>
            <a:r>
              <a:rPr lang="en-US" dirty="0"/>
              <a:t>mismatch</a:t>
            </a:r>
            <a:r>
              <a:rPr lang="en-US" dirty="0" smtClean="0"/>
              <a:t>.” </a:t>
            </a:r>
            <a:endParaRPr lang="en-US" dirty="0"/>
          </a:p>
          <a:p>
            <a:pPr marL="0" indent="0">
              <a:spcBef>
                <a:spcPts val="0"/>
              </a:spcBef>
              <a:spcAft>
                <a:spcPts val="1800"/>
              </a:spcAft>
              <a:buNone/>
            </a:pPr>
            <a:r>
              <a:rPr lang="en-US" dirty="0" smtClean="0"/>
              <a:t>Hulk </a:t>
            </a:r>
            <a:r>
              <a:rPr lang="en-US" dirty="0"/>
              <a:t>clicks on link that says </a:t>
            </a:r>
            <a:r>
              <a:rPr lang="en-US" dirty="0" smtClean="0"/>
              <a:t>“reset your password,” but nothing </a:t>
            </a:r>
            <a:r>
              <a:rPr lang="en-US" dirty="0"/>
              <a:t>happens. </a:t>
            </a:r>
          </a:p>
          <a:p>
            <a:pPr marL="0" indent="0">
              <a:spcBef>
                <a:spcPts val="0"/>
              </a:spcBef>
              <a:spcAft>
                <a:spcPts val="1800"/>
              </a:spcAft>
              <a:buNone/>
            </a:pPr>
            <a:r>
              <a:rPr lang="en-US" dirty="0"/>
              <a:t>Why can’t Hulk reset their password? </a:t>
            </a:r>
          </a:p>
          <a:p>
            <a:pPr marL="0" indent="0">
              <a:spcBef>
                <a:spcPts val="0"/>
              </a:spcBef>
              <a:spcAft>
                <a:spcPts val="1800"/>
              </a:spcAft>
              <a:buNone/>
            </a:pPr>
            <a:r>
              <a:rPr lang="en-US" dirty="0"/>
              <a:t>What steps can Hulk take to successfully log in to the TSF2</a:t>
            </a:r>
            <a:r>
              <a:rPr lang="en-US" dirty="0" smtClean="0"/>
              <a:t>?</a:t>
            </a:r>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39</a:t>
            </a:fld>
            <a:endParaRPr lang="en-US"/>
          </a:p>
        </p:txBody>
      </p:sp>
    </p:spTree>
    <p:extLst>
      <p:ext uri="{BB962C8B-B14F-4D97-AF65-F5344CB8AC3E}">
        <p14:creationId xmlns:p14="http://schemas.microsoft.com/office/powerpoint/2010/main" val="20069089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4: Screenshot</a:t>
            </a:r>
            <a:endParaRPr lang="en-US" dirty="0"/>
          </a:p>
        </p:txBody>
      </p:sp>
      <p:sp>
        <p:nvSpPr>
          <p:cNvPr id="3" name="Content Placeholder 2"/>
          <p:cNvSpPr>
            <a:spLocks noGrp="1"/>
          </p:cNvSpPr>
          <p:nvPr>
            <p:ph sz="half" idx="1"/>
          </p:nvPr>
        </p:nvSpPr>
        <p:spPr/>
        <p:txBody>
          <a:bodyPr/>
          <a:lstStyle/>
          <a:p>
            <a:pPr marL="0" indent="0">
              <a:buNone/>
            </a:pPr>
            <a:r>
              <a:rPr lang="en-US" dirty="0" smtClean="0"/>
              <a:t>Image: screenshot of TSF2 login screen with error message “username or password mismatch”</a:t>
            </a:r>
            <a:endParaRPr lang="en-US" dirty="0"/>
          </a:p>
        </p:txBody>
      </p:sp>
      <p:pic>
        <p:nvPicPr>
          <p:cNvPr id="6" name="Content Placeholder 5" descr="screenshot of TSF2 login screen with error message “username or password mismatch”"/>
          <p:cNvPicPr>
            <a:picLocks noGrp="1" noChangeAspect="1"/>
          </p:cNvPicPr>
          <p:nvPr>
            <p:ph sz="half" idx="2"/>
          </p:nvPr>
        </p:nvPicPr>
        <p:blipFill>
          <a:blip r:embed="rId3"/>
          <a:stretch>
            <a:fillRect/>
          </a:stretch>
        </p:blipFill>
        <p:spPr>
          <a:xfrm>
            <a:off x="0" y="0"/>
            <a:ext cx="12192000" cy="6858000"/>
          </a:xfrm>
          <a:prstGeom prst="rect">
            <a:avLst/>
          </a:prstGeom>
        </p:spPr>
      </p:pic>
      <p:sp>
        <p:nvSpPr>
          <p:cNvPr id="4" name="Slide Number Placeholder 3" hidden="1"/>
          <p:cNvSpPr>
            <a:spLocks noGrp="1"/>
          </p:cNvSpPr>
          <p:nvPr>
            <p:ph type="sldNum" sz="quarter" idx="12"/>
          </p:nvPr>
        </p:nvSpPr>
        <p:spPr/>
        <p:txBody>
          <a:bodyPr/>
          <a:lstStyle/>
          <a:p>
            <a:fld id="{50ADEE99-5B15-4B10-A3EB-5286E787B43D}" type="slidenum">
              <a:rPr lang="en-US" smtClean="0"/>
              <a:t>40</a:t>
            </a:fld>
            <a:endParaRPr lang="en-US"/>
          </a:p>
        </p:txBody>
      </p:sp>
    </p:spTree>
    <p:extLst>
      <p:ext uri="{BB962C8B-B14F-4D97-AF65-F5344CB8AC3E}">
        <p14:creationId xmlns:p14="http://schemas.microsoft.com/office/powerpoint/2010/main" val="356564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5:  Guidance Materials</a:t>
            </a:r>
            <a:endParaRPr lang="en-US" dirty="0"/>
          </a:p>
        </p:txBody>
      </p:sp>
      <p:pic>
        <p:nvPicPr>
          <p:cNvPr id="6" name="Content Placeholder 5" descr="Iron Man character from shouldrts up with question mark above their head"/>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77806" y="1662113"/>
            <a:ext cx="4351337" cy="4351337"/>
          </a:xfrm>
        </p:spPr>
      </p:pic>
      <p:sp>
        <p:nvSpPr>
          <p:cNvPr id="4" name="Slide Number Placeholder 3"/>
          <p:cNvSpPr>
            <a:spLocks noGrp="1"/>
          </p:cNvSpPr>
          <p:nvPr>
            <p:ph type="sldNum" sz="quarter" idx="12"/>
          </p:nvPr>
        </p:nvSpPr>
        <p:spPr/>
        <p:txBody>
          <a:bodyPr/>
          <a:lstStyle/>
          <a:p>
            <a:fld id="{50ADEE99-5B15-4B10-A3EB-5286E787B43D}" type="slidenum">
              <a:rPr lang="en-US" smtClean="0"/>
              <a:t>41</a:t>
            </a:fld>
            <a:endParaRPr lang="en-US"/>
          </a:p>
        </p:txBody>
      </p:sp>
      <p:sp>
        <p:nvSpPr>
          <p:cNvPr id="3" name="Content Placeholder 2"/>
          <p:cNvSpPr>
            <a:spLocks noGrp="1"/>
          </p:cNvSpPr>
          <p:nvPr>
            <p:ph sz="half" idx="1"/>
          </p:nvPr>
        </p:nvSpPr>
        <p:spPr>
          <a:xfrm>
            <a:off x="828573" y="1662778"/>
            <a:ext cx="6248088" cy="4351338"/>
          </a:xfrm>
        </p:spPr>
        <p:txBody>
          <a:bodyPr/>
          <a:lstStyle/>
          <a:p>
            <a:pPr marL="0" indent="0">
              <a:spcBef>
                <a:spcPts val="0"/>
              </a:spcBef>
              <a:spcAft>
                <a:spcPts val="1800"/>
              </a:spcAft>
              <a:buNone/>
            </a:pPr>
            <a:r>
              <a:rPr lang="en-US" dirty="0"/>
              <a:t>Iron Man is new to Malibu and </a:t>
            </a:r>
            <a:r>
              <a:rPr lang="en-US" dirty="0" smtClean="0"/>
              <a:t/>
            </a:r>
            <a:br>
              <a:rPr lang="en-US" dirty="0" smtClean="0"/>
            </a:br>
            <a:r>
              <a:rPr lang="en-US" dirty="0" smtClean="0"/>
              <a:t>has </a:t>
            </a:r>
            <a:r>
              <a:rPr lang="en-US" dirty="0"/>
              <a:t>been told they’re in charge </a:t>
            </a:r>
            <a:r>
              <a:rPr lang="en-US" dirty="0" smtClean="0"/>
              <a:t/>
            </a:r>
            <a:br>
              <a:rPr lang="en-US" dirty="0" smtClean="0"/>
            </a:br>
            <a:r>
              <a:rPr lang="en-US" dirty="0" smtClean="0"/>
              <a:t>of </a:t>
            </a:r>
            <a:r>
              <a:rPr lang="en-US" dirty="0"/>
              <a:t>the Post-School Survey.</a:t>
            </a:r>
          </a:p>
          <a:p>
            <a:pPr marL="0" indent="0">
              <a:spcBef>
                <a:spcPts val="0"/>
              </a:spcBef>
              <a:spcAft>
                <a:spcPts val="1800"/>
              </a:spcAft>
              <a:buNone/>
            </a:pPr>
            <a:r>
              <a:rPr lang="en-US" dirty="0"/>
              <a:t>Iron Man doesn’t know what this is. </a:t>
            </a:r>
          </a:p>
          <a:p>
            <a:pPr marL="0" indent="0">
              <a:spcBef>
                <a:spcPts val="0"/>
              </a:spcBef>
              <a:spcAft>
                <a:spcPts val="1800"/>
              </a:spcAft>
              <a:buNone/>
            </a:pPr>
            <a:r>
              <a:rPr lang="en-US" dirty="0"/>
              <a:t>Where should Iron Man look for help?</a:t>
            </a:r>
          </a:p>
        </p:txBody>
      </p:sp>
    </p:spTree>
    <p:extLst>
      <p:ext uri="{BB962C8B-B14F-4D97-AF65-F5344CB8AC3E}">
        <p14:creationId xmlns:p14="http://schemas.microsoft.com/office/powerpoint/2010/main" val="42655665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Text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50ADEE99-5B15-4B10-A3EB-5286E787B43D}" type="slidenum">
              <a:rPr lang="en-US" smtClean="0"/>
              <a:t>42</a:t>
            </a:fld>
            <a:endParaRPr lang="en-US"/>
          </a:p>
        </p:txBody>
      </p:sp>
    </p:spTree>
    <p:extLst>
      <p:ext uri="{BB962C8B-B14F-4D97-AF65-F5344CB8AC3E}">
        <p14:creationId xmlns:p14="http://schemas.microsoft.com/office/powerpoint/2010/main" val="21612399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Reminders</a:t>
            </a:r>
          </a:p>
        </p:txBody>
      </p:sp>
      <p:sp>
        <p:nvSpPr>
          <p:cNvPr id="3" name="Content Placeholder 2"/>
          <p:cNvSpPr>
            <a:spLocks noGrp="1"/>
          </p:cNvSpPr>
          <p:nvPr>
            <p:ph idx="1"/>
          </p:nvPr>
        </p:nvSpPr>
        <p:spPr/>
        <p:txBody>
          <a:bodyPr/>
          <a:lstStyle/>
          <a:p>
            <a:pPr lvl="0"/>
            <a:r>
              <a:rPr lang="en-US" dirty="0"/>
              <a:t>June 1-November 1: Survey open</a:t>
            </a:r>
          </a:p>
          <a:p>
            <a:pPr lvl="0"/>
            <a:r>
              <a:rPr lang="en-US" dirty="0"/>
              <a:t>Future Webinars, Survey Tutorials TBD, 3pm</a:t>
            </a:r>
          </a:p>
          <a:p>
            <a:pPr lvl="1"/>
            <a:r>
              <a:rPr lang="en-US" dirty="0"/>
              <a:t>August 22</a:t>
            </a:r>
          </a:p>
          <a:p>
            <a:pPr lvl="1"/>
            <a:r>
              <a:rPr lang="en-US" dirty="0"/>
              <a:t>September 19</a:t>
            </a:r>
          </a:p>
          <a:p>
            <a:pPr lvl="1"/>
            <a:r>
              <a:rPr lang="en-US" dirty="0"/>
              <a:t>October 17 </a:t>
            </a:r>
          </a:p>
          <a:p>
            <a:r>
              <a:rPr lang="en-US" dirty="0"/>
              <a:t>Mid-December: Final post-school outcome reports available</a:t>
            </a:r>
          </a:p>
        </p:txBody>
      </p:sp>
      <p:sp>
        <p:nvSpPr>
          <p:cNvPr id="4" name="Slide Number Placeholder 3"/>
          <p:cNvSpPr>
            <a:spLocks noGrp="1"/>
          </p:cNvSpPr>
          <p:nvPr>
            <p:ph type="sldNum" sz="quarter" idx="12"/>
          </p:nvPr>
        </p:nvSpPr>
        <p:spPr/>
        <p:txBody>
          <a:bodyPr/>
          <a:lstStyle/>
          <a:p>
            <a:fld id="{50ADEE99-5B15-4B10-A3EB-5286E787B43D}" type="slidenum">
              <a:rPr lang="en-US" smtClean="0"/>
              <a:t>43</a:t>
            </a:fld>
            <a:endParaRPr lang="en-US" dirty="0"/>
          </a:p>
        </p:txBody>
      </p:sp>
    </p:spTree>
    <p:extLst>
      <p:ext uri="{BB962C8B-B14F-4D97-AF65-F5344CB8AC3E}">
        <p14:creationId xmlns:p14="http://schemas.microsoft.com/office/powerpoint/2010/main" val="4053870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more information</a:t>
            </a:r>
          </a:p>
        </p:txBody>
      </p:sp>
      <p:sp>
        <p:nvSpPr>
          <p:cNvPr id="3" name="Content Placeholder 2"/>
          <p:cNvSpPr>
            <a:spLocks noGrp="1"/>
          </p:cNvSpPr>
          <p:nvPr>
            <p:ph idx="1"/>
          </p:nvPr>
        </p:nvSpPr>
        <p:spPr/>
        <p:txBody>
          <a:bodyPr/>
          <a:lstStyle/>
          <a:p>
            <a:pPr lvl="0"/>
            <a:r>
              <a:rPr lang="en-US" dirty="0"/>
              <a:t>Visit the </a:t>
            </a:r>
            <a:r>
              <a:rPr lang="en-US" u="sng" dirty="0">
                <a:hlinkClick r:id="rId3"/>
              </a:rPr>
              <a:t>Guidance for Educators Page on the CCTS website</a:t>
            </a:r>
            <a:r>
              <a:rPr lang="en-US" dirty="0"/>
              <a:t> </a:t>
            </a:r>
          </a:p>
          <a:p>
            <a:pPr lvl="0"/>
            <a:r>
              <a:rPr lang="en-US" dirty="0"/>
              <a:t>Join us for our next </a:t>
            </a:r>
            <a:r>
              <a:rPr lang="en-US" dirty="0" smtClean="0"/>
              <a:t>training webinar</a:t>
            </a:r>
            <a:r>
              <a:rPr lang="en-US" dirty="0"/>
              <a:t>: August 22, 2019</a:t>
            </a:r>
          </a:p>
          <a:p>
            <a:pPr lvl="0"/>
            <a:r>
              <a:rPr lang="en-US" dirty="0"/>
              <a:t>Contact CCTS</a:t>
            </a:r>
          </a:p>
          <a:p>
            <a:pPr lvl="1"/>
            <a:r>
              <a:rPr lang="en-US" u="sng" dirty="0">
                <a:hlinkClick r:id="rId4"/>
              </a:rPr>
              <a:t>ccts@seattleu.edu</a:t>
            </a:r>
            <a:endParaRPr lang="en-US" u="sng" dirty="0"/>
          </a:p>
          <a:p>
            <a:pPr lvl="1"/>
            <a:r>
              <a:rPr lang="en-US" dirty="0"/>
              <a:t>206-296-6494</a:t>
            </a:r>
          </a:p>
        </p:txBody>
      </p:sp>
      <p:sp>
        <p:nvSpPr>
          <p:cNvPr id="4" name="Slide Number Placeholder 3"/>
          <p:cNvSpPr>
            <a:spLocks noGrp="1"/>
          </p:cNvSpPr>
          <p:nvPr>
            <p:ph type="sldNum" sz="quarter" idx="12"/>
          </p:nvPr>
        </p:nvSpPr>
        <p:spPr/>
        <p:txBody>
          <a:bodyPr/>
          <a:lstStyle/>
          <a:p>
            <a:fld id="{50ADEE99-5B15-4B10-A3EB-5286E787B43D}" type="slidenum">
              <a:rPr lang="en-US" smtClean="0"/>
              <a:t>44</a:t>
            </a:fld>
            <a:endParaRPr lang="en-US" dirty="0"/>
          </a:p>
        </p:txBody>
      </p:sp>
    </p:spTree>
    <p:extLst>
      <p:ext uri="{BB962C8B-B14F-4D97-AF65-F5344CB8AC3E}">
        <p14:creationId xmlns:p14="http://schemas.microsoft.com/office/powerpoint/2010/main" val="41513149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45</a:t>
            </a:fld>
            <a:endParaRPr lang="en-US"/>
          </a:p>
        </p:txBody>
      </p:sp>
    </p:spTree>
    <p:extLst>
      <p:ext uri="{BB962C8B-B14F-4D97-AF65-F5344CB8AC3E}">
        <p14:creationId xmlns:p14="http://schemas.microsoft.com/office/powerpoint/2010/main" val="23359892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Creative Commons License</a:t>
            </a:r>
            <a:endParaRPr lang="en-US" dirty="0"/>
          </a:p>
        </p:txBody>
      </p:sp>
      <p:sp>
        <p:nvSpPr>
          <p:cNvPr id="3" name="Content Placeholder 2"/>
          <p:cNvSpPr>
            <a:spLocks noGrp="1"/>
          </p:cNvSpPr>
          <p:nvPr>
            <p:ph sz="half" idx="1"/>
          </p:nvPr>
        </p:nvSpPr>
        <p:spPr>
          <a:xfrm>
            <a:off x="828573" y="1662778"/>
            <a:ext cx="10396017" cy="4351338"/>
          </a:xfrm>
        </p:spPr>
        <p:txBody>
          <a:bodyPr>
            <a:normAutofit/>
          </a:bodyPr>
          <a:lstStyle/>
          <a:p>
            <a:r>
              <a:rPr lang="en-US" sz="2400" dirty="0"/>
              <a:t>Except where otherwise noted, content in this presentation </a:t>
            </a:r>
            <a:r>
              <a:rPr lang="en-US" sz="2400" dirty="0" smtClean="0"/>
              <a:t>is </a:t>
            </a:r>
            <a:r>
              <a:rPr lang="en-US" sz="2400" dirty="0"/>
              <a:t>licensed under a </a:t>
            </a:r>
            <a:r>
              <a:rPr lang="en-US" sz="2400" u="sng" dirty="0">
                <a:hlinkClick r:id="rId3"/>
              </a:rPr>
              <a:t>Creative Commons Attribution 4.0 International </a:t>
            </a:r>
            <a:r>
              <a:rPr lang="en-US" sz="2400" u="sng" dirty="0" smtClean="0">
                <a:hlinkClick r:id="rId3"/>
              </a:rPr>
              <a:t>license</a:t>
            </a:r>
            <a:r>
              <a:rPr lang="en-US" sz="2400" dirty="0" smtClean="0"/>
              <a:t>. All logos and trademarks are property of their respective owners.</a:t>
            </a:r>
          </a:p>
          <a:p>
            <a:r>
              <a:rPr lang="en-US" sz="2400" dirty="0" smtClean="0"/>
              <a:t>You may share and adapt this material, but you must give appropriate credit, provide a link to the license, and indicate if changes were made.</a:t>
            </a:r>
            <a:endParaRPr lang="en-US" sz="2400" dirty="0"/>
          </a:p>
        </p:txBody>
      </p:sp>
      <p:sp>
        <p:nvSpPr>
          <p:cNvPr id="5" name="Slide Number Placeholder 4"/>
          <p:cNvSpPr>
            <a:spLocks noGrp="1"/>
          </p:cNvSpPr>
          <p:nvPr>
            <p:ph type="sldNum" sz="quarter" idx="12"/>
          </p:nvPr>
        </p:nvSpPr>
        <p:spPr/>
        <p:txBody>
          <a:bodyPr/>
          <a:lstStyle/>
          <a:p>
            <a:fld id="{50ADEE99-5B15-4B10-A3EB-5286E787B43D}" type="slidenum">
              <a:rPr lang="en-US" smtClean="0"/>
              <a:t>46</a:t>
            </a:fld>
            <a:endParaRPr lang="en-US"/>
          </a:p>
        </p:txBody>
      </p:sp>
      <p:pic>
        <p:nvPicPr>
          <p:cNvPr id="7" name="Content Placeholder 6" descr="Creative Commons CC BY logo."/>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1320332" y="4084627"/>
            <a:ext cx="3635781" cy="1281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3285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OSPI Disclaimer</a:t>
            </a:r>
            <a:endParaRPr lang="en-US" dirty="0"/>
          </a:p>
        </p:txBody>
      </p:sp>
      <p:sp>
        <p:nvSpPr>
          <p:cNvPr id="3" name="Content Placeholder 2"/>
          <p:cNvSpPr>
            <a:spLocks noGrp="1"/>
          </p:cNvSpPr>
          <p:nvPr>
            <p:ph idx="1"/>
          </p:nvPr>
        </p:nvSpPr>
        <p:spPr/>
        <p:txBody>
          <a:bodyPr/>
          <a:lstStyle/>
          <a:p>
            <a:pPr marL="0" indent="0">
              <a:spcBef>
                <a:spcPts val="0"/>
              </a:spcBef>
              <a:spcAft>
                <a:spcPts val="1200"/>
              </a:spcAft>
              <a:buClr>
                <a:schemeClr val="dk1"/>
              </a:buClr>
              <a:buSzPct val="25000"/>
              <a:buNone/>
            </a:pPr>
            <a:r>
              <a:rPr lang="en-US" dirty="0">
                <a:solidFill>
                  <a:schemeClr val="dk1"/>
                </a:solidFill>
                <a:latin typeface="Arial"/>
                <a:ea typeface="Arial"/>
                <a:cs typeface="Arial"/>
                <a:sym typeface="Arial"/>
              </a:rPr>
              <a:t>This training is meant to supplement, not supplant reading bulletins and accompanying documents; guidance from the U.S. Department of Education; chapter 392-172A WAC; Part 300 of the federal regulations; and, the Individuals with Disabilities Act. </a:t>
            </a:r>
          </a:p>
          <a:p>
            <a:pPr marL="0" indent="0">
              <a:spcBef>
                <a:spcPts val="400"/>
              </a:spcBef>
              <a:spcAft>
                <a:spcPts val="1200"/>
              </a:spcAft>
              <a:buClr>
                <a:schemeClr val="dk1"/>
              </a:buClr>
              <a:buSzPct val="25000"/>
              <a:buNone/>
            </a:pPr>
            <a:r>
              <a:rPr lang="en-US" dirty="0">
                <a:solidFill>
                  <a:schemeClr val="dk1"/>
                </a:solidFill>
                <a:latin typeface="Arial"/>
                <a:ea typeface="Arial"/>
                <a:cs typeface="Arial"/>
                <a:sym typeface="Arial"/>
              </a:rPr>
              <a:t>This presentation and/or materials should be viewed and applied by users according to their specific needs. The presentation should be used as guidance and is not intended as legal advice. </a:t>
            </a:r>
          </a:p>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47</a:t>
            </a:fld>
            <a:endParaRPr lang="en-US"/>
          </a:p>
        </p:txBody>
      </p:sp>
    </p:spTree>
    <p:extLst>
      <p:ext uri="{BB962C8B-B14F-4D97-AF65-F5344CB8AC3E}">
        <p14:creationId xmlns:p14="http://schemas.microsoft.com/office/powerpoint/2010/main" val="40905048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7D02B4A9-6ACD-4D3D-92FB-2D69179EA018}" vid="{D6AF696B-E5E9-478B-8722-F397A525B56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7D02B4A9-6ACD-4D3D-92FB-2D69179EA018}" vid="{C3FE57A0-24F4-43CA-8206-B1867B8D037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ccts_ppt_template_20181001</Template>
  <TotalTime>1715</TotalTime>
  <Words>5145</Words>
  <Application>Microsoft Office PowerPoint</Application>
  <PresentationFormat>Widescreen</PresentationFormat>
  <Paragraphs>625</Paragraphs>
  <Slides>47</Slides>
  <Notes>47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47</vt:i4>
      </vt:variant>
    </vt:vector>
  </HeadingPairs>
  <TitlesOfParts>
    <vt:vector size="54" baseType="lpstr">
      <vt:lpstr>MS PGothic</vt:lpstr>
      <vt:lpstr>Arial</vt:lpstr>
      <vt:lpstr>Calibri</vt:lpstr>
      <vt:lpstr>Courier New</vt:lpstr>
      <vt:lpstr>Rockwell</vt:lpstr>
      <vt:lpstr>Office Theme</vt:lpstr>
      <vt:lpstr>1_Office Theme</vt:lpstr>
      <vt:lpstr>Post-School Survey Overview:  Roles and Resources</vt:lpstr>
      <vt:lpstr>Getting started</vt:lpstr>
      <vt:lpstr>CCTS Introductions</vt:lpstr>
      <vt:lpstr>Agenda</vt:lpstr>
      <vt:lpstr>CCTS and  Post-School Survey Overview</vt:lpstr>
      <vt:lpstr>Center for Change in Transition Services</vt:lpstr>
      <vt:lpstr>Post-School Survey Logistics</vt:lpstr>
      <vt:lpstr>Importance of the Post-School Survey</vt:lpstr>
      <vt:lpstr>Post-School Survey and the TSF2</vt:lpstr>
      <vt:lpstr>Leavers and  Leaver Verification</vt:lpstr>
      <vt:lpstr>Leaver Criteria for 2017-18 Leaver Year</vt:lpstr>
      <vt:lpstr>Leaver Verification (LV)</vt:lpstr>
      <vt:lpstr>Leaver Verification Support and Guidance</vt:lpstr>
      <vt:lpstr>TSF2 Accounts and User Roles</vt:lpstr>
      <vt:lpstr>Logging in to the TSF2</vt:lpstr>
      <vt:lpstr>TSF2 User Roles</vt:lpstr>
      <vt:lpstr>Submit Leaver Verification (LV) User Role</vt:lpstr>
      <vt:lpstr>Conduct Survey (CS) User Role</vt:lpstr>
      <vt:lpstr>View Post-School Outcome Reports (VPSO) User Role</vt:lpstr>
      <vt:lpstr>District Manager (DM) User Role</vt:lpstr>
      <vt:lpstr>Other TSF2 User Roles</vt:lpstr>
      <vt:lpstr>Support and  Guidance Materials</vt:lpstr>
      <vt:lpstr>Screenshot: CCTS home page</vt:lpstr>
      <vt:lpstr>CCTS Website: Guidance for Students and Families</vt:lpstr>
      <vt:lpstr>CCTS Website: Guidance for Educators</vt:lpstr>
      <vt:lpstr>PSS Training Materials Google Drive Folder</vt:lpstr>
      <vt:lpstr>Google Drive Folder – All Users</vt:lpstr>
      <vt:lpstr>Google Drive Folder – Leaver Verification (LV)</vt:lpstr>
      <vt:lpstr>Google Drive Folder – Conduct Survey (CS)</vt:lpstr>
      <vt:lpstr>Google Drive Folder – District Manager (DM)</vt:lpstr>
      <vt:lpstr>TSF2: Guidance</vt:lpstr>
      <vt:lpstr>Questions for CCTS</vt:lpstr>
      <vt:lpstr>Questions for participants</vt:lpstr>
      <vt:lpstr>Scenario 1: Surveys in read-only mode after June 1</vt:lpstr>
      <vt:lpstr>Scenario 1: Screenshot</vt:lpstr>
      <vt:lpstr>Scenario 2: Notification about leaver verification</vt:lpstr>
      <vt:lpstr>Scenario 2: Screenshot</vt:lpstr>
      <vt:lpstr>Scenario 3: TSF2 user roles</vt:lpstr>
      <vt:lpstr>Scenario 4: Logging in to the TSF2</vt:lpstr>
      <vt:lpstr>Scenario 4: Screenshot</vt:lpstr>
      <vt:lpstr>Scenario 5:  Guidance Materials</vt:lpstr>
      <vt:lpstr>Next Steps</vt:lpstr>
      <vt:lpstr>Reminders</vt:lpstr>
      <vt:lpstr>For more information</vt:lpstr>
      <vt:lpstr>Thank you</vt:lpstr>
      <vt:lpstr>Creative Commons License</vt:lpstr>
      <vt:lpstr>OSPI Disclaimer</vt:lpstr>
    </vt:vector>
  </TitlesOfParts>
  <Company>Seattle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Post-School Survey Training:  Submitting Leaver Verification, Part 1</dc:title>
  <dc:creator>Shepherd, Jay</dc:creator>
  <cp:lastModifiedBy>Shepherd, Jay</cp:lastModifiedBy>
  <cp:revision>121</cp:revision>
  <cp:lastPrinted>2019-06-21T19:02:04Z</cp:lastPrinted>
  <dcterms:created xsi:type="dcterms:W3CDTF">2019-03-21T21:13:26Z</dcterms:created>
  <dcterms:modified xsi:type="dcterms:W3CDTF">2019-06-21T19:02:41Z</dcterms:modified>
</cp:coreProperties>
</file>