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4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48.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82"/>
  </p:notesMasterIdLst>
  <p:handoutMasterIdLst>
    <p:handoutMasterId r:id="rId83"/>
  </p:handoutMasterIdLst>
  <p:sldIdLst>
    <p:sldId id="256" r:id="rId3"/>
    <p:sldId id="387" r:id="rId4"/>
    <p:sldId id="390" r:id="rId5"/>
    <p:sldId id="298" r:id="rId6"/>
    <p:sldId id="325" r:id="rId7"/>
    <p:sldId id="303" r:id="rId8"/>
    <p:sldId id="305" r:id="rId9"/>
    <p:sldId id="306" r:id="rId10"/>
    <p:sldId id="420" r:id="rId11"/>
    <p:sldId id="421" r:id="rId12"/>
    <p:sldId id="389" r:id="rId13"/>
    <p:sldId id="344" r:id="rId14"/>
    <p:sldId id="310" r:id="rId15"/>
    <p:sldId id="343" r:id="rId16"/>
    <p:sldId id="311" r:id="rId17"/>
    <p:sldId id="327" r:id="rId18"/>
    <p:sldId id="326" r:id="rId19"/>
    <p:sldId id="312" r:id="rId20"/>
    <p:sldId id="345" r:id="rId21"/>
    <p:sldId id="336" r:id="rId22"/>
    <p:sldId id="313" r:id="rId23"/>
    <p:sldId id="346" r:id="rId24"/>
    <p:sldId id="379" r:id="rId25"/>
    <p:sldId id="383" r:id="rId26"/>
    <p:sldId id="358" r:id="rId27"/>
    <p:sldId id="384" r:id="rId28"/>
    <p:sldId id="385" r:id="rId29"/>
    <p:sldId id="380" r:id="rId30"/>
    <p:sldId id="381" r:id="rId31"/>
    <p:sldId id="393" r:id="rId32"/>
    <p:sldId id="367" r:id="rId33"/>
    <p:sldId id="373" r:id="rId34"/>
    <p:sldId id="369" r:id="rId35"/>
    <p:sldId id="370" r:id="rId36"/>
    <p:sldId id="347" r:id="rId37"/>
    <p:sldId id="368" r:id="rId38"/>
    <p:sldId id="374" r:id="rId39"/>
    <p:sldId id="371" r:id="rId40"/>
    <p:sldId id="372" r:id="rId41"/>
    <p:sldId id="348" r:id="rId42"/>
    <p:sldId id="342" r:id="rId43"/>
    <p:sldId id="349" r:id="rId44"/>
    <p:sldId id="360" r:id="rId45"/>
    <p:sldId id="361" r:id="rId46"/>
    <p:sldId id="350" r:id="rId47"/>
    <p:sldId id="341" r:id="rId48"/>
    <p:sldId id="354" r:id="rId49"/>
    <p:sldId id="362" r:id="rId50"/>
    <p:sldId id="363" r:id="rId51"/>
    <p:sldId id="355" r:id="rId52"/>
    <p:sldId id="395" r:id="rId53"/>
    <p:sldId id="396" r:id="rId54"/>
    <p:sldId id="415" r:id="rId55"/>
    <p:sldId id="398" r:id="rId56"/>
    <p:sldId id="416" r:id="rId57"/>
    <p:sldId id="414" r:id="rId58"/>
    <p:sldId id="417" r:id="rId59"/>
    <p:sldId id="401" r:id="rId60"/>
    <p:sldId id="399" r:id="rId61"/>
    <p:sldId id="422" r:id="rId62"/>
    <p:sldId id="391" r:id="rId63"/>
    <p:sldId id="418" r:id="rId64"/>
    <p:sldId id="402" r:id="rId65"/>
    <p:sldId id="400" r:id="rId66"/>
    <p:sldId id="386" r:id="rId67"/>
    <p:sldId id="404" r:id="rId68"/>
    <p:sldId id="405" r:id="rId69"/>
    <p:sldId id="406" r:id="rId70"/>
    <p:sldId id="407" r:id="rId71"/>
    <p:sldId id="408" r:id="rId72"/>
    <p:sldId id="409" r:id="rId73"/>
    <p:sldId id="410" r:id="rId74"/>
    <p:sldId id="411" r:id="rId75"/>
    <p:sldId id="419" r:id="rId76"/>
    <p:sldId id="294" r:id="rId77"/>
    <p:sldId id="382" r:id="rId78"/>
    <p:sldId id="324" r:id="rId79"/>
    <p:sldId id="328" r:id="rId80"/>
    <p:sldId id="295"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9BCB9FB-41D6-4346-874E-444D3F4827AA}">
          <p14:sldIdLst>
            <p14:sldId id="256"/>
            <p14:sldId id="387"/>
            <p14:sldId id="390"/>
            <p14:sldId id="298"/>
            <p14:sldId id="325"/>
          </p14:sldIdLst>
        </p14:section>
        <p14:section name="Data Collection" id="{7D25BE04-8CA8-491E-ADA0-3F1220CE2628}">
          <p14:sldIdLst>
            <p14:sldId id="303"/>
            <p14:sldId id="305"/>
            <p14:sldId id="306"/>
            <p14:sldId id="420"/>
            <p14:sldId id="421"/>
            <p14:sldId id="389"/>
          </p14:sldIdLst>
        </p14:section>
        <p14:section name="Terms and Definitions" id="{AF0DDB69-2C7C-4BD3-8726-BF503ACEE7E2}">
          <p14:sldIdLst>
            <p14:sldId id="344"/>
            <p14:sldId id="310"/>
            <p14:sldId id="343"/>
            <p14:sldId id="311"/>
            <p14:sldId id="327"/>
            <p14:sldId id="326"/>
            <p14:sldId id="312"/>
            <p14:sldId id="345"/>
          </p14:sldIdLst>
        </p14:section>
        <p14:section name="Charts and Graphs" id="{D6418A3A-0DED-4118-9680-E301E87BB3A8}">
          <p14:sldIdLst>
            <p14:sldId id="336"/>
            <p14:sldId id="313"/>
            <p14:sldId id="346"/>
            <p14:sldId id="379"/>
            <p14:sldId id="383"/>
            <p14:sldId id="358"/>
            <p14:sldId id="384"/>
            <p14:sldId id="385"/>
            <p14:sldId id="380"/>
            <p14:sldId id="381"/>
            <p14:sldId id="393"/>
            <p14:sldId id="367"/>
            <p14:sldId id="373"/>
            <p14:sldId id="369"/>
            <p14:sldId id="370"/>
            <p14:sldId id="347"/>
            <p14:sldId id="368"/>
            <p14:sldId id="374"/>
            <p14:sldId id="371"/>
            <p14:sldId id="372"/>
            <p14:sldId id="348"/>
            <p14:sldId id="342"/>
            <p14:sldId id="349"/>
            <p14:sldId id="360"/>
            <p14:sldId id="361"/>
            <p14:sldId id="350"/>
            <p14:sldId id="341"/>
            <p14:sldId id="354"/>
            <p14:sldId id="362"/>
            <p14:sldId id="363"/>
            <p14:sldId id="355"/>
            <p14:sldId id="395"/>
            <p14:sldId id="396"/>
            <p14:sldId id="415"/>
            <p14:sldId id="398"/>
            <p14:sldId id="416"/>
            <p14:sldId id="414"/>
            <p14:sldId id="417"/>
            <p14:sldId id="401"/>
            <p14:sldId id="399"/>
            <p14:sldId id="422"/>
            <p14:sldId id="391"/>
            <p14:sldId id="418"/>
            <p14:sldId id="402"/>
            <p14:sldId id="400"/>
            <p14:sldId id="386"/>
            <p14:sldId id="404"/>
            <p14:sldId id="405"/>
            <p14:sldId id="406"/>
            <p14:sldId id="407"/>
            <p14:sldId id="408"/>
            <p14:sldId id="409"/>
            <p14:sldId id="410"/>
            <p14:sldId id="411"/>
            <p14:sldId id="419"/>
          </p14:sldIdLst>
        </p14:section>
        <p14:section name="Contact, Creative Commons, Disclaimer" id="{70B8A963-F740-4F68-BB0B-9084DA95245F}">
          <p14:sldIdLst>
            <p14:sldId id="294"/>
            <p14:sldId id="382"/>
            <p14:sldId id="324"/>
            <p14:sldId id="328"/>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pherd, Jay" initials="SJ" lastIdx="12" clrIdx="0">
    <p:extLst>
      <p:ext uri="{19B8F6BF-5375-455C-9EA6-DF929625EA0E}">
        <p15:presenceInfo xmlns:p15="http://schemas.microsoft.com/office/powerpoint/2012/main" userId="S-1-5-21-413288316-891562695-1233803906-3451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3839"/>
    <a:srgbClr val="FF0000"/>
    <a:srgbClr val="AA0000"/>
    <a:srgbClr val="FDB913"/>
    <a:srgbClr val="004C97"/>
    <a:srgbClr val="6CB33F"/>
    <a:srgbClr val="47C3D3"/>
    <a:srgbClr val="E0F2F4"/>
    <a:srgbClr val="FFF7EC"/>
    <a:srgbClr val="9479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0" autoAdjust="0"/>
    <p:restoredTop sz="81729" autoAdjust="0"/>
  </p:normalViewPr>
  <p:slideViewPr>
    <p:cSldViewPr snapToGrid="0">
      <p:cViewPr>
        <p:scale>
          <a:sx n="48" d="100"/>
          <a:sy n="48" d="100"/>
        </p:scale>
        <p:origin x="1446" y="603"/>
      </p:cViewPr>
      <p:guideLst/>
    </p:cSldViewPr>
  </p:slideViewPr>
  <p:outlineViewPr>
    <p:cViewPr>
      <p:scale>
        <a:sx n="33" d="100"/>
        <a:sy n="33" d="100"/>
      </p:scale>
      <p:origin x="0" y="-617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696"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commentAuthors" Target="commentAuthor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Post-School Outcomes</a:t>
            </a:r>
            <a:r>
              <a:rPr lang="en-US" sz="2000" b="1" baseline="0" dirty="0">
                <a:solidFill>
                  <a:schemeClr val="tx1"/>
                </a:solidFill>
                <a:effectLst/>
              </a:rPr>
              <a:t>, </a:t>
            </a:r>
            <a:br>
              <a:rPr lang="en-US" sz="2000" b="1" baseline="0" dirty="0">
                <a:solidFill>
                  <a:schemeClr val="tx1"/>
                </a:solidFill>
                <a:effectLst/>
              </a:rPr>
            </a:br>
            <a:r>
              <a:rPr lang="en-US" sz="2000" b="1" baseline="0" dirty="0">
                <a:solidFill>
                  <a:schemeClr val="tx1"/>
                </a:solidFill>
                <a:effectLst/>
              </a:rPr>
              <a:t>Washington state</a:t>
            </a:r>
            <a:r>
              <a:rPr lang="en-US" sz="2000" b="1" baseline="0">
                <a:solidFill>
                  <a:schemeClr val="tx1"/>
                </a:solidFill>
                <a:effectLst/>
              </a:rPr>
              <a:t>, </a:t>
            </a:r>
            <a:r>
              <a:rPr lang="en-US" sz="2000" b="1" i="0" baseline="0">
                <a:solidFill>
                  <a:prstClr val="black"/>
                </a:solidFill>
                <a:effectLst/>
              </a:rPr>
              <a:t>2016-17</a:t>
            </a:r>
            <a:endParaRPr lang="en-US" sz="2000" dirty="0">
              <a:effectLst/>
            </a:endParaRPr>
          </a:p>
        </c:rich>
      </c:tx>
      <c:layout>
        <c:manualLayout>
          <c:xMode val="edge"/>
          <c:yMode val="edge"/>
          <c:x val="0.40899239694285539"/>
          <c:y val="4.2117393322608228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598251581343927"/>
          <c:y val="0.18454140816809073"/>
          <c:w val="0.58594896734130808"/>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rgbClr val="393839"/>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rgbClr val="393839"/>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rgbClr val="393839"/>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Engagement</c:v>
                </c:pt>
                <c:pt idx="1">
                  <c:v>Other Employment</c:v>
                </c:pt>
                <c:pt idx="2">
                  <c:v>Other Education/
Training</c:v>
                </c:pt>
                <c:pt idx="3">
                  <c:v>Competitive Employment</c:v>
                </c:pt>
                <c:pt idx="4">
                  <c:v>Higher Education</c:v>
                </c:pt>
              </c:strCache>
            </c:strRef>
          </c:cat>
          <c:val>
            <c:numRef>
              <c:f>Sheet1!$B$2:$B$6</c:f>
              <c:numCache>
                <c:formatCode>0.0%</c:formatCode>
                <c:ptCount val="5"/>
                <c:pt idx="0">
                  <c:v>0.27800000000000002</c:v>
                </c:pt>
                <c:pt idx="1">
                  <c:v>0.13100000000000001</c:v>
                </c:pt>
                <c:pt idx="2">
                  <c:v>0.03</c:v>
                </c:pt>
                <c:pt idx="3">
                  <c:v>0.34799999999999998</c:v>
                </c:pt>
                <c:pt idx="4">
                  <c:v>0.21299999999999999</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343533088"/>
        <c:axId val="343533648"/>
      </c:barChart>
      <c:catAx>
        <c:axId val="343533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533648"/>
        <c:crosses val="autoZero"/>
        <c:auto val="1"/>
        <c:lblAlgn val="ctr"/>
        <c:lblOffset val="100"/>
        <c:noMultiLvlLbl val="0"/>
      </c:catAx>
      <c:valAx>
        <c:axId val="343533648"/>
        <c:scaling>
          <c:orientation val="minMax"/>
        </c:scaling>
        <c:delete val="1"/>
        <c:axPos val="b"/>
        <c:numFmt formatCode="0.0%" sourceLinked="1"/>
        <c:majorTickMark val="none"/>
        <c:minorTickMark val="none"/>
        <c:tickLblPos val="nextTo"/>
        <c:crossAx val="34353308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Any Engagement Five-Year Overview</a:t>
            </a:r>
          </a:p>
        </c:rich>
      </c:tx>
      <c:layout>
        <c:manualLayout>
          <c:xMode val="edge"/>
          <c:yMode val="edge"/>
          <c:x val="0.17384551322090361"/>
          <c:y val="1.931285275419782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Washington state</c:v>
                </c:pt>
              </c:strCache>
            </c:strRef>
          </c:tx>
          <c:spPr>
            <a:ln w="34925" cap="rnd">
              <a:solidFill>
                <a:srgbClr val="FF0000"/>
              </a:solidFill>
              <a:prstDash val="dash"/>
              <a:round/>
            </a:ln>
            <a:effectLst/>
          </c:spPr>
          <c:marker>
            <c:symbol val="x"/>
            <c:size val="8"/>
            <c:spPr>
              <a:noFill/>
              <a:ln w="34925">
                <a:solidFill>
                  <a:srgbClr val="FF0000"/>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0.65200000000000002</c:v>
                </c:pt>
                <c:pt idx="1">
                  <c:v>0.67379999999999995</c:v>
                </c:pt>
                <c:pt idx="2">
                  <c:v>0.70469999999999999</c:v>
                </c:pt>
                <c:pt idx="3">
                  <c:v>0.72219999999999995</c:v>
                </c:pt>
                <c:pt idx="4">
                  <c:v>0.72170000000000001</c:v>
                </c:pt>
              </c:numCache>
            </c:numRef>
          </c:val>
          <c:smooth val="0"/>
          <c:extLst>
            <c:ext xmlns:c16="http://schemas.microsoft.com/office/drawing/2014/chart" uri="{C3380CC4-5D6E-409C-BE32-E72D297353CC}">
              <c16:uniqueId val="{00000000-83B2-4EDF-983D-5A27584DCA04}"/>
            </c:ext>
          </c:extLst>
        </c:ser>
        <c:dLbls>
          <c:showLegendKey val="0"/>
          <c:showVal val="0"/>
          <c:showCatName val="0"/>
          <c:showSerName val="0"/>
          <c:showPercent val="0"/>
          <c:showBubbleSize val="0"/>
        </c:dLbls>
        <c:marker val="1"/>
        <c:smooth val="0"/>
        <c:axId val="492765600"/>
        <c:axId val="492770640"/>
      </c:lineChart>
      <c:catAx>
        <c:axId val="492765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2770640"/>
        <c:crosses val="autoZero"/>
        <c:auto val="1"/>
        <c:lblAlgn val="ctr"/>
        <c:lblOffset val="100"/>
        <c:noMultiLvlLbl val="0"/>
      </c:catAx>
      <c:valAx>
        <c:axId val="4927706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2765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No Engagement Five-Year Overview</a:t>
            </a:r>
          </a:p>
        </c:rich>
      </c:tx>
      <c:layout>
        <c:manualLayout>
          <c:xMode val="edge"/>
          <c:yMode val="edge"/>
          <c:x val="0.16657405788049134"/>
          <c:y val="1.931285275419782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Washington state</c:v>
                </c:pt>
              </c:strCache>
            </c:strRef>
          </c:tx>
          <c:spPr>
            <a:ln w="34925" cap="rnd">
              <a:solidFill>
                <a:srgbClr val="FDB913"/>
              </a:solidFill>
              <a:prstDash val="dash"/>
              <a:round/>
            </a:ln>
            <a:effectLst/>
          </c:spPr>
          <c:marker>
            <c:symbol val="x"/>
            <c:size val="8"/>
            <c:spPr>
              <a:noFill/>
              <a:ln w="34925">
                <a:solidFill>
                  <a:srgbClr val="FDB913"/>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0.34799999999999998</c:v>
                </c:pt>
                <c:pt idx="1">
                  <c:v>0.32619999999999999</c:v>
                </c:pt>
                <c:pt idx="2">
                  <c:v>0.29530000000000001</c:v>
                </c:pt>
                <c:pt idx="3">
                  <c:v>0.27779999999999999</c:v>
                </c:pt>
                <c:pt idx="4">
                  <c:v>0.27829999999999999</c:v>
                </c:pt>
              </c:numCache>
            </c:numRef>
          </c:val>
          <c:smooth val="0"/>
          <c:extLst>
            <c:ext xmlns:c16="http://schemas.microsoft.com/office/drawing/2014/chart" uri="{C3380CC4-5D6E-409C-BE32-E72D297353CC}">
              <c16:uniqueId val="{00000000-BACD-4AA7-A71F-6730CB70D056}"/>
            </c:ext>
          </c:extLst>
        </c:ser>
        <c:dLbls>
          <c:showLegendKey val="0"/>
          <c:showVal val="0"/>
          <c:showCatName val="0"/>
          <c:showSerName val="0"/>
          <c:showPercent val="0"/>
          <c:showBubbleSize val="0"/>
        </c:dLbls>
        <c:marker val="1"/>
        <c:smooth val="0"/>
        <c:axId val="538136976"/>
        <c:axId val="467719744"/>
      </c:lineChart>
      <c:catAx>
        <c:axId val="5381369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67719744"/>
        <c:crosses val="autoZero"/>
        <c:auto val="1"/>
        <c:lblAlgn val="ctr"/>
        <c:lblOffset val="100"/>
        <c:noMultiLvlLbl val="0"/>
      </c:catAx>
      <c:valAx>
        <c:axId val="4677197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38136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Higher Education Five-Year Overview</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5812232455877329"/>
          <c:y val="0.22501359260967219"/>
          <c:w val="0.80774236389571874"/>
          <c:h val="0.65125073534308964"/>
        </c:manualLayout>
      </c:layout>
      <c:lineChart>
        <c:grouping val="standard"/>
        <c:varyColors val="0"/>
        <c:ser>
          <c:idx val="0"/>
          <c:order val="0"/>
          <c:tx>
            <c:strRef>
              <c:f>Sheet1!$B$1</c:f>
              <c:strCache>
                <c:ptCount val="1"/>
                <c:pt idx="0">
                  <c:v>Washington state</c:v>
                </c:pt>
              </c:strCache>
            </c:strRef>
          </c:tx>
          <c:spPr>
            <a:ln w="34925" cap="rnd">
              <a:solidFill>
                <a:srgbClr val="47C3D3"/>
              </a:solidFill>
              <a:prstDash val="dash"/>
              <a:round/>
            </a:ln>
            <a:effectLst/>
          </c:spPr>
          <c:marker>
            <c:symbol val="x"/>
            <c:size val="8"/>
            <c:spPr>
              <a:noFill/>
              <a:ln w="34925">
                <a:solidFill>
                  <a:srgbClr val="47C3D3"/>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0.23769999999999999</c:v>
                </c:pt>
                <c:pt idx="1">
                  <c:v>0.223</c:v>
                </c:pt>
                <c:pt idx="2">
                  <c:v>0.22140000000000001</c:v>
                </c:pt>
                <c:pt idx="3">
                  <c:v>0.21790000000000001</c:v>
                </c:pt>
                <c:pt idx="4">
                  <c:v>0.21310000000000001</c:v>
                </c:pt>
              </c:numCache>
            </c:numRef>
          </c:val>
          <c:smooth val="0"/>
          <c:extLst>
            <c:ext xmlns:c16="http://schemas.microsoft.com/office/drawing/2014/chart" uri="{C3380CC4-5D6E-409C-BE32-E72D297353CC}">
              <c16:uniqueId val="{00000000-83B2-4EDF-983D-5A27584DCA04}"/>
            </c:ext>
          </c:extLst>
        </c:ser>
        <c:dLbls>
          <c:showLegendKey val="0"/>
          <c:showVal val="0"/>
          <c:showCatName val="0"/>
          <c:showSerName val="0"/>
          <c:showPercent val="0"/>
          <c:showBubbleSize val="0"/>
        </c:dLbls>
        <c:marker val="1"/>
        <c:smooth val="0"/>
        <c:axId val="492119392"/>
        <c:axId val="492113232"/>
      </c:lineChart>
      <c:catAx>
        <c:axId val="492119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2113232"/>
        <c:crosses val="autoZero"/>
        <c:auto val="1"/>
        <c:lblAlgn val="ctr"/>
        <c:lblOffset val="100"/>
        <c:noMultiLvlLbl val="0"/>
      </c:catAx>
      <c:valAx>
        <c:axId val="49211323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2119392"/>
        <c:crosses val="autoZero"/>
        <c:crossBetween val="between"/>
      </c:valAx>
      <c:spPr>
        <a:noFill/>
        <a:ln>
          <a:noFill/>
        </a:ln>
        <a:effectLst/>
      </c:spPr>
    </c:plotArea>
    <c:legend>
      <c:legendPos val="t"/>
      <c:layout>
        <c:manualLayout>
          <c:xMode val="edge"/>
          <c:yMode val="edge"/>
          <c:x val="0.11199334844704772"/>
          <c:y val="0.10934865126111815"/>
          <c:w val="0.77601313053551868"/>
          <c:h val="8.332655918692009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Competitive Employment Five-Year Overview</a:t>
            </a:r>
          </a:p>
        </c:rich>
      </c:tx>
      <c:layout>
        <c:manualLayout>
          <c:xMode val="edge"/>
          <c:yMode val="edge"/>
          <c:x val="0.17146637461960718"/>
          <c:y val="1.7274998248696043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623358308431689"/>
          <c:y val="0.22735031225352806"/>
          <c:w val="0.70377737154212405"/>
          <c:h val="0.66475757532477342"/>
        </c:manualLayout>
      </c:layout>
      <c:lineChart>
        <c:grouping val="standard"/>
        <c:varyColors val="0"/>
        <c:ser>
          <c:idx val="0"/>
          <c:order val="0"/>
          <c:tx>
            <c:strRef>
              <c:f>Sheet1!$B$1</c:f>
              <c:strCache>
                <c:ptCount val="1"/>
                <c:pt idx="0">
                  <c:v>Washington state</c:v>
                </c:pt>
              </c:strCache>
            </c:strRef>
          </c:tx>
          <c:spPr>
            <a:ln w="34925" cap="rnd">
              <a:solidFill>
                <a:srgbClr val="AA0000"/>
              </a:solidFill>
              <a:prstDash val="dash"/>
              <a:round/>
            </a:ln>
            <a:effectLst/>
          </c:spPr>
          <c:marker>
            <c:symbol val="x"/>
            <c:size val="8"/>
            <c:spPr>
              <a:noFill/>
              <a:ln w="34925">
                <a:solidFill>
                  <a:srgbClr val="AA0000"/>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0.28399999999999997</c:v>
                </c:pt>
                <c:pt idx="1">
                  <c:v>0.30909999999999999</c:v>
                </c:pt>
                <c:pt idx="2">
                  <c:v>0.33429999999999999</c:v>
                </c:pt>
                <c:pt idx="3">
                  <c:v>0.35339999999999999</c:v>
                </c:pt>
                <c:pt idx="4">
                  <c:v>0.34760000000000002</c:v>
                </c:pt>
              </c:numCache>
            </c:numRef>
          </c:val>
          <c:smooth val="0"/>
          <c:extLst>
            <c:ext xmlns:c16="http://schemas.microsoft.com/office/drawing/2014/chart" uri="{C3380CC4-5D6E-409C-BE32-E72D297353CC}">
              <c16:uniqueId val="{00000000-BACD-4AA7-A71F-6730CB70D056}"/>
            </c:ext>
          </c:extLst>
        </c:ser>
        <c:dLbls>
          <c:showLegendKey val="0"/>
          <c:showVal val="0"/>
          <c:showCatName val="0"/>
          <c:showSerName val="0"/>
          <c:showPercent val="0"/>
          <c:showBubbleSize val="0"/>
        </c:dLbls>
        <c:marker val="1"/>
        <c:smooth val="0"/>
        <c:axId val="492114912"/>
        <c:axId val="495599216"/>
      </c:lineChart>
      <c:catAx>
        <c:axId val="492114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599216"/>
        <c:crosses val="autoZero"/>
        <c:auto val="1"/>
        <c:lblAlgn val="ctr"/>
        <c:lblOffset val="100"/>
        <c:noMultiLvlLbl val="0"/>
      </c:catAx>
      <c:valAx>
        <c:axId val="4955992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2114912"/>
        <c:crosses val="autoZero"/>
        <c:crossBetween val="between"/>
      </c:valAx>
      <c:spPr>
        <a:noFill/>
        <a:ln>
          <a:noFill/>
        </a:ln>
        <a:effectLst/>
      </c:spPr>
    </c:plotArea>
    <c:legend>
      <c:legendPos val="t"/>
      <c:layout>
        <c:manualLayout>
          <c:xMode val="edge"/>
          <c:yMode val="edge"/>
          <c:x val="0.26369485699175887"/>
          <c:y val="0.10364998949217626"/>
          <c:w val="0.64342576466325974"/>
          <c:h val="7.459602688642641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Other Education/Training Five-Year Overview</a:t>
            </a:r>
          </a:p>
        </c:rich>
      </c:tx>
      <c:layout>
        <c:manualLayout>
          <c:xMode val="edge"/>
          <c:yMode val="edge"/>
          <c:x val="6.0120621169776886E-2"/>
          <c:y val="2.303333099826139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2508010474645781"/>
          <c:y val="0.22735031225352806"/>
          <c:w val="0.69593279983881062"/>
          <c:h val="0.66475757532477342"/>
        </c:manualLayout>
      </c:layout>
      <c:lineChart>
        <c:grouping val="standard"/>
        <c:varyColors val="0"/>
        <c:ser>
          <c:idx val="0"/>
          <c:order val="0"/>
          <c:tx>
            <c:strRef>
              <c:f>Sheet1!$B$1</c:f>
              <c:strCache>
                <c:ptCount val="1"/>
                <c:pt idx="0">
                  <c:v>Washington state</c:v>
                </c:pt>
              </c:strCache>
            </c:strRef>
          </c:tx>
          <c:spPr>
            <a:ln w="34925" cap="rnd">
              <a:solidFill>
                <a:srgbClr val="6CB33F"/>
              </a:solidFill>
              <a:prstDash val="dash"/>
              <a:round/>
            </a:ln>
            <a:effectLst/>
          </c:spPr>
          <c:marker>
            <c:symbol val="x"/>
            <c:size val="8"/>
            <c:spPr>
              <a:noFill/>
              <a:ln w="34925">
                <a:solidFill>
                  <a:srgbClr val="6CB33F"/>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3.27E-2</c:v>
                </c:pt>
                <c:pt idx="1">
                  <c:v>3.2000000000000001E-2</c:v>
                </c:pt>
                <c:pt idx="2">
                  <c:v>3.3000000000000002E-2</c:v>
                </c:pt>
                <c:pt idx="3">
                  <c:v>2.9399999999999999E-2</c:v>
                </c:pt>
                <c:pt idx="4">
                  <c:v>3.04E-2</c:v>
                </c:pt>
              </c:numCache>
            </c:numRef>
          </c:val>
          <c:smooth val="0"/>
          <c:extLst>
            <c:ext xmlns:c16="http://schemas.microsoft.com/office/drawing/2014/chart" uri="{C3380CC4-5D6E-409C-BE32-E72D297353CC}">
              <c16:uniqueId val="{00000000-83B2-4EDF-983D-5A27584DCA04}"/>
            </c:ext>
          </c:extLst>
        </c:ser>
        <c:dLbls>
          <c:showLegendKey val="0"/>
          <c:showVal val="0"/>
          <c:showCatName val="0"/>
          <c:showSerName val="0"/>
          <c:showPercent val="0"/>
          <c:showBubbleSize val="0"/>
        </c:dLbls>
        <c:marker val="1"/>
        <c:smooth val="0"/>
        <c:axId val="495600336"/>
        <c:axId val="495599776"/>
      </c:lineChart>
      <c:catAx>
        <c:axId val="495600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599776"/>
        <c:crosses val="autoZero"/>
        <c:auto val="1"/>
        <c:lblAlgn val="ctr"/>
        <c:lblOffset val="100"/>
        <c:noMultiLvlLbl val="0"/>
      </c:catAx>
      <c:valAx>
        <c:axId val="49559977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5600336"/>
        <c:crosses val="autoZero"/>
        <c:crossBetween val="between"/>
      </c:valAx>
      <c:spPr>
        <a:noFill/>
        <a:ln>
          <a:noFill/>
        </a:ln>
        <a:effectLst/>
      </c:spPr>
    </c:plotArea>
    <c:legend>
      <c:legendPos val="t"/>
      <c:layout>
        <c:manualLayout>
          <c:xMode val="edge"/>
          <c:yMode val="edge"/>
          <c:x val="9.7225371392101065E-2"/>
          <c:y val="0.10940832224174162"/>
          <c:w val="0.65108790426291907"/>
          <c:h val="7.459602688642641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t>Other Employment Five-Year Overview</a:t>
            </a:r>
          </a:p>
        </c:rich>
      </c:tx>
      <c:layout>
        <c:manualLayout>
          <c:xMode val="edge"/>
          <c:yMode val="edge"/>
          <c:x val="0.26050848582909752"/>
          <c:y val="2.0154164623478719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623358308431689"/>
          <c:y val="0.22735031225352806"/>
          <c:w val="0.70377737154212405"/>
          <c:h val="0.66475757532477342"/>
        </c:manualLayout>
      </c:layout>
      <c:lineChart>
        <c:grouping val="standard"/>
        <c:varyColors val="0"/>
        <c:ser>
          <c:idx val="0"/>
          <c:order val="0"/>
          <c:tx>
            <c:strRef>
              <c:f>Sheet1!$B$1</c:f>
              <c:strCache>
                <c:ptCount val="1"/>
                <c:pt idx="0">
                  <c:v>Washington state</c:v>
                </c:pt>
              </c:strCache>
            </c:strRef>
          </c:tx>
          <c:spPr>
            <a:ln w="34925" cap="rnd">
              <a:solidFill>
                <a:srgbClr val="004C97"/>
              </a:solidFill>
              <a:prstDash val="dash"/>
              <a:round/>
            </a:ln>
            <a:effectLst/>
          </c:spPr>
          <c:marker>
            <c:symbol val="x"/>
            <c:size val="8"/>
            <c:spPr>
              <a:noFill/>
              <a:ln w="34925">
                <a:solidFill>
                  <a:srgbClr val="004C97"/>
                </a:solidFill>
              </a:ln>
              <a:effectLst/>
            </c:spPr>
          </c:marker>
          <c:cat>
            <c:strRef>
              <c:f>Sheet1!$A$2:$A$6</c:f>
              <c:strCache>
                <c:ptCount val="5"/>
                <c:pt idx="0">
                  <c:v>2012-13</c:v>
                </c:pt>
                <c:pt idx="1">
                  <c:v>2013-14</c:v>
                </c:pt>
                <c:pt idx="2">
                  <c:v>2014-15</c:v>
                </c:pt>
                <c:pt idx="3">
                  <c:v>2015-16</c:v>
                </c:pt>
                <c:pt idx="4">
                  <c:v>2016-17</c:v>
                </c:pt>
              </c:strCache>
            </c:strRef>
          </c:cat>
          <c:val>
            <c:numRef>
              <c:f>Sheet1!$B$2:$B$6</c:f>
              <c:numCache>
                <c:formatCode>0.00%</c:formatCode>
                <c:ptCount val="5"/>
                <c:pt idx="0">
                  <c:v>9.7600000000000006E-2</c:v>
                </c:pt>
                <c:pt idx="1">
                  <c:v>0.10970000000000001</c:v>
                </c:pt>
                <c:pt idx="2">
                  <c:v>0.11600000000000001</c:v>
                </c:pt>
                <c:pt idx="3">
                  <c:v>0.1215</c:v>
                </c:pt>
                <c:pt idx="4">
                  <c:v>0.1305</c:v>
                </c:pt>
              </c:numCache>
            </c:numRef>
          </c:val>
          <c:smooth val="0"/>
          <c:extLst>
            <c:ext xmlns:c16="http://schemas.microsoft.com/office/drawing/2014/chart" uri="{C3380CC4-5D6E-409C-BE32-E72D297353CC}">
              <c16:uniqueId val="{00000000-BACD-4AA7-A71F-6730CB70D056}"/>
            </c:ext>
          </c:extLst>
        </c:ser>
        <c:dLbls>
          <c:showLegendKey val="0"/>
          <c:showVal val="0"/>
          <c:showCatName val="0"/>
          <c:showSerName val="0"/>
          <c:showPercent val="0"/>
          <c:showBubbleSize val="0"/>
        </c:dLbls>
        <c:marker val="1"/>
        <c:smooth val="0"/>
        <c:axId val="491664224"/>
        <c:axId val="491662544"/>
      </c:lineChart>
      <c:catAx>
        <c:axId val="491664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1662544"/>
        <c:crosses val="autoZero"/>
        <c:auto val="1"/>
        <c:lblAlgn val="ctr"/>
        <c:lblOffset val="100"/>
        <c:noMultiLvlLbl val="0"/>
      </c:catAx>
      <c:valAx>
        <c:axId val="4916625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91664224"/>
        <c:crosses val="autoZero"/>
        <c:crossBetween val="between"/>
      </c:valAx>
      <c:spPr>
        <a:noFill/>
        <a:ln>
          <a:noFill/>
        </a:ln>
        <a:effectLst/>
      </c:spPr>
    </c:plotArea>
    <c:legend>
      <c:legendPos val="t"/>
      <c:layout>
        <c:manualLayout>
          <c:xMode val="edge"/>
          <c:yMode val="edge"/>
          <c:x val="0.29276983208057206"/>
          <c:y val="0.10364998949217626"/>
          <c:w val="0.64342576466325974"/>
          <c:h val="7.459602688642641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Any Engagement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0.1744546846983098"/>
          <c:y val="4.321166423466757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0213212441085296"/>
          <c:y val="0.22190191099339754"/>
          <c:w val="0.62957090544846794"/>
          <c:h val="0.77809798270893371"/>
        </c:manualLayout>
      </c:layout>
      <c:barChart>
        <c:barDir val="bar"/>
        <c:grouping val="clustered"/>
        <c:varyColors val="0"/>
        <c:ser>
          <c:idx val="0"/>
          <c:order val="0"/>
          <c:tx>
            <c:strRef>
              <c:f>Sheet1!$B$1</c:f>
              <c:strCache>
                <c:ptCount val="1"/>
                <c:pt idx="0">
                  <c:v>Series 1</c:v>
                </c:pt>
              </c:strCache>
            </c:strRef>
          </c:tx>
          <c:spPr>
            <a:solidFill>
              <a:srgbClr val="FF0000"/>
            </a:solidFill>
            <a:ln w="12700">
              <a:solidFill>
                <a:schemeClr val="tx1"/>
              </a:solidFill>
            </a:ln>
            <a:effectLst/>
          </c:spPr>
          <c:invertIfNegative val="0"/>
          <c:dPt>
            <c:idx val="0"/>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0.51100000000000001</c:v>
                </c:pt>
                <c:pt idx="1">
                  <c:v>0.77200000000000002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103072"/>
        <c:axId val="413103632"/>
      </c:barChart>
      <c:catAx>
        <c:axId val="41310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103632"/>
        <c:crosses val="autoZero"/>
        <c:auto val="1"/>
        <c:lblAlgn val="ctr"/>
        <c:lblOffset val="100"/>
        <c:noMultiLvlLbl val="0"/>
      </c:catAx>
      <c:valAx>
        <c:axId val="413103632"/>
        <c:scaling>
          <c:orientation val="minMax"/>
        </c:scaling>
        <c:delete val="1"/>
        <c:axPos val="b"/>
        <c:numFmt formatCode="0.0%" sourceLinked="1"/>
        <c:majorTickMark val="out"/>
        <c:minorTickMark val="none"/>
        <c:tickLblPos val="nextTo"/>
        <c:crossAx val="41310307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No</a:t>
            </a:r>
            <a:r>
              <a:rPr lang="en-US" sz="2000" b="1" baseline="0" dirty="0">
                <a:solidFill>
                  <a:schemeClr val="tx1"/>
                </a:solidFill>
                <a:effectLst/>
              </a:rPr>
              <a:t> </a:t>
            </a:r>
            <a:r>
              <a:rPr lang="en-US" sz="2000" b="1" dirty="0">
                <a:solidFill>
                  <a:schemeClr val="tx1"/>
                </a:solidFill>
                <a:effectLst/>
              </a:rPr>
              <a:t>Engagement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u="none" strike="noStrike" baseline="0" dirty="0">
                <a:effectLst/>
              </a:rPr>
              <a:t>Washington state, 2016-17</a:t>
            </a:r>
            <a:endParaRPr lang="en-US" sz="2000" dirty="0">
              <a:effectLst/>
            </a:endParaRPr>
          </a:p>
        </c:rich>
      </c:tx>
      <c:layout>
        <c:manualLayout>
          <c:xMode val="edge"/>
          <c:yMode val="edge"/>
          <c:x val="0.11818312903119722"/>
          <c:y val="2.7732328153484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2812606722112275"/>
          <c:y val="0.19863308494839865"/>
          <c:w val="0.61915023690727844"/>
          <c:h val="0.77809798270893371"/>
        </c:manualLayout>
      </c:layout>
      <c:barChart>
        <c:barDir val="bar"/>
        <c:grouping val="clustered"/>
        <c:varyColors val="0"/>
        <c:ser>
          <c:idx val="0"/>
          <c:order val="0"/>
          <c:tx>
            <c:strRef>
              <c:f>Sheet1!$B$1</c:f>
              <c:strCache>
                <c:ptCount val="1"/>
                <c:pt idx="0">
                  <c:v>Series 1</c:v>
                </c:pt>
              </c:strCache>
            </c:strRef>
          </c:tx>
          <c:spPr>
            <a:solidFill>
              <a:srgbClr val="FDB913"/>
            </a:solidFill>
            <a:ln w="12700">
              <a:solidFill>
                <a:schemeClr val="tx1"/>
              </a:solidFill>
            </a:ln>
            <a:effectLst/>
          </c:spPr>
          <c:invertIfNegative val="0"/>
          <c:dPt>
            <c:idx val="0"/>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0.48899999999999999</c:v>
                </c:pt>
                <c:pt idx="1">
                  <c:v>0.22800000000000001</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105872"/>
        <c:axId val="413920448"/>
      </c:barChart>
      <c:catAx>
        <c:axId val="413105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920448"/>
        <c:crosses val="autoZero"/>
        <c:auto val="1"/>
        <c:lblAlgn val="ctr"/>
        <c:lblOffset val="100"/>
        <c:noMultiLvlLbl val="0"/>
      </c:catAx>
      <c:valAx>
        <c:axId val="413920448"/>
        <c:scaling>
          <c:orientation val="minMax"/>
          <c:max val="1"/>
        </c:scaling>
        <c:delete val="1"/>
        <c:axPos val="b"/>
        <c:numFmt formatCode="0.0%" sourceLinked="1"/>
        <c:majorTickMark val="out"/>
        <c:minorTickMark val="none"/>
        <c:tickLblPos val="nextTo"/>
        <c:crossAx val="41310587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Higher Education by</a:t>
            </a:r>
            <a:r>
              <a:rPr lang="en-US" sz="2000" b="1" baseline="0" dirty="0">
                <a:solidFill>
                  <a:schemeClr val="tx1"/>
                </a:solidFill>
                <a:effectLst/>
              </a:rPr>
              <a:t> Exit Category</a:t>
            </a:r>
          </a:p>
          <a:p>
            <a:pPr>
              <a:defRPr sz="2000" b="1">
                <a:solidFill>
                  <a:schemeClr val="tx1"/>
                </a:solidFill>
              </a:defRPr>
            </a:pPr>
            <a:r>
              <a:rPr lang="en-US" sz="2000" b="1" i="0" u="none" strike="noStrike" baseline="0" dirty="0">
                <a:effectLst/>
              </a:rPr>
              <a:t>Washington state</a:t>
            </a:r>
            <a:r>
              <a:rPr lang="en-US" sz="2000" b="1" baseline="0" dirty="0">
                <a:solidFill>
                  <a:schemeClr val="tx1"/>
                </a:solidFill>
                <a:effectLst/>
              </a:rPr>
              <a:t>, 2016-17</a:t>
            </a:r>
            <a:endParaRPr lang="en-US" sz="2000" b="1" dirty="0">
              <a:solidFill>
                <a:schemeClr val="tx1"/>
              </a:solidFill>
              <a:effectLst/>
            </a:endParaRPr>
          </a:p>
        </c:rich>
      </c:tx>
      <c:layout>
        <c:manualLayout>
          <c:xMode val="edge"/>
          <c:yMode val="edge"/>
          <c:x val="0.10726861651591676"/>
          <c:y val="3.645679894115263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0213212037008519"/>
          <c:y val="0.19971301770938812"/>
          <c:w val="0.60402143556509302"/>
          <c:h val="0.77809798270893371"/>
        </c:manualLayout>
      </c:layout>
      <c:barChart>
        <c:barDir val="bar"/>
        <c:grouping val="clustered"/>
        <c:varyColors val="0"/>
        <c:ser>
          <c:idx val="0"/>
          <c:order val="0"/>
          <c:tx>
            <c:strRef>
              <c:f>Sheet1!$B$1</c:f>
              <c:strCache>
                <c:ptCount val="1"/>
                <c:pt idx="0">
                  <c:v>Series 1</c:v>
                </c:pt>
              </c:strCache>
            </c:strRef>
          </c:tx>
          <c:spPr>
            <a:solidFill>
              <a:srgbClr val="47C3D3"/>
            </a:solidFill>
            <a:ln w="12700">
              <a:solidFill>
                <a:schemeClr val="tx1"/>
              </a:solidFill>
            </a:ln>
            <a:effectLst/>
          </c:spPr>
          <c:invertIfNegative val="0"/>
          <c:dPt>
            <c:idx val="0"/>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4.1000000000000002E-2</c:v>
                </c:pt>
                <c:pt idx="1">
                  <c:v>0.255</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922688"/>
        <c:axId val="413923248"/>
      </c:barChart>
      <c:catAx>
        <c:axId val="413922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923248"/>
        <c:crosses val="autoZero"/>
        <c:auto val="1"/>
        <c:lblAlgn val="ctr"/>
        <c:lblOffset val="100"/>
        <c:noMultiLvlLbl val="0"/>
      </c:catAx>
      <c:valAx>
        <c:axId val="413923248"/>
        <c:scaling>
          <c:orientation val="minMax"/>
          <c:max val="1"/>
        </c:scaling>
        <c:delete val="1"/>
        <c:axPos val="b"/>
        <c:numFmt formatCode="0.0%" sourceLinked="1"/>
        <c:majorTickMark val="out"/>
        <c:minorTickMark val="none"/>
        <c:tickLblPos val="nextTo"/>
        <c:crossAx val="41392268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Competitive Employment by</a:t>
            </a:r>
            <a:r>
              <a:rPr lang="en-US" sz="2000" b="1" baseline="0" dirty="0">
                <a:solidFill>
                  <a:schemeClr val="tx1"/>
                </a:solidFill>
                <a:effectLst/>
              </a:rPr>
              <a:t> Exit Category</a:t>
            </a:r>
          </a:p>
          <a:p>
            <a:pPr>
              <a:defRPr sz="2000" b="1">
                <a:solidFill>
                  <a:schemeClr val="tx1"/>
                </a:solidFill>
              </a:defRPr>
            </a:pPr>
            <a:r>
              <a:rPr lang="en-US" sz="2000" b="1" i="0" u="none" strike="noStrike" baseline="0" dirty="0">
                <a:effectLst/>
              </a:rPr>
              <a:t>Washington state, 2016-17</a:t>
            </a:r>
            <a:endParaRPr lang="en-US" sz="2000" dirty="0">
              <a:effectLst/>
            </a:endParaRPr>
          </a:p>
        </c:rich>
      </c:tx>
      <c:layout>
        <c:manualLayout>
          <c:xMode val="edge"/>
          <c:yMode val="edge"/>
          <c:x val="0.16840874189153271"/>
          <c:y val="2.7732328153484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43331150028753895"/>
          <c:y val="0.19863308494839865"/>
          <c:w val="0.49791617828693369"/>
          <c:h val="0.77809798270893371"/>
        </c:manualLayout>
      </c:layout>
      <c:barChart>
        <c:barDir val="bar"/>
        <c:grouping val="clustered"/>
        <c:varyColors val="0"/>
        <c:ser>
          <c:idx val="0"/>
          <c:order val="0"/>
          <c:tx>
            <c:strRef>
              <c:f>Sheet1!$B$1</c:f>
              <c:strCache>
                <c:ptCount val="1"/>
                <c:pt idx="0">
                  <c:v>Series 1</c:v>
                </c:pt>
              </c:strCache>
            </c:strRef>
          </c:tx>
          <c:spPr>
            <a:solidFill>
              <a:srgbClr val="AA0000"/>
            </a:solidFill>
            <a:ln w="12700">
              <a:solidFill>
                <a:schemeClr val="tx1"/>
              </a:solidFill>
            </a:ln>
            <a:effectLst/>
          </c:spPr>
          <c:invertIfNegative val="0"/>
          <c:dPt>
            <c:idx val="0"/>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0.28299999999999997</c:v>
                </c:pt>
                <c:pt idx="1">
                  <c:v>0.36299999999999999</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925488"/>
        <c:axId val="413926048"/>
      </c:barChart>
      <c:catAx>
        <c:axId val="413925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926048"/>
        <c:crosses val="autoZero"/>
        <c:auto val="1"/>
        <c:lblAlgn val="ctr"/>
        <c:lblOffset val="100"/>
        <c:noMultiLvlLbl val="0"/>
      </c:catAx>
      <c:valAx>
        <c:axId val="413926048"/>
        <c:scaling>
          <c:orientation val="minMax"/>
          <c:max val="1"/>
        </c:scaling>
        <c:delete val="1"/>
        <c:axPos val="b"/>
        <c:numFmt formatCode="0.0%" sourceLinked="1"/>
        <c:majorTickMark val="out"/>
        <c:minorTickMark val="none"/>
        <c:tickLblPos val="nextTo"/>
        <c:crossAx val="41392548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Education/Training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u="none" strike="noStrike" baseline="0" dirty="0">
                <a:effectLst/>
              </a:rPr>
              <a:t>Washington state, 2016-17</a:t>
            </a:r>
            <a:endParaRPr lang="en-US" sz="2000" b="1" dirty="0">
              <a:solidFill>
                <a:schemeClr val="tx1"/>
              </a:solidFill>
              <a:effectLst/>
            </a:endParaRPr>
          </a:p>
        </c:rich>
      </c:tx>
      <c:layout>
        <c:manualLayout>
          <c:xMode val="edge"/>
          <c:yMode val="edge"/>
          <c:x val="0.10726861651591676"/>
          <c:y val="3.645679894115263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3503856581007291"/>
          <c:y val="0.22190191099339754"/>
          <c:w val="0.51230342027658327"/>
          <c:h val="0.77809798270893371"/>
        </c:manualLayout>
      </c:layout>
      <c:barChart>
        <c:barDir val="bar"/>
        <c:grouping val="clustered"/>
        <c:varyColors val="0"/>
        <c:ser>
          <c:idx val="0"/>
          <c:order val="0"/>
          <c:tx>
            <c:strRef>
              <c:f>Sheet1!$B$1</c:f>
              <c:strCache>
                <c:ptCount val="1"/>
                <c:pt idx="0">
                  <c:v>Series 1</c:v>
                </c:pt>
              </c:strCache>
            </c:strRef>
          </c:tx>
          <c:spPr>
            <a:solidFill>
              <a:srgbClr val="6CB33F"/>
            </a:solidFill>
            <a:ln w="12700">
              <a:solidFill>
                <a:schemeClr val="tx1"/>
              </a:solidFill>
            </a:ln>
            <a:effectLst/>
          </c:spPr>
          <c:invertIfNegative val="0"/>
          <c:dPt>
            <c:idx val="0"/>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3.9E-2</c:v>
                </c:pt>
                <c:pt idx="1">
                  <c:v>2.8000000000000001E-2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4544576"/>
        <c:axId val="414545136"/>
      </c:barChart>
      <c:catAx>
        <c:axId val="414544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4545136"/>
        <c:crosses val="autoZero"/>
        <c:auto val="1"/>
        <c:lblAlgn val="ctr"/>
        <c:lblOffset val="100"/>
        <c:noMultiLvlLbl val="0"/>
      </c:catAx>
      <c:valAx>
        <c:axId val="414545136"/>
        <c:scaling>
          <c:orientation val="minMax"/>
          <c:max val="1"/>
        </c:scaling>
        <c:delete val="1"/>
        <c:axPos val="b"/>
        <c:numFmt formatCode="0.0%" sourceLinked="1"/>
        <c:majorTickMark val="out"/>
        <c:minorTickMark val="none"/>
        <c:tickLblPos val="nextTo"/>
        <c:crossAx val="41454457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Employment by</a:t>
            </a:r>
            <a:r>
              <a:rPr lang="en-US" sz="2000" b="1" baseline="0" dirty="0">
                <a:solidFill>
                  <a:schemeClr val="tx1"/>
                </a:solidFill>
                <a:effectLst/>
              </a:rPr>
              <a:t> Exit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u="none" strike="noStrike" baseline="0" dirty="0">
                <a:effectLst/>
              </a:rPr>
              <a:t>Washington state, 2016-17</a:t>
            </a:r>
            <a:endParaRPr lang="en-US" sz="2000" dirty="0">
              <a:effectLst/>
            </a:endParaRPr>
          </a:p>
        </c:rich>
      </c:tx>
      <c:layout>
        <c:manualLayout>
          <c:xMode val="edge"/>
          <c:yMode val="edge"/>
          <c:x val="0.26539601340311725"/>
          <c:y val="3.369319109869499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43331150028753895"/>
          <c:y val="0.19863308494839865"/>
          <c:w val="0.49791617828693369"/>
          <c:h val="0.77809798270893371"/>
        </c:manualLayout>
      </c:layout>
      <c:barChart>
        <c:barDir val="bar"/>
        <c:grouping val="clustered"/>
        <c:varyColors val="0"/>
        <c:ser>
          <c:idx val="0"/>
          <c:order val="0"/>
          <c:tx>
            <c:strRef>
              <c:f>Sheet1!$B$1</c:f>
              <c:strCache>
                <c:ptCount val="1"/>
                <c:pt idx="0">
                  <c:v>Series 1</c:v>
                </c:pt>
              </c:strCache>
            </c:strRef>
          </c:tx>
          <c:spPr>
            <a:solidFill>
              <a:srgbClr val="004C97"/>
            </a:solidFill>
            <a:ln w="12700">
              <a:solidFill>
                <a:schemeClr val="tx1"/>
              </a:solidFill>
            </a:ln>
            <a:effectLst/>
          </c:spPr>
          <c:invertIfNegative val="0"/>
          <c:dPt>
            <c:idx val="0"/>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Dropped 
Out*</c:v>
                </c:pt>
                <c:pt idx="1">
                  <c:v>Graduated</c:v>
                </c:pt>
              </c:strCache>
            </c:strRef>
          </c:cat>
          <c:val>
            <c:numRef>
              <c:f>Sheet1!$B$2:$B$3</c:f>
              <c:numCache>
                <c:formatCode>0.0%</c:formatCode>
                <c:ptCount val="2"/>
                <c:pt idx="0">
                  <c:v>0.14699999999999999</c:v>
                </c:pt>
                <c:pt idx="1">
                  <c:v>0.127</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4547376"/>
        <c:axId val="414547936"/>
      </c:barChart>
      <c:catAx>
        <c:axId val="414547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4547936"/>
        <c:crosses val="autoZero"/>
        <c:auto val="1"/>
        <c:lblAlgn val="ctr"/>
        <c:lblOffset val="100"/>
        <c:noMultiLvlLbl val="0"/>
      </c:catAx>
      <c:valAx>
        <c:axId val="414547936"/>
        <c:scaling>
          <c:orientation val="minMax"/>
          <c:max val="1"/>
        </c:scaling>
        <c:delete val="1"/>
        <c:axPos val="b"/>
        <c:numFmt formatCode="0.0%" sourceLinked="1"/>
        <c:majorTickMark val="out"/>
        <c:minorTickMark val="none"/>
        <c:tickLblPos val="nextTo"/>
        <c:crossAx val="41454737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Any Engagement by</a:t>
            </a:r>
            <a:r>
              <a:rPr lang="en-US" sz="2000" b="1" baseline="0" dirty="0">
                <a:solidFill>
                  <a:schemeClr val="tx1"/>
                </a:solidFill>
                <a:effectLst/>
              </a:rPr>
              <a:t> Gender Categories</a:t>
            </a: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0.20219321499233958"/>
          <c:y val="3.645679894115263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2830188115141301"/>
          <c:y val="0.22190191099339754"/>
          <c:w val="0.58151855952560561"/>
          <c:h val="0.76038587289773341"/>
        </c:manualLayout>
      </c:layout>
      <c:barChart>
        <c:barDir val="bar"/>
        <c:grouping val="clustered"/>
        <c:varyColors val="0"/>
        <c:ser>
          <c:idx val="0"/>
          <c:order val="0"/>
          <c:tx>
            <c:strRef>
              <c:f>Sheet1!$B$1</c:f>
              <c:strCache>
                <c:ptCount val="1"/>
                <c:pt idx="0">
                  <c:v>Series 1</c:v>
                </c:pt>
              </c:strCache>
            </c:strRef>
          </c:tx>
          <c:spPr>
            <a:solidFill>
              <a:srgbClr val="FF0000"/>
            </a:solidFill>
            <a:ln w="12700">
              <a:solidFill>
                <a:schemeClr val="tx1"/>
              </a:solidFill>
            </a:ln>
            <a:effectLst/>
          </c:spPr>
          <c:invertIfNegative val="0"/>
          <c:dPt>
            <c:idx val="0"/>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0.72799999999999998</c:v>
                </c:pt>
                <c:pt idx="1">
                  <c:v>0.71099999999999997</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4550176"/>
        <c:axId val="414550736"/>
      </c:barChart>
      <c:catAx>
        <c:axId val="414550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4550736"/>
        <c:crosses val="autoZero"/>
        <c:auto val="1"/>
        <c:lblAlgn val="ctr"/>
        <c:lblOffset val="100"/>
        <c:noMultiLvlLbl val="0"/>
      </c:catAx>
      <c:valAx>
        <c:axId val="414550736"/>
        <c:scaling>
          <c:orientation val="minMax"/>
          <c:max val="1"/>
        </c:scaling>
        <c:delete val="1"/>
        <c:axPos val="b"/>
        <c:numFmt formatCode="0.0%" sourceLinked="1"/>
        <c:majorTickMark val="out"/>
        <c:minorTickMark val="none"/>
        <c:tickLblPos val="nextTo"/>
        <c:crossAx val="41455017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No</a:t>
            </a:r>
            <a:r>
              <a:rPr lang="en-US" sz="2000" b="1" baseline="0" dirty="0">
                <a:solidFill>
                  <a:schemeClr val="tx1"/>
                </a:solidFill>
                <a:effectLst/>
              </a:rPr>
              <a:t> </a:t>
            </a:r>
            <a:r>
              <a:rPr lang="en-US" sz="2000" b="1" dirty="0">
                <a:solidFill>
                  <a:schemeClr val="tx1"/>
                </a:solidFill>
                <a:effectLst/>
              </a:rPr>
              <a:t>Engagement by</a:t>
            </a:r>
            <a:r>
              <a:rPr lang="en-US" sz="2000" b="1" baseline="0" dirty="0">
                <a:solidFill>
                  <a:schemeClr val="tx1"/>
                </a:solidFill>
                <a:effectLst/>
              </a:rPr>
              <a:t> Gender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000" dirty="0">
              <a:effectLst/>
            </a:endParaRPr>
          </a:p>
        </c:rich>
      </c:tx>
      <c:layout>
        <c:manualLayout>
          <c:xMode val="edge"/>
          <c:yMode val="edge"/>
          <c:x val="0.29381241530743979"/>
          <c:y val="2.7732328153484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1527514383505623"/>
          <c:y val="0.20161351642100403"/>
          <c:w val="0.61272477521424529"/>
          <c:h val="0.77809798270893371"/>
        </c:manualLayout>
      </c:layout>
      <c:barChart>
        <c:barDir val="bar"/>
        <c:grouping val="clustered"/>
        <c:varyColors val="0"/>
        <c:ser>
          <c:idx val="0"/>
          <c:order val="0"/>
          <c:tx>
            <c:strRef>
              <c:f>Sheet1!$B$1</c:f>
              <c:strCache>
                <c:ptCount val="1"/>
                <c:pt idx="0">
                  <c:v>Series 1</c:v>
                </c:pt>
              </c:strCache>
            </c:strRef>
          </c:tx>
          <c:spPr>
            <a:solidFill>
              <a:srgbClr val="FDB913"/>
            </a:solidFill>
            <a:ln w="12700">
              <a:solidFill>
                <a:schemeClr val="tx1"/>
              </a:solidFill>
            </a:ln>
            <a:effectLst/>
          </c:spPr>
          <c:invertIfNegative val="0"/>
          <c:dPt>
            <c:idx val="0"/>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0.27200000000000002</c:v>
                </c:pt>
                <c:pt idx="1">
                  <c:v>0.28999999999999998</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468224"/>
        <c:axId val="413468784"/>
      </c:barChart>
      <c:catAx>
        <c:axId val="41346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468784"/>
        <c:crosses val="autoZero"/>
        <c:auto val="1"/>
        <c:lblAlgn val="ctr"/>
        <c:lblOffset val="100"/>
        <c:noMultiLvlLbl val="0"/>
      </c:catAx>
      <c:valAx>
        <c:axId val="413468784"/>
        <c:scaling>
          <c:orientation val="minMax"/>
          <c:max val="1"/>
        </c:scaling>
        <c:delete val="1"/>
        <c:axPos val="b"/>
        <c:numFmt formatCode="0.0%" sourceLinked="1"/>
        <c:majorTickMark val="out"/>
        <c:minorTickMark val="none"/>
        <c:tickLblPos val="nextTo"/>
        <c:crossAx val="41346822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Higher</a:t>
            </a:r>
            <a:r>
              <a:rPr lang="en-US" sz="2000" b="1" baseline="0" dirty="0">
                <a:solidFill>
                  <a:schemeClr val="tx1"/>
                </a:solidFill>
                <a:effectLst/>
              </a:rPr>
              <a:t> Education </a:t>
            </a:r>
            <a:r>
              <a:rPr lang="en-US" sz="2000" b="1" dirty="0">
                <a:solidFill>
                  <a:schemeClr val="tx1"/>
                </a:solidFill>
                <a:effectLst/>
              </a:rPr>
              <a:t>by</a:t>
            </a:r>
            <a:r>
              <a:rPr lang="en-US" sz="2000" b="1" baseline="0" dirty="0">
                <a:solidFill>
                  <a:schemeClr val="tx1"/>
                </a:solidFill>
                <a:effectLst/>
              </a:rPr>
              <a:t> Gender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0.13145620147673989"/>
          <c:y val="4.2374980282822952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2830188115141301"/>
          <c:y val="0.22190191099339754"/>
          <c:w val="0.69424469934158095"/>
          <c:h val="0.76330277452426554"/>
        </c:manualLayout>
      </c:layout>
      <c:barChart>
        <c:barDir val="bar"/>
        <c:grouping val="clustered"/>
        <c:varyColors val="0"/>
        <c:ser>
          <c:idx val="0"/>
          <c:order val="0"/>
          <c:tx>
            <c:strRef>
              <c:f>Sheet1!$B$1</c:f>
              <c:strCache>
                <c:ptCount val="1"/>
                <c:pt idx="0">
                  <c:v>Series 1</c:v>
                </c:pt>
              </c:strCache>
            </c:strRef>
          </c:tx>
          <c:spPr>
            <a:solidFill>
              <a:srgbClr val="47C3D3"/>
            </a:solidFill>
            <a:ln w="12700">
              <a:solidFill>
                <a:schemeClr val="tx1"/>
              </a:solidFill>
            </a:ln>
            <a:effectLst/>
          </c:spPr>
          <c:invertIfNegative val="0"/>
          <c:dPt>
            <c:idx val="0"/>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0.188</c:v>
                </c:pt>
                <c:pt idx="1">
                  <c:v>0.25800000000000001</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471024"/>
        <c:axId val="413471584"/>
      </c:barChart>
      <c:catAx>
        <c:axId val="413471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471584"/>
        <c:crosses val="autoZero"/>
        <c:auto val="1"/>
        <c:lblAlgn val="ctr"/>
        <c:lblOffset val="100"/>
        <c:noMultiLvlLbl val="0"/>
      </c:catAx>
      <c:valAx>
        <c:axId val="413471584"/>
        <c:scaling>
          <c:orientation val="minMax"/>
          <c:max val="1"/>
        </c:scaling>
        <c:delete val="1"/>
        <c:axPos val="b"/>
        <c:numFmt formatCode="0.0%" sourceLinked="1"/>
        <c:majorTickMark val="out"/>
        <c:minorTickMark val="none"/>
        <c:tickLblPos val="nextTo"/>
        <c:crossAx val="41347102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Competitive Employment</a:t>
            </a:r>
            <a:r>
              <a:rPr lang="en-US" sz="2000" b="1" baseline="0" dirty="0">
                <a:solidFill>
                  <a:schemeClr val="tx1"/>
                </a:solidFill>
                <a:effectLst/>
              </a:rPr>
              <a:t> </a:t>
            </a:r>
            <a:r>
              <a:rPr lang="en-US" sz="2000" b="1" dirty="0">
                <a:solidFill>
                  <a:schemeClr val="tx1"/>
                </a:solidFill>
                <a:effectLst/>
              </a:rPr>
              <a:t>by</a:t>
            </a:r>
            <a:r>
              <a:rPr lang="en-US" sz="2000" b="1" baseline="0" dirty="0">
                <a:solidFill>
                  <a:schemeClr val="tx1"/>
                </a:solidFill>
                <a:effectLst/>
              </a:rPr>
              <a:t> Gender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000" dirty="0">
              <a:effectLst/>
            </a:endParaRPr>
          </a:p>
        </c:rich>
      </c:tx>
      <c:layout>
        <c:manualLayout>
          <c:xMode val="edge"/>
          <c:yMode val="edge"/>
          <c:x val="0.29381241530743979"/>
          <c:y val="2.7732328153484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1527514383505623"/>
          <c:y val="0.20161351642100403"/>
          <c:w val="0.59536307441230152"/>
          <c:h val="0.77809798270893371"/>
        </c:manualLayout>
      </c:layout>
      <c:barChart>
        <c:barDir val="bar"/>
        <c:grouping val="clustered"/>
        <c:varyColors val="0"/>
        <c:ser>
          <c:idx val="0"/>
          <c:order val="0"/>
          <c:tx>
            <c:strRef>
              <c:f>Sheet1!$B$1</c:f>
              <c:strCache>
                <c:ptCount val="1"/>
                <c:pt idx="0">
                  <c:v>Series 1</c:v>
                </c:pt>
              </c:strCache>
            </c:strRef>
          </c:tx>
          <c:spPr>
            <a:solidFill>
              <a:srgbClr val="AA0000"/>
            </a:solidFill>
            <a:ln w="12700">
              <a:solidFill>
                <a:schemeClr val="tx1"/>
              </a:solidFill>
            </a:ln>
            <a:effectLst/>
          </c:spPr>
          <c:invertIfNegative val="0"/>
          <c:dPt>
            <c:idx val="0"/>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0.375</c:v>
                </c:pt>
                <c:pt idx="1">
                  <c:v>0.29899999999999999</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3473824"/>
        <c:axId val="413474384"/>
      </c:barChart>
      <c:catAx>
        <c:axId val="413473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3474384"/>
        <c:crosses val="autoZero"/>
        <c:auto val="1"/>
        <c:lblAlgn val="ctr"/>
        <c:lblOffset val="100"/>
        <c:noMultiLvlLbl val="0"/>
      </c:catAx>
      <c:valAx>
        <c:axId val="413474384"/>
        <c:scaling>
          <c:orientation val="minMax"/>
          <c:max val="1"/>
        </c:scaling>
        <c:delete val="1"/>
        <c:axPos val="b"/>
        <c:numFmt formatCode="0.0%" sourceLinked="1"/>
        <c:majorTickMark val="out"/>
        <c:minorTickMark val="none"/>
        <c:tickLblPos val="nextTo"/>
        <c:crossAx val="41347382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Education/Training</a:t>
            </a:r>
            <a:r>
              <a:rPr lang="en-US" sz="2000" b="1" baseline="0" dirty="0">
                <a:solidFill>
                  <a:schemeClr val="tx1"/>
                </a:solidFill>
                <a:effectLst/>
              </a:rPr>
              <a:t> </a:t>
            </a:r>
            <a:r>
              <a:rPr lang="en-US" sz="2000" b="1" dirty="0">
                <a:solidFill>
                  <a:schemeClr val="tx1"/>
                </a:solidFill>
                <a:effectLst/>
              </a:rPr>
              <a:t>by</a:t>
            </a:r>
            <a:r>
              <a:rPr lang="en-US" sz="2000" b="1" baseline="0" dirty="0">
                <a:solidFill>
                  <a:schemeClr val="tx1"/>
                </a:solidFill>
                <a:effectLst/>
              </a:rPr>
              <a:t> Gender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4.8129681615884976E-2"/>
          <c:y val="4.243203259525137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5264964053406369"/>
          <c:y val="0.22190191099339754"/>
          <c:w val="0.54609270797672038"/>
          <c:h val="0.75463088395448397"/>
        </c:manualLayout>
      </c:layout>
      <c:barChart>
        <c:barDir val="bar"/>
        <c:grouping val="clustered"/>
        <c:varyColors val="0"/>
        <c:ser>
          <c:idx val="0"/>
          <c:order val="0"/>
          <c:tx>
            <c:strRef>
              <c:f>Sheet1!$B$1</c:f>
              <c:strCache>
                <c:ptCount val="1"/>
                <c:pt idx="0">
                  <c:v>Series 1</c:v>
                </c:pt>
              </c:strCache>
            </c:strRef>
          </c:tx>
          <c:spPr>
            <a:solidFill>
              <a:srgbClr val="6CB33F"/>
            </a:solidFill>
            <a:ln w="12700">
              <a:solidFill>
                <a:schemeClr val="tx1"/>
              </a:solidFill>
            </a:ln>
            <a:effectLst/>
          </c:spPr>
          <c:invertIfNegative val="0"/>
          <c:dPt>
            <c:idx val="0"/>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0.03</c:v>
                </c:pt>
                <c:pt idx="1">
                  <c:v>3.1E-2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5313264"/>
        <c:axId val="415313824"/>
      </c:barChart>
      <c:catAx>
        <c:axId val="415313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5313824"/>
        <c:crosses val="autoZero"/>
        <c:auto val="1"/>
        <c:lblAlgn val="ctr"/>
        <c:lblOffset val="100"/>
        <c:noMultiLvlLbl val="0"/>
      </c:catAx>
      <c:valAx>
        <c:axId val="415313824"/>
        <c:scaling>
          <c:orientation val="minMax"/>
          <c:max val="1"/>
        </c:scaling>
        <c:delete val="1"/>
        <c:axPos val="b"/>
        <c:numFmt formatCode="0.0%" sourceLinked="1"/>
        <c:majorTickMark val="out"/>
        <c:minorTickMark val="none"/>
        <c:tickLblPos val="nextTo"/>
        <c:crossAx val="41531326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Employment by</a:t>
            </a:r>
            <a:r>
              <a:rPr lang="en-US" sz="2000" b="1" baseline="0" dirty="0">
                <a:solidFill>
                  <a:schemeClr val="tx1"/>
                </a:solidFill>
                <a:effectLst/>
              </a:rPr>
              <a:t> Gender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000" dirty="0">
              <a:effectLst/>
            </a:endParaRPr>
          </a:p>
        </c:rich>
      </c:tx>
      <c:layout>
        <c:manualLayout>
          <c:xMode val="edge"/>
          <c:yMode val="edge"/>
          <c:x val="0.12075425582349014"/>
          <c:y val="3.667362257130037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1527514383505623"/>
          <c:y val="0.20161351642100403"/>
          <c:w val="0.63464049088531982"/>
          <c:h val="0.77809798270893371"/>
        </c:manualLayout>
      </c:layout>
      <c:barChart>
        <c:barDir val="bar"/>
        <c:grouping val="clustered"/>
        <c:varyColors val="0"/>
        <c:ser>
          <c:idx val="0"/>
          <c:order val="0"/>
          <c:tx>
            <c:strRef>
              <c:f>Sheet1!$B$1</c:f>
              <c:strCache>
                <c:ptCount val="1"/>
                <c:pt idx="0">
                  <c:v>Series 1</c:v>
                </c:pt>
              </c:strCache>
            </c:strRef>
          </c:tx>
          <c:spPr>
            <a:solidFill>
              <a:srgbClr val="004C97"/>
            </a:solidFill>
            <a:ln w="12700">
              <a:solidFill>
                <a:schemeClr val="tx1"/>
              </a:solidFill>
            </a:ln>
            <a:effectLst/>
          </c:spPr>
          <c:invertIfNegative val="0"/>
          <c:dPt>
            <c:idx val="0"/>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c:v>
                </c:pt>
                <c:pt idx="1">
                  <c:v>F</c:v>
                </c:pt>
              </c:strCache>
            </c:strRef>
          </c:cat>
          <c:val>
            <c:numRef>
              <c:f>Sheet1!$B$2:$B$3</c:f>
              <c:numCache>
                <c:formatCode>0.0%</c:formatCode>
                <c:ptCount val="2"/>
                <c:pt idx="0">
                  <c:v>0.13500000000000001</c:v>
                </c:pt>
                <c:pt idx="1">
                  <c:v>0.122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5404848"/>
        <c:axId val="415405408"/>
      </c:barChart>
      <c:catAx>
        <c:axId val="415404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5405408"/>
        <c:crosses val="autoZero"/>
        <c:auto val="1"/>
        <c:lblAlgn val="ctr"/>
        <c:lblOffset val="100"/>
        <c:noMultiLvlLbl val="0"/>
      </c:catAx>
      <c:valAx>
        <c:axId val="415405408"/>
        <c:scaling>
          <c:orientation val="minMax"/>
          <c:max val="1"/>
        </c:scaling>
        <c:delete val="1"/>
        <c:axPos val="b"/>
        <c:numFmt formatCode="0.0%" sourceLinked="1"/>
        <c:majorTickMark val="out"/>
        <c:minorTickMark val="none"/>
        <c:tickLblPos val="nextTo"/>
        <c:crossAx val="4154048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Any Engagement by</a:t>
            </a:r>
            <a:r>
              <a:rPr lang="en-US" sz="2000" b="1" baseline="0" dirty="0">
                <a:solidFill>
                  <a:schemeClr val="tx1"/>
                </a:solidFill>
                <a:effectLst/>
              </a:rPr>
              <a:t> Race/Ethnicity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5.5881702645023089E-2"/>
          <c:y val="9.225214049901241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914532351"/>
          <c:y val="0.25496137111276534"/>
          <c:w val="0.29326486365623677"/>
          <c:h val="0.68470629712527808"/>
        </c:manualLayout>
      </c:layout>
      <c:barChart>
        <c:barDir val="bar"/>
        <c:grouping val="clustered"/>
        <c:varyColors val="0"/>
        <c:ser>
          <c:idx val="0"/>
          <c:order val="0"/>
          <c:tx>
            <c:strRef>
              <c:f>Sheet1!$B$1</c:f>
              <c:strCache>
                <c:ptCount val="1"/>
                <c:pt idx="0">
                  <c:v>Series 1</c:v>
                </c:pt>
              </c:strCache>
            </c:strRef>
          </c:tx>
          <c:spPr>
            <a:solidFill>
              <a:srgbClr val="FF0000"/>
            </a:solidFill>
            <a:ln w="12700">
              <a:solidFill>
                <a:schemeClr val="tx1"/>
              </a:solidFill>
            </a:ln>
            <a:effectLst/>
          </c:spPr>
          <c:invertIfNegative val="0"/>
          <c:dPt>
            <c:idx val="0"/>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F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Of more than one race/multiracial</c:v>
                </c:pt>
                <c:pt idx="2">
                  <c:v>Native Hawaiian/Pacific Islander</c:v>
                </c:pt>
                <c:pt idx="3">
                  <c:v>Caucasian/White</c:v>
                </c:pt>
                <c:pt idx="4">
                  <c:v>Hispanic/Latino</c:v>
                </c:pt>
                <c:pt idx="5">
                  <c:v>Black/African American</c:v>
                </c:pt>
                <c:pt idx="6">
                  <c:v>Asian</c:v>
                </c:pt>
                <c:pt idx="7">
                  <c:v>American Indian/Native Alaskan</c:v>
                </c:pt>
              </c:strCache>
            </c:strRef>
          </c:cat>
          <c:val>
            <c:numRef>
              <c:f>Sheet1!$B$2:$B$9</c:f>
              <c:numCache>
                <c:formatCode>0.0%</c:formatCode>
                <c:ptCount val="8"/>
                <c:pt idx="0">
                  <c:v>0.77800000000000002</c:v>
                </c:pt>
                <c:pt idx="1">
                  <c:v>0.69299999999999995</c:v>
                </c:pt>
                <c:pt idx="2">
                  <c:v>0.74099999999999999</c:v>
                </c:pt>
                <c:pt idx="3">
                  <c:v>0.71699999999999997</c:v>
                </c:pt>
                <c:pt idx="4">
                  <c:v>0.74099999999999999</c:v>
                </c:pt>
                <c:pt idx="5">
                  <c:v>0.77100000000000002</c:v>
                </c:pt>
                <c:pt idx="6">
                  <c:v>0.75</c:v>
                </c:pt>
                <c:pt idx="7">
                  <c:v>0.58699999999999997</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5407648"/>
        <c:axId val="415408208"/>
      </c:barChart>
      <c:catAx>
        <c:axId val="415407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5408208"/>
        <c:crosses val="autoZero"/>
        <c:auto val="1"/>
        <c:lblAlgn val="ctr"/>
        <c:lblOffset val="100"/>
        <c:noMultiLvlLbl val="0"/>
      </c:catAx>
      <c:valAx>
        <c:axId val="415408208"/>
        <c:scaling>
          <c:orientation val="minMax"/>
        </c:scaling>
        <c:delete val="1"/>
        <c:axPos val="b"/>
        <c:numFmt formatCode="0.0%" sourceLinked="1"/>
        <c:majorTickMark val="out"/>
        <c:minorTickMark val="none"/>
        <c:tickLblPos val="nextTo"/>
        <c:crossAx val="4154076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No</a:t>
            </a:r>
            <a:r>
              <a:rPr lang="en-US" sz="2000" b="1" baseline="0" dirty="0">
                <a:solidFill>
                  <a:schemeClr val="tx1"/>
                </a:solidFill>
                <a:effectLst/>
              </a:rPr>
              <a:t> </a:t>
            </a:r>
            <a:r>
              <a:rPr lang="en-US" sz="2000" b="1" dirty="0">
                <a:solidFill>
                  <a:schemeClr val="tx1"/>
                </a:solidFill>
                <a:effectLst/>
              </a:rPr>
              <a:t>Engagement by</a:t>
            </a:r>
            <a:r>
              <a:rPr lang="en-US" sz="2000" b="1" baseline="0" dirty="0">
                <a:solidFill>
                  <a:schemeClr val="tx1"/>
                </a:solidFill>
                <a:effectLst/>
              </a:rPr>
              <a:t> Race/Ethnicity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p>
        </c:rich>
      </c:tx>
      <c:layout>
        <c:manualLayout>
          <c:xMode val="edge"/>
          <c:yMode val="edge"/>
          <c:x val="0.18502692318099412"/>
          <c:y val="3.0571801824018911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60286535703655597"/>
          <c:y val="0.20401949537310202"/>
          <c:w val="0.31387328516925073"/>
          <c:h val="0.7213084588983133"/>
        </c:manualLayout>
      </c:layout>
      <c:barChart>
        <c:barDir val="bar"/>
        <c:grouping val="clustered"/>
        <c:varyColors val="0"/>
        <c:ser>
          <c:idx val="0"/>
          <c:order val="0"/>
          <c:tx>
            <c:strRef>
              <c:f>Sheet1!$B$1</c:f>
              <c:strCache>
                <c:ptCount val="1"/>
                <c:pt idx="0">
                  <c:v>Series 1</c:v>
                </c:pt>
              </c:strCache>
            </c:strRef>
          </c:tx>
          <c:spPr>
            <a:solidFill>
              <a:srgbClr val="FDB913"/>
            </a:solidFill>
            <a:ln w="12700">
              <a:solidFill>
                <a:schemeClr val="tx1"/>
              </a:solidFill>
            </a:ln>
            <a:effectLst/>
          </c:spPr>
          <c:invertIfNegative val="0"/>
          <c:dPt>
            <c:idx val="0"/>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Two or more races</c:v>
                </c:pt>
                <c:pt idx="2">
                  <c:v>NHPI</c:v>
                </c:pt>
                <c:pt idx="3">
                  <c:v>White</c:v>
                </c:pt>
                <c:pt idx="4">
                  <c:v>Hispanic</c:v>
                </c:pt>
                <c:pt idx="5">
                  <c:v>Black</c:v>
                </c:pt>
                <c:pt idx="6">
                  <c:v>Asian</c:v>
                </c:pt>
                <c:pt idx="7">
                  <c:v>AIAN</c:v>
                </c:pt>
              </c:strCache>
            </c:strRef>
          </c:cat>
          <c:val>
            <c:numRef>
              <c:f>Sheet1!$B$2:$B$9</c:f>
              <c:numCache>
                <c:formatCode>0.0%</c:formatCode>
                <c:ptCount val="8"/>
                <c:pt idx="0">
                  <c:v>0.222</c:v>
                </c:pt>
                <c:pt idx="1">
                  <c:v>0.307</c:v>
                </c:pt>
                <c:pt idx="2">
                  <c:v>0.25900000000000001</c:v>
                </c:pt>
                <c:pt idx="3">
                  <c:v>0.28299999999999997</c:v>
                </c:pt>
                <c:pt idx="4">
                  <c:v>0.25900000000000001</c:v>
                </c:pt>
                <c:pt idx="5">
                  <c:v>0.22900000000000001</c:v>
                </c:pt>
                <c:pt idx="6">
                  <c:v>0.25</c:v>
                </c:pt>
                <c:pt idx="7">
                  <c:v>0.41299999999999998</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5410448"/>
        <c:axId val="415411008"/>
      </c:barChart>
      <c:catAx>
        <c:axId val="41541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5411008"/>
        <c:crosses val="autoZero"/>
        <c:auto val="1"/>
        <c:lblAlgn val="ctr"/>
        <c:lblOffset val="100"/>
        <c:noMultiLvlLbl val="0"/>
      </c:catAx>
      <c:valAx>
        <c:axId val="415411008"/>
        <c:scaling>
          <c:orientation val="minMax"/>
          <c:max val="1"/>
        </c:scaling>
        <c:delete val="1"/>
        <c:axPos val="b"/>
        <c:numFmt formatCode="0.0%" sourceLinked="1"/>
        <c:majorTickMark val="out"/>
        <c:minorTickMark val="none"/>
        <c:tickLblPos val="nextTo"/>
        <c:crossAx val="4154104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b="1" dirty="0">
                <a:solidFill>
                  <a:schemeClr val="tx1"/>
                </a:solidFill>
                <a:effectLst/>
              </a:rPr>
              <a:t>Higher Education by</a:t>
            </a:r>
            <a:r>
              <a:rPr lang="en-US" sz="1800" b="1" baseline="0" dirty="0">
                <a:solidFill>
                  <a:schemeClr val="tx1"/>
                </a:solidFill>
                <a:effectLst/>
              </a:rPr>
              <a:t> Race/Ethnicity </a:t>
            </a:r>
            <a:r>
              <a:rPr lang="en-US" sz="1800" b="1" i="0" u="none" strike="noStrike" baseline="0" dirty="0">
                <a:effectLst/>
              </a:rPr>
              <a:t>Categories</a:t>
            </a:r>
            <a:endParaRPr lang="en-US" sz="1800" b="1" baseline="0" dirty="0">
              <a:solidFill>
                <a:schemeClr val="tx1"/>
              </a:solidFill>
              <a:effectLst/>
            </a:endParaRPr>
          </a:p>
          <a:p>
            <a:pPr>
              <a:defRPr sz="1800" b="1">
                <a:solidFill>
                  <a:schemeClr val="tx1"/>
                </a:solidFill>
              </a:defRPr>
            </a:pPr>
            <a:r>
              <a:rPr lang="en-US" sz="1800" b="1" baseline="0" dirty="0">
                <a:solidFill>
                  <a:schemeClr val="tx1"/>
                </a:solidFill>
                <a:effectLst/>
              </a:rPr>
              <a:t>Washington state, 2016-17</a:t>
            </a:r>
            <a:endParaRPr lang="en-US" sz="1800" b="1" dirty="0">
              <a:solidFill>
                <a:schemeClr val="tx1"/>
              </a:solidFill>
              <a:effectLst/>
            </a:endParaRPr>
          </a:p>
        </c:rich>
      </c:tx>
      <c:layout>
        <c:manualLayout>
          <c:xMode val="edge"/>
          <c:yMode val="edge"/>
          <c:x val="5.1127788214484646E-2"/>
          <c:y val="3.645683535607968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30277269251731376"/>
          <c:h val="0.77809798270893371"/>
        </c:manualLayout>
      </c:layout>
      <c:barChart>
        <c:barDir val="bar"/>
        <c:grouping val="clustered"/>
        <c:varyColors val="0"/>
        <c:ser>
          <c:idx val="0"/>
          <c:order val="0"/>
          <c:tx>
            <c:strRef>
              <c:f>Sheet1!$B$1</c:f>
              <c:strCache>
                <c:ptCount val="1"/>
                <c:pt idx="0">
                  <c:v>Series 1</c:v>
                </c:pt>
              </c:strCache>
            </c:strRef>
          </c:tx>
          <c:spPr>
            <a:solidFill>
              <a:srgbClr val="47C3D3"/>
            </a:solidFill>
            <a:ln w="12700">
              <a:solidFill>
                <a:schemeClr val="tx1"/>
              </a:solidFill>
            </a:ln>
            <a:effectLst/>
          </c:spPr>
          <c:invertIfNegative val="0"/>
          <c:dPt>
            <c:idx val="0"/>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Of more than one race/multiracial</c:v>
                </c:pt>
                <c:pt idx="2">
                  <c:v>Native Hawaiian/Pacific Islander</c:v>
                </c:pt>
                <c:pt idx="3">
                  <c:v>Caucasian/White</c:v>
                </c:pt>
                <c:pt idx="4">
                  <c:v>Hispanic/Latino</c:v>
                </c:pt>
                <c:pt idx="5">
                  <c:v>Black/African American</c:v>
                </c:pt>
                <c:pt idx="6">
                  <c:v>Asian</c:v>
                </c:pt>
                <c:pt idx="7">
                  <c:v>American Indian/Native Alaskan</c:v>
                </c:pt>
              </c:strCache>
            </c:strRef>
          </c:cat>
          <c:val>
            <c:numRef>
              <c:f>Sheet1!$B$2:$B$9</c:f>
              <c:numCache>
                <c:formatCode>0.0%</c:formatCode>
                <c:ptCount val="8"/>
                <c:pt idx="0">
                  <c:v>0.111</c:v>
                </c:pt>
                <c:pt idx="1">
                  <c:v>0.214</c:v>
                </c:pt>
                <c:pt idx="2">
                  <c:v>7.3999999999999996E-2</c:v>
                </c:pt>
                <c:pt idx="3">
                  <c:v>0.20699999999999999</c:v>
                </c:pt>
                <c:pt idx="4">
                  <c:v>0.20699999999999999</c:v>
                </c:pt>
                <c:pt idx="5">
                  <c:v>0.251</c:v>
                </c:pt>
                <c:pt idx="6">
                  <c:v>0.36799999999999999</c:v>
                </c:pt>
                <c:pt idx="7">
                  <c:v>0.14699999999999999</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593312"/>
        <c:axId val="416593872"/>
      </c:barChart>
      <c:catAx>
        <c:axId val="41659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93872"/>
        <c:crosses val="autoZero"/>
        <c:auto val="1"/>
        <c:lblAlgn val="ctr"/>
        <c:lblOffset val="100"/>
        <c:noMultiLvlLbl val="0"/>
      </c:catAx>
      <c:valAx>
        <c:axId val="416593872"/>
        <c:scaling>
          <c:orientation val="minMax"/>
          <c:max val="1"/>
        </c:scaling>
        <c:delete val="1"/>
        <c:axPos val="b"/>
        <c:numFmt formatCode="0.0%" sourceLinked="1"/>
        <c:majorTickMark val="out"/>
        <c:minorTickMark val="none"/>
        <c:tickLblPos val="nextTo"/>
        <c:crossAx val="41659331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b="1" dirty="0">
                <a:solidFill>
                  <a:schemeClr val="tx1"/>
                </a:solidFill>
                <a:effectLst/>
              </a:rPr>
              <a:t>Competitive Employment by</a:t>
            </a:r>
            <a:r>
              <a:rPr lang="en-US" sz="1800" b="1" baseline="0" dirty="0">
                <a:solidFill>
                  <a:schemeClr val="tx1"/>
                </a:solidFill>
                <a:effectLst/>
              </a:rPr>
              <a:t> Race/Ethnicity </a:t>
            </a:r>
            <a:r>
              <a:rPr lang="en-US" sz="1800" b="1" i="0" u="none" strike="noStrike" baseline="0" dirty="0">
                <a:effectLst/>
              </a:rPr>
              <a:t>Categories</a:t>
            </a:r>
            <a:endParaRPr lang="en-US" sz="1800" b="1" baseline="0" dirty="0">
              <a:solidFill>
                <a:schemeClr val="tx1"/>
              </a:solidFill>
              <a:effectLst/>
            </a:endParaRPr>
          </a:p>
          <a:p>
            <a:pPr>
              <a:defRPr sz="1800" b="1">
                <a:solidFill>
                  <a:schemeClr val="tx1"/>
                </a:solidFill>
              </a:defRPr>
            </a:pPr>
            <a:r>
              <a:rPr lang="en-US" sz="1800" b="1" i="0" baseline="0" dirty="0">
                <a:effectLst/>
              </a:rPr>
              <a:t>Washington state, 2016-17</a:t>
            </a:r>
            <a:endParaRPr lang="en-US" sz="1800" dirty="0">
              <a:effectLst/>
            </a:endParaRPr>
          </a:p>
        </c:rich>
      </c:tx>
      <c:layout>
        <c:manualLayout>
          <c:xMode val="edge"/>
          <c:yMode val="edge"/>
          <c:x val="0.14970547276631743"/>
          <c:y val="3.645683535607968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60614550660506283"/>
          <c:y val="0.19536363636363638"/>
          <c:w val="0.32961267651460924"/>
          <c:h val="0.77809798270893371"/>
        </c:manualLayout>
      </c:layout>
      <c:barChart>
        <c:barDir val="bar"/>
        <c:grouping val="clustered"/>
        <c:varyColors val="0"/>
        <c:ser>
          <c:idx val="0"/>
          <c:order val="0"/>
          <c:tx>
            <c:strRef>
              <c:f>Sheet1!$B$1</c:f>
              <c:strCache>
                <c:ptCount val="1"/>
                <c:pt idx="0">
                  <c:v>10.00%</c:v>
                </c:pt>
              </c:strCache>
            </c:strRef>
          </c:tx>
          <c:spPr>
            <a:solidFill>
              <a:srgbClr val="AA0000"/>
            </a:solidFill>
            <a:ln w="12700">
              <a:solidFill>
                <a:schemeClr val="tx1"/>
              </a:solidFill>
            </a:ln>
            <a:effectLst/>
          </c:spPr>
          <c:invertIfNegative val="0"/>
          <c:dPt>
            <c:idx val="0"/>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Two or more races</c:v>
                </c:pt>
                <c:pt idx="2">
                  <c:v>NHPI</c:v>
                </c:pt>
                <c:pt idx="3">
                  <c:v>White</c:v>
                </c:pt>
                <c:pt idx="4">
                  <c:v>Hispanic</c:v>
                </c:pt>
                <c:pt idx="5">
                  <c:v>Black</c:v>
                </c:pt>
                <c:pt idx="6">
                  <c:v>Asian</c:v>
                </c:pt>
                <c:pt idx="7">
                  <c:v>AIAN</c:v>
                </c:pt>
              </c:strCache>
            </c:strRef>
          </c:cat>
          <c:val>
            <c:numRef>
              <c:f>Sheet1!$B$2:$B$9</c:f>
              <c:numCache>
                <c:formatCode>0.0%</c:formatCode>
                <c:ptCount val="8"/>
                <c:pt idx="0">
                  <c:v>0.44400000000000001</c:v>
                </c:pt>
                <c:pt idx="1">
                  <c:v>0.31900000000000001</c:v>
                </c:pt>
                <c:pt idx="2">
                  <c:v>0.5</c:v>
                </c:pt>
                <c:pt idx="3">
                  <c:v>0.35099999999999998</c:v>
                </c:pt>
                <c:pt idx="4">
                  <c:v>0.379</c:v>
                </c:pt>
                <c:pt idx="5">
                  <c:v>0.30099999999999999</c:v>
                </c:pt>
                <c:pt idx="6">
                  <c:v>0.22800000000000001</c:v>
                </c:pt>
                <c:pt idx="7">
                  <c:v>0.315</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596112"/>
        <c:axId val="416596672"/>
      </c:barChart>
      <c:catAx>
        <c:axId val="416596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96672"/>
        <c:crosses val="autoZero"/>
        <c:auto val="1"/>
        <c:lblAlgn val="ctr"/>
        <c:lblOffset val="100"/>
        <c:noMultiLvlLbl val="0"/>
      </c:catAx>
      <c:valAx>
        <c:axId val="416596672"/>
        <c:scaling>
          <c:orientation val="minMax"/>
          <c:max val="1"/>
        </c:scaling>
        <c:delete val="1"/>
        <c:axPos val="b"/>
        <c:numFmt formatCode="0.0%" sourceLinked="1"/>
        <c:majorTickMark val="out"/>
        <c:minorTickMark val="none"/>
        <c:tickLblPos val="nextTo"/>
        <c:crossAx val="41659611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b="1" dirty="0">
                <a:solidFill>
                  <a:schemeClr val="tx1"/>
                </a:solidFill>
                <a:effectLst/>
              </a:rPr>
              <a:t>Other Education/Training by</a:t>
            </a:r>
            <a:r>
              <a:rPr lang="en-US" sz="1800" b="1" baseline="0" dirty="0">
                <a:solidFill>
                  <a:schemeClr val="tx1"/>
                </a:solidFill>
                <a:effectLst/>
              </a:rPr>
              <a:t> Race/Ethnicity </a:t>
            </a:r>
            <a:r>
              <a:rPr lang="en-US" sz="1800" b="1" i="0" u="none" strike="noStrike" baseline="0" dirty="0">
                <a:effectLst/>
              </a:rPr>
              <a:t>Categories</a:t>
            </a:r>
            <a:endParaRPr lang="en-US" sz="1800" b="1" baseline="0" dirty="0">
              <a:solidFill>
                <a:schemeClr val="tx1"/>
              </a:solidFill>
              <a:effectLst/>
            </a:endParaRPr>
          </a:p>
          <a:p>
            <a:pPr>
              <a:defRPr sz="1800" b="1">
                <a:solidFill>
                  <a:schemeClr val="tx1"/>
                </a:solidFill>
              </a:defRPr>
            </a:pPr>
            <a:r>
              <a:rPr lang="en-US" sz="1800" b="1" baseline="0" dirty="0">
                <a:solidFill>
                  <a:schemeClr val="tx1"/>
                </a:solidFill>
                <a:effectLst/>
              </a:rPr>
              <a:t>Washington state, 2016-17</a:t>
            </a:r>
            <a:endParaRPr lang="en-US" sz="1800" b="1" dirty="0">
              <a:solidFill>
                <a:schemeClr val="tx1"/>
              </a:solidFill>
              <a:effectLst/>
            </a:endParaRPr>
          </a:p>
        </c:rich>
      </c:tx>
      <c:layout>
        <c:manualLayout>
          <c:xMode val="edge"/>
          <c:yMode val="edge"/>
          <c:x val="5.1127788214484646E-2"/>
          <c:y val="3.645683535607968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6892215159422088"/>
          <c:y val="0.18438539042821159"/>
          <c:w val="0.31703440657741344"/>
          <c:h val="0.77809798270893371"/>
        </c:manualLayout>
      </c:layout>
      <c:barChart>
        <c:barDir val="bar"/>
        <c:grouping val="clustered"/>
        <c:varyColors val="0"/>
        <c:ser>
          <c:idx val="0"/>
          <c:order val="0"/>
          <c:tx>
            <c:strRef>
              <c:f>Sheet1!$B$1</c:f>
              <c:strCache>
                <c:ptCount val="1"/>
                <c:pt idx="0">
                  <c:v>Series 1</c:v>
                </c:pt>
              </c:strCache>
            </c:strRef>
          </c:tx>
          <c:spPr>
            <a:solidFill>
              <a:srgbClr val="6CB33F"/>
            </a:solidFill>
            <a:ln w="12700">
              <a:solidFill>
                <a:schemeClr val="tx1"/>
              </a:solidFill>
            </a:ln>
            <a:effectLst/>
          </c:spPr>
          <c:invertIfNegative val="0"/>
          <c:dPt>
            <c:idx val="0"/>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Of more than one race/multiracial</c:v>
                </c:pt>
                <c:pt idx="2">
                  <c:v>Native Hawaiian/Pacific Islander</c:v>
                </c:pt>
                <c:pt idx="3">
                  <c:v>Caucasian/White</c:v>
                </c:pt>
                <c:pt idx="4">
                  <c:v>Hispanic/Latino</c:v>
                </c:pt>
                <c:pt idx="5">
                  <c:v>Black/African American</c:v>
                </c:pt>
                <c:pt idx="6">
                  <c:v>Asian</c:v>
                </c:pt>
                <c:pt idx="7">
                  <c:v>American Indian/Native Alaskan</c:v>
                </c:pt>
              </c:strCache>
            </c:strRef>
          </c:cat>
          <c:val>
            <c:numRef>
              <c:f>Sheet1!$B$2:$B$9</c:f>
              <c:numCache>
                <c:formatCode>0.0%</c:formatCode>
                <c:ptCount val="8"/>
                <c:pt idx="0">
                  <c:v>0.111</c:v>
                </c:pt>
                <c:pt idx="1">
                  <c:v>0.03</c:v>
                </c:pt>
                <c:pt idx="2">
                  <c:v>0</c:v>
                </c:pt>
                <c:pt idx="3">
                  <c:v>3.5000000000000003E-2</c:v>
                </c:pt>
                <c:pt idx="4">
                  <c:v>1.7000000000000001E-2</c:v>
                </c:pt>
                <c:pt idx="5">
                  <c:v>3.6999999999999998E-2</c:v>
                </c:pt>
                <c:pt idx="6">
                  <c:v>2.5999999999999999E-2</c:v>
                </c:pt>
                <c:pt idx="7">
                  <c:v>4.3999999999999997E-2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598912"/>
        <c:axId val="416599472"/>
      </c:barChart>
      <c:catAx>
        <c:axId val="416598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99472"/>
        <c:crosses val="autoZero"/>
        <c:auto val="1"/>
        <c:lblAlgn val="ctr"/>
        <c:lblOffset val="100"/>
        <c:noMultiLvlLbl val="0"/>
      </c:catAx>
      <c:valAx>
        <c:axId val="416599472"/>
        <c:scaling>
          <c:orientation val="minMax"/>
          <c:max val="1"/>
        </c:scaling>
        <c:delete val="1"/>
        <c:axPos val="b"/>
        <c:numFmt formatCode="0.0%" sourceLinked="1"/>
        <c:majorTickMark val="out"/>
        <c:minorTickMark val="none"/>
        <c:tickLblPos val="nextTo"/>
        <c:crossAx val="41659891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b="1" dirty="0">
                <a:solidFill>
                  <a:schemeClr val="tx1"/>
                </a:solidFill>
                <a:effectLst/>
              </a:rPr>
              <a:t>Other Employment by</a:t>
            </a:r>
            <a:r>
              <a:rPr lang="en-US" sz="1800" b="1" baseline="0" dirty="0">
                <a:solidFill>
                  <a:schemeClr val="tx1"/>
                </a:solidFill>
                <a:effectLst/>
              </a:rPr>
              <a:t> Race/Ethnicity </a:t>
            </a:r>
            <a:r>
              <a:rPr lang="en-US" sz="1800" b="1" i="0" u="none" strike="noStrike" baseline="0" dirty="0">
                <a:effectLst/>
              </a:rPr>
              <a:t>Categories</a:t>
            </a:r>
            <a:endParaRPr lang="en-US" sz="1800" b="1" baseline="0" dirty="0">
              <a:solidFill>
                <a:schemeClr val="tx1"/>
              </a:solidFill>
              <a:effectLst/>
            </a:endParaRPr>
          </a:p>
          <a:p>
            <a:pPr>
              <a:defRPr sz="1800" b="1">
                <a:solidFill>
                  <a:schemeClr val="tx1"/>
                </a:solidFill>
              </a:defRPr>
            </a:pPr>
            <a:r>
              <a:rPr lang="en-US" sz="1800" b="1" i="0" baseline="0" dirty="0">
                <a:effectLst/>
              </a:rPr>
              <a:t>Washington state, 2016-17</a:t>
            </a:r>
            <a:endParaRPr lang="en-US" sz="1800" dirty="0">
              <a:effectLst/>
            </a:endParaRPr>
          </a:p>
        </c:rich>
      </c:tx>
      <c:layout>
        <c:manualLayout>
          <c:xMode val="edge"/>
          <c:yMode val="edge"/>
          <c:x val="0.10272610958811769"/>
          <c:y val="3.645683535607968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523650876351867"/>
          <c:y val="0.18663911151820475"/>
          <c:w val="0.36066886724081942"/>
          <c:h val="0.77809798270893371"/>
        </c:manualLayout>
      </c:layout>
      <c:barChart>
        <c:barDir val="bar"/>
        <c:grouping val="clustered"/>
        <c:varyColors val="0"/>
        <c:ser>
          <c:idx val="0"/>
          <c:order val="0"/>
          <c:tx>
            <c:strRef>
              <c:f>Sheet1!$B$1</c:f>
              <c:strCache>
                <c:ptCount val="1"/>
                <c:pt idx="0">
                  <c:v>Series 1</c:v>
                </c:pt>
              </c:strCache>
            </c:strRef>
          </c:tx>
          <c:spPr>
            <a:solidFill>
              <a:srgbClr val="004C97"/>
            </a:solidFill>
            <a:ln w="12700">
              <a:solidFill>
                <a:schemeClr val="tx1"/>
              </a:solidFill>
            </a:ln>
            <a:effectLst/>
          </c:spPr>
          <c:invertIfNegative val="0"/>
          <c:dPt>
            <c:idx val="0"/>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Not provided</c:v>
                </c:pt>
                <c:pt idx="1">
                  <c:v>Two or more races</c:v>
                </c:pt>
                <c:pt idx="2">
                  <c:v>NHPI</c:v>
                </c:pt>
                <c:pt idx="3">
                  <c:v>White</c:v>
                </c:pt>
                <c:pt idx="4">
                  <c:v>Hispanic</c:v>
                </c:pt>
                <c:pt idx="5">
                  <c:v>Black</c:v>
                </c:pt>
                <c:pt idx="6">
                  <c:v>Asian</c:v>
                </c:pt>
                <c:pt idx="7">
                  <c:v>AIAN</c:v>
                </c:pt>
              </c:strCache>
            </c:strRef>
          </c:cat>
          <c:val>
            <c:numRef>
              <c:f>Sheet1!$B$2:$B$9</c:f>
              <c:numCache>
                <c:formatCode>0.0%</c:formatCode>
                <c:ptCount val="8"/>
                <c:pt idx="0">
                  <c:v>0.111</c:v>
                </c:pt>
                <c:pt idx="1">
                  <c:v>0.13</c:v>
                </c:pt>
                <c:pt idx="2">
                  <c:v>0.16700000000000001</c:v>
                </c:pt>
                <c:pt idx="3">
                  <c:v>0.124</c:v>
                </c:pt>
                <c:pt idx="4">
                  <c:v>0.13800000000000001</c:v>
                </c:pt>
                <c:pt idx="5">
                  <c:v>0.182</c:v>
                </c:pt>
                <c:pt idx="6">
                  <c:v>0.127</c:v>
                </c:pt>
                <c:pt idx="7">
                  <c:v>8.2000000000000003E-2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499648"/>
        <c:axId val="416500208"/>
      </c:barChart>
      <c:catAx>
        <c:axId val="41649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00208"/>
        <c:crosses val="autoZero"/>
        <c:auto val="1"/>
        <c:lblAlgn val="ctr"/>
        <c:lblOffset val="100"/>
        <c:noMultiLvlLbl val="0"/>
      </c:catAx>
      <c:valAx>
        <c:axId val="416500208"/>
        <c:scaling>
          <c:orientation val="minMax"/>
          <c:max val="1"/>
        </c:scaling>
        <c:delete val="1"/>
        <c:axPos val="b"/>
        <c:numFmt formatCode="0.0%" sourceLinked="1"/>
        <c:majorTickMark val="out"/>
        <c:minorTickMark val="none"/>
        <c:tickLblPos val="nextTo"/>
        <c:crossAx val="4164996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Any Engagement by</a:t>
            </a:r>
            <a:r>
              <a:rPr lang="en-US" sz="2000" b="1" baseline="0" dirty="0">
                <a:solidFill>
                  <a:schemeClr val="tx1"/>
                </a:solidFill>
                <a:effectLst/>
              </a:rPr>
              <a:t> Disability </a:t>
            </a:r>
            <a:r>
              <a:rPr lang="en-US" sz="2000" b="1" i="0" u="none" strike="noStrike" baseline="0" dirty="0">
                <a:effectLst/>
              </a:rPr>
              <a:t>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6.2245975776609168E-2"/>
          <c:y val="3.645683535607968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40522533155789703"/>
          <c:h val="0.77809798270893371"/>
        </c:manualLayout>
      </c:layout>
      <c:barChart>
        <c:barDir val="bar"/>
        <c:grouping val="clustered"/>
        <c:varyColors val="0"/>
        <c:ser>
          <c:idx val="0"/>
          <c:order val="0"/>
          <c:tx>
            <c:strRef>
              <c:f>Sheet1!$B$1</c:f>
              <c:strCache>
                <c:ptCount val="1"/>
                <c:pt idx="0">
                  <c:v>Series 2</c:v>
                </c:pt>
              </c:strCache>
            </c:strRef>
          </c:tx>
          <c:spPr>
            <a:solidFill>
              <a:srgbClr val="FF0000"/>
            </a:solidFill>
            <a:ln w="12700">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 Disability</c:v>
                </c:pt>
                <c:pt idx="1">
                  <c:v>Autism</c:v>
                </c:pt>
                <c:pt idx="2">
                  <c:v>Sensory Impairment</c:v>
                </c:pt>
                <c:pt idx="3">
                  <c:v>Intellectual Disability</c:v>
                </c:pt>
                <c:pt idx="4">
                  <c:v>Specific Learning Disability</c:v>
                </c:pt>
                <c:pt idx="5">
                  <c:v>Other Health Impairment</c:v>
                </c:pt>
                <c:pt idx="6">
                  <c:v>Emotional/Behavioral Disability</c:v>
                </c:pt>
              </c:strCache>
            </c:strRef>
          </c:cat>
          <c:val>
            <c:numRef>
              <c:f>Sheet1!$B$2:$B$8</c:f>
              <c:numCache>
                <c:formatCode>0.0%</c:formatCode>
                <c:ptCount val="7"/>
                <c:pt idx="0">
                  <c:v>0.48099999999999998</c:v>
                </c:pt>
                <c:pt idx="1">
                  <c:v>0.64300000000000002</c:v>
                </c:pt>
                <c:pt idx="2">
                  <c:v>0.68500000000000005</c:v>
                </c:pt>
                <c:pt idx="3">
                  <c:v>0.505</c:v>
                </c:pt>
                <c:pt idx="4">
                  <c:v>0.79500000000000004</c:v>
                </c:pt>
                <c:pt idx="5">
                  <c:v>0.72399999999999998</c:v>
                </c:pt>
                <c:pt idx="6">
                  <c:v>0.60599999999999998</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502448"/>
        <c:axId val="416503008"/>
      </c:barChart>
      <c:catAx>
        <c:axId val="41650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03008"/>
        <c:crosses val="autoZero"/>
        <c:auto val="1"/>
        <c:lblAlgn val="ctr"/>
        <c:lblOffset val="100"/>
        <c:noMultiLvlLbl val="0"/>
      </c:catAx>
      <c:valAx>
        <c:axId val="416503008"/>
        <c:scaling>
          <c:orientation val="minMax"/>
        </c:scaling>
        <c:delete val="1"/>
        <c:axPos val="b"/>
        <c:numFmt formatCode="0.0%" sourceLinked="1"/>
        <c:majorTickMark val="out"/>
        <c:minorTickMark val="none"/>
        <c:tickLblPos val="nextTo"/>
        <c:crossAx val="4165024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No</a:t>
            </a:r>
            <a:r>
              <a:rPr lang="en-US" sz="2000" b="1" baseline="0" dirty="0">
                <a:solidFill>
                  <a:schemeClr val="tx1"/>
                </a:solidFill>
                <a:effectLst/>
              </a:rPr>
              <a:t> </a:t>
            </a:r>
            <a:r>
              <a:rPr lang="en-US" sz="2000" b="1" dirty="0">
                <a:solidFill>
                  <a:schemeClr val="tx1"/>
                </a:solidFill>
                <a:effectLst/>
              </a:rPr>
              <a:t>Engagement by</a:t>
            </a:r>
            <a:r>
              <a:rPr lang="en-US" sz="2000" b="1" baseline="0" dirty="0">
                <a:solidFill>
                  <a:schemeClr val="tx1"/>
                </a:solidFill>
                <a:effectLst/>
              </a:rPr>
              <a:t> </a:t>
            </a:r>
            <a:r>
              <a:rPr lang="en-US" sz="2000" b="1" i="0" u="none" strike="noStrike" baseline="0" dirty="0">
                <a:effectLst/>
              </a:rPr>
              <a:t>Disability 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400" dirty="0">
              <a:effectLst/>
            </a:endParaRPr>
          </a:p>
        </c:rich>
      </c:tx>
      <c:layout>
        <c:manualLayout>
          <c:xMode val="edge"/>
          <c:yMode val="edge"/>
          <c:x val="0.24432807364536832"/>
          <c:y val="3.354866040760247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38991000677062942"/>
          <c:h val="0.77809798270893371"/>
        </c:manualLayout>
      </c:layout>
      <c:barChart>
        <c:barDir val="bar"/>
        <c:grouping val="clustered"/>
        <c:varyColors val="0"/>
        <c:ser>
          <c:idx val="0"/>
          <c:order val="0"/>
          <c:tx>
            <c:strRef>
              <c:f>Sheet1!$B$1</c:f>
              <c:strCache>
                <c:ptCount val="1"/>
                <c:pt idx="0">
                  <c:v>Series 1</c:v>
                </c:pt>
              </c:strCache>
            </c:strRef>
          </c:tx>
          <c:spPr>
            <a:solidFill>
              <a:srgbClr val="FDB913"/>
            </a:solidFill>
            <a:ln w="12700">
              <a:solidFill>
                <a:schemeClr val="tx1"/>
              </a:solidFill>
            </a:ln>
            <a:effectLst/>
          </c:spPr>
          <c:invertIfNegative val="0"/>
          <c:dPt>
            <c:idx val="0"/>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FDB91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c:v>
                </c:pt>
                <c:pt idx="1">
                  <c:v>Autism</c:v>
                </c:pt>
                <c:pt idx="2">
                  <c:v>SI</c:v>
                </c:pt>
                <c:pt idx="3">
                  <c:v>ID</c:v>
                </c:pt>
                <c:pt idx="4">
                  <c:v>SLD</c:v>
                </c:pt>
                <c:pt idx="5">
                  <c:v>OHI</c:v>
                </c:pt>
                <c:pt idx="6">
                  <c:v>EBD</c:v>
                </c:pt>
              </c:strCache>
            </c:strRef>
          </c:cat>
          <c:val>
            <c:numRef>
              <c:f>Sheet1!$B$2:$B$8</c:f>
              <c:numCache>
                <c:formatCode>0.0%</c:formatCode>
                <c:ptCount val="7"/>
                <c:pt idx="0">
                  <c:v>0.51900000000000002</c:v>
                </c:pt>
                <c:pt idx="1">
                  <c:v>0.35699999999999998</c:v>
                </c:pt>
                <c:pt idx="2">
                  <c:v>0.315</c:v>
                </c:pt>
                <c:pt idx="3">
                  <c:v>0.495</c:v>
                </c:pt>
                <c:pt idx="4">
                  <c:v>0.20499999999999999</c:v>
                </c:pt>
                <c:pt idx="5">
                  <c:v>0.27600000000000002</c:v>
                </c:pt>
                <c:pt idx="6">
                  <c:v>0.39400000000000002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6505248"/>
        <c:axId val="416505808"/>
      </c:barChart>
      <c:catAx>
        <c:axId val="416505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6505808"/>
        <c:crosses val="autoZero"/>
        <c:auto val="1"/>
        <c:lblAlgn val="ctr"/>
        <c:lblOffset val="100"/>
        <c:noMultiLvlLbl val="0"/>
      </c:catAx>
      <c:valAx>
        <c:axId val="416505808"/>
        <c:scaling>
          <c:orientation val="minMax"/>
          <c:max val="1"/>
        </c:scaling>
        <c:delete val="1"/>
        <c:axPos val="b"/>
        <c:numFmt formatCode="0.0%" sourceLinked="1"/>
        <c:majorTickMark val="out"/>
        <c:minorTickMark val="none"/>
        <c:tickLblPos val="nextTo"/>
        <c:crossAx val="416505248"/>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Higher Education</a:t>
            </a:r>
            <a:r>
              <a:rPr lang="en-US" sz="2000" b="1" baseline="0" dirty="0">
                <a:solidFill>
                  <a:schemeClr val="tx1"/>
                </a:solidFill>
                <a:effectLst/>
              </a:rPr>
              <a:t> </a:t>
            </a:r>
            <a:r>
              <a:rPr lang="en-US" sz="2000" b="1" dirty="0">
                <a:solidFill>
                  <a:schemeClr val="tx1"/>
                </a:solidFill>
                <a:effectLst/>
              </a:rPr>
              <a:t>by</a:t>
            </a:r>
            <a:r>
              <a:rPr lang="en-US" sz="2000" b="1" baseline="0" dirty="0">
                <a:solidFill>
                  <a:schemeClr val="tx1"/>
                </a:solidFill>
                <a:effectLst/>
              </a:rPr>
              <a:t> </a:t>
            </a:r>
            <a:r>
              <a:rPr lang="en-US" sz="2000" b="1" i="0" u="none" strike="noStrike" baseline="0" dirty="0">
                <a:effectLst/>
              </a:rPr>
              <a:t>Disability 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5.54391683796462E-2"/>
          <c:y val="3.354866040760247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40522533155789703"/>
          <c:h val="0.77809798270893371"/>
        </c:manualLayout>
      </c:layout>
      <c:barChart>
        <c:barDir val="bar"/>
        <c:grouping val="clustered"/>
        <c:varyColors val="0"/>
        <c:ser>
          <c:idx val="0"/>
          <c:order val="0"/>
          <c:tx>
            <c:strRef>
              <c:f>Sheet1!$B$1</c:f>
              <c:strCache>
                <c:ptCount val="1"/>
                <c:pt idx="0">
                  <c:v>Series 1</c:v>
                </c:pt>
              </c:strCache>
            </c:strRef>
          </c:tx>
          <c:spPr>
            <a:solidFill>
              <a:srgbClr val="47C3D3"/>
            </a:solidFill>
            <a:ln w="12700">
              <a:solidFill>
                <a:schemeClr val="tx1"/>
              </a:solidFill>
            </a:ln>
            <a:effectLst/>
          </c:spPr>
          <c:invertIfNegative val="0"/>
          <c:dPt>
            <c:idx val="0"/>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47C3D3"/>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 Disability</c:v>
                </c:pt>
                <c:pt idx="1">
                  <c:v>Autism</c:v>
                </c:pt>
                <c:pt idx="2">
                  <c:v>Sensory Impairment</c:v>
                </c:pt>
                <c:pt idx="3">
                  <c:v>Intellectual Disability</c:v>
                </c:pt>
                <c:pt idx="4">
                  <c:v>Specific Learning Disability</c:v>
                </c:pt>
                <c:pt idx="5">
                  <c:v>Other Health Impairment</c:v>
                </c:pt>
                <c:pt idx="6">
                  <c:v>Emotional/Behavioral Disability</c:v>
                </c:pt>
              </c:strCache>
            </c:strRef>
          </c:cat>
          <c:val>
            <c:numRef>
              <c:f>Sheet1!$B$2:$B$8</c:f>
              <c:numCache>
                <c:formatCode>0.0%</c:formatCode>
                <c:ptCount val="7"/>
                <c:pt idx="0">
                  <c:v>0.14299999999999999</c:v>
                </c:pt>
                <c:pt idx="1">
                  <c:v>0.27400000000000002</c:v>
                </c:pt>
                <c:pt idx="2">
                  <c:v>0.29199999999999998</c:v>
                </c:pt>
                <c:pt idx="3">
                  <c:v>5.8999999999999997E-2</c:v>
                </c:pt>
                <c:pt idx="4">
                  <c:v>0.23</c:v>
                </c:pt>
                <c:pt idx="5">
                  <c:v>0.222</c:v>
                </c:pt>
                <c:pt idx="6">
                  <c:v>0.127</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7247776"/>
        <c:axId val="417248336"/>
      </c:barChart>
      <c:catAx>
        <c:axId val="417247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7248336"/>
        <c:crosses val="autoZero"/>
        <c:auto val="1"/>
        <c:lblAlgn val="ctr"/>
        <c:lblOffset val="100"/>
        <c:noMultiLvlLbl val="0"/>
      </c:catAx>
      <c:valAx>
        <c:axId val="417248336"/>
        <c:scaling>
          <c:orientation val="minMax"/>
          <c:max val="1"/>
        </c:scaling>
        <c:delete val="1"/>
        <c:axPos val="b"/>
        <c:numFmt formatCode="0.0%" sourceLinked="1"/>
        <c:majorTickMark val="out"/>
        <c:minorTickMark val="none"/>
        <c:tickLblPos val="nextTo"/>
        <c:crossAx val="41724777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Competitive</a:t>
            </a:r>
            <a:r>
              <a:rPr lang="en-US" sz="2000" b="1" baseline="0" dirty="0">
                <a:solidFill>
                  <a:schemeClr val="tx1"/>
                </a:solidFill>
                <a:effectLst/>
              </a:rPr>
              <a:t> Employment </a:t>
            </a:r>
            <a:r>
              <a:rPr lang="en-US" sz="2000" b="1" dirty="0">
                <a:solidFill>
                  <a:schemeClr val="tx1"/>
                </a:solidFill>
                <a:effectLst/>
              </a:rPr>
              <a:t>by</a:t>
            </a:r>
            <a:r>
              <a:rPr lang="en-US" sz="2000" b="1" baseline="0" dirty="0">
                <a:solidFill>
                  <a:schemeClr val="tx1"/>
                </a:solidFill>
                <a:effectLst/>
              </a:rPr>
              <a:t> </a:t>
            </a:r>
            <a:r>
              <a:rPr lang="en-US" sz="2000" b="1" i="0" u="none" strike="noStrike" baseline="0" dirty="0">
                <a:effectLst/>
              </a:rPr>
              <a:t>Disability 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000" dirty="0">
              <a:effectLst/>
            </a:endParaRPr>
          </a:p>
        </c:rich>
      </c:tx>
      <c:layout>
        <c:manualLayout>
          <c:xMode val="edge"/>
          <c:yMode val="edge"/>
          <c:x val="0.29197572542410899"/>
          <c:y val="3.354866040760247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153393635712896"/>
          <c:y val="0.19892631170799627"/>
          <c:w val="0.38240229062276304"/>
          <c:h val="0.79914180134769153"/>
        </c:manualLayout>
      </c:layout>
      <c:barChart>
        <c:barDir val="bar"/>
        <c:grouping val="clustered"/>
        <c:varyColors val="0"/>
        <c:ser>
          <c:idx val="0"/>
          <c:order val="0"/>
          <c:tx>
            <c:strRef>
              <c:f>Sheet1!$B$1</c:f>
              <c:strCache>
                <c:ptCount val="1"/>
                <c:pt idx="0">
                  <c:v>Series 1</c:v>
                </c:pt>
              </c:strCache>
            </c:strRef>
          </c:tx>
          <c:spPr>
            <a:solidFill>
              <a:srgbClr val="AA0000"/>
            </a:solidFill>
            <a:ln w="12700">
              <a:solidFill>
                <a:schemeClr val="tx1"/>
              </a:solidFill>
            </a:ln>
            <a:effectLst/>
          </c:spPr>
          <c:invertIfNegative val="0"/>
          <c:dPt>
            <c:idx val="0"/>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AA0000"/>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c:v>
                </c:pt>
                <c:pt idx="1">
                  <c:v>Autism</c:v>
                </c:pt>
                <c:pt idx="2">
                  <c:v>SI</c:v>
                </c:pt>
                <c:pt idx="3">
                  <c:v>ID</c:v>
                </c:pt>
                <c:pt idx="4">
                  <c:v>SLD</c:v>
                </c:pt>
                <c:pt idx="5">
                  <c:v>OHI</c:v>
                </c:pt>
                <c:pt idx="6">
                  <c:v>EBD</c:v>
                </c:pt>
              </c:strCache>
            </c:strRef>
          </c:cat>
          <c:val>
            <c:numRef>
              <c:f>Sheet1!$B$2:$B$8</c:f>
              <c:numCache>
                <c:formatCode>0.0%</c:formatCode>
                <c:ptCount val="7"/>
                <c:pt idx="0">
                  <c:v>0.16400000000000001</c:v>
                </c:pt>
                <c:pt idx="1">
                  <c:v>0.16700000000000001</c:v>
                </c:pt>
                <c:pt idx="2">
                  <c:v>0.22500000000000001</c:v>
                </c:pt>
                <c:pt idx="3">
                  <c:v>0.19900000000000001</c:v>
                </c:pt>
                <c:pt idx="4">
                  <c:v>0.42399999999999999</c:v>
                </c:pt>
                <c:pt idx="5">
                  <c:v>0.34499999999999997</c:v>
                </c:pt>
                <c:pt idx="6">
                  <c:v>0.29299999999999998</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7250576"/>
        <c:axId val="417251136"/>
      </c:barChart>
      <c:catAx>
        <c:axId val="417250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7251136"/>
        <c:crosses val="autoZero"/>
        <c:auto val="1"/>
        <c:lblAlgn val="ctr"/>
        <c:lblOffset val="100"/>
        <c:noMultiLvlLbl val="0"/>
      </c:catAx>
      <c:valAx>
        <c:axId val="417251136"/>
        <c:scaling>
          <c:orientation val="minMax"/>
          <c:max val="1"/>
        </c:scaling>
        <c:delete val="1"/>
        <c:axPos val="b"/>
        <c:numFmt formatCode="0.0%" sourceLinked="1"/>
        <c:majorTickMark val="out"/>
        <c:minorTickMark val="none"/>
        <c:tickLblPos val="nextTo"/>
        <c:crossAx val="41725057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Education/Training</a:t>
            </a:r>
            <a:r>
              <a:rPr lang="en-US" sz="2000" b="1" baseline="0" dirty="0">
                <a:solidFill>
                  <a:schemeClr val="tx1"/>
                </a:solidFill>
                <a:effectLst/>
              </a:rPr>
              <a:t> </a:t>
            </a:r>
            <a:r>
              <a:rPr lang="en-US" sz="2000" b="1" dirty="0">
                <a:solidFill>
                  <a:schemeClr val="tx1"/>
                </a:solidFill>
                <a:effectLst/>
              </a:rPr>
              <a:t>by</a:t>
            </a:r>
            <a:r>
              <a:rPr lang="en-US" sz="2000" b="1" baseline="0" dirty="0">
                <a:solidFill>
                  <a:schemeClr val="tx1"/>
                </a:solidFill>
                <a:effectLst/>
              </a:rPr>
              <a:t> </a:t>
            </a:r>
            <a:r>
              <a:rPr lang="en-US" sz="2000" b="1" i="0" u="none" strike="noStrike" baseline="0" dirty="0">
                <a:effectLst/>
              </a:rPr>
              <a:t>Disability Categories</a:t>
            </a:r>
            <a:endParaRPr lang="en-US" sz="2000" b="1" baseline="0" dirty="0">
              <a:solidFill>
                <a:schemeClr val="tx1"/>
              </a:solidFill>
              <a:effectLst/>
            </a:endParaRPr>
          </a:p>
          <a:p>
            <a:pPr>
              <a:defRPr sz="2000" b="1">
                <a:solidFill>
                  <a:schemeClr val="tx1"/>
                </a:solidFill>
              </a:defRPr>
            </a:pPr>
            <a:r>
              <a:rPr lang="en-US" sz="2000" b="1" baseline="0" dirty="0">
                <a:solidFill>
                  <a:schemeClr val="tx1"/>
                </a:solidFill>
                <a:effectLst/>
              </a:rPr>
              <a:t>Washington state, 2016-17</a:t>
            </a:r>
            <a:endParaRPr lang="en-US" sz="2000" b="1" dirty="0">
              <a:solidFill>
                <a:schemeClr val="tx1"/>
              </a:solidFill>
              <a:effectLst/>
            </a:endParaRPr>
          </a:p>
        </c:rich>
      </c:tx>
      <c:layout>
        <c:manualLayout>
          <c:xMode val="edge"/>
          <c:yMode val="edge"/>
          <c:x val="3.8422149887238806E-2"/>
          <c:y val="3.645683535607968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40522533155789703"/>
          <c:h val="0.77809798270893371"/>
        </c:manualLayout>
      </c:layout>
      <c:barChart>
        <c:barDir val="bar"/>
        <c:grouping val="clustered"/>
        <c:varyColors val="0"/>
        <c:ser>
          <c:idx val="0"/>
          <c:order val="0"/>
          <c:tx>
            <c:strRef>
              <c:f>Sheet1!$B$1</c:f>
              <c:strCache>
                <c:ptCount val="1"/>
                <c:pt idx="0">
                  <c:v>Series 1</c:v>
                </c:pt>
              </c:strCache>
            </c:strRef>
          </c:tx>
          <c:spPr>
            <a:solidFill>
              <a:srgbClr val="6CB33F"/>
            </a:solidFill>
            <a:ln w="12700">
              <a:solidFill>
                <a:schemeClr val="tx1"/>
              </a:solidFill>
            </a:ln>
            <a:effectLst/>
          </c:spPr>
          <c:invertIfNegative val="0"/>
          <c:dPt>
            <c:idx val="0"/>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6CB33F"/>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 Disability</c:v>
                </c:pt>
                <c:pt idx="1">
                  <c:v>Autism</c:v>
                </c:pt>
                <c:pt idx="2">
                  <c:v>Sensory Impairment</c:v>
                </c:pt>
                <c:pt idx="3">
                  <c:v>Intellectual Disability</c:v>
                </c:pt>
                <c:pt idx="4">
                  <c:v>Specific Learning Disability</c:v>
                </c:pt>
                <c:pt idx="5">
                  <c:v>Other Health Impairment</c:v>
                </c:pt>
                <c:pt idx="6">
                  <c:v>Emotional/Behavioral Disability</c:v>
                </c:pt>
              </c:strCache>
            </c:strRef>
          </c:cat>
          <c:val>
            <c:numRef>
              <c:f>Sheet1!$B$2:$B$8</c:f>
              <c:numCache>
                <c:formatCode>0.0%</c:formatCode>
                <c:ptCount val="7"/>
                <c:pt idx="0">
                  <c:v>3.7999999999999999E-2</c:v>
                </c:pt>
                <c:pt idx="1">
                  <c:v>5.1999999999999998E-2</c:v>
                </c:pt>
                <c:pt idx="2">
                  <c:v>7.9000000000000001E-2</c:v>
                </c:pt>
                <c:pt idx="3">
                  <c:v>3.7999999999999999E-2</c:v>
                </c:pt>
                <c:pt idx="4">
                  <c:v>0.02</c:v>
                </c:pt>
                <c:pt idx="5">
                  <c:v>3.5000000000000003E-2</c:v>
                </c:pt>
                <c:pt idx="6">
                  <c:v>4.5999999999999999E-2</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7253376"/>
        <c:axId val="417735600"/>
      </c:barChart>
      <c:catAx>
        <c:axId val="417253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7735600"/>
        <c:crosses val="autoZero"/>
        <c:auto val="1"/>
        <c:lblAlgn val="ctr"/>
        <c:lblOffset val="100"/>
        <c:noMultiLvlLbl val="0"/>
      </c:catAx>
      <c:valAx>
        <c:axId val="417735600"/>
        <c:scaling>
          <c:orientation val="minMax"/>
          <c:max val="1"/>
        </c:scaling>
        <c:delete val="1"/>
        <c:axPos val="b"/>
        <c:numFmt formatCode="0.0%" sourceLinked="1"/>
        <c:majorTickMark val="out"/>
        <c:minorTickMark val="none"/>
        <c:tickLblPos val="nextTo"/>
        <c:crossAx val="417253376"/>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dirty="0">
                <a:solidFill>
                  <a:schemeClr val="tx1"/>
                </a:solidFill>
                <a:effectLst/>
              </a:rPr>
              <a:t>Other </a:t>
            </a:r>
            <a:r>
              <a:rPr lang="en-US" sz="2000" b="1" baseline="0" dirty="0">
                <a:solidFill>
                  <a:schemeClr val="tx1"/>
                </a:solidFill>
                <a:effectLst/>
              </a:rPr>
              <a:t>Employment </a:t>
            </a:r>
            <a:r>
              <a:rPr lang="en-US" sz="2000" b="1" dirty="0">
                <a:solidFill>
                  <a:schemeClr val="tx1"/>
                </a:solidFill>
                <a:effectLst/>
              </a:rPr>
              <a:t>by</a:t>
            </a:r>
            <a:r>
              <a:rPr lang="en-US" sz="2000" b="1" baseline="0" dirty="0">
                <a:solidFill>
                  <a:schemeClr val="tx1"/>
                </a:solidFill>
                <a:effectLst/>
              </a:rPr>
              <a:t> </a:t>
            </a:r>
            <a:r>
              <a:rPr lang="en-US" sz="2000" b="1" i="0" u="none" strike="noStrike" baseline="0" dirty="0">
                <a:effectLst/>
              </a:rPr>
              <a:t>Disability Categories</a:t>
            </a:r>
            <a:endParaRPr lang="en-US" sz="2000" b="1" baseline="0" dirty="0">
              <a:solidFill>
                <a:schemeClr val="tx1"/>
              </a:solidFill>
              <a:effectLst/>
            </a:endParaRPr>
          </a:p>
          <a:p>
            <a:pPr>
              <a:defRPr sz="2000" b="1">
                <a:solidFill>
                  <a:schemeClr val="tx1"/>
                </a:solidFill>
              </a:defRPr>
            </a:pPr>
            <a:r>
              <a:rPr lang="en-US" sz="2000" b="1" i="0" baseline="0" dirty="0">
                <a:effectLst/>
              </a:rPr>
              <a:t>Washington state, 2016-17</a:t>
            </a:r>
            <a:endParaRPr lang="en-US" sz="2000" dirty="0">
              <a:effectLst/>
            </a:endParaRPr>
          </a:p>
        </c:rich>
      </c:tx>
      <c:layout>
        <c:manualLayout>
          <c:xMode val="edge"/>
          <c:yMode val="edge"/>
          <c:x val="0.23652205119201197"/>
          <c:y val="3.3548705475951283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79836307001492"/>
          <c:y val="0.19892626517059767"/>
          <c:w val="0.3948622213083543"/>
          <c:h val="0.77809798270893371"/>
        </c:manualLayout>
      </c:layout>
      <c:barChart>
        <c:barDir val="bar"/>
        <c:grouping val="clustered"/>
        <c:varyColors val="0"/>
        <c:ser>
          <c:idx val="0"/>
          <c:order val="0"/>
          <c:tx>
            <c:strRef>
              <c:f>Sheet1!$B$1</c:f>
              <c:strCache>
                <c:ptCount val="1"/>
                <c:pt idx="0">
                  <c:v>Series 1</c:v>
                </c:pt>
              </c:strCache>
            </c:strRef>
          </c:tx>
          <c:spPr>
            <a:solidFill>
              <a:srgbClr val="004C97"/>
            </a:solidFill>
            <a:ln w="12700">
              <a:solidFill>
                <a:schemeClr val="tx1"/>
              </a:solidFill>
            </a:ln>
            <a:effectLst/>
          </c:spPr>
          <c:invertIfNegative val="0"/>
          <c:dPt>
            <c:idx val="0"/>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1-F759-4762-AEF4-DF66A8649760}"/>
              </c:ext>
            </c:extLst>
          </c:dPt>
          <c:dPt>
            <c:idx val="1"/>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3-F759-4762-AEF4-DF66A8649760}"/>
              </c:ext>
            </c:extLst>
          </c:dPt>
          <c:dPt>
            <c:idx val="2"/>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5-F759-4762-AEF4-DF66A8649760}"/>
              </c:ext>
            </c:extLst>
          </c:dPt>
          <c:dPt>
            <c:idx val="3"/>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7-F759-4762-AEF4-DF66A8649760}"/>
              </c:ext>
            </c:extLst>
          </c:dPt>
          <c:dPt>
            <c:idx val="4"/>
            <c:invertIfNegative val="0"/>
            <c:bubble3D val="0"/>
            <c:spPr>
              <a:solidFill>
                <a:srgbClr val="004C97"/>
              </a:solidFill>
              <a:ln w="12700">
                <a:solidFill>
                  <a:schemeClr val="tx1"/>
                </a:solidFill>
              </a:ln>
              <a:effectLst/>
            </c:spPr>
            <c:extLst>
              <c:ext xmlns:c16="http://schemas.microsoft.com/office/drawing/2014/chart" uri="{C3380CC4-5D6E-409C-BE32-E72D297353CC}">
                <c16:uniqueId val="{00000009-F759-4762-AEF4-DF66A864976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c:v>
                </c:pt>
                <c:pt idx="1">
                  <c:v>Autism</c:v>
                </c:pt>
                <c:pt idx="2">
                  <c:v>SI</c:v>
                </c:pt>
                <c:pt idx="3">
                  <c:v>ID</c:v>
                </c:pt>
                <c:pt idx="4">
                  <c:v>SLD</c:v>
                </c:pt>
                <c:pt idx="5">
                  <c:v>OHI</c:v>
                </c:pt>
                <c:pt idx="6">
                  <c:v>EBD</c:v>
                </c:pt>
              </c:strCache>
            </c:strRef>
          </c:cat>
          <c:val>
            <c:numRef>
              <c:f>Sheet1!$B$2:$B$8</c:f>
              <c:numCache>
                <c:formatCode>0.0%</c:formatCode>
                <c:ptCount val="7"/>
                <c:pt idx="0">
                  <c:v>0.13700000000000001</c:v>
                </c:pt>
                <c:pt idx="1">
                  <c:v>0.15</c:v>
                </c:pt>
                <c:pt idx="2">
                  <c:v>0.09</c:v>
                </c:pt>
                <c:pt idx="3">
                  <c:v>0.20899999999999999</c:v>
                </c:pt>
                <c:pt idx="4">
                  <c:v>0.122</c:v>
                </c:pt>
                <c:pt idx="5">
                  <c:v>0.122</c:v>
                </c:pt>
                <c:pt idx="6">
                  <c:v>0.14000000000000001</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417737840"/>
        <c:axId val="417738400"/>
      </c:barChart>
      <c:catAx>
        <c:axId val="417737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17738400"/>
        <c:crosses val="autoZero"/>
        <c:auto val="1"/>
        <c:lblAlgn val="ctr"/>
        <c:lblOffset val="100"/>
        <c:noMultiLvlLbl val="0"/>
      </c:catAx>
      <c:valAx>
        <c:axId val="417738400"/>
        <c:scaling>
          <c:orientation val="minMax"/>
          <c:max val="1"/>
        </c:scaling>
        <c:delete val="1"/>
        <c:axPos val="b"/>
        <c:numFmt formatCode="0.0%" sourceLinked="1"/>
        <c:majorTickMark val="out"/>
        <c:minorTickMark val="none"/>
        <c:tickLblPos val="nextTo"/>
        <c:crossAx val="417737840"/>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C53042-CE99-4C64-8916-4BEC3FBE09E6}"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28DA2D8F-873A-425A-BFAD-8C11895E9076}">
      <dgm:prSet phldrT="[Text]" custT="1"/>
      <dgm:spPr>
        <a:solidFill>
          <a:schemeClr val="tx1">
            <a:lumMod val="65000"/>
            <a:lumOff val="35000"/>
          </a:schemeClr>
        </a:solidFill>
        <a:ln>
          <a:solidFill>
            <a:schemeClr val="tx1"/>
          </a:solidFill>
        </a:ln>
      </dgm:spPr>
      <dgm:t>
        <a:bodyPr/>
        <a:lstStyle/>
        <a:p>
          <a:r>
            <a:rPr lang="en-US" sz="2800" dirty="0">
              <a:latin typeface="Arial" panose="020B0604020202020204" pitchFamily="34" charset="0"/>
              <a:cs typeface="Arial" panose="020B0604020202020204" pitchFamily="34" charset="0"/>
            </a:rPr>
            <a:t>Post School Outcomes</a:t>
          </a:r>
        </a:p>
      </dgm:t>
    </dgm:pt>
    <dgm:pt modelId="{86FB81F2-57F2-40FE-A04F-FD0F1A126CF0}" type="parTrans" cxnId="{CF29905A-493A-4E13-8415-A6805A9AAE90}">
      <dgm:prSet/>
      <dgm:spPr/>
      <dgm:t>
        <a:bodyPr/>
        <a:lstStyle/>
        <a:p>
          <a:endParaRPr lang="en-US">
            <a:latin typeface="Arial" panose="020B0604020202020204" pitchFamily="34" charset="0"/>
            <a:cs typeface="Arial" panose="020B0604020202020204" pitchFamily="34" charset="0"/>
          </a:endParaRPr>
        </a:p>
      </dgm:t>
    </dgm:pt>
    <dgm:pt modelId="{5779B4DF-6998-42F5-AA5E-702EBBC3E22B}" type="sibTrans" cxnId="{CF29905A-493A-4E13-8415-A6805A9AAE90}">
      <dgm:prSet/>
      <dgm:spPr/>
      <dgm:t>
        <a:bodyPr/>
        <a:lstStyle/>
        <a:p>
          <a:endParaRPr lang="en-US">
            <a:latin typeface="Arial" panose="020B0604020202020204" pitchFamily="34" charset="0"/>
            <a:cs typeface="Arial" panose="020B0604020202020204" pitchFamily="34" charset="0"/>
          </a:endParaRPr>
        </a:p>
      </dgm:t>
    </dgm:pt>
    <dgm:pt modelId="{F1F5E832-D980-4D67-B1D5-FA83A44F33C6}">
      <dgm:prSet phldrT="[Text]" custT="1"/>
      <dgm:spPr>
        <a:solidFill>
          <a:srgbClr val="FDB913"/>
        </a:solidFill>
      </dgm:spPr>
      <dgm:t>
        <a:bodyPr/>
        <a:lstStyle/>
        <a:p>
          <a:r>
            <a:rPr lang="en-US" sz="2800" dirty="0">
              <a:solidFill>
                <a:srgbClr val="393839"/>
              </a:solidFill>
              <a:latin typeface="Arial" panose="020B0604020202020204" pitchFamily="34" charset="0"/>
              <a:cs typeface="Arial" panose="020B0604020202020204" pitchFamily="34" charset="0"/>
            </a:rPr>
            <a:t>No Engage-</a:t>
          </a:r>
          <a:r>
            <a:rPr lang="en-US" sz="2800" dirty="0" err="1">
              <a:solidFill>
                <a:srgbClr val="393839"/>
              </a:solidFill>
              <a:latin typeface="Arial" panose="020B0604020202020204" pitchFamily="34" charset="0"/>
              <a:cs typeface="Arial" panose="020B0604020202020204" pitchFamily="34" charset="0"/>
            </a:rPr>
            <a:t>ment</a:t>
          </a:r>
          <a:endParaRPr lang="en-US" sz="2800" dirty="0">
            <a:solidFill>
              <a:srgbClr val="393839"/>
            </a:solidFill>
            <a:latin typeface="Arial" panose="020B0604020202020204" pitchFamily="34" charset="0"/>
            <a:cs typeface="Arial" panose="020B0604020202020204" pitchFamily="34" charset="0"/>
          </a:endParaRPr>
        </a:p>
      </dgm:t>
    </dgm:pt>
    <dgm:pt modelId="{798DA20D-D58A-4000-9F24-DF3F7F664451}" type="parTrans" cxnId="{B2D5B273-F24C-4633-BA85-ACFA0B1FCFC0}">
      <dgm:prSet/>
      <dgm:spPr/>
      <dgm:t>
        <a:bodyPr/>
        <a:lstStyle/>
        <a:p>
          <a:endParaRPr lang="en-US">
            <a:latin typeface="Arial" panose="020B0604020202020204" pitchFamily="34" charset="0"/>
            <a:cs typeface="Arial" panose="020B0604020202020204" pitchFamily="34" charset="0"/>
          </a:endParaRPr>
        </a:p>
      </dgm:t>
    </dgm:pt>
    <dgm:pt modelId="{CB5CE0DE-A4A2-4CB3-99FE-2D6254C3FF98}" type="sibTrans" cxnId="{B2D5B273-F24C-4633-BA85-ACFA0B1FCFC0}">
      <dgm:prSet/>
      <dgm:spPr/>
      <dgm:t>
        <a:bodyPr/>
        <a:lstStyle/>
        <a:p>
          <a:endParaRPr lang="en-US">
            <a:latin typeface="Arial" panose="020B0604020202020204" pitchFamily="34" charset="0"/>
            <a:cs typeface="Arial" panose="020B0604020202020204" pitchFamily="34" charset="0"/>
          </a:endParaRPr>
        </a:p>
      </dgm:t>
    </dgm:pt>
    <dgm:pt modelId="{CC43E420-EF2D-46D5-AC1E-BA42ADC2217F}">
      <dgm:prSet phldrT="[Text]" custT="1"/>
      <dgm:spPr>
        <a:solidFill>
          <a:srgbClr val="FF0000"/>
        </a:solidFill>
      </dgm:spPr>
      <dgm:t>
        <a:bodyPr/>
        <a:lstStyle/>
        <a:p>
          <a:r>
            <a:rPr lang="en-US" sz="2800" dirty="0">
              <a:latin typeface="Arial" panose="020B0604020202020204" pitchFamily="34" charset="0"/>
              <a:cs typeface="Arial" panose="020B0604020202020204" pitchFamily="34" charset="0"/>
            </a:rPr>
            <a:t>Any Engagement</a:t>
          </a:r>
        </a:p>
      </dgm:t>
    </dgm:pt>
    <dgm:pt modelId="{CAF56E00-2837-482A-B1E1-2B276C99C0B7}" type="parTrans" cxnId="{422DEA00-A979-45E5-9B72-81272BC48A95}">
      <dgm:prSet/>
      <dgm:spPr/>
      <dgm:t>
        <a:bodyPr/>
        <a:lstStyle/>
        <a:p>
          <a:endParaRPr lang="en-US">
            <a:latin typeface="Arial" panose="020B0604020202020204" pitchFamily="34" charset="0"/>
            <a:cs typeface="Arial" panose="020B0604020202020204" pitchFamily="34" charset="0"/>
          </a:endParaRPr>
        </a:p>
      </dgm:t>
    </dgm:pt>
    <dgm:pt modelId="{DCA76EB5-A033-47DC-9757-5AFDC4F0C53D}" type="sibTrans" cxnId="{422DEA00-A979-45E5-9B72-81272BC48A95}">
      <dgm:prSet/>
      <dgm:spPr/>
      <dgm:t>
        <a:bodyPr/>
        <a:lstStyle/>
        <a:p>
          <a:endParaRPr lang="en-US">
            <a:latin typeface="Arial" panose="020B0604020202020204" pitchFamily="34" charset="0"/>
            <a:cs typeface="Arial" panose="020B0604020202020204" pitchFamily="34" charset="0"/>
          </a:endParaRPr>
        </a:p>
      </dgm:t>
    </dgm:pt>
    <dgm:pt modelId="{2646B043-A2C6-4AB7-8E18-49C41CBDAD59}">
      <dgm:prSet phldrT="[Text]" custT="1"/>
      <dgm:spPr>
        <a:solidFill>
          <a:srgbClr val="47C3D3"/>
        </a:solidFill>
      </dgm:spPr>
      <dgm:t>
        <a:bodyPr/>
        <a:lstStyle/>
        <a:p>
          <a:r>
            <a:rPr lang="en-US" sz="2800" dirty="0">
              <a:solidFill>
                <a:srgbClr val="393839"/>
              </a:solidFill>
              <a:latin typeface="Arial" panose="020B0604020202020204" pitchFamily="34" charset="0"/>
              <a:cs typeface="Arial" panose="020B0604020202020204" pitchFamily="34" charset="0"/>
            </a:rPr>
            <a:t>Higher Education</a:t>
          </a:r>
        </a:p>
      </dgm:t>
    </dgm:pt>
    <dgm:pt modelId="{779B953E-E3DC-4485-A4CE-6F1D519402D8}" type="parTrans" cxnId="{975B2908-0C53-49D4-837D-15E446582E51}">
      <dgm:prSet/>
      <dgm:spPr/>
      <dgm:t>
        <a:bodyPr/>
        <a:lstStyle/>
        <a:p>
          <a:endParaRPr lang="en-US">
            <a:latin typeface="Arial" panose="020B0604020202020204" pitchFamily="34" charset="0"/>
            <a:cs typeface="Arial" panose="020B0604020202020204" pitchFamily="34" charset="0"/>
          </a:endParaRPr>
        </a:p>
      </dgm:t>
    </dgm:pt>
    <dgm:pt modelId="{33B352A5-5E28-4FA0-9F13-641ACB1E17AF}" type="sibTrans" cxnId="{975B2908-0C53-49D4-837D-15E446582E51}">
      <dgm:prSet/>
      <dgm:spPr/>
      <dgm:t>
        <a:bodyPr/>
        <a:lstStyle/>
        <a:p>
          <a:endParaRPr lang="en-US">
            <a:latin typeface="Arial" panose="020B0604020202020204" pitchFamily="34" charset="0"/>
            <a:cs typeface="Arial" panose="020B0604020202020204" pitchFamily="34" charset="0"/>
          </a:endParaRPr>
        </a:p>
      </dgm:t>
    </dgm:pt>
    <dgm:pt modelId="{23AB4B94-F2D8-46FC-ABB3-D3753881BA3D}">
      <dgm:prSet phldrT="[Text]" custT="1"/>
      <dgm:spPr>
        <a:solidFill>
          <a:srgbClr val="AA0000"/>
        </a:solidFill>
      </dgm:spPr>
      <dgm:t>
        <a:bodyPr/>
        <a:lstStyle/>
        <a:p>
          <a:r>
            <a:rPr lang="en-US" sz="2800" dirty="0">
              <a:solidFill>
                <a:schemeClr val="bg1"/>
              </a:solidFill>
              <a:latin typeface="Arial" panose="020B0604020202020204" pitchFamily="34" charset="0"/>
              <a:cs typeface="Arial" panose="020B0604020202020204" pitchFamily="34" charset="0"/>
            </a:rPr>
            <a:t>Competitive Employment</a:t>
          </a:r>
        </a:p>
      </dgm:t>
    </dgm:pt>
    <dgm:pt modelId="{55093F46-6DA9-43BA-A310-3A79C5F81A6B}" type="parTrans" cxnId="{6D4FCB00-C7F1-4E95-AF9D-EA0C4DE98F9E}">
      <dgm:prSet/>
      <dgm:spPr/>
      <dgm:t>
        <a:bodyPr/>
        <a:lstStyle/>
        <a:p>
          <a:endParaRPr lang="en-US">
            <a:latin typeface="Arial" panose="020B0604020202020204" pitchFamily="34" charset="0"/>
            <a:cs typeface="Arial" panose="020B0604020202020204" pitchFamily="34" charset="0"/>
          </a:endParaRPr>
        </a:p>
      </dgm:t>
    </dgm:pt>
    <dgm:pt modelId="{7BAAF93F-0BF6-482F-81CB-F937C6D8D420}" type="sibTrans" cxnId="{6D4FCB00-C7F1-4E95-AF9D-EA0C4DE98F9E}">
      <dgm:prSet/>
      <dgm:spPr/>
      <dgm:t>
        <a:bodyPr/>
        <a:lstStyle/>
        <a:p>
          <a:endParaRPr lang="en-US">
            <a:latin typeface="Arial" panose="020B0604020202020204" pitchFamily="34" charset="0"/>
            <a:cs typeface="Arial" panose="020B0604020202020204" pitchFamily="34" charset="0"/>
          </a:endParaRPr>
        </a:p>
      </dgm:t>
    </dgm:pt>
    <dgm:pt modelId="{3C19D578-76FA-4B47-A2B4-8B6032F08906}">
      <dgm:prSet phldrT="[Text]" custT="1"/>
      <dgm:spPr>
        <a:solidFill>
          <a:srgbClr val="6CB33F"/>
        </a:solidFill>
      </dgm:spPr>
      <dgm:t>
        <a:bodyPr/>
        <a:lstStyle/>
        <a:p>
          <a:r>
            <a:rPr lang="en-US" sz="2800" dirty="0">
              <a:solidFill>
                <a:schemeClr val="tx1"/>
              </a:solidFill>
              <a:latin typeface="Arial" panose="020B0604020202020204" pitchFamily="34" charset="0"/>
              <a:cs typeface="Arial" panose="020B0604020202020204" pitchFamily="34" charset="0"/>
            </a:rPr>
            <a:t>Other Education/Training</a:t>
          </a:r>
        </a:p>
      </dgm:t>
    </dgm:pt>
    <dgm:pt modelId="{08CEF708-EF4A-42DE-A213-DCCB3EFD3A2C}" type="parTrans" cxnId="{89AB6013-9ED3-408F-90B1-C6E516306DB7}">
      <dgm:prSet/>
      <dgm:spPr/>
      <dgm:t>
        <a:bodyPr/>
        <a:lstStyle/>
        <a:p>
          <a:endParaRPr lang="en-US">
            <a:latin typeface="Arial" panose="020B0604020202020204" pitchFamily="34" charset="0"/>
            <a:cs typeface="Arial" panose="020B0604020202020204" pitchFamily="34" charset="0"/>
          </a:endParaRPr>
        </a:p>
      </dgm:t>
    </dgm:pt>
    <dgm:pt modelId="{D2903194-F894-4089-B016-89D2953FE236}" type="sibTrans" cxnId="{89AB6013-9ED3-408F-90B1-C6E516306DB7}">
      <dgm:prSet/>
      <dgm:spPr/>
      <dgm:t>
        <a:bodyPr/>
        <a:lstStyle/>
        <a:p>
          <a:endParaRPr lang="en-US">
            <a:latin typeface="Arial" panose="020B0604020202020204" pitchFamily="34" charset="0"/>
            <a:cs typeface="Arial" panose="020B0604020202020204" pitchFamily="34" charset="0"/>
          </a:endParaRPr>
        </a:p>
      </dgm:t>
    </dgm:pt>
    <dgm:pt modelId="{DE22D29F-DAB8-4C38-9844-176787D2F742}">
      <dgm:prSet phldrT="[Text]" custT="1"/>
      <dgm:spPr>
        <a:solidFill>
          <a:srgbClr val="004C97"/>
        </a:solidFill>
      </dgm:spPr>
      <dgm:t>
        <a:bodyPr/>
        <a:lstStyle/>
        <a:p>
          <a:r>
            <a:rPr lang="en-US" sz="2800" dirty="0">
              <a:latin typeface="Arial" panose="020B0604020202020204" pitchFamily="34" charset="0"/>
              <a:cs typeface="Arial" panose="020B0604020202020204" pitchFamily="34" charset="0"/>
            </a:rPr>
            <a:t>Other Employment</a:t>
          </a:r>
        </a:p>
      </dgm:t>
    </dgm:pt>
    <dgm:pt modelId="{C3BCBC87-FE0A-4E84-BA2F-F6B012376EC4}" type="parTrans" cxnId="{CFA9C2FB-8E9B-4497-A581-A3C010BA4F17}">
      <dgm:prSet/>
      <dgm:spPr/>
      <dgm:t>
        <a:bodyPr/>
        <a:lstStyle/>
        <a:p>
          <a:endParaRPr lang="en-US">
            <a:latin typeface="Arial" panose="020B0604020202020204" pitchFamily="34" charset="0"/>
            <a:cs typeface="Arial" panose="020B0604020202020204" pitchFamily="34" charset="0"/>
          </a:endParaRPr>
        </a:p>
      </dgm:t>
    </dgm:pt>
    <dgm:pt modelId="{09A42619-BB6B-4EFA-A5BB-45133EBC8DC7}" type="sibTrans" cxnId="{CFA9C2FB-8E9B-4497-A581-A3C010BA4F17}">
      <dgm:prSet/>
      <dgm:spPr/>
      <dgm:t>
        <a:bodyPr/>
        <a:lstStyle/>
        <a:p>
          <a:endParaRPr lang="en-US">
            <a:latin typeface="Arial" panose="020B0604020202020204" pitchFamily="34" charset="0"/>
            <a:cs typeface="Arial" panose="020B0604020202020204" pitchFamily="34" charset="0"/>
          </a:endParaRPr>
        </a:p>
      </dgm:t>
    </dgm:pt>
    <dgm:pt modelId="{F1BD8A7B-76B9-4562-8532-F81E30864FF9}" type="pres">
      <dgm:prSet presAssocID="{3EC53042-CE99-4C64-8916-4BEC3FBE09E6}" presName="Name0" presStyleCnt="0">
        <dgm:presLayoutVars>
          <dgm:chPref val="1"/>
          <dgm:dir/>
          <dgm:animOne val="branch"/>
          <dgm:animLvl val="lvl"/>
          <dgm:resizeHandles/>
        </dgm:presLayoutVars>
      </dgm:prSet>
      <dgm:spPr/>
    </dgm:pt>
    <dgm:pt modelId="{FC3D5100-8B81-4EE5-B53B-D5130BD52AAD}" type="pres">
      <dgm:prSet presAssocID="{28DA2D8F-873A-425A-BFAD-8C11895E9076}" presName="vertOne" presStyleCnt="0"/>
      <dgm:spPr/>
    </dgm:pt>
    <dgm:pt modelId="{F5713F6B-2457-48B8-B89C-36AC859A711A}" type="pres">
      <dgm:prSet presAssocID="{28DA2D8F-873A-425A-BFAD-8C11895E9076}" presName="txOne" presStyleLbl="node0" presStyleIdx="0" presStyleCnt="1">
        <dgm:presLayoutVars>
          <dgm:chPref val="3"/>
        </dgm:presLayoutVars>
      </dgm:prSet>
      <dgm:spPr/>
    </dgm:pt>
    <dgm:pt modelId="{DB6A6635-9E5A-46B3-AE8D-33E03EEFC0EF}" type="pres">
      <dgm:prSet presAssocID="{28DA2D8F-873A-425A-BFAD-8C11895E9076}" presName="parTransOne" presStyleCnt="0"/>
      <dgm:spPr/>
    </dgm:pt>
    <dgm:pt modelId="{D4ED6678-1DEB-4227-BE39-80EB58D82F87}" type="pres">
      <dgm:prSet presAssocID="{28DA2D8F-873A-425A-BFAD-8C11895E9076}" presName="horzOne" presStyleCnt="0"/>
      <dgm:spPr/>
    </dgm:pt>
    <dgm:pt modelId="{8C3FBB91-361F-49B2-949C-CEC32072D96F}" type="pres">
      <dgm:prSet presAssocID="{CC43E420-EF2D-46D5-AC1E-BA42ADC2217F}" presName="vertTwo" presStyleCnt="0"/>
      <dgm:spPr/>
    </dgm:pt>
    <dgm:pt modelId="{5AE4581D-B523-4862-91D1-B97F423C79CD}" type="pres">
      <dgm:prSet presAssocID="{CC43E420-EF2D-46D5-AC1E-BA42ADC2217F}" presName="txTwo" presStyleLbl="node2" presStyleIdx="0" presStyleCnt="2">
        <dgm:presLayoutVars>
          <dgm:chPref val="3"/>
        </dgm:presLayoutVars>
      </dgm:prSet>
      <dgm:spPr/>
    </dgm:pt>
    <dgm:pt modelId="{27218D10-992B-4A3D-AA99-D0225BB1D84F}" type="pres">
      <dgm:prSet presAssocID="{CC43E420-EF2D-46D5-AC1E-BA42ADC2217F}" presName="parTransTwo" presStyleCnt="0"/>
      <dgm:spPr/>
    </dgm:pt>
    <dgm:pt modelId="{3EDD1999-21C5-43DA-B94B-151483F7C5CC}" type="pres">
      <dgm:prSet presAssocID="{CC43E420-EF2D-46D5-AC1E-BA42ADC2217F}" presName="horzTwo" presStyleCnt="0"/>
      <dgm:spPr/>
    </dgm:pt>
    <dgm:pt modelId="{B03608C3-3B72-4265-BE53-DD1F33B758BB}" type="pres">
      <dgm:prSet presAssocID="{2646B043-A2C6-4AB7-8E18-49C41CBDAD59}" presName="vertThree" presStyleCnt="0"/>
      <dgm:spPr/>
    </dgm:pt>
    <dgm:pt modelId="{D7F62141-4A96-4A82-85F0-116E1FE15209}" type="pres">
      <dgm:prSet presAssocID="{2646B043-A2C6-4AB7-8E18-49C41CBDAD59}" presName="txThree" presStyleLbl="node3" presStyleIdx="0" presStyleCnt="4" custScaleX="120766">
        <dgm:presLayoutVars>
          <dgm:chPref val="3"/>
        </dgm:presLayoutVars>
      </dgm:prSet>
      <dgm:spPr/>
    </dgm:pt>
    <dgm:pt modelId="{5B2DDFBD-8C4E-4DEF-BE6E-561C4D8AAFD5}" type="pres">
      <dgm:prSet presAssocID="{2646B043-A2C6-4AB7-8E18-49C41CBDAD59}" presName="horzThree" presStyleCnt="0"/>
      <dgm:spPr/>
    </dgm:pt>
    <dgm:pt modelId="{1A2CCBF9-8C19-449F-9AD2-97A8BC63DC15}" type="pres">
      <dgm:prSet presAssocID="{33B352A5-5E28-4FA0-9F13-641ACB1E17AF}" presName="sibSpaceThree" presStyleCnt="0"/>
      <dgm:spPr/>
    </dgm:pt>
    <dgm:pt modelId="{35DAE693-40CB-48AD-BAC3-08070974191F}" type="pres">
      <dgm:prSet presAssocID="{23AB4B94-F2D8-46FC-ABB3-D3753881BA3D}" presName="vertThree" presStyleCnt="0"/>
      <dgm:spPr/>
    </dgm:pt>
    <dgm:pt modelId="{CBFAD191-7E55-492D-9353-DF99C70FFD13}" type="pres">
      <dgm:prSet presAssocID="{23AB4B94-F2D8-46FC-ABB3-D3753881BA3D}" presName="txThree" presStyleLbl="node3" presStyleIdx="1" presStyleCnt="4" custScaleX="140864">
        <dgm:presLayoutVars>
          <dgm:chPref val="3"/>
        </dgm:presLayoutVars>
      </dgm:prSet>
      <dgm:spPr/>
    </dgm:pt>
    <dgm:pt modelId="{5891EA6A-020B-4445-8BC6-D31A99516F90}" type="pres">
      <dgm:prSet presAssocID="{23AB4B94-F2D8-46FC-ABB3-D3753881BA3D}" presName="horzThree" presStyleCnt="0"/>
      <dgm:spPr/>
    </dgm:pt>
    <dgm:pt modelId="{202ABC83-F850-4D6E-9A91-CBB532F92940}" type="pres">
      <dgm:prSet presAssocID="{7BAAF93F-0BF6-482F-81CB-F937C6D8D420}" presName="sibSpaceThree" presStyleCnt="0"/>
      <dgm:spPr/>
    </dgm:pt>
    <dgm:pt modelId="{C7751D9F-946E-425A-9ACD-3045163E897A}" type="pres">
      <dgm:prSet presAssocID="{3C19D578-76FA-4B47-A2B4-8B6032F08906}" presName="vertThree" presStyleCnt="0"/>
      <dgm:spPr/>
    </dgm:pt>
    <dgm:pt modelId="{C33FF7F5-9069-4267-A08D-9503FD097B19}" type="pres">
      <dgm:prSet presAssocID="{3C19D578-76FA-4B47-A2B4-8B6032F08906}" presName="txThree" presStyleLbl="node3" presStyleIdx="2" presStyleCnt="4" custScaleX="111788">
        <dgm:presLayoutVars>
          <dgm:chPref val="3"/>
        </dgm:presLayoutVars>
      </dgm:prSet>
      <dgm:spPr/>
    </dgm:pt>
    <dgm:pt modelId="{15D123EA-DC42-40D1-B9C7-8757379708D3}" type="pres">
      <dgm:prSet presAssocID="{3C19D578-76FA-4B47-A2B4-8B6032F08906}" presName="horzThree" presStyleCnt="0"/>
      <dgm:spPr/>
    </dgm:pt>
    <dgm:pt modelId="{D92445A6-DDB4-4CF0-AEE2-71D8DB6531B8}" type="pres">
      <dgm:prSet presAssocID="{D2903194-F894-4089-B016-89D2953FE236}" presName="sibSpaceThree" presStyleCnt="0"/>
      <dgm:spPr/>
    </dgm:pt>
    <dgm:pt modelId="{263B12DB-D964-4759-ADA8-28C022D76554}" type="pres">
      <dgm:prSet presAssocID="{DE22D29F-DAB8-4C38-9844-176787D2F742}" presName="vertThree" presStyleCnt="0"/>
      <dgm:spPr/>
    </dgm:pt>
    <dgm:pt modelId="{58FF83CD-5806-40E1-97B8-9DB58C175C6D}" type="pres">
      <dgm:prSet presAssocID="{DE22D29F-DAB8-4C38-9844-176787D2F742}" presName="txThree" presStyleLbl="node3" presStyleIdx="3" presStyleCnt="4" custScaleX="129714">
        <dgm:presLayoutVars>
          <dgm:chPref val="3"/>
        </dgm:presLayoutVars>
      </dgm:prSet>
      <dgm:spPr/>
    </dgm:pt>
    <dgm:pt modelId="{573B3E53-C999-48DC-B55D-4EA03CDE248B}" type="pres">
      <dgm:prSet presAssocID="{DE22D29F-DAB8-4C38-9844-176787D2F742}" presName="horzThree" presStyleCnt="0"/>
      <dgm:spPr/>
    </dgm:pt>
    <dgm:pt modelId="{A31B3685-5487-4F24-9AFC-5CAF288BFC00}" type="pres">
      <dgm:prSet presAssocID="{DCA76EB5-A033-47DC-9757-5AFDC4F0C53D}" presName="sibSpaceTwo" presStyleCnt="0"/>
      <dgm:spPr/>
    </dgm:pt>
    <dgm:pt modelId="{D5B625B1-8546-4732-A3C0-DE364DD1E018}" type="pres">
      <dgm:prSet presAssocID="{F1F5E832-D980-4D67-B1D5-FA83A44F33C6}" presName="vertTwo" presStyleCnt="0"/>
      <dgm:spPr/>
    </dgm:pt>
    <dgm:pt modelId="{4372C48A-8BAA-4D3C-A2B3-7A671A7512A2}" type="pres">
      <dgm:prSet presAssocID="{F1F5E832-D980-4D67-B1D5-FA83A44F33C6}" presName="txTwo" presStyleLbl="node2" presStyleIdx="1" presStyleCnt="2">
        <dgm:presLayoutVars>
          <dgm:chPref val="3"/>
        </dgm:presLayoutVars>
      </dgm:prSet>
      <dgm:spPr/>
    </dgm:pt>
    <dgm:pt modelId="{FD739D5D-E3AB-4E56-A958-FABC905B72D1}" type="pres">
      <dgm:prSet presAssocID="{F1F5E832-D980-4D67-B1D5-FA83A44F33C6}" presName="horzTwo" presStyleCnt="0"/>
      <dgm:spPr/>
    </dgm:pt>
  </dgm:ptLst>
  <dgm:cxnLst>
    <dgm:cxn modelId="{6D4FCB00-C7F1-4E95-AF9D-EA0C4DE98F9E}" srcId="{CC43E420-EF2D-46D5-AC1E-BA42ADC2217F}" destId="{23AB4B94-F2D8-46FC-ABB3-D3753881BA3D}" srcOrd="1" destOrd="0" parTransId="{55093F46-6DA9-43BA-A310-3A79C5F81A6B}" sibTransId="{7BAAF93F-0BF6-482F-81CB-F937C6D8D420}"/>
    <dgm:cxn modelId="{422DEA00-A979-45E5-9B72-81272BC48A95}" srcId="{28DA2D8F-873A-425A-BFAD-8C11895E9076}" destId="{CC43E420-EF2D-46D5-AC1E-BA42ADC2217F}" srcOrd="0" destOrd="0" parTransId="{CAF56E00-2837-482A-B1E1-2B276C99C0B7}" sibTransId="{DCA76EB5-A033-47DC-9757-5AFDC4F0C53D}"/>
    <dgm:cxn modelId="{975B2908-0C53-49D4-837D-15E446582E51}" srcId="{CC43E420-EF2D-46D5-AC1E-BA42ADC2217F}" destId="{2646B043-A2C6-4AB7-8E18-49C41CBDAD59}" srcOrd="0" destOrd="0" parTransId="{779B953E-E3DC-4485-A4CE-6F1D519402D8}" sibTransId="{33B352A5-5E28-4FA0-9F13-641ACB1E17AF}"/>
    <dgm:cxn modelId="{89AB6013-9ED3-408F-90B1-C6E516306DB7}" srcId="{CC43E420-EF2D-46D5-AC1E-BA42ADC2217F}" destId="{3C19D578-76FA-4B47-A2B4-8B6032F08906}" srcOrd="2" destOrd="0" parTransId="{08CEF708-EF4A-42DE-A213-DCCB3EFD3A2C}" sibTransId="{D2903194-F894-4089-B016-89D2953FE236}"/>
    <dgm:cxn modelId="{A29ABE23-E6DC-4806-AC51-6D19B4A1B393}" type="presOf" srcId="{23AB4B94-F2D8-46FC-ABB3-D3753881BA3D}" destId="{CBFAD191-7E55-492D-9353-DF99C70FFD13}" srcOrd="0" destOrd="0" presId="urn:microsoft.com/office/officeart/2005/8/layout/hierarchy4"/>
    <dgm:cxn modelId="{D8BA343D-E461-4F8A-B608-FB4A6BD258FB}" type="presOf" srcId="{2646B043-A2C6-4AB7-8E18-49C41CBDAD59}" destId="{D7F62141-4A96-4A82-85F0-116E1FE15209}" srcOrd="0" destOrd="0" presId="urn:microsoft.com/office/officeart/2005/8/layout/hierarchy4"/>
    <dgm:cxn modelId="{B326773F-C43A-4079-8505-A646DEA2124C}" type="presOf" srcId="{3C19D578-76FA-4B47-A2B4-8B6032F08906}" destId="{C33FF7F5-9069-4267-A08D-9503FD097B19}" srcOrd="0" destOrd="0" presId="urn:microsoft.com/office/officeart/2005/8/layout/hierarchy4"/>
    <dgm:cxn modelId="{E061195D-F5C7-430F-B6A9-FEADF144AB81}" type="presOf" srcId="{CC43E420-EF2D-46D5-AC1E-BA42ADC2217F}" destId="{5AE4581D-B523-4862-91D1-B97F423C79CD}" srcOrd="0" destOrd="0" presId="urn:microsoft.com/office/officeart/2005/8/layout/hierarchy4"/>
    <dgm:cxn modelId="{BA831569-E2F7-4B84-827C-C04016580051}" type="presOf" srcId="{28DA2D8F-873A-425A-BFAD-8C11895E9076}" destId="{F5713F6B-2457-48B8-B89C-36AC859A711A}" srcOrd="0" destOrd="0" presId="urn:microsoft.com/office/officeart/2005/8/layout/hierarchy4"/>
    <dgm:cxn modelId="{B2D5B273-F24C-4633-BA85-ACFA0B1FCFC0}" srcId="{28DA2D8F-873A-425A-BFAD-8C11895E9076}" destId="{F1F5E832-D980-4D67-B1D5-FA83A44F33C6}" srcOrd="1" destOrd="0" parTransId="{798DA20D-D58A-4000-9F24-DF3F7F664451}" sibTransId="{CB5CE0DE-A4A2-4CB3-99FE-2D6254C3FF98}"/>
    <dgm:cxn modelId="{CF29905A-493A-4E13-8415-A6805A9AAE90}" srcId="{3EC53042-CE99-4C64-8916-4BEC3FBE09E6}" destId="{28DA2D8F-873A-425A-BFAD-8C11895E9076}" srcOrd="0" destOrd="0" parTransId="{86FB81F2-57F2-40FE-A04F-FD0F1A126CF0}" sibTransId="{5779B4DF-6998-42F5-AA5E-702EBBC3E22B}"/>
    <dgm:cxn modelId="{30684180-8248-4E0C-81FD-7E90274AFF17}" type="presOf" srcId="{3EC53042-CE99-4C64-8916-4BEC3FBE09E6}" destId="{F1BD8A7B-76B9-4562-8532-F81E30864FF9}" srcOrd="0" destOrd="0" presId="urn:microsoft.com/office/officeart/2005/8/layout/hierarchy4"/>
    <dgm:cxn modelId="{5E652782-4FB1-49BB-8440-CDEC1967C106}" type="presOf" srcId="{DE22D29F-DAB8-4C38-9844-176787D2F742}" destId="{58FF83CD-5806-40E1-97B8-9DB58C175C6D}" srcOrd="0" destOrd="0" presId="urn:microsoft.com/office/officeart/2005/8/layout/hierarchy4"/>
    <dgm:cxn modelId="{0A20CD90-0C4F-46A1-B0B7-4222C4D62316}" type="presOf" srcId="{F1F5E832-D980-4D67-B1D5-FA83A44F33C6}" destId="{4372C48A-8BAA-4D3C-A2B3-7A671A7512A2}" srcOrd="0" destOrd="0" presId="urn:microsoft.com/office/officeart/2005/8/layout/hierarchy4"/>
    <dgm:cxn modelId="{CFA9C2FB-8E9B-4497-A581-A3C010BA4F17}" srcId="{CC43E420-EF2D-46D5-AC1E-BA42ADC2217F}" destId="{DE22D29F-DAB8-4C38-9844-176787D2F742}" srcOrd="3" destOrd="0" parTransId="{C3BCBC87-FE0A-4E84-BA2F-F6B012376EC4}" sibTransId="{09A42619-BB6B-4EFA-A5BB-45133EBC8DC7}"/>
    <dgm:cxn modelId="{CB8D7CD4-3FC2-479E-AD0D-E3D6C8C96672}" type="presParOf" srcId="{F1BD8A7B-76B9-4562-8532-F81E30864FF9}" destId="{FC3D5100-8B81-4EE5-B53B-D5130BD52AAD}" srcOrd="0" destOrd="0" presId="urn:microsoft.com/office/officeart/2005/8/layout/hierarchy4"/>
    <dgm:cxn modelId="{2C46568B-14C6-49F3-B4AA-FB80DCDA029F}" type="presParOf" srcId="{FC3D5100-8B81-4EE5-B53B-D5130BD52AAD}" destId="{F5713F6B-2457-48B8-B89C-36AC859A711A}" srcOrd="0" destOrd="0" presId="urn:microsoft.com/office/officeart/2005/8/layout/hierarchy4"/>
    <dgm:cxn modelId="{1E26D46A-AD9C-4D1A-8237-84DE9464350F}" type="presParOf" srcId="{FC3D5100-8B81-4EE5-B53B-D5130BD52AAD}" destId="{DB6A6635-9E5A-46B3-AE8D-33E03EEFC0EF}" srcOrd="1" destOrd="0" presId="urn:microsoft.com/office/officeart/2005/8/layout/hierarchy4"/>
    <dgm:cxn modelId="{9FD661B6-470A-4860-AD74-3EC75E629788}" type="presParOf" srcId="{FC3D5100-8B81-4EE5-B53B-D5130BD52AAD}" destId="{D4ED6678-1DEB-4227-BE39-80EB58D82F87}" srcOrd="2" destOrd="0" presId="urn:microsoft.com/office/officeart/2005/8/layout/hierarchy4"/>
    <dgm:cxn modelId="{2EF5BCD0-7CA6-491A-A65B-BC4D05C21CB2}" type="presParOf" srcId="{D4ED6678-1DEB-4227-BE39-80EB58D82F87}" destId="{8C3FBB91-361F-49B2-949C-CEC32072D96F}" srcOrd="0" destOrd="0" presId="urn:microsoft.com/office/officeart/2005/8/layout/hierarchy4"/>
    <dgm:cxn modelId="{2F6FA617-883C-4DA0-B27B-0246917CB528}" type="presParOf" srcId="{8C3FBB91-361F-49B2-949C-CEC32072D96F}" destId="{5AE4581D-B523-4862-91D1-B97F423C79CD}" srcOrd="0" destOrd="0" presId="urn:microsoft.com/office/officeart/2005/8/layout/hierarchy4"/>
    <dgm:cxn modelId="{504B0550-025B-40B4-9808-A432DFE6AD91}" type="presParOf" srcId="{8C3FBB91-361F-49B2-949C-CEC32072D96F}" destId="{27218D10-992B-4A3D-AA99-D0225BB1D84F}" srcOrd="1" destOrd="0" presId="urn:microsoft.com/office/officeart/2005/8/layout/hierarchy4"/>
    <dgm:cxn modelId="{6661A4CE-9A58-4CC3-9DAC-3DA749C65F7D}" type="presParOf" srcId="{8C3FBB91-361F-49B2-949C-CEC32072D96F}" destId="{3EDD1999-21C5-43DA-B94B-151483F7C5CC}" srcOrd="2" destOrd="0" presId="urn:microsoft.com/office/officeart/2005/8/layout/hierarchy4"/>
    <dgm:cxn modelId="{62E72508-44D2-4360-985B-6557E99C4FD3}" type="presParOf" srcId="{3EDD1999-21C5-43DA-B94B-151483F7C5CC}" destId="{B03608C3-3B72-4265-BE53-DD1F33B758BB}" srcOrd="0" destOrd="0" presId="urn:microsoft.com/office/officeart/2005/8/layout/hierarchy4"/>
    <dgm:cxn modelId="{DD3206C1-C2A3-4E5E-93F2-502CAEC10F57}" type="presParOf" srcId="{B03608C3-3B72-4265-BE53-DD1F33B758BB}" destId="{D7F62141-4A96-4A82-85F0-116E1FE15209}" srcOrd="0" destOrd="0" presId="urn:microsoft.com/office/officeart/2005/8/layout/hierarchy4"/>
    <dgm:cxn modelId="{C13A1EE8-425B-4A4B-83E0-B9CF95383863}" type="presParOf" srcId="{B03608C3-3B72-4265-BE53-DD1F33B758BB}" destId="{5B2DDFBD-8C4E-4DEF-BE6E-561C4D8AAFD5}" srcOrd="1" destOrd="0" presId="urn:microsoft.com/office/officeart/2005/8/layout/hierarchy4"/>
    <dgm:cxn modelId="{3273F906-2784-4061-92F6-9550D4A0065E}" type="presParOf" srcId="{3EDD1999-21C5-43DA-B94B-151483F7C5CC}" destId="{1A2CCBF9-8C19-449F-9AD2-97A8BC63DC15}" srcOrd="1" destOrd="0" presId="urn:microsoft.com/office/officeart/2005/8/layout/hierarchy4"/>
    <dgm:cxn modelId="{B98D85B3-E705-4542-8D9F-4A5492251A16}" type="presParOf" srcId="{3EDD1999-21C5-43DA-B94B-151483F7C5CC}" destId="{35DAE693-40CB-48AD-BAC3-08070974191F}" srcOrd="2" destOrd="0" presId="urn:microsoft.com/office/officeart/2005/8/layout/hierarchy4"/>
    <dgm:cxn modelId="{DB5395CE-7DDC-4808-8EB9-D150D1EA5C49}" type="presParOf" srcId="{35DAE693-40CB-48AD-BAC3-08070974191F}" destId="{CBFAD191-7E55-492D-9353-DF99C70FFD13}" srcOrd="0" destOrd="0" presId="urn:microsoft.com/office/officeart/2005/8/layout/hierarchy4"/>
    <dgm:cxn modelId="{33990DB1-0858-4AA7-B3DC-0C5F58DF8345}" type="presParOf" srcId="{35DAE693-40CB-48AD-BAC3-08070974191F}" destId="{5891EA6A-020B-4445-8BC6-D31A99516F90}" srcOrd="1" destOrd="0" presId="urn:microsoft.com/office/officeart/2005/8/layout/hierarchy4"/>
    <dgm:cxn modelId="{823E07C3-5789-4100-8987-A40E8C72B91A}" type="presParOf" srcId="{3EDD1999-21C5-43DA-B94B-151483F7C5CC}" destId="{202ABC83-F850-4D6E-9A91-CBB532F92940}" srcOrd="3" destOrd="0" presId="urn:microsoft.com/office/officeart/2005/8/layout/hierarchy4"/>
    <dgm:cxn modelId="{D883E1F2-7977-4E24-A249-AFC45BFF7B87}" type="presParOf" srcId="{3EDD1999-21C5-43DA-B94B-151483F7C5CC}" destId="{C7751D9F-946E-425A-9ACD-3045163E897A}" srcOrd="4" destOrd="0" presId="urn:microsoft.com/office/officeart/2005/8/layout/hierarchy4"/>
    <dgm:cxn modelId="{9A0FAFE1-7D01-49D1-B7B9-A873DF672E4C}" type="presParOf" srcId="{C7751D9F-946E-425A-9ACD-3045163E897A}" destId="{C33FF7F5-9069-4267-A08D-9503FD097B19}" srcOrd="0" destOrd="0" presId="urn:microsoft.com/office/officeart/2005/8/layout/hierarchy4"/>
    <dgm:cxn modelId="{0FBAF053-4E9F-4EF6-BD9F-79D537CDB3D9}" type="presParOf" srcId="{C7751D9F-946E-425A-9ACD-3045163E897A}" destId="{15D123EA-DC42-40D1-B9C7-8757379708D3}" srcOrd="1" destOrd="0" presId="urn:microsoft.com/office/officeart/2005/8/layout/hierarchy4"/>
    <dgm:cxn modelId="{D982DFD0-730B-477F-9214-AC95B41DD2DD}" type="presParOf" srcId="{3EDD1999-21C5-43DA-B94B-151483F7C5CC}" destId="{D92445A6-DDB4-4CF0-AEE2-71D8DB6531B8}" srcOrd="5" destOrd="0" presId="urn:microsoft.com/office/officeart/2005/8/layout/hierarchy4"/>
    <dgm:cxn modelId="{B1C4E4E0-E0DA-4BA7-9496-0771017EC245}" type="presParOf" srcId="{3EDD1999-21C5-43DA-B94B-151483F7C5CC}" destId="{263B12DB-D964-4759-ADA8-28C022D76554}" srcOrd="6" destOrd="0" presId="urn:microsoft.com/office/officeart/2005/8/layout/hierarchy4"/>
    <dgm:cxn modelId="{F60BD581-A93E-48FA-9055-4CD99465C607}" type="presParOf" srcId="{263B12DB-D964-4759-ADA8-28C022D76554}" destId="{58FF83CD-5806-40E1-97B8-9DB58C175C6D}" srcOrd="0" destOrd="0" presId="urn:microsoft.com/office/officeart/2005/8/layout/hierarchy4"/>
    <dgm:cxn modelId="{8790FF69-AF90-483C-95E1-E001F02A4B8E}" type="presParOf" srcId="{263B12DB-D964-4759-ADA8-28C022D76554}" destId="{573B3E53-C999-48DC-B55D-4EA03CDE248B}" srcOrd="1" destOrd="0" presId="urn:microsoft.com/office/officeart/2005/8/layout/hierarchy4"/>
    <dgm:cxn modelId="{D5C2DA2A-EB74-4318-A1C4-BE0DA6CC83EA}" type="presParOf" srcId="{D4ED6678-1DEB-4227-BE39-80EB58D82F87}" destId="{A31B3685-5487-4F24-9AFC-5CAF288BFC00}" srcOrd="1" destOrd="0" presId="urn:microsoft.com/office/officeart/2005/8/layout/hierarchy4"/>
    <dgm:cxn modelId="{ADC49C15-504F-4DC8-8550-CD2C7A271B3A}" type="presParOf" srcId="{D4ED6678-1DEB-4227-BE39-80EB58D82F87}" destId="{D5B625B1-8546-4732-A3C0-DE364DD1E018}" srcOrd="2" destOrd="0" presId="urn:microsoft.com/office/officeart/2005/8/layout/hierarchy4"/>
    <dgm:cxn modelId="{E81487C7-02EF-4A48-B98E-DA51D26D87B6}" type="presParOf" srcId="{D5B625B1-8546-4732-A3C0-DE364DD1E018}" destId="{4372C48A-8BAA-4D3C-A2B3-7A671A7512A2}" srcOrd="0" destOrd="0" presId="urn:microsoft.com/office/officeart/2005/8/layout/hierarchy4"/>
    <dgm:cxn modelId="{9416479B-0257-4BC2-9275-9E08FF72930A}" type="presParOf" srcId="{D5B625B1-8546-4732-A3C0-DE364DD1E018}" destId="{FD739D5D-E3AB-4E56-A958-FABC905B72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13F6B-2457-48B8-B89C-36AC859A711A}">
      <dsp:nvSpPr>
        <dsp:cNvPr id="0" name=""/>
        <dsp:cNvSpPr/>
      </dsp:nvSpPr>
      <dsp:spPr>
        <a:xfrm>
          <a:off x="2309" y="2324"/>
          <a:ext cx="11164159" cy="1340575"/>
        </a:xfrm>
        <a:prstGeom prst="roundRect">
          <a:avLst>
            <a:gd name="adj" fmla="val 10000"/>
          </a:avLst>
        </a:prstGeom>
        <a:solidFill>
          <a:schemeClr val="tx1">
            <a:lumMod val="65000"/>
            <a:lumOff val="3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Post School Outcomes</a:t>
          </a:r>
        </a:p>
      </dsp:txBody>
      <dsp:txXfrm>
        <a:off x="41573" y="41588"/>
        <a:ext cx="11085631" cy="1262047"/>
      </dsp:txXfrm>
    </dsp:sp>
    <dsp:sp modelId="{5AE4581D-B523-4862-91D1-B97F423C79CD}">
      <dsp:nvSpPr>
        <dsp:cNvPr id="0" name=""/>
        <dsp:cNvSpPr/>
      </dsp:nvSpPr>
      <dsp:spPr>
        <a:xfrm>
          <a:off x="13206" y="1533162"/>
          <a:ext cx="9207145" cy="1340575"/>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Any Engagement</a:t>
          </a:r>
        </a:p>
      </dsp:txBody>
      <dsp:txXfrm>
        <a:off x="52470" y="1572426"/>
        <a:ext cx="9128617" cy="1262047"/>
      </dsp:txXfrm>
    </dsp:sp>
    <dsp:sp modelId="{D7F62141-4A96-4A82-85F0-116E1FE15209}">
      <dsp:nvSpPr>
        <dsp:cNvPr id="0" name=""/>
        <dsp:cNvSpPr/>
      </dsp:nvSpPr>
      <dsp:spPr>
        <a:xfrm>
          <a:off x="13206" y="3063999"/>
          <a:ext cx="2155984" cy="1340575"/>
        </a:xfrm>
        <a:prstGeom prst="roundRect">
          <a:avLst>
            <a:gd name="adj" fmla="val 10000"/>
          </a:avLst>
        </a:prstGeom>
        <a:solidFill>
          <a:srgbClr val="47C3D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393839"/>
              </a:solidFill>
              <a:latin typeface="Arial" panose="020B0604020202020204" pitchFamily="34" charset="0"/>
              <a:cs typeface="Arial" panose="020B0604020202020204" pitchFamily="34" charset="0"/>
            </a:rPr>
            <a:t>Higher Education</a:t>
          </a:r>
        </a:p>
      </dsp:txBody>
      <dsp:txXfrm>
        <a:off x="52470" y="3103263"/>
        <a:ext cx="2077456" cy="1262047"/>
      </dsp:txXfrm>
    </dsp:sp>
    <dsp:sp modelId="{CBFAD191-7E55-492D-9353-DF99C70FFD13}">
      <dsp:nvSpPr>
        <dsp:cNvPr id="0" name=""/>
        <dsp:cNvSpPr/>
      </dsp:nvSpPr>
      <dsp:spPr>
        <a:xfrm>
          <a:off x="2244172" y="3063999"/>
          <a:ext cx="2514785" cy="1340575"/>
        </a:xfrm>
        <a:prstGeom prst="roundRect">
          <a:avLst>
            <a:gd name="adj" fmla="val 10000"/>
          </a:avLst>
        </a:prstGeom>
        <a:solidFill>
          <a:srgbClr val="AA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latin typeface="Arial" panose="020B0604020202020204" pitchFamily="34" charset="0"/>
              <a:cs typeface="Arial" panose="020B0604020202020204" pitchFamily="34" charset="0"/>
            </a:rPr>
            <a:t>Competitive Employment</a:t>
          </a:r>
        </a:p>
      </dsp:txBody>
      <dsp:txXfrm>
        <a:off x="2283436" y="3103263"/>
        <a:ext cx="2436257" cy="1262047"/>
      </dsp:txXfrm>
    </dsp:sp>
    <dsp:sp modelId="{C33FF7F5-9069-4267-A08D-9503FD097B19}">
      <dsp:nvSpPr>
        <dsp:cNvPr id="0" name=""/>
        <dsp:cNvSpPr/>
      </dsp:nvSpPr>
      <dsp:spPr>
        <a:xfrm>
          <a:off x="4833938" y="3063999"/>
          <a:ext cx="1995704" cy="1340575"/>
        </a:xfrm>
        <a:prstGeom prst="roundRect">
          <a:avLst>
            <a:gd name="adj" fmla="val 10000"/>
          </a:avLst>
        </a:prstGeom>
        <a:solidFill>
          <a:srgbClr val="6CB33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Other Education/Training</a:t>
          </a:r>
        </a:p>
      </dsp:txBody>
      <dsp:txXfrm>
        <a:off x="4873202" y="3103263"/>
        <a:ext cx="1917176" cy="1262047"/>
      </dsp:txXfrm>
    </dsp:sp>
    <dsp:sp modelId="{58FF83CD-5806-40E1-97B8-9DB58C175C6D}">
      <dsp:nvSpPr>
        <dsp:cNvPr id="0" name=""/>
        <dsp:cNvSpPr/>
      </dsp:nvSpPr>
      <dsp:spPr>
        <a:xfrm>
          <a:off x="6904623" y="3063999"/>
          <a:ext cx="2315729" cy="1340575"/>
        </a:xfrm>
        <a:prstGeom prst="roundRect">
          <a:avLst>
            <a:gd name="adj" fmla="val 10000"/>
          </a:avLst>
        </a:prstGeom>
        <a:solidFill>
          <a:srgbClr val="004C9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Other Employment</a:t>
          </a:r>
        </a:p>
      </dsp:txBody>
      <dsp:txXfrm>
        <a:off x="6943887" y="3103263"/>
        <a:ext cx="2237201" cy="1262047"/>
      </dsp:txXfrm>
    </dsp:sp>
    <dsp:sp modelId="{4372C48A-8BAA-4D3C-A2B3-7A671A7512A2}">
      <dsp:nvSpPr>
        <dsp:cNvPr id="0" name=""/>
        <dsp:cNvSpPr/>
      </dsp:nvSpPr>
      <dsp:spPr>
        <a:xfrm>
          <a:off x="9370314" y="1533162"/>
          <a:ext cx="1785257" cy="1340575"/>
        </a:xfrm>
        <a:prstGeom prst="roundRect">
          <a:avLst>
            <a:gd name="adj" fmla="val 10000"/>
          </a:avLst>
        </a:prstGeom>
        <a:solidFill>
          <a:srgbClr val="FDB9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393839"/>
              </a:solidFill>
              <a:latin typeface="Arial" panose="020B0604020202020204" pitchFamily="34" charset="0"/>
              <a:cs typeface="Arial" panose="020B0604020202020204" pitchFamily="34" charset="0"/>
            </a:rPr>
            <a:t>No Engage-</a:t>
          </a:r>
          <a:r>
            <a:rPr lang="en-US" sz="2800" kern="1200" dirty="0" err="1">
              <a:solidFill>
                <a:srgbClr val="393839"/>
              </a:solidFill>
              <a:latin typeface="Arial" panose="020B0604020202020204" pitchFamily="34" charset="0"/>
              <a:cs typeface="Arial" panose="020B0604020202020204" pitchFamily="34" charset="0"/>
            </a:rPr>
            <a:t>ment</a:t>
          </a:r>
          <a:endParaRPr lang="en-US" sz="2800" kern="1200" dirty="0">
            <a:solidFill>
              <a:srgbClr val="393839"/>
            </a:solidFill>
            <a:latin typeface="Arial" panose="020B0604020202020204" pitchFamily="34" charset="0"/>
            <a:cs typeface="Arial" panose="020B0604020202020204" pitchFamily="34" charset="0"/>
          </a:endParaRPr>
        </a:p>
      </dsp:txBody>
      <dsp:txXfrm>
        <a:off x="9409578" y="1572426"/>
        <a:ext cx="1706729" cy="12620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566229"/>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779520"/>
            <a:ext cx="5486400" cy="474268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FE46E3-F50B-40B7-A854-E3050C9E6CD9}" type="slidenum">
              <a:rPr lang="en-US" smtClean="0"/>
              <a:t>‹#›</a:t>
            </a:fld>
            <a:endParaRPr lang="en-US"/>
          </a:p>
        </p:txBody>
      </p:sp>
      <p:sp>
        <p:nvSpPr>
          <p:cNvPr id="2" name="Footer Placeholder 1"/>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mailto:ccts@seattleu.edu" TargetMode="External"/><Relationship Id="rId2" Type="http://schemas.openxmlformats.org/officeDocument/2006/relationships/slide" Target="../slides/slide75.xml"/><Relationship Id="rId1" Type="http://schemas.openxmlformats.org/officeDocument/2006/relationships/notesMaster" Target="../notesMasters/notesMaster1.xml"/><Relationship Id="rId4" Type="http://schemas.openxmlformats.org/officeDocument/2006/relationships/hyperlink" Target="http://www.seattleu.edu/ccts"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a:t>
            </a:fld>
            <a:endParaRPr lang="en-US" dirty="0"/>
          </a:p>
        </p:txBody>
      </p:sp>
    </p:spTree>
    <p:extLst>
      <p:ext uri="{BB962C8B-B14F-4D97-AF65-F5344CB8AC3E}">
        <p14:creationId xmlns:p14="http://schemas.microsoft.com/office/powerpoint/2010/main" val="198746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Highlight that PSO is acronym using during presentation</a:t>
            </a:r>
          </a:p>
        </p:txBody>
      </p:sp>
      <p:sp>
        <p:nvSpPr>
          <p:cNvPr id="4" name="Slide Number Placeholder 3"/>
          <p:cNvSpPr>
            <a:spLocks noGrp="1"/>
          </p:cNvSpPr>
          <p:nvPr>
            <p:ph type="sldNum" sz="quarter" idx="10"/>
          </p:nvPr>
        </p:nvSpPr>
        <p:spPr/>
        <p:txBody>
          <a:bodyPr/>
          <a:lstStyle/>
          <a:p>
            <a:fld id="{E8FE46E3-F50B-40B7-A854-E3050C9E6CD9}" type="slidenum">
              <a:rPr lang="en-US" smtClean="0"/>
              <a:t>2</a:t>
            </a:fld>
            <a:endParaRPr lang="en-US"/>
          </a:p>
        </p:txBody>
      </p:sp>
    </p:spTree>
    <p:extLst>
      <p:ext uri="{BB962C8B-B14F-4D97-AF65-F5344CB8AC3E}">
        <p14:creationId xmlns:p14="http://schemas.microsoft.com/office/powerpoint/2010/main" val="2614000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a:t>
            </a:r>
          </a:p>
          <a:p>
            <a:r>
              <a:rPr lang="en-US" dirty="0"/>
              <a:t>We are focusing on system and program improvement today, and the post-school outcome data can help guide our efforts</a:t>
            </a:r>
          </a:p>
        </p:txBody>
      </p:sp>
      <p:sp>
        <p:nvSpPr>
          <p:cNvPr id="4" name="Slide Number Placeholder 3"/>
          <p:cNvSpPr>
            <a:spLocks noGrp="1"/>
          </p:cNvSpPr>
          <p:nvPr>
            <p:ph type="sldNum" sz="quarter" idx="10"/>
          </p:nvPr>
        </p:nvSpPr>
        <p:spPr/>
        <p:txBody>
          <a:bodyPr/>
          <a:lstStyle/>
          <a:p>
            <a:fld id="{E8FE46E3-F50B-40B7-A854-E3050C9E6CD9}" type="slidenum">
              <a:rPr lang="en-US" smtClean="0"/>
              <a:t>4</a:t>
            </a:fld>
            <a:endParaRPr lang="en-US"/>
          </a:p>
        </p:txBody>
      </p:sp>
    </p:spTree>
    <p:extLst>
      <p:ext uri="{BB962C8B-B14F-4D97-AF65-F5344CB8AC3E}">
        <p14:creationId xmlns:p14="http://schemas.microsoft.com/office/powerpoint/2010/main" val="3299955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There is an important interrelationship among the indicators; </a:t>
            </a:r>
          </a:p>
          <a:p>
            <a:r>
              <a:rPr lang="en-US" dirty="0"/>
              <a:t>Quality IEPs lead to Staying in school, which leads to graduation, and better post-school outcomes.  </a:t>
            </a:r>
          </a:p>
        </p:txBody>
      </p:sp>
      <p:sp>
        <p:nvSpPr>
          <p:cNvPr id="4" name="Slide Number Placeholder 3"/>
          <p:cNvSpPr>
            <a:spLocks noGrp="1"/>
          </p:cNvSpPr>
          <p:nvPr>
            <p:ph type="sldNum" sz="quarter" idx="10"/>
          </p:nvPr>
        </p:nvSpPr>
        <p:spPr/>
        <p:txBody>
          <a:bodyPr/>
          <a:lstStyle/>
          <a:p>
            <a:fld id="{E8FE46E3-F50B-40B7-A854-E3050C9E6CD9}" type="slidenum">
              <a:rPr lang="en-US" smtClean="0"/>
              <a:t>5</a:t>
            </a:fld>
            <a:endParaRPr lang="en-US"/>
          </a:p>
        </p:txBody>
      </p:sp>
      <p:sp>
        <p:nvSpPr>
          <p:cNvPr id="5" name="Footer Placeholder 4"/>
          <p:cNvSpPr>
            <a:spLocks noGrp="1"/>
          </p:cNvSpPr>
          <p:nvPr>
            <p:ph type="ftr" sz="quarter" idx="11"/>
          </p:nvPr>
        </p:nvSpPr>
        <p:spPr>
          <a:xfrm>
            <a:off x="0" y="8685213"/>
            <a:ext cx="2971800" cy="458787"/>
          </a:xfrm>
          <a:prstGeom prst="rect">
            <a:avLst/>
          </a:prstGeom>
        </p:spPr>
        <p:txBody>
          <a:bodyPr/>
          <a:lstStyle/>
          <a:p>
            <a:endParaRPr lang="en-US" dirty="0"/>
          </a:p>
        </p:txBody>
      </p:sp>
    </p:spTree>
    <p:extLst>
      <p:ext uri="{BB962C8B-B14F-4D97-AF65-F5344CB8AC3E}">
        <p14:creationId xmlns:p14="http://schemas.microsoft.com/office/powerpoint/2010/main" val="4283347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I’m going to briefly walk through how post-school outcome data are collected and what data are reported</a:t>
            </a:r>
          </a:p>
        </p:txBody>
      </p:sp>
      <p:sp>
        <p:nvSpPr>
          <p:cNvPr id="4" name="Slide Number Placeholder 3"/>
          <p:cNvSpPr>
            <a:spLocks noGrp="1"/>
          </p:cNvSpPr>
          <p:nvPr>
            <p:ph type="sldNum" sz="quarter" idx="10"/>
          </p:nvPr>
        </p:nvSpPr>
        <p:spPr/>
        <p:txBody>
          <a:bodyPr/>
          <a:lstStyle/>
          <a:p>
            <a:fld id="{E8FE46E3-F50B-40B7-A854-E3050C9E6CD9}" type="slidenum">
              <a:rPr lang="en-US" smtClean="0"/>
              <a:t>6</a:t>
            </a:fld>
            <a:endParaRPr lang="en-US"/>
          </a:p>
        </p:txBody>
      </p:sp>
    </p:spTree>
    <p:extLst>
      <p:ext uri="{BB962C8B-B14F-4D97-AF65-F5344CB8AC3E}">
        <p14:creationId xmlns:p14="http://schemas.microsoft.com/office/powerpoint/2010/main" val="1038905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ED4DF93-EF49-4822-93A4-91470096EF3E}" type="slidenum">
              <a:rPr lang="en-US" smtClean="0"/>
              <a:pPr>
                <a:defRPr/>
              </a:pPr>
              <a:t>7</a:t>
            </a:fld>
            <a:endParaRPr lang="en-US"/>
          </a:p>
        </p:txBody>
      </p:sp>
    </p:spTree>
    <p:extLst>
      <p:ext uri="{BB962C8B-B14F-4D97-AF65-F5344CB8AC3E}">
        <p14:creationId xmlns:p14="http://schemas.microsoft.com/office/powerpoint/2010/main" val="3764900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C5A4F3B3-B815-4A02-8C60-649B5A00746C}" type="slidenum">
              <a:rPr lang="en-US" smtClean="0">
                <a:latin typeface="Arial" pitchFamily="-123" charset="0"/>
                <a:ea typeface="ＭＳ Ｐゴシック" pitchFamily="-123" charset="-128"/>
                <a:cs typeface="ＭＳ Ｐゴシック" pitchFamily="-123" charset="-128"/>
              </a:rPr>
              <a:pPr/>
              <a:t>8</a:t>
            </a:fld>
            <a:endParaRPr lang="en-US">
              <a:latin typeface="Arial" pitchFamily="-123" charset="0"/>
              <a:ea typeface="ＭＳ Ｐゴシック" pitchFamily="-123" charset="-128"/>
              <a:cs typeface="ＭＳ Ｐゴシック" pitchFamily="-123" charset="-128"/>
            </a:endParaRPr>
          </a:p>
        </p:txBody>
      </p:sp>
      <p:sp>
        <p:nvSpPr>
          <p:cNvPr id="36866" name="Rectangle 2"/>
          <p:cNvSpPr>
            <a:spLocks noGrp="1" noRot="1" noChangeAspect="1" noChangeArrowheads="1" noTextEdit="1"/>
          </p:cNvSpPr>
          <p:nvPr>
            <p:ph type="sldImg"/>
          </p:nvPr>
        </p:nvSpPr>
        <p:spPr>
          <a:xfrm>
            <a:off x="685800" y="566738"/>
            <a:ext cx="5486400" cy="3086100"/>
          </a:xfrm>
          <a:ln/>
        </p:spPr>
      </p:sp>
      <p:sp>
        <p:nvSpPr>
          <p:cNvPr id="36867" name="Rectangle 3"/>
          <p:cNvSpPr>
            <a:spLocks noGrp="1" noChangeArrowheads="1"/>
          </p:cNvSpPr>
          <p:nvPr>
            <p:ph type="body" idx="1"/>
          </p:nvPr>
        </p:nvSpPr>
        <p:spPr>
          <a:noFill/>
          <a:ln/>
        </p:spPr>
        <p:txBody>
          <a:bodyPr/>
          <a:lstStyle/>
          <a:p>
            <a:pPr eaLnBrk="1" hangingPunct="1"/>
            <a:endParaRPr lang="en-US" dirty="0">
              <a:latin typeface="Arial Narrow" pitchFamily="34" charset="0"/>
            </a:endParaRPr>
          </a:p>
        </p:txBody>
      </p:sp>
    </p:spTree>
    <p:extLst>
      <p:ext uri="{BB962C8B-B14F-4D97-AF65-F5344CB8AC3E}">
        <p14:creationId xmlns:p14="http://schemas.microsoft.com/office/powerpoint/2010/main" val="4157930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 information in the raw data can provide some additional direction for your questions or hypotheses.</a:t>
            </a:r>
          </a:p>
        </p:txBody>
      </p:sp>
      <p:sp>
        <p:nvSpPr>
          <p:cNvPr id="4" name="Slide Number Placeholder 3"/>
          <p:cNvSpPr>
            <a:spLocks noGrp="1"/>
          </p:cNvSpPr>
          <p:nvPr>
            <p:ph type="sldNum" sz="quarter" idx="10"/>
          </p:nvPr>
        </p:nvSpPr>
        <p:spPr/>
        <p:txBody>
          <a:bodyPr/>
          <a:lstStyle/>
          <a:p>
            <a:fld id="{E8FE46E3-F50B-40B7-A854-E3050C9E6CD9}" type="slidenum">
              <a:rPr lang="en-US" smtClean="0"/>
              <a:t>9</a:t>
            </a:fld>
            <a:endParaRPr lang="en-US"/>
          </a:p>
        </p:txBody>
      </p:sp>
    </p:spTree>
    <p:extLst>
      <p:ext uri="{BB962C8B-B14F-4D97-AF65-F5344CB8AC3E}">
        <p14:creationId xmlns:p14="http://schemas.microsoft.com/office/powerpoint/2010/main" val="33767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10</a:t>
            </a:fld>
            <a:endParaRPr lang="en-US"/>
          </a:p>
        </p:txBody>
      </p:sp>
    </p:spTree>
    <p:extLst>
      <p:ext uri="{BB962C8B-B14F-4D97-AF65-F5344CB8AC3E}">
        <p14:creationId xmlns:p14="http://schemas.microsoft.com/office/powerpoint/2010/main" val="127908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There are some limitations to survey data that I want you to keep in mind as we review the PSO data.</a:t>
            </a:r>
          </a:p>
          <a:p>
            <a:r>
              <a:rPr lang="en-US" dirty="0"/>
              <a:t>Self-report: dependent on what individuals share with the interviewer</a:t>
            </a:r>
          </a:p>
          <a:p>
            <a:r>
              <a:rPr lang="en-US" dirty="0"/>
              <a:t>So it’s not observational or verifiable</a:t>
            </a:r>
          </a:p>
          <a:p>
            <a:r>
              <a:rPr lang="en-US" dirty="0"/>
              <a:t>There have been studies that have shown that results to surveys change depending on how questions are phrased.</a:t>
            </a:r>
          </a:p>
          <a:p>
            <a:r>
              <a:rPr lang="en-US" dirty="0"/>
              <a:t>There is always missing data, so we have to ask ourselves who are we not hearing from with these results. People might refuse to participate, they might not want to answer all questions, or leavers might be difficult to reach.  For example, statewide our respondents are not representative of leavers who have dropped out because those leavers are difficult for school districts to reach.</a:t>
            </a:r>
          </a:p>
          <a:p>
            <a:r>
              <a:rPr lang="en-US" dirty="0"/>
              <a:t>Finally, data are descriptive. We do not run statistical analyses on these data to determine if differences in outcomes are significant, or beyond chance.</a:t>
            </a:r>
          </a:p>
          <a:p>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11</a:t>
            </a:fld>
            <a:endParaRPr lang="en-US"/>
          </a:p>
        </p:txBody>
      </p:sp>
    </p:spTree>
    <p:extLst>
      <p:ext uri="{BB962C8B-B14F-4D97-AF65-F5344CB8AC3E}">
        <p14:creationId xmlns:p14="http://schemas.microsoft.com/office/powerpoint/2010/main" val="167874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Going to briefly run through our terms and definitions to orient you.  There are more details on this in your packets of the post-school outcomes for your district or ESD</a:t>
            </a:r>
          </a:p>
        </p:txBody>
      </p:sp>
      <p:sp>
        <p:nvSpPr>
          <p:cNvPr id="4" name="Slide Number Placeholder 3"/>
          <p:cNvSpPr>
            <a:spLocks noGrp="1"/>
          </p:cNvSpPr>
          <p:nvPr>
            <p:ph type="sldNum" sz="quarter" idx="10"/>
          </p:nvPr>
        </p:nvSpPr>
        <p:spPr/>
        <p:txBody>
          <a:bodyPr/>
          <a:lstStyle/>
          <a:p>
            <a:fld id="{E8FE46E3-F50B-40B7-A854-E3050C9E6CD9}" type="slidenum">
              <a:rPr lang="en-US" smtClean="0"/>
              <a:t>12</a:t>
            </a:fld>
            <a:endParaRPr lang="en-US"/>
          </a:p>
        </p:txBody>
      </p:sp>
    </p:spTree>
    <p:extLst>
      <p:ext uri="{BB962C8B-B14F-4D97-AF65-F5344CB8AC3E}">
        <p14:creationId xmlns:p14="http://schemas.microsoft.com/office/powerpoint/2010/main" val="626763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685800" y="566738"/>
            <a:ext cx="5486400" cy="3086100"/>
          </a:xfrm>
          <a:ln/>
        </p:spPr>
      </p:sp>
      <p:sp>
        <p:nvSpPr>
          <p:cNvPr id="45058" name="Notes Placeholder 2"/>
          <p:cNvSpPr>
            <a:spLocks noGrp="1"/>
          </p:cNvSpPr>
          <p:nvPr>
            <p:ph type="body" idx="1"/>
          </p:nvPr>
        </p:nvSpPr>
        <p:spPr>
          <a:noFill/>
          <a:ln/>
        </p:spPr>
        <p:txBody>
          <a:bodyPr/>
          <a:lstStyle/>
          <a:p>
            <a:r>
              <a:rPr lang="en-US" dirty="0">
                <a:latin typeface="Arial Narrow" pitchFamily="34" charset="0"/>
              </a:rPr>
              <a:t>These are the state’s definitions. *Adult High school diploma is not considered dropping out for the 2017-2018 leaver year.</a:t>
            </a:r>
          </a:p>
        </p:txBody>
      </p:sp>
      <p:sp>
        <p:nvSpPr>
          <p:cNvPr id="45059" name="Slide Number Placeholder 3"/>
          <p:cNvSpPr>
            <a:spLocks noGrp="1"/>
          </p:cNvSpPr>
          <p:nvPr>
            <p:ph type="sldNum" sz="quarter" idx="5"/>
          </p:nvPr>
        </p:nvSpPr>
        <p:spPr>
          <a:noFill/>
        </p:spPr>
        <p:txBody>
          <a:bodyPr/>
          <a:lstStyle/>
          <a:p>
            <a:fld id="{A0FF2DD7-6424-4068-A14E-8866A00CC834}" type="slidenum">
              <a:rPr lang="en-US" smtClean="0">
                <a:latin typeface="Arial" pitchFamily="-123" charset="0"/>
                <a:ea typeface="ＭＳ Ｐゴシック" pitchFamily="-123" charset="-128"/>
                <a:cs typeface="ＭＳ Ｐゴシック" pitchFamily="-123" charset="-128"/>
              </a:rPr>
              <a:pPr/>
              <a:t>13</a:t>
            </a:fld>
            <a:endParaRPr lang="en-US">
              <a:latin typeface="Arial" pitchFamily="-123" charset="0"/>
              <a:ea typeface="ＭＳ Ｐゴシック" pitchFamily="-123" charset="-128"/>
              <a:cs typeface="ＭＳ Ｐゴシック" pitchFamily="-123" charset="-128"/>
            </a:endParaRPr>
          </a:p>
        </p:txBody>
      </p:sp>
    </p:spTree>
    <p:extLst>
      <p:ext uri="{BB962C8B-B14F-4D97-AF65-F5344CB8AC3E}">
        <p14:creationId xmlns:p14="http://schemas.microsoft.com/office/powerpoint/2010/main" val="306616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These are rank ordered 1-4. So if a leaver is engaged in multiple categories, they will just be counted in the highest category of engagement.  For example, if a leaver is enrolled in a 2 year college and working, they will just be counted as engaged in Higher Education.</a:t>
            </a:r>
          </a:p>
        </p:txBody>
      </p:sp>
      <p:sp>
        <p:nvSpPr>
          <p:cNvPr id="4" name="Slide Number Placeholder 3"/>
          <p:cNvSpPr>
            <a:spLocks noGrp="1"/>
          </p:cNvSpPr>
          <p:nvPr>
            <p:ph type="sldNum" sz="quarter" idx="10"/>
          </p:nvPr>
        </p:nvSpPr>
        <p:spPr/>
        <p:txBody>
          <a:bodyPr/>
          <a:lstStyle/>
          <a:p>
            <a:fld id="{E8FE46E3-F50B-40B7-A854-E3050C9E6CD9}" type="slidenum">
              <a:rPr lang="en-US" smtClean="0"/>
              <a:t>14</a:t>
            </a:fld>
            <a:endParaRPr lang="en-US"/>
          </a:p>
        </p:txBody>
      </p:sp>
    </p:spTree>
    <p:extLst>
      <p:ext uri="{BB962C8B-B14F-4D97-AF65-F5344CB8AC3E}">
        <p14:creationId xmlns:p14="http://schemas.microsoft.com/office/powerpoint/2010/main" val="3373649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31"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15</a:t>
            </a:fld>
            <a:endParaRPr lang="en-US">
              <a:latin typeface="Calibri" pitchFamily="31" charset="0"/>
            </a:endParaRPr>
          </a:p>
        </p:txBody>
      </p:sp>
    </p:spTree>
    <p:extLst>
      <p:ext uri="{BB962C8B-B14F-4D97-AF65-F5344CB8AC3E}">
        <p14:creationId xmlns:p14="http://schemas.microsoft.com/office/powerpoint/2010/main" val="2405744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pitchFamily="31" charset="-128"/>
              </a:rPr>
              <a:t>Although Other Education/training is rank ordered third I’m reviewing them out of order here so you can see the contrast with higher education.  Just like for higher education, a leaver must be enrolled at least a term and can be enrolled full or part time.  The difference is other education or training is a non- 2 year or 4- year college.  So this includes training programs, certificate programs that are less than two years, adult education, vocational or technical schools</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16</a:t>
            </a:fld>
            <a:endParaRPr lang="en-US">
              <a:latin typeface="Calibri" pitchFamily="31" charset="0"/>
            </a:endParaRPr>
          </a:p>
        </p:txBody>
      </p:sp>
    </p:spTree>
    <p:extLst>
      <p:ext uri="{BB962C8B-B14F-4D97-AF65-F5344CB8AC3E}">
        <p14:creationId xmlns:p14="http://schemas.microsoft.com/office/powerpoint/2010/main" val="3345344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pitchFamily="31" charset="-128"/>
              </a:rPr>
              <a:t>(read criteria)</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17</a:t>
            </a:fld>
            <a:endParaRPr lang="en-US">
              <a:latin typeface="Calibri" pitchFamily="31" charset="0"/>
            </a:endParaRPr>
          </a:p>
        </p:txBody>
      </p:sp>
    </p:spTree>
    <p:extLst>
      <p:ext uri="{BB962C8B-B14F-4D97-AF65-F5344CB8AC3E}">
        <p14:creationId xmlns:p14="http://schemas.microsoft.com/office/powerpoint/2010/main" val="2341281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685800" y="566738"/>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pitchFamily="31" charset="-128"/>
              </a:rPr>
              <a:t>(Read criteria.)</a:t>
            </a:r>
          </a:p>
          <a:p>
            <a:r>
              <a:rPr lang="en-US" dirty="0">
                <a:ea typeface="ＭＳ Ｐゴシック" pitchFamily="31" charset="-128"/>
              </a:rPr>
              <a:t>So the main difference between being competitively employed and engaged in some other employment is that for competitive employment the leaver must be making at least minimum wage and working at least 20 hours per week.  There is no wage or hour requirement for some other employment</a:t>
            </a:r>
          </a:p>
          <a:p>
            <a:r>
              <a:rPr lang="en-US" dirty="0">
                <a:ea typeface="ＭＳ Ｐゴシック" pitchFamily="31" charset="-128"/>
              </a:rPr>
              <a:t>In addition, the setting for competitive employment is with other employees who are non-disabled. So, although this is less common now, a leaver working in sheltered employment would be counted in this category of other employment.</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1" charset="-128"/>
              </a:defRPr>
            </a:lvl1pPr>
            <a:lvl2pPr marL="742909" indent="-285734" eaLnBrk="0" hangingPunct="0">
              <a:defRPr>
                <a:solidFill>
                  <a:schemeClr val="tx1"/>
                </a:solidFill>
                <a:latin typeface="Arial" charset="0"/>
                <a:ea typeface="ＭＳ Ｐゴシック" pitchFamily="31" charset="-128"/>
              </a:defRPr>
            </a:lvl2pPr>
            <a:lvl3pPr marL="1142937" indent="-228587" eaLnBrk="0" hangingPunct="0">
              <a:defRPr>
                <a:solidFill>
                  <a:schemeClr val="tx1"/>
                </a:solidFill>
                <a:latin typeface="Arial" charset="0"/>
                <a:ea typeface="ＭＳ Ｐゴシック" pitchFamily="31" charset="-128"/>
              </a:defRPr>
            </a:lvl3pPr>
            <a:lvl4pPr marL="1600112" indent="-228587" eaLnBrk="0" hangingPunct="0">
              <a:defRPr>
                <a:solidFill>
                  <a:schemeClr val="tx1"/>
                </a:solidFill>
                <a:latin typeface="Arial" charset="0"/>
                <a:ea typeface="ＭＳ Ｐゴシック" pitchFamily="31" charset="-128"/>
              </a:defRPr>
            </a:lvl4pPr>
            <a:lvl5pPr marL="2057287" indent="-228587" eaLnBrk="0" hangingPunct="0">
              <a:defRPr>
                <a:solidFill>
                  <a:schemeClr val="tx1"/>
                </a:solidFill>
                <a:latin typeface="Arial" charset="0"/>
                <a:ea typeface="ＭＳ Ｐゴシック" pitchFamily="31" charset="-128"/>
              </a:defRPr>
            </a:lvl5pPr>
            <a:lvl6pPr marL="2514461" indent="-228587" eaLnBrk="0" fontAlgn="base" hangingPunct="0">
              <a:spcBef>
                <a:spcPct val="0"/>
              </a:spcBef>
              <a:spcAft>
                <a:spcPct val="0"/>
              </a:spcAft>
              <a:defRPr>
                <a:solidFill>
                  <a:schemeClr val="tx1"/>
                </a:solidFill>
                <a:latin typeface="Arial" charset="0"/>
                <a:ea typeface="ＭＳ Ｐゴシック" pitchFamily="31" charset="-128"/>
              </a:defRPr>
            </a:lvl6pPr>
            <a:lvl7pPr marL="2971635" indent="-228587" eaLnBrk="0" fontAlgn="base" hangingPunct="0">
              <a:spcBef>
                <a:spcPct val="0"/>
              </a:spcBef>
              <a:spcAft>
                <a:spcPct val="0"/>
              </a:spcAft>
              <a:defRPr>
                <a:solidFill>
                  <a:schemeClr val="tx1"/>
                </a:solidFill>
                <a:latin typeface="Arial" charset="0"/>
                <a:ea typeface="ＭＳ Ｐゴシック" pitchFamily="31" charset="-128"/>
              </a:defRPr>
            </a:lvl7pPr>
            <a:lvl8pPr marL="3428810" indent="-228587" eaLnBrk="0" fontAlgn="base" hangingPunct="0">
              <a:spcBef>
                <a:spcPct val="0"/>
              </a:spcBef>
              <a:spcAft>
                <a:spcPct val="0"/>
              </a:spcAft>
              <a:defRPr>
                <a:solidFill>
                  <a:schemeClr val="tx1"/>
                </a:solidFill>
                <a:latin typeface="Arial" charset="0"/>
                <a:ea typeface="ＭＳ Ｐゴシック" pitchFamily="31" charset="-128"/>
              </a:defRPr>
            </a:lvl8pPr>
            <a:lvl9pPr marL="3885985" indent="-228587" eaLnBrk="0" fontAlgn="base" hangingPunct="0">
              <a:spcBef>
                <a:spcPct val="0"/>
              </a:spcBef>
              <a:spcAft>
                <a:spcPct val="0"/>
              </a:spcAft>
              <a:defRPr>
                <a:solidFill>
                  <a:schemeClr val="tx1"/>
                </a:solidFill>
                <a:latin typeface="Arial" charset="0"/>
                <a:ea typeface="ＭＳ Ｐゴシック" pitchFamily="31" charset="-128"/>
              </a:defRPr>
            </a:lvl9pPr>
          </a:lstStyle>
          <a:p>
            <a:pPr eaLnBrk="1" hangingPunct="1"/>
            <a:fld id="{35674828-DA30-40FF-833F-CB53944A5F8B}" type="slidenum">
              <a:rPr lang="en-US">
                <a:latin typeface="Calibri" pitchFamily="31" charset="0"/>
              </a:rPr>
              <a:pPr eaLnBrk="1" hangingPunct="1"/>
              <a:t>18</a:t>
            </a:fld>
            <a:endParaRPr lang="en-US">
              <a:latin typeface="Calibri" pitchFamily="31" charset="0"/>
            </a:endParaRPr>
          </a:p>
        </p:txBody>
      </p:sp>
    </p:spTree>
    <p:extLst>
      <p:ext uri="{BB962C8B-B14F-4D97-AF65-F5344CB8AC3E}">
        <p14:creationId xmlns:p14="http://schemas.microsoft.com/office/powerpoint/2010/main" val="1669897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 slide)</a:t>
            </a:r>
          </a:p>
          <a:p>
            <a:r>
              <a:rPr lang="en-US" dirty="0"/>
              <a:t>All the education and employment categories have a minimum time period required- at least one term for education and at least 90 days for employment.  So, for example, a leaver might be engaged in work but if it’s for less than 90 days they would be counted as not engaged</a:t>
            </a:r>
          </a:p>
        </p:txBody>
      </p:sp>
      <p:sp>
        <p:nvSpPr>
          <p:cNvPr id="4" name="Slide Number Placeholder 3"/>
          <p:cNvSpPr>
            <a:spLocks noGrp="1"/>
          </p:cNvSpPr>
          <p:nvPr>
            <p:ph type="sldNum" sz="quarter" idx="10"/>
          </p:nvPr>
        </p:nvSpPr>
        <p:spPr/>
        <p:txBody>
          <a:bodyPr/>
          <a:lstStyle/>
          <a:p>
            <a:fld id="{E8FE46E3-F50B-40B7-A854-E3050C9E6CD9}" type="slidenum">
              <a:rPr lang="en-US" smtClean="0"/>
              <a:t>19</a:t>
            </a:fld>
            <a:endParaRPr lang="en-US"/>
          </a:p>
        </p:txBody>
      </p:sp>
    </p:spTree>
    <p:extLst>
      <p:ext uri="{BB962C8B-B14F-4D97-AF65-F5344CB8AC3E}">
        <p14:creationId xmlns:p14="http://schemas.microsoft.com/office/powerpoint/2010/main" val="3176523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 I’m going to go through and orient you to the state outcome data.  My purpose is two-fold. So you can see how to interpret the various ways we report and present the data. Second, so you have an overview of the state data as after this we will break into groups and everyone will examine how their district or ESD compares to the state level data.</a:t>
            </a:r>
          </a:p>
        </p:txBody>
      </p:sp>
      <p:sp>
        <p:nvSpPr>
          <p:cNvPr id="4" name="Slide Number Placeholder 3"/>
          <p:cNvSpPr>
            <a:spLocks noGrp="1"/>
          </p:cNvSpPr>
          <p:nvPr>
            <p:ph type="sldNum" sz="quarter" idx="10"/>
          </p:nvPr>
        </p:nvSpPr>
        <p:spPr/>
        <p:txBody>
          <a:bodyPr/>
          <a:lstStyle/>
          <a:p>
            <a:fld id="{E8FE46E3-F50B-40B7-A854-E3050C9E6CD9}" type="slidenum">
              <a:rPr lang="en-US" smtClean="0"/>
              <a:t>20</a:t>
            </a:fld>
            <a:endParaRPr lang="en-US"/>
          </a:p>
        </p:txBody>
      </p:sp>
    </p:spTree>
    <p:extLst>
      <p:ext uri="{BB962C8B-B14F-4D97-AF65-F5344CB8AC3E}">
        <p14:creationId xmlns:p14="http://schemas.microsoft.com/office/powerpoint/2010/main" val="2656265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This chart shows the percentages of respondents in Washington state in each of the five Post-School outcome categories: Higher Education, Competitive Employment, Other Education/Training, Other Employment, and No Engagement.</a:t>
            </a:r>
          </a:p>
          <a:p>
            <a:endParaRPr lang="en-US" sz="1100" b="0" i="0" kern="1200" dirty="0">
              <a:solidFill>
                <a:schemeClr val="tx1"/>
              </a:solidFill>
              <a:effectLst/>
              <a:latin typeface="+mn-lt"/>
              <a:ea typeface="+mn-ea"/>
              <a:cs typeface="+mn-cs"/>
            </a:endParaRPr>
          </a:p>
          <a:p>
            <a:r>
              <a:rPr lang="en-US" b="0" baseline="0" dirty="0"/>
              <a:t>Contact rate for state leavers was 80.6%, meaning districts were able to get in contact with 80.6% of leavers.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Response rate for the state was 78.5%.  So 78% completed the survey. As I mentioned earlier, the lowest representative group is leavers who dropped out of school.</a:t>
            </a:r>
            <a:endParaRPr lang="en-US" sz="1100" b="0" i="0" kern="1200" dirty="0">
              <a:solidFill>
                <a:schemeClr val="tx1"/>
              </a:solidFill>
              <a:effectLst/>
              <a:latin typeface="+mn-lt"/>
              <a:ea typeface="+mn-ea"/>
              <a:cs typeface="+mn-cs"/>
            </a:endParaRPr>
          </a:p>
          <a:p>
            <a:endParaRPr lang="en-US" b="0" baseline="0" dirty="0"/>
          </a:p>
          <a:p>
            <a:r>
              <a:rPr lang="en-US" b="0" baseline="0" dirty="0"/>
              <a:t>I want to remind you also of all the limitations of survey data.  It really is only as good as who we reach. So, although it’s tempting to look at this graph and say that 27.8% of leavers are not engaged, in reality it’s 27.8% of leavers who took the survey.  It’s just an important distinction to keep in mind as you look at interpreting results.</a:t>
            </a:r>
          </a:p>
        </p:txBody>
      </p:sp>
      <p:sp>
        <p:nvSpPr>
          <p:cNvPr id="4" name="Slide Number Placeholder 3"/>
          <p:cNvSpPr>
            <a:spLocks noGrp="1"/>
          </p:cNvSpPr>
          <p:nvPr>
            <p:ph type="sldNum" sz="quarter" idx="10"/>
          </p:nvPr>
        </p:nvSpPr>
        <p:spPr/>
        <p:txBody>
          <a:bodyPr/>
          <a:lstStyle/>
          <a:p>
            <a:fld id="{EBA9D9B7-951B-46C4-B61F-7C3A673F39EC}" type="slidenum">
              <a:rPr lang="en-US" smtClean="0"/>
              <a:t>21</a:t>
            </a:fld>
            <a:endParaRPr lang="en-US"/>
          </a:p>
        </p:txBody>
      </p:sp>
    </p:spTree>
    <p:extLst>
      <p:ext uri="{BB962C8B-B14F-4D97-AF65-F5344CB8AC3E}">
        <p14:creationId xmlns:p14="http://schemas.microsoft.com/office/powerpoint/2010/main" val="2219108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Table of data from previous slide. </a:t>
            </a:r>
          </a:p>
          <a:p>
            <a:r>
              <a:rPr lang="en-US" dirty="0"/>
              <a:t>As I go through the data you’ll see a line or bar graph, and then a data table like this.</a:t>
            </a:r>
          </a:p>
          <a:p>
            <a:r>
              <a:rPr lang="en-US" dirty="0"/>
              <a:t>We want to make sure that individuals using screen readers are able to read our presentations.</a:t>
            </a:r>
          </a:p>
          <a:p>
            <a:r>
              <a:rPr lang="en-US" dirty="0"/>
              <a:t>This also provides specific percentages as those can be difficult to decipher in the charts.</a:t>
            </a:r>
          </a:p>
        </p:txBody>
      </p:sp>
      <p:sp>
        <p:nvSpPr>
          <p:cNvPr id="4" name="Slide Number Placeholder 3"/>
          <p:cNvSpPr>
            <a:spLocks noGrp="1"/>
          </p:cNvSpPr>
          <p:nvPr>
            <p:ph type="sldNum" sz="quarter" idx="10"/>
          </p:nvPr>
        </p:nvSpPr>
        <p:spPr/>
        <p:txBody>
          <a:bodyPr/>
          <a:lstStyle/>
          <a:p>
            <a:fld id="{E8FE46E3-F50B-40B7-A854-E3050C9E6CD9}" type="slidenum">
              <a:rPr lang="en-US" smtClean="0"/>
              <a:t>22</a:t>
            </a:fld>
            <a:endParaRPr lang="en-US"/>
          </a:p>
        </p:txBody>
      </p:sp>
    </p:spTree>
    <p:extLst>
      <p:ext uri="{BB962C8B-B14F-4D97-AF65-F5344CB8AC3E}">
        <p14:creationId xmlns:p14="http://schemas.microsoft.com/office/powerpoint/2010/main" val="1918913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In the following slides, Post-School Outcome data is first broken </a:t>
            </a:r>
            <a:r>
              <a:rPr lang="en-US" b="0" dirty="0"/>
              <a:t>down by Any Engagement and No Engagement.</a:t>
            </a:r>
          </a:p>
          <a:p>
            <a:endParaRPr lang="en-US" b="0" dirty="0"/>
          </a:p>
          <a:p>
            <a:r>
              <a:rPr lang="en-US" b="0" dirty="0"/>
              <a:t>Then, Any Engagement is further broken down into the four engagement categories: Higher Education, Competitive Employment, Other Education/Training, and Other Employment.</a:t>
            </a:r>
          </a:p>
          <a:p>
            <a:endParaRPr lang="en-US" b="0" dirty="0"/>
          </a:p>
        </p:txBody>
      </p:sp>
      <p:sp>
        <p:nvSpPr>
          <p:cNvPr id="4" name="Slide Number Placeholder 3"/>
          <p:cNvSpPr>
            <a:spLocks noGrp="1"/>
          </p:cNvSpPr>
          <p:nvPr>
            <p:ph type="sldNum" sz="quarter" idx="10"/>
          </p:nvPr>
        </p:nvSpPr>
        <p:spPr/>
        <p:txBody>
          <a:bodyPr/>
          <a:lstStyle/>
          <a:p>
            <a:fld id="{E8FE46E3-F50B-40B7-A854-E3050C9E6CD9}" type="slidenum">
              <a:rPr lang="en-US" smtClean="0"/>
              <a:t>23</a:t>
            </a:fld>
            <a:endParaRPr lang="en-US"/>
          </a:p>
        </p:txBody>
      </p:sp>
    </p:spTree>
    <p:extLst>
      <p:ext uri="{BB962C8B-B14F-4D97-AF65-F5344CB8AC3E}">
        <p14:creationId xmlns:p14="http://schemas.microsoft.com/office/powerpoint/2010/main" val="2732893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a:t>
            </a:r>
            <a:r>
              <a:rPr lang="en-US" sz="1100" b="0" i="0" kern="1200" baseline="0" dirty="0">
                <a:solidFill>
                  <a:schemeClr val="tx1"/>
                </a:solidFill>
                <a:effectLst/>
                <a:latin typeface="+mn-lt"/>
                <a:ea typeface="+mn-ea"/>
                <a:cs typeface="+mn-cs"/>
              </a:rPr>
              <a:t> are </a:t>
            </a:r>
            <a:r>
              <a:rPr lang="en-US" sz="1100" b="0" i="0" kern="1200" dirty="0">
                <a:solidFill>
                  <a:schemeClr val="tx1"/>
                </a:solidFill>
                <a:effectLst/>
                <a:latin typeface="+mn-lt"/>
                <a:ea typeface="+mn-ea"/>
                <a:cs typeface="+mn-cs"/>
              </a:rPr>
              <a:t>line charts showing the five-year data points for respondents in Washington state. It should be noted that these are actual data points and lines do not represent trend lines, therefore these charts do not predict future outcomes. This holds true for all the five-year overview charts we will look at on the next slides</a:t>
            </a:r>
          </a:p>
          <a:p>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These charts show overall engagement (orange) and non-engagement (yellow).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Again, Any Engagement means the respondent falls into any of the four post-secondary education or employment outcome categories, further detailed in the next set of charts.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So you can see that over the past 5 years, engagement rates have been slowly increasing, while Non-Engagement (which is essentially the inverse of engagement) has been slowly declining</a:t>
            </a:r>
          </a:p>
          <a:p>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24</a:t>
            </a:fld>
            <a:endParaRPr lang="en-US" dirty="0"/>
          </a:p>
        </p:txBody>
      </p:sp>
    </p:spTree>
    <p:extLst>
      <p:ext uri="{BB962C8B-B14F-4D97-AF65-F5344CB8AC3E}">
        <p14:creationId xmlns:p14="http://schemas.microsoft.com/office/powerpoint/2010/main" val="1854266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r>
              <a:rPr lang="en-US" sz="1100" b="0" i="0" kern="1200" dirty="0">
                <a:solidFill>
                  <a:schemeClr val="tx1"/>
                </a:solidFill>
                <a:effectLst/>
                <a:latin typeface="+mn-lt"/>
                <a:ea typeface="+mn-ea"/>
                <a:cs typeface="+mn-cs"/>
              </a:rPr>
              <a:t>Again, in 2012-2013 we had an engagement rate of 65.2%. In our latest leaver year that rate is 72.2%.  You can also see from these data that this rate has remained the same statewide for the last two leaver years: 2015-2016 and 2016-2017</a:t>
            </a:r>
          </a:p>
        </p:txBody>
      </p:sp>
      <p:sp>
        <p:nvSpPr>
          <p:cNvPr id="4" name="Slide Number Placeholder 3"/>
          <p:cNvSpPr>
            <a:spLocks noGrp="1"/>
          </p:cNvSpPr>
          <p:nvPr>
            <p:ph type="sldNum" sz="quarter" idx="10"/>
          </p:nvPr>
        </p:nvSpPr>
        <p:spPr/>
        <p:txBody>
          <a:bodyPr/>
          <a:lstStyle/>
          <a:p>
            <a:fld id="{E8FE46E3-F50B-40B7-A854-E3050C9E6CD9}" type="slidenum">
              <a:rPr lang="en-US" smtClean="0"/>
              <a:t>25</a:t>
            </a:fld>
            <a:endParaRPr lang="en-US"/>
          </a:p>
        </p:txBody>
      </p:sp>
    </p:spTree>
    <p:extLst>
      <p:ext uri="{BB962C8B-B14F-4D97-AF65-F5344CB8AC3E}">
        <p14:creationId xmlns:p14="http://schemas.microsoft.com/office/powerpoint/2010/main" val="1094005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a:t>
            </a:r>
            <a:r>
              <a:rPr lang="en-US" sz="1100" b="0" i="0" kern="1200" baseline="0" dirty="0">
                <a:solidFill>
                  <a:schemeClr val="tx1"/>
                </a:solidFill>
                <a:effectLst/>
                <a:latin typeface="+mn-lt"/>
                <a:ea typeface="+mn-ea"/>
                <a:cs typeface="+mn-cs"/>
              </a:rPr>
              <a:t> are </a:t>
            </a:r>
            <a:r>
              <a:rPr lang="en-US" sz="1100" b="0" i="0" kern="1200" dirty="0">
                <a:solidFill>
                  <a:schemeClr val="tx1"/>
                </a:solidFill>
                <a:effectLst/>
                <a:latin typeface="+mn-lt"/>
                <a:ea typeface="+mn-ea"/>
                <a:cs typeface="+mn-cs"/>
              </a:rPr>
              <a:t>line charts showing the five year data points for respondents in Washington state who fall into the Higher Education and Competitive Employment categories.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So we can see that higher education has slightly decreased over the past 5 years, whereas competitive employment rates have slightly increased.</a:t>
            </a:r>
          </a:p>
          <a:p>
            <a:r>
              <a:rPr lang="en-US" sz="1100" b="0" i="0" kern="1200" dirty="0">
                <a:solidFill>
                  <a:schemeClr val="tx1"/>
                </a:solidFill>
                <a:effectLst/>
                <a:latin typeface="+mn-lt"/>
                <a:ea typeface="+mn-ea"/>
                <a:cs typeface="+mn-cs"/>
              </a:rPr>
              <a:t>Any hypotheses as to why? (want them to begin to think about reasons)</a:t>
            </a:r>
          </a:p>
        </p:txBody>
      </p:sp>
      <p:sp>
        <p:nvSpPr>
          <p:cNvPr id="4" name="Slide Number Placeholder 3"/>
          <p:cNvSpPr>
            <a:spLocks noGrp="1"/>
          </p:cNvSpPr>
          <p:nvPr>
            <p:ph type="sldNum" sz="quarter" idx="10"/>
          </p:nvPr>
        </p:nvSpPr>
        <p:spPr/>
        <p:txBody>
          <a:bodyPr/>
          <a:lstStyle/>
          <a:p>
            <a:fld id="{EBA9D9B7-951B-46C4-B61F-7C3A673F39EC}" type="slidenum">
              <a:rPr lang="en-US" smtClean="0"/>
              <a:t>26</a:t>
            </a:fld>
            <a:endParaRPr lang="en-US" dirty="0"/>
          </a:p>
        </p:txBody>
      </p:sp>
    </p:spTree>
    <p:extLst>
      <p:ext uri="{BB962C8B-B14F-4D97-AF65-F5344CB8AC3E}">
        <p14:creationId xmlns:p14="http://schemas.microsoft.com/office/powerpoint/2010/main" val="289826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a:t>
            </a:r>
            <a:r>
              <a:rPr lang="en-US" sz="1100" b="0" i="0" kern="1200" baseline="0" dirty="0">
                <a:solidFill>
                  <a:schemeClr val="tx1"/>
                </a:solidFill>
                <a:effectLst/>
                <a:latin typeface="+mn-lt"/>
                <a:ea typeface="+mn-ea"/>
                <a:cs typeface="+mn-cs"/>
              </a:rPr>
              <a:t> are </a:t>
            </a:r>
            <a:r>
              <a:rPr lang="en-US" sz="1100" b="0" i="0" kern="1200" dirty="0">
                <a:solidFill>
                  <a:schemeClr val="tx1"/>
                </a:solidFill>
                <a:effectLst/>
                <a:latin typeface="+mn-lt"/>
                <a:ea typeface="+mn-ea"/>
                <a:cs typeface="+mn-cs"/>
              </a:rPr>
              <a:t>line charts showing the five year data points for respondents in Washington state who fall into the Other Education/Training and Other Employment categories.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As a reminder, other education refers to non- two year or four year colleges.  So technical programs, certificates, adult education.</a:t>
            </a:r>
          </a:p>
          <a:p>
            <a:r>
              <a:rPr lang="en-US" sz="1100" b="0" i="0" kern="1200" dirty="0">
                <a:solidFill>
                  <a:schemeClr val="tx1"/>
                </a:solidFill>
                <a:effectLst/>
                <a:latin typeface="+mn-lt"/>
                <a:ea typeface="+mn-ea"/>
                <a:cs typeface="+mn-cs"/>
              </a:rPr>
              <a:t>Other employment refers to employment that is less than 20 hours per week or less than minimum wage.  It also includes sheltered employment.</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So, here it’s a bit difficult to determine the history with these graphs, but it appears that other education has been pretty steady whereas other employment rates have increased.  Let’s look at the actual numbers quickly</a:t>
            </a:r>
          </a:p>
        </p:txBody>
      </p:sp>
      <p:sp>
        <p:nvSpPr>
          <p:cNvPr id="4" name="Slide Number Placeholder 3"/>
          <p:cNvSpPr>
            <a:spLocks noGrp="1"/>
          </p:cNvSpPr>
          <p:nvPr>
            <p:ph type="sldNum" sz="quarter" idx="10"/>
          </p:nvPr>
        </p:nvSpPr>
        <p:spPr/>
        <p:txBody>
          <a:bodyPr/>
          <a:lstStyle/>
          <a:p>
            <a:fld id="{EBA9D9B7-951B-46C4-B61F-7C3A673F39EC}" type="slidenum">
              <a:rPr lang="en-US" smtClean="0"/>
              <a:t>27</a:t>
            </a:fld>
            <a:endParaRPr lang="en-US" dirty="0"/>
          </a:p>
        </p:txBody>
      </p:sp>
    </p:spTree>
    <p:extLst>
      <p:ext uri="{BB962C8B-B14F-4D97-AF65-F5344CB8AC3E}">
        <p14:creationId xmlns:p14="http://schemas.microsoft.com/office/powerpoint/2010/main" val="1846436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So here’s the data from the previous graphs, showing that overall higher education has decreased slightly whereas competitive employment increased.</a:t>
            </a:r>
          </a:p>
          <a:p>
            <a:r>
              <a:rPr lang="en-US" sz="1100" b="0" i="0" kern="1200" dirty="0">
                <a:solidFill>
                  <a:schemeClr val="tx1"/>
                </a:solidFill>
                <a:effectLst/>
                <a:latin typeface="+mn-lt"/>
                <a:ea typeface="+mn-ea"/>
                <a:cs typeface="+mn-cs"/>
              </a:rPr>
              <a:t>I want to highlight that these are descriptive data.  First, we don’t know that there’s really a meaningful difference between, for example, the 21.8% higher education rate in 2015-2016 and the 21.3% rate in 16-17. We haven’t run more advanced statistical analyses on things like this.  That difference, for example, may be due to the % of leavers who responded or just due to chance.</a:t>
            </a:r>
          </a:p>
          <a:p>
            <a:r>
              <a:rPr lang="en-US" sz="1100" b="0" i="0" kern="1200" dirty="0">
                <a:solidFill>
                  <a:schemeClr val="tx1"/>
                </a:solidFill>
                <a:effectLst/>
                <a:latin typeface="+mn-lt"/>
                <a:ea typeface="+mn-ea"/>
                <a:cs typeface="+mn-cs"/>
              </a:rPr>
              <a:t>Second, although it’s really tempting to look at these as trends in the data, it’s not statistically valid to do so.  Just because there was a slight dip last year doesn’t mean that is a trend will continue. That would be a different statistical analysis- we are just describing the survey results.</a:t>
            </a:r>
          </a:p>
        </p:txBody>
      </p:sp>
      <p:sp>
        <p:nvSpPr>
          <p:cNvPr id="4" name="Slide Number Placeholder 3"/>
          <p:cNvSpPr>
            <a:spLocks noGrp="1"/>
          </p:cNvSpPr>
          <p:nvPr>
            <p:ph type="sldNum" sz="quarter" idx="10"/>
          </p:nvPr>
        </p:nvSpPr>
        <p:spPr/>
        <p:txBody>
          <a:bodyPr/>
          <a:lstStyle/>
          <a:p>
            <a:fld id="{E8FE46E3-F50B-40B7-A854-E3050C9E6CD9}" type="slidenum">
              <a:rPr lang="en-US" smtClean="0"/>
              <a:t>28</a:t>
            </a:fld>
            <a:endParaRPr lang="en-US"/>
          </a:p>
        </p:txBody>
      </p:sp>
    </p:spTree>
    <p:extLst>
      <p:ext uri="{BB962C8B-B14F-4D97-AF65-F5344CB8AC3E}">
        <p14:creationId xmlns:p14="http://schemas.microsoft.com/office/powerpoint/2010/main" val="1170099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If you recall it was difficult to tell the overview of other education and other employment in the graph.  We can see here it’s bounced around a bit for other education/training, with the last two years being the lowest at 2.9 and 3%.  The rate of other employment did increase approximately 3 percentage points over the past five years.</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Any hypotheses or ideas on why this might be?</a:t>
            </a:r>
          </a:p>
          <a:p>
            <a:r>
              <a:rPr lang="en-US" sz="1100" b="0" i="0" kern="1200" dirty="0">
                <a:solidFill>
                  <a:schemeClr val="tx1"/>
                </a:solidFill>
                <a:effectLst/>
                <a:latin typeface="+mn-lt"/>
                <a:ea typeface="+mn-ea"/>
                <a:cs typeface="+mn-cs"/>
              </a:rPr>
              <a:t>Just things that come to mind- we may not be able to answer them</a:t>
            </a:r>
          </a:p>
        </p:txBody>
      </p:sp>
      <p:sp>
        <p:nvSpPr>
          <p:cNvPr id="4" name="Slide Number Placeholder 3"/>
          <p:cNvSpPr>
            <a:spLocks noGrp="1"/>
          </p:cNvSpPr>
          <p:nvPr>
            <p:ph type="sldNum" sz="quarter" idx="10"/>
          </p:nvPr>
        </p:nvSpPr>
        <p:spPr/>
        <p:txBody>
          <a:bodyPr/>
          <a:lstStyle/>
          <a:p>
            <a:fld id="{E8FE46E3-F50B-40B7-A854-E3050C9E6CD9}" type="slidenum">
              <a:rPr lang="en-US" smtClean="0"/>
              <a:t>29</a:t>
            </a:fld>
            <a:endParaRPr lang="en-US"/>
          </a:p>
        </p:txBody>
      </p:sp>
    </p:spTree>
    <p:extLst>
      <p:ext uri="{BB962C8B-B14F-4D97-AF65-F5344CB8AC3E}">
        <p14:creationId xmlns:p14="http://schemas.microsoft.com/office/powerpoint/2010/main" val="3871655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In the following slides we will review the outcomes by exit categories, gender categories, race/ethnicity categories, and disability categories.</a:t>
            </a:r>
          </a:p>
        </p:txBody>
      </p:sp>
      <p:sp>
        <p:nvSpPr>
          <p:cNvPr id="4" name="Slide Number Placeholder 3"/>
          <p:cNvSpPr>
            <a:spLocks noGrp="1"/>
          </p:cNvSpPr>
          <p:nvPr>
            <p:ph type="sldNum" sz="quarter" idx="10"/>
          </p:nvPr>
        </p:nvSpPr>
        <p:spPr/>
        <p:txBody>
          <a:bodyPr/>
          <a:lstStyle/>
          <a:p>
            <a:fld id="{E8FE46E3-F50B-40B7-A854-E3050C9E6CD9}" type="slidenum">
              <a:rPr lang="en-US" smtClean="0"/>
              <a:t>30</a:t>
            </a:fld>
            <a:endParaRPr lang="en-US"/>
          </a:p>
        </p:txBody>
      </p:sp>
    </p:spTree>
    <p:extLst>
      <p:ext uri="{BB962C8B-B14F-4D97-AF65-F5344CB8AC3E}">
        <p14:creationId xmlns:p14="http://schemas.microsoft.com/office/powerpoint/2010/main" val="293356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a:t>
            </a:r>
            <a:r>
              <a:rPr lang="en-US" sz="1100" b="1" i="0" kern="1200" dirty="0">
                <a:solidFill>
                  <a:schemeClr val="tx1"/>
                </a:solidFill>
                <a:effectLst/>
                <a:latin typeface="+mn-lt"/>
                <a:ea typeface="+mn-ea"/>
                <a:cs typeface="+mn-cs"/>
              </a:rPr>
              <a:t>Exit Categories</a:t>
            </a:r>
            <a:r>
              <a:rPr lang="en-US" sz="1100" b="0" i="0" kern="1200" dirty="0">
                <a:solidFill>
                  <a:schemeClr val="tx1"/>
                </a:solidFill>
                <a:effectLst/>
                <a:latin typeface="+mn-lt"/>
                <a:ea typeface="+mn-ea"/>
                <a:cs typeface="+mn-cs"/>
              </a:rPr>
              <a:t>, who fall into the </a:t>
            </a:r>
            <a:r>
              <a:rPr lang="en-US" sz="1100" b="1" i="0" kern="1200" dirty="0">
                <a:solidFill>
                  <a:schemeClr val="tx1"/>
                </a:solidFill>
                <a:effectLst/>
                <a:latin typeface="+mn-lt"/>
                <a:ea typeface="+mn-ea"/>
                <a:cs typeface="+mn-cs"/>
              </a:rPr>
              <a:t>Any Engagement</a:t>
            </a:r>
            <a:r>
              <a:rPr lang="en-US" sz="1100" b="0" i="0" kern="1200" dirty="0">
                <a:solidFill>
                  <a:schemeClr val="tx1"/>
                </a:solidFill>
                <a:effectLst/>
                <a:latin typeface="+mn-lt"/>
                <a:ea typeface="+mn-ea"/>
                <a:cs typeface="+mn-cs"/>
              </a:rPr>
              <a:t> and </a:t>
            </a:r>
            <a:r>
              <a:rPr lang="en-US" sz="1100" b="1" i="0" kern="1200" dirty="0">
                <a:solidFill>
                  <a:schemeClr val="tx1"/>
                </a:solidFill>
                <a:effectLst/>
                <a:latin typeface="+mn-lt"/>
                <a:ea typeface="+mn-ea"/>
                <a:cs typeface="+mn-cs"/>
              </a:rPr>
              <a:t>No Engagement </a:t>
            </a:r>
            <a:r>
              <a:rPr lang="en-US" sz="1100" b="0" i="0" kern="1200" dirty="0">
                <a:solidFill>
                  <a:schemeClr val="tx1"/>
                </a:solidFill>
                <a:effectLst/>
                <a:latin typeface="+mn-lt"/>
                <a:ea typeface="+mn-ea"/>
                <a:cs typeface="+mn-cs"/>
              </a:rPr>
              <a:t>categories.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So, not surprisingly we can see that leavers who graduated are engaged at a much higher rate than students who dropped out, 77% versus 51%</a:t>
            </a:r>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31</a:t>
            </a:fld>
            <a:endParaRPr lang="en-US" dirty="0"/>
          </a:p>
        </p:txBody>
      </p:sp>
    </p:spTree>
    <p:extLst>
      <p:ext uri="{BB962C8B-B14F-4D97-AF65-F5344CB8AC3E}">
        <p14:creationId xmlns:p14="http://schemas.microsoft.com/office/powerpoint/2010/main" val="26701950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32</a:t>
            </a:fld>
            <a:endParaRPr lang="en-US"/>
          </a:p>
        </p:txBody>
      </p:sp>
    </p:spTree>
    <p:extLst>
      <p:ext uri="{BB962C8B-B14F-4D97-AF65-F5344CB8AC3E}">
        <p14:creationId xmlns:p14="http://schemas.microsoft.com/office/powerpoint/2010/main" val="4104055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So of those leavers who are engaged, these two charts illustrate the percentage of respondents, by Exit Categories, who fall into the Higher Education and Competitive Employment. </a:t>
            </a:r>
          </a:p>
          <a:p>
            <a:r>
              <a:rPr lang="en-US" sz="1100" b="0" i="0" kern="1200" dirty="0">
                <a:solidFill>
                  <a:schemeClr val="tx1"/>
                </a:solidFill>
                <a:effectLst/>
                <a:latin typeface="+mn-lt"/>
                <a:ea typeface="+mn-ea"/>
                <a:cs typeface="+mn-cs"/>
              </a:rPr>
              <a:t>We can see in both categories graduates fare better than non-grads.  Not surprisingly this is more so in higher education</a:t>
            </a:r>
          </a:p>
        </p:txBody>
      </p:sp>
      <p:sp>
        <p:nvSpPr>
          <p:cNvPr id="4" name="Slide Number Placeholder 3"/>
          <p:cNvSpPr>
            <a:spLocks noGrp="1"/>
          </p:cNvSpPr>
          <p:nvPr>
            <p:ph type="sldNum" sz="quarter" idx="10"/>
          </p:nvPr>
        </p:nvSpPr>
        <p:spPr/>
        <p:txBody>
          <a:bodyPr/>
          <a:lstStyle/>
          <a:p>
            <a:fld id="{EBA9D9B7-951B-46C4-B61F-7C3A673F39EC}" type="slidenum">
              <a:rPr lang="en-US" smtClean="0"/>
              <a:t>33</a:t>
            </a:fld>
            <a:endParaRPr lang="en-US" dirty="0"/>
          </a:p>
        </p:txBody>
      </p:sp>
    </p:spTree>
    <p:extLst>
      <p:ext uri="{BB962C8B-B14F-4D97-AF65-F5344CB8AC3E}">
        <p14:creationId xmlns:p14="http://schemas.microsoft.com/office/powerpoint/2010/main" val="15369390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Exit Categories, who fall into the Other Education/Training and Other Employment categories. </a:t>
            </a:r>
          </a:p>
          <a:p>
            <a:r>
              <a:rPr lang="en-US" sz="1100" b="0" i="0" kern="1200" dirty="0">
                <a:solidFill>
                  <a:schemeClr val="tx1"/>
                </a:solidFill>
                <a:effectLst/>
                <a:latin typeface="+mn-lt"/>
                <a:ea typeface="+mn-ea"/>
                <a:cs typeface="+mn-cs"/>
              </a:rPr>
              <a:t>Interestingly, the students who dropped out have higher rates of engagement in these other categories.</a:t>
            </a:r>
          </a:p>
          <a:p>
            <a:r>
              <a:rPr lang="en-US" sz="1100" b="0" i="0" kern="1200" dirty="0">
                <a:solidFill>
                  <a:schemeClr val="tx1"/>
                </a:solidFill>
                <a:effectLst/>
                <a:latin typeface="+mn-lt"/>
                <a:ea typeface="+mn-ea"/>
                <a:cs typeface="+mn-cs"/>
              </a:rPr>
              <a:t>Any thoughts or hypotheses on why that would be?</a:t>
            </a:r>
          </a:p>
          <a:p>
            <a:r>
              <a:rPr lang="en-US" sz="1100" b="0" i="0" kern="1200" dirty="0">
                <a:solidFill>
                  <a:schemeClr val="tx1"/>
                </a:solidFill>
                <a:effectLst/>
                <a:latin typeface="+mn-lt"/>
                <a:ea typeface="+mn-ea"/>
                <a:cs typeface="+mn-cs"/>
              </a:rPr>
              <a:t>(thought/idea: students drop out because they have jobs or want to engage in other training… but these jobs may tend to be non- competitive employment due to wage or hours)</a:t>
            </a:r>
          </a:p>
        </p:txBody>
      </p:sp>
      <p:sp>
        <p:nvSpPr>
          <p:cNvPr id="4" name="Slide Number Placeholder 3"/>
          <p:cNvSpPr>
            <a:spLocks noGrp="1"/>
          </p:cNvSpPr>
          <p:nvPr>
            <p:ph type="sldNum" sz="quarter" idx="10"/>
          </p:nvPr>
        </p:nvSpPr>
        <p:spPr/>
        <p:txBody>
          <a:bodyPr/>
          <a:lstStyle/>
          <a:p>
            <a:fld id="{EBA9D9B7-951B-46C4-B61F-7C3A673F39EC}" type="slidenum">
              <a:rPr lang="en-US" smtClean="0"/>
              <a:t>34</a:t>
            </a:fld>
            <a:endParaRPr lang="en-US" dirty="0"/>
          </a:p>
        </p:txBody>
      </p:sp>
    </p:spTree>
    <p:extLst>
      <p:ext uri="{BB962C8B-B14F-4D97-AF65-F5344CB8AC3E}">
        <p14:creationId xmlns:p14="http://schemas.microsoft.com/office/powerpoint/2010/main" val="3071856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35</a:t>
            </a:fld>
            <a:endParaRPr lang="en-US"/>
          </a:p>
        </p:txBody>
      </p:sp>
    </p:spTree>
    <p:extLst>
      <p:ext uri="{BB962C8B-B14F-4D97-AF65-F5344CB8AC3E}">
        <p14:creationId xmlns:p14="http://schemas.microsoft.com/office/powerpoint/2010/main" val="2366490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gender categories, who fall into the Any Engagement and No Engagement categories. </a:t>
            </a:r>
          </a:p>
          <a:p>
            <a:r>
              <a:rPr lang="en-US" sz="1100" b="0" i="0" kern="1200" dirty="0">
                <a:solidFill>
                  <a:schemeClr val="tx1"/>
                </a:solidFill>
                <a:effectLst/>
                <a:latin typeface="+mn-lt"/>
                <a:ea typeface="+mn-ea"/>
                <a:cs typeface="+mn-cs"/>
              </a:rPr>
              <a:t>You can see that for the state, there’s not a huge gap however it appears leavers who fall into the male category have higher engagement than those falling into the female category</a:t>
            </a:r>
          </a:p>
          <a:p>
            <a:endParaRPr lang="en-US" sz="11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BA9D9B7-951B-46C4-B61F-7C3A673F39EC}" type="slidenum">
              <a:rPr lang="en-US" smtClean="0"/>
              <a:t>36</a:t>
            </a:fld>
            <a:endParaRPr lang="en-US" dirty="0"/>
          </a:p>
        </p:txBody>
      </p:sp>
    </p:spTree>
    <p:extLst>
      <p:ext uri="{BB962C8B-B14F-4D97-AF65-F5344CB8AC3E}">
        <p14:creationId xmlns:p14="http://schemas.microsoft.com/office/powerpoint/2010/main" val="2122522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37</a:t>
            </a:fld>
            <a:endParaRPr lang="en-US"/>
          </a:p>
        </p:txBody>
      </p:sp>
    </p:spTree>
    <p:extLst>
      <p:ext uri="{BB962C8B-B14F-4D97-AF65-F5344CB8AC3E}">
        <p14:creationId xmlns:p14="http://schemas.microsoft.com/office/powerpoint/2010/main" val="537593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Once we break down engagement into our outcome categories, we see more differences between the male and female categories. Those in the female category are engaged in higher education at a rate of 25.8% whereas those in the male category are engaged at a rate of 18.8%</a:t>
            </a:r>
          </a:p>
          <a:p>
            <a:r>
              <a:rPr lang="en-US" sz="1100" b="0" i="0" kern="1200" dirty="0">
                <a:solidFill>
                  <a:schemeClr val="tx1"/>
                </a:solidFill>
                <a:effectLst/>
                <a:latin typeface="+mn-lt"/>
                <a:ea typeface="+mn-ea"/>
                <a:cs typeface="+mn-cs"/>
              </a:rPr>
              <a:t>The opposite is true for competitive employment. 37.5% of those in the male category are competitively employed versus 29.9% of those in the female category.</a:t>
            </a:r>
          </a:p>
        </p:txBody>
      </p:sp>
      <p:sp>
        <p:nvSpPr>
          <p:cNvPr id="4" name="Slide Number Placeholder 3"/>
          <p:cNvSpPr>
            <a:spLocks noGrp="1"/>
          </p:cNvSpPr>
          <p:nvPr>
            <p:ph type="sldNum" sz="quarter" idx="10"/>
          </p:nvPr>
        </p:nvSpPr>
        <p:spPr/>
        <p:txBody>
          <a:bodyPr/>
          <a:lstStyle/>
          <a:p>
            <a:fld id="{EBA9D9B7-951B-46C4-B61F-7C3A673F39EC}" type="slidenum">
              <a:rPr lang="en-US" smtClean="0"/>
              <a:t>38</a:t>
            </a:fld>
            <a:endParaRPr lang="en-US" dirty="0"/>
          </a:p>
        </p:txBody>
      </p:sp>
    </p:spTree>
    <p:extLst>
      <p:ext uri="{BB962C8B-B14F-4D97-AF65-F5344CB8AC3E}">
        <p14:creationId xmlns:p14="http://schemas.microsoft.com/office/powerpoint/2010/main" val="28220034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gender categories, who fall into the Other Education/Training and Other Employment categories. </a:t>
            </a:r>
          </a:p>
          <a:p>
            <a:r>
              <a:rPr lang="en-US" sz="1100" b="0" i="0" kern="1200" dirty="0">
                <a:solidFill>
                  <a:schemeClr val="tx1"/>
                </a:solidFill>
                <a:effectLst/>
                <a:latin typeface="+mn-lt"/>
                <a:ea typeface="+mn-ea"/>
                <a:cs typeface="+mn-cs"/>
              </a:rPr>
              <a:t>The two groups are pretty equal for other education at 3 and 3.1 percent.</a:t>
            </a:r>
          </a:p>
          <a:p>
            <a:r>
              <a:rPr lang="en-US" sz="1100" b="0" i="0" kern="1200" dirty="0">
                <a:solidFill>
                  <a:schemeClr val="tx1"/>
                </a:solidFill>
                <a:effectLst/>
                <a:latin typeface="+mn-lt"/>
                <a:ea typeface="+mn-ea"/>
                <a:cs typeface="+mn-cs"/>
              </a:rPr>
              <a:t>For other employment, leavers in the male category are engaged at a 13.5 percent, whereas the female category is engaged in other employment at 12.2%</a:t>
            </a:r>
          </a:p>
        </p:txBody>
      </p:sp>
      <p:sp>
        <p:nvSpPr>
          <p:cNvPr id="4" name="Slide Number Placeholder 3"/>
          <p:cNvSpPr>
            <a:spLocks noGrp="1"/>
          </p:cNvSpPr>
          <p:nvPr>
            <p:ph type="sldNum" sz="quarter" idx="10"/>
          </p:nvPr>
        </p:nvSpPr>
        <p:spPr/>
        <p:txBody>
          <a:bodyPr/>
          <a:lstStyle/>
          <a:p>
            <a:fld id="{EBA9D9B7-951B-46C4-B61F-7C3A673F39EC}" type="slidenum">
              <a:rPr lang="en-US" smtClean="0"/>
              <a:t>39</a:t>
            </a:fld>
            <a:endParaRPr lang="en-US" dirty="0"/>
          </a:p>
        </p:txBody>
      </p:sp>
    </p:spTree>
    <p:extLst>
      <p:ext uri="{BB962C8B-B14F-4D97-AF65-F5344CB8AC3E}">
        <p14:creationId xmlns:p14="http://schemas.microsoft.com/office/powerpoint/2010/main" val="1274339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40</a:t>
            </a:fld>
            <a:endParaRPr lang="en-US"/>
          </a:p>
        </p:txBody>
      </p:sp>
    </p:spTree>
    <p:extLst>
      <p:ext uri="{BB962C8B-B14F-4D97-AF65-F5344CB8AC3E}">
        <p14:creationId xmlns:p14="http://schemas.microsoft.com/office/powerpoint/2010/main" val="15236262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race/ethnicity categories, who fall into the Any Engagement and No Engagement categories. </a:t>
            </a:r>
          </a:p>
          <a:p>
            <a:r>
              <a:rPr lang="en-US" sz="1100" b="0" i="0" kern="1200" dirty="0">
                <a:solidFill>
                  <a:schemeClr val="tx1"/>
                </a:solidFill>
                <a:effectLst/>
                <a:latin typeface="+mn-lt"/>
                <a:ea typeface="+mn-ea"/>
                <a:cs typeface="+mn-cs"/>
              </a:rPr>
              <a:t>This and disability type are where it gets a little trickier to interpret due to the number of categories. </a:t>
            </a:r>
          </a:p>
          <a:p>
            <a:r>
              <a:rPr lang="en-US" sz="1100" b="0" i="0" kern="1200" dirty="0">
                <a:solidFill>
                  <a:schemeClr val="tx1"/>
                </a:solidFill>
                <a:effectLst/>
                <a:latin typeface="+mn-lt"/>
                <a:ea typeface="+mn-ea"/>
                <a:cs typeface="+mn-cs"/>
              </a:rPr>
              <a:t>For engagement, the lowest rates are leavers in the categories of American Indian/Native Alaskan at 58.7% followed by multiracial at 69.3%.  The highest rates of engagement are Black/African American at 77.1% followed by Asian at 75%</a:t>
            </a:r>
          </a:p>
          <a:p>
            <a:endParaRPr lang="en-US" sz="1100" b="0" i="0" kern="1200" dirty="0">
              <a:solidFill>
                <a:schemeClr val="tx1"/>
              </a:solidFill>
              <a:effectLst/>
              <a:latin typeface="+mn-lt"/>
              <a:ea typeface="+mn-ea"/>
              <a:cs typeface="+mn-cs"/>
            </a:endParaRPr>
          </a:p>
          <a:p>
            <a:r>
              <a:rPr lang="en-US" dirty="0"/>
              <a:t>Any hypotheses or thoughts on this?</a:t>
            </a:r>
          </a:p>
          <a:p>
            <a:r>
              <a:rPr lang="en-US" dirty="0"/>
              <a:t>(we thought interesting that black/African American and Hispanic/</a:t>
            </a:r>
            <a:r>
              <a:rPr lang="en-US" dirty="0" err="1"/>
              <a:t>latino</a:t>
            </a:r>
            <a:r>
              <a:rPr lang="en-US" dirty="0"/>
              <a:t> leavers had higher engagement than white leavers. This is our first year looking at any engagement as an outcome category. Looking back that has been the case for 4 of the past 5 years.)</a:t>
            </a:r>
          </a:p>
          <a:p>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41</a:t>
            </a:fld>
            <a:endParaRPr lang="en-US" dirty="0"/>
          </a:p>
        </p:txBody>
      </p:sp>
    </p:spTree>
    <p:extLst>
      <p:ext uri="{BB962C8B-B14F-4D97-AF65-F5344CB8AC3E}">
        <p14:creationId xmlns:p14="http://schemas.microsoft.com/office/powerpoint/2010/main" val="1733863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 want to point out the sample size column here. The lower the number of leavers in a category the more variable the results. For example, if you only have say 15 leavers in a category then the results depend more upon the characteristics of the leavers that were sampled.  This is especially relevant when looking at a district or ESD’s data as often there are low numbers in some categories. It makes it hard to draw reliable conclusions as it may really vary from year to year based on the characteristics of that group.</a:t>
            </a:r>
          </a:p>
          <a:p>
            <a:endParaRPr lang="en-US" dirty="0"/>
          </a:p>
          <a:p>
            <a:r>
              <a:rPr lang="en-US" dirty="0"/>
              <a:t>Finally, as you can see in the not provided category there are less than 10 leavers. Due to confidentiality reasons we don’t report the actual number of leavers in a group if there are less than 10.</a:t>
            </a:r>
          </a:p>
        </p:txBody>
      </p:sp>
      <p:sp>
        <p:nvSpPr>
          <p:cNvPr id="4" name="Slide Number Placeholder 3"/>
          <p:cNvSpPr>
            <a:spLocks noGrp="1"/>
          </p:cNvSpPr>
          <p:nvPr>
            <p:ph type="sldNum" sz="quarter" idx="10"/>
          </p:nvPr>
        </p:nvSpPr>
        <p:spPr/>
        <p:txBody>
          <a:bodyPr/>
          <a:lstStyle/>
          <a:p>
            <a:fld id="{E8FE46E3-F50B-40B7-A854-E3050C9E6CD9}" type="slidenum">
              <a:rPr lang="en-US" smtClean="0"/>
              <a:t>42</a:t>
            </a:fld>
            <a:endParaRPr lang="en-US"/>
          </a:p>
        </p:txBody>
      </p:sp>
    </p:spTree>
    <p:extLst>
      <p:ext uri="{BB962C8B-B14F-4D97-AF65-F5344CB8AC3E}">
        <p14:creationId xmlns:p14="http://schemas.microsoft.com/office/powerpoint/2010/main" val="1704217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race/ethnicity categories, who fall into the Higher Education and Competitive Employment categories. </a:t>
            </a:r>
          </a:p>
          <a:p>
            <a:r>
              <a:rPr lang="en-US" sz="1100" b="0" i="0" kern="1200" dirty="0">
                <a:solidFill>
                  <a:schemeClr val="tx1"/>
                </a:solidFill>
                <a:effectLst/>
                <a:latin typeface="+mn-lt"/>
                <a:ea typeface="+mn-ea"/>
                <a:cs typeface="+mn-cs"/>
              </a:rPr>
              <a:t>For higher education, the categories of Asian, Black/African American, and multi-racial had the highest rates of engagement.</a:t>
            </a:r>
          </a:p>
          <a:p>
            <a:r>
              <a:rPr lang="en-US" sz="1100" b="0" i="0" kern="1200" dirty="0">
                <a:solidFill>
                  <a:schemeClr val="tx1"/>
                </a:solidFill>
                <a:effectLst/>
                <a:latin typeface="+mn-lt"/>
                <a:ea typeface="+mn-ea"/>
                <a:cs typeface="+mn-cs"/>
              </a:rPr>
              <a:t>For competitive employment, the categories of Native Hawaiian/Pacific Islander, Hispanic, and White had the highest rates.</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Any hypotheses or thoughts on this?</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(Thoughts/Ideas: </a:t>
            </a:r>
          </a:p>
          <a:p>
            <a:r>
              <a:rPr lang="en-US" sz="1100" b="0" i="0" kern="1200" dirty="0">
                <a:solidFill>
                  <a:schemeClr val="tx1"/>
                </a:solidFill>
                <a:effectLst/>
                <a:latin typeface="+mn-lt"/>
                <a:ea typeface="+mn-ea"/>
                <a:cs typeface="+mn-cs"/>
              </a:rPr>
              <a:t>Asian students are typically always highest for higher </a:t>
            </a:r>
            <a:r>
              <a:rPr lang="en-US" sz="1100" b="0" i="0" kern="1200" dirty="0" err="1">
                <a:solidFill>
                  <a:schemeClr val="tx1"/>
                </a:solidFill>
                <a:effectLst/>
                <a:latin typeface="+mn-lt"/>
                <a:ea typeface="+mn-ea"/>
                <a:cs typeface="+mn-cs"/>
              </a:rPr>
              <a:t>ed</a:t>
            </a:r>
            <a:r>
              <a:rPr lang="en-US" sz="1100" b="0" i="0" kern="1200" dirty="0">
                <a:solidFill>
                  <a:schemeClr val="tx1"/>
                </a:solidFill>
                <a:effectLst/>
                <a:latin typeface="+mn-lt"/>
                <a:ea typeface="+mn-ea"/>
                <a:cs typeface="+mn-cs"/>
              </a:rPr>
              <a:t>; </a:t>
            </a:r>
          </a:p>
          <a:p>
            <a:r>
              <a:rPr lang="en-US" sz="1100" b="0" i="0" kern="1200" dirty="0">
                <a:solidFill>
                  <a:schemeClr val="tx1"/>
                </a:solidFill>
                <a:effectLst/>
                <a:latin typeface="+mn-lt"/>
                <a:ea typeface="+mn-ea"/>
                <a:cs typeface="+mn-cs"/>
              </a:rPr>
              <a:t>Statewide: (all students in gen </a:t>
            </a:r>
            <a:r>
              <a:rPr lang="en-US" sz="1100" b="0" i="0" kern="1200" dirty="0" err="1">
                <a:solidFill>
                  <a:schemeClr val="tx1"/>
                </a:solidFill>
                <a:effectLst/>
                <a:latin typeface="+mn-lt"/>
                <a:ea typeface="+mn-ea"/>
                <a:cs typeface="+mn-cs"/>
              </a:rPr>
              <a:t>ed</a:t>
            </a:r>
            <a:r>
              <a:rPr lang="en-US" sz="1100" b="0" i="0" kern="1200" dirty="0">
                <a:solidFill>
                  <a:schemeClr val="tx1"/>
                </a:solidFill>
                <a:effectLst/>
                <a:latin typeface="+mn-lt"/>
                <a:ea typeface="+mn-ea"/>
                <a:cs typeface="+mn-cs"/>
              </a:rPr>
              <a:t>/sped) 60.5% of black/African American and 60.5% of white students attend college; whereas 50% of </a:t>
            </a:r>
            <a:r>
              <a:rPr lang="en-US" sz="1100" b="0" i="0" kern="1200" dirty="0" err="1">
                <a:solidFill>
                  <a:schemeClr val="tx1"/>
                </a:solidFill>
                <a:effectLst/>
                <a:latin typeface="+mn-lt"/>
                <a:ea typeface="+mn-ea"/>
                <a:cs typeface="+mn-cs"/>
              </a:rPr>
              <a:t>hispanic</a:t>
            </a:r>
            <a:r>
              <a:rPr lang="en-US" sz="1100" b="0" i="0" kern="1200" dirty="0">
                <a:solidFill>
                  <a:schemeClr val="tx1"/>
                </a:solidFill>
                <a:effectLst/>
                <a:latin typeface="+mn-lt"/>
                <a:ea typeface="+mn-ea"/>
                <a:cs typeface="+mn-cs"/>
              </a:rPr>
              <a:t>./</a:t>
            </a:r>
            <a:r>
              <a:rPr lang="en-US" sz="1100" b="0" i="0" kern="1200" dirty="0" err="1">
                <a:solidFill>
                  <a:schemeClr val="tx1"/>
                </a:solidFill>
                <a:effectLst/>
                <a:latin typeface="+mn-lt"/>
                <a:ea typeface="+mn-ea"/>
                <a:cs typeface="+mn-cs"/>
              </a:rPr>
              <a:t>latino</a:t>
            </a:r>
            <a:r>
              <a:rPr lang="en-US" sz="1100" b="0" i="0" kern="1200" dirty="0">
                <a:solidFill>
                  <a:schemeClr val="tx1"/>
                </a:solidFill>
                <a:effectLst/>
                <a:latin typeface="+mn-lt"/>
                <a:ea typeface="+mn-ea"/>
                <a:cs typeface="+mn-cs"/>
              </a:rPr>
              <a:t> students attend. So these results don’t exactly mimic those, but not entirely off either especially as all is survey data</a:t>
            </a:r>
          </a:p>
          <a:p>
            <a:r>
              <a:rPr lang="en-US" sz="1100" b="0" i="0" kern="1200" dirty="0">
                <a:solidFill>
                  <a:schemeClr val="tx1"/>
                </a:solidFill>
                <a:effectLst/>
                <a:latin typeface="+mn-lt"/>
                <a:ea typeface="+mn-ea"/>
                <a:cs typeface="+mn-cs"/>
              </a:rPr>
              <a:t>It’s possible there’s an issue of representation- are minority students over-represented in special education when they shouldn’t be, therefore they do “better” than a typical special education graduate?  This is called disproportionality and it’s something commonly reported in the literature)</a:t>
            </a:r>
          </a:p>
        </p:txBody>
      </p:sp>
      <p:sp>
        <p:nvSpPr>
          <p:cNvPr id="4" name="Slide Number Placeholder 3"/>
          <p:cNvSpPr>
            <a:spLocks noGrp="1"/>
          </p:cNvSpPr>
          <p:nvPr>
            <p:ph type="sldNum" sz="quarter" idx="10"/>
          </p:nvPr>
        </p:nvSpPr>
        <p:spPr/>
        <p:txBody>
          <a:bodyPr/>
          <a:lstStyle/>
          <a:p>
            <a:fld id="{EBA9D9B7-951B-46C4-B61F-7C3A673F39EC}" type="slidenum">
              <a:rPr lang="en-US" smtClean="0"/>
              <a:t>43</a:t>
            </a:fld>
            <a:endParaRPr lang="en-US" dirty="0"/>
          </a:p>
        </p:txBody>
      </p:sp>
    </p:spTree>
    <p:extLst>
      <p:ext uri="{BB962C8B-B14F-4D97-AF65-F5344CB8AC3E}">
        <p14:creationId xmlns:p14="http://schemas.microsoft.com/office/powerpoint/2010/main" val="2771626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These two charts illustrate the percentage of respondents, by race/ethnicity categories, who fall into the Other Education/Training and Other Employment</a:t>
            </a:r>
            <a:r>
              <a:rPr lang="en-US" sz="1100" b="1" i="0" kern="1200" dirty="0">
                <a:solidFill>
                  <a:schemeClr val="tx1"/>
                </a:solidFill>
                <a:effectLst/>
                <a:latin typeface="+mn-lt"/>
                <a:ea typeface="+mn-ea"/>
                <a:cs typeface="+mn-cs"/>
              </a:rPr>
              <a:t> </a:t>
            </a:r>
            <a:r>
              <a:rPr lang="en-US" sz="1100" b="0" i="0" kern="1200" dirty="0">
                <a:solidFill>
                  <a:schemeClr val="tx1"/>
                </a:solidFill>
                <a:effectLst/>
                <a:latin typeface="+mn-lt"/>
                <a:ea typeface="+mn-ea"/>
                <a:cs typeface="+mn-cs"/>
              </a:rPr>
              <a:t>categories. </a:t>
            </a:r>
          </a:p>
          <a:p>
            <a:r>
              <a:rPr lang="en-US" sz="1100" b="0" i="0" kern="1200" dirty="0">
                <a:solidFill>
                  <a:schemeClr val="tx1"/>
                </a:solidFill>
                <a:effectLst/>
                <a:latin typeface="+mn-lt"/>
                <a:ea typeface="+mn-ea"/>
                <a:cs typeface="+mn-cs"/>
              </a:rPr>
              <a:t>It appears that American Indian/Native Alaskan, Black/African American and Caucasian/White leavers are engaged in other education at the highest rates.</a:t>
            </a:r>
          </a:p>
          <a:p>
            <a:r>
              <a:rPr lang="en-US" dirty="0"/>
              <a:t>For other employment, the highest percentages are for Black/African American, Native Hawaiian/Pacific Islander, and Hispanic leavers.</a:t>
            </a:r>
          </a:p>
        </p:txBody>
      </p:sp>
      <p:sp>
        <p:nvSpPr>
          <p:cNvPr id="4" name="Slide Number Placeholder 3"/>
          <p:cNvSpPr>
            <a:spLocks noGrp="1"/>
          </p:cNvSpPr>
          <p:nvPr>
            <p:ph type="sldNum" sz="quarter" idx="10"/>
          </p:nvPr>
        </p:nvSpPr>
        <p:spPr/>
        <p:txBody>
          <a:bodyPr/>
          <a:lstStyle/>
          <a:p>
            <a:fld id="{EBA9D9B7-951B-46C4-B61F-7C3A673F39EC}" type="slidenum">
              <a:rPr lang="en-US" smtClean="0"/>
              <a:t>44</a:t>
            </a:fld>
            <a:endParaRPr lang="en-US" dirty="0"/>
          </a:p>
        </p:txBody>
      </p:sp>
    </p:spTree>
    <p:extLst>
      <p:ext uri="{BB962C8B-B14F-4D97-AF65-F5344CB8AC3E}">
        <p14:creationId xmlns:p14="http://schemas.microsoft.com/office/powerpoint/2010/main" val="19207546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45</a:t>
            </a:fld>
            <a:endParaRPr lang="en-US"/>
          </a:p>
        </p:txBody>
      </p:sp>
    </p:spTree>
    <p:extLst>
      <p:ext uri="{BB962C8B-B14F-4D97-AF65-F5344CB8AC3E}">
        <p14:creationId xmlns:p14="http://schemas.microsoft.com/office/powerpoint/2010/main" val="25814138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 two charts illustrate the percentage of respondents, by disability categories, who fall into the Any Engagement and No Engagement categories.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By disability type, statewide leavers with our more high incidence disabilities, Specific Learning Disability and Other Health Impairment, are engaged at the highest rates.  This is followed by sensory impairment (so hearing or visual impairments) and autism</a:t>
            </a:r>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46</a:t>
            </a:fld>
            <a:endParaRPr lang="en-US" dirty="0"/>
          </a:p>
        </p:txBody>
      </p:sp>
    </p:spTree>
    <p:extLst>
      <p:ext uri="{BB962C8B-B14F-4D97-AF65-F5344CB8AC3E}">
        <p14:creationId xmlns:p14="http://schemas.microsoft.com/office/powerpoint/2010/main" val="1682756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47</a:t>
            </a:fld>
            <a:endParaRPr lang="en-US"/>
          </a:p>
        </p:txBody>
      </p:sp>
    </p:spTree>
    <p:extLst>
      <p:ext uri="{BB962C8B-B14F-4D97-AF65-F5344CB8AC3E}">
        <p14:creationId xmlns:p14="http://schemas.microsoft.com/office/powerpoint/2010/main" val="2672274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 two charts illustrate the percentage of respondents, by disability categories, who fall into the Higher Education and Competitive Employment categories.</a:t>
            </a:r>
          </a:p>
          <a:p>
            <a:r>
              <a:rPr lang="en-US" sz="1100" b="0" i="0" kern="1200" dirty="0">
                <a:solidFill>
                  <a:schemeClr val="tx1"/>
                </a:solidFill>
                <a:effectLst/>
                <a:latin typeface="+mn-lt"/>
                <a:ea typeface="+mn-ea"/>
                <a:cs typeface="+mn-cs"/>
              </a:rPr>
              <a:t>Sensory Impairment and Autism make up the highest percentages in higher education, following by SLD and OHI</a:t>
            </a:r>
          </a:p>
          <a:p>
            <a:r>
              <a:rPr lang="en-US" sz="1100" b="0" i="0" kern="1200" dirty="0">
                <a:solidFill>
                  <a:schemeClr val="tx1"/>
                </a:solidFill>
                <a:effectLst/>
                <a:latin typeface="+mn-lt"/>
                <a:ea typeface="+mn-ea"/>
                <a:cs typeface="+mn-cs"/>
              </a:rPr>
              <a:t>For competitive employment, 42% of SLD leavers were competitively employed, followed by 34% of OHI and 29% of EBD leavers.</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Any thoughts/hypotheses there?</a:t>
            </a:r>
          </a:p>
        </p:txBody>
      </p:sp>
      <p:sp>
        <p:nvSpPr>
          <p:cNvPr id="4" name="Slide Number Placeholder 3"/>
          <p:cNvSpPr>
            <a:spLocks noGrp="1"/>
          </p:cNvSpPr>
          <p:nvPr>
            <p:ph type="sldNum" sz="quarter" idx="10"/>
          </p:nvPr>
        </p:nvSpPr>
        <p:spPr/>
        <p:txBody>
          <a:bodyPr/>
          <a:lstStyle/>
          <a:p>
            <a:fld id="{EBA9D9B7-951B-46C4-B61F-7C3A673F39EC}" type="slidenum">
              <a:rPr lang="en-US" smtClean="0"/>
              <a:t>48</a:t>
            </a:fld>
            <a:endParaRPr lang="en-US" dirty="0"/>
          </a:p>
        </p:txBody>
      </p:sp>
    </p:spTree>
    <p:extLst>
      <p:ext uri="{BB962C8B-B14F-4D97-AF65-F5344CB8AC3E}">
        <p14:creationId xmlns:p14="http://schemas.microsoft.com/office/powerpoint/2010/main" val="1618623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dirty="0">
                <a:solidFill>
                  <a:schemeClr val="tx1"/>
                </a:solidFill>
                <a:effectLst/>
                <a:latin typeface="+mn-lt"/>
                <a:ea typeface="+mn-ea"/>
                <a:cs typeface="+mn-cs"/>
              </a:rPr>
              <a:t>The two charts illustrate the percentage of respondents, by disability categories, who fall into the Other Education/Training and Other Employment categories.</a:t>
            </a:r>
          </a:p>
          <a:p>
            <a:r>
              <a:rPr lang="en-US" sz="1100" b="0" i="0" kern="1200" dirty="0">
                <a:solidFill>
                  <a:schemeClr val="tx1"/>
                </a:solidFill>
                <a:effectLst/>
                <a:latin typeface="+mn-lt"/>
                <a:ea typeface="+mn-ea"/>
                <a:cs typeface="+mn-cs"/>
              </a:rPr>
              <a:t>In the other education category, the highest percentages are for sensory impairment at 7.9% and Autism at 5.2%</a:t>
            </a:r>
          </a:p>
          <a:p>
            <a:r>
              <a:rPr lang="en-US" sz="1100" b="0" i="0" kern="1200" dirty="0">
                <a:solidFill>
                  <a:schemeClr val="tx1"/>
                </a:solidFill>
                <a:effectLst/>
                <a:latin typeface="+mn-lt"/>
                <a:ea typeface="+mn-ea"/>
                <a:cs typeface="+mn-cs"/>
              </a:rPr>
              <a:t>For other employment, leavers with ID were the highest category at 20.9% followed by Autism at 15%.  This may be reflective of engagement in sheltered or supported employment, which typically occurs on a part time basis</a:t>
            </a:r>
            <a:endParaRPr lang="en-US" dirty="0"/>
          </a:p>
        </p:txBody>
      </p:sp>
      <p:sp>
        <p:nvSpPr>
          <p:cNvPr id="4" name="Slide Number Placeholder 3"/>
          <p:cNvSpPr>
            <a:spLocks noGrp="1"/>
          </p:cNvSpPr>
          <p:nvPr>
            <p:ph type="sldNum" sz="quarter" idx="10"/>
          </p:nvPr>
        </p:nvSpPr>
        <p:spPr/>
        <p:txBody>
          <a:bodyPr/>
          <a:lstStyle/>
          <a:p>
            <a:fld id="{EBA9D9B7-951B-46C4-B61F-7C3A673F39EC}" type="slidenum">
              <a:rPr lang="en-US" smtClean="0"/>
              <a:t>49</a:t>
            </a:fld>
            <a:endParaRPr lang="en-US" dirty="0"/>
          </a:p>
        </p:txBody>
      </p:sp>
    </p:spTree>
    <p:extLst>
      <p:ext uri="{BB962C8B-B14F-4D97-AF65-F5344CB8AC3E}">
        <p14:creationId xmlns:p14="http://schemas.microsoft.com/office/powerpoint/2010/main" val="41743271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data from previous slides. </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50</a:t>
            </a:fld>
            <a:endParaRPr lang="en-US"/>
          </a:p>
        </p:txBody>
      </p:sp>
    </p:spTree>
    <p:extLst>
      <p:ext uri="{BB962C8B-B14F-4D97-AF65-F5344CB8AC3E}">
        <p14:creationId xmlns:p14="http://schemas.microsoft.com/office/powerpoint/2010/main" val="23847480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(Have participants look at their data packets and use the data interpretation table provided. Have them break into groups of 3 or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Probing question: What is “success”?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t>(Move onto next slide to show an example, then click back to this one and leave on while groups work.  Have groups share after 5-10 minutes)</a:t>
            </a:r>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52</a:t>
            </a:fld>
            <a:endParaRPr lang="en-US"/>
          </a:p>
        </p:txBody>
      </p:sp>
    </p:spTree>
    <p:extLst>
      <p:ext uri="{BB962C8B-B14F-4D97-AF65-F5344CB8AC3E}">
        <p14:creationId xmlns:p14="http://schemas.microsoft.com/office/powerpoint/2010/main" val="11786098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 </a:t>
            </a:r>
            <a:r>
              <a:rPr lang="en-US"/>
              <a:t>example)</a:t>
            </a:r>
          </a:p>
          <a:p>
            <a:r>
              <a:rPr lang="en-US"/>
              <a:t>(click back to slide 50 and leave up during group work)</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53</a:t>
            </a:fld>
            <a:endParaRPr lang="en-US"/>
          </a:p>
        </p:txBody>
      </p:sp>
    </p:spTree>
    <p:extLst>
      <p:ext uri="{BB962C8B-B14F-4D97-AF65-F5344CB8AC3E}">
        <p14:creationId xmlns:p14="http://schemas.microsoft.com/office/powerpoint/2010/main" val="4104270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 slide)</a:t>
            </a:r>
          </a:p>
          <a:p>
            <a:r>
              <a:rPr lang="en-US" dirty="0"/>
              <a:t>(Click to next slide to show an example then back to this slide and leave up while groups discuss. Have groups brainstorm all the reasons for the data.  Have them talk about </a:t>
            </a:r>
            <a:r>
              <a:rPr lang="en-US" dirty="0" err="1"/>
              <a:t>eachother’s</a:t>
            </a:r>
            <a:r>
              <a:rPr lang="en-US" dirty="0"/>
              <a:t> data, not only their own to come up with ideas. Have groups report after 5-10 minutes)</a:t>
            </a:r>
          </a:p>
        </p:txBody>
      </p:sp>
      <p:sp>
        <p:nvSpPr>
          <p:cNvPr id="4" name="Slide Number Placeholder 3"/>
          <p:cNvSpPr>
            <a:spLocks noGrp="1"/>
          </p:cNvSpPr>
          <p:nvPr>
            <p:ph type="sldNum" sz="quarter" idx="10"/>
          </p:nvPr>
        </p:nvSpPr>
        <p:spPr/>
        <p:txBody>
          <a:bodyPr/>
          <a:lstStyle/>
          <a:p>
            <a:fld id="{E8FE46E3-F50B-40B7-A854-E3050C9E6CD9}" type="slidenum">
              <a:rPr lang="en-US" smtClean="0"/>
              <a:t>54</a:t>
            </a:fld>
            <a:endParaRPr lang="en-US"/>
          </a:p>
        </p:txBody>
      </p:sp>
    </p:spTree>
    <p:extLst>
      <p:ext uri="{BB962C8B-B14F-4D97-AF65-F5344CB8AC3E}">
        <p14:creationId xmlns:p14="http://schemas.microsoft.com/office/powerpoint/2010/main" val="34663361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 example)</a:t>
            </a:r>
          </a:p>
          <a:p>
            <a:r>
              <a:rPr lang="en-US" dirty="0"/>
              <a:t>I encourage you to just brainstorm all questions/hypotheses</a:t>
            </a:r>
          </a:p>
          <a:p>
            <a:r>
              <a:rPr lang="en-US" dirty="0"/>
              <a:t>It doesn’t matter at the moment whether you have access to the data readily; often figuring out the data sources or resources takes some group discussion and investigation.</a:t>
            </a:r>
          </a:p>
          <a:p>
            <a:r>
              <a:rPr lang="en-US" dirty="0"/>
              <a:t>The hypotheses and questions may be specific- for example, what is dropout rate, or they may be more comprehensive, like what areas of transition services are we lacking?</a:t>
            </a:r>
          </a:p>
          <a:p>
            <a:r>
              <a:rPr lang="en-US" dirty="0"/>
              <a:t>(click back to slide 52 and leave up during group work)</a:t>
            </a:r>
          </a:p>
        </p:txBody>
      </p:sp>
      <p:sp>
        <p:nvSpPr>
          <p:cNvPr id="4" name="Slide Number Placeholder 3"/>
          <p:cNvSpPr>
            <a:spLocks noGrp="1"/>
          </p:cNvSpPr>
          <p:nvPr>
            <p:ph type="sldNum" sz="quarter" idx="10"/>
          </p:nvPr>
        </p:nvSpPr>
        <p:spPr/>
        <p:txBody>
          <a:bodyPr/>
          <a:lstStyle/>
          <a:p>
            <a:fld id="{E8FE46E3-F50B-40B7-A854-E3050C9E6CD9}" type="slidenum">
              <a:rPr lang="en-US" smtClean="0"/>
              <a:t>55</a:t>
            </a:fld>
            <a:endParaRPr lang="en-US"/>
          </a:p>
        </p:txBody>
      </p:sp>
    </p:spTree>
    <p:extLst>
      <p:ext uri="{BB962C8B-B14F-4D97-AF65-F5344CB8AC3E}">
        <p14:creationId xmlns:p14="http://schemas.microsoft.com/office/powerpoint/2010/main" val="16861922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We are going to move onto the next column and get ideas for what data are needed.  These could be data readily available at your school/district</a:t>
            </a:r>
          </a:p>
          <a:p>
            <a:r>
              <a:rPr lang="en-US" dirty="0"/>
              <a:t>These could be data that need to be collected</a:t>
            </a:r>
          </a:p>
          <a:p>
            <a:r>
              <a:rPr lang="en-US" dirty="0"/>
              <a:t>(For using an evaluation tool- let them know that you are going to show them a slide with some available tools)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next TWO slides: Example slide then overview of evaluation tools.  Then click back to this slide and leave up while groups discuss.  Have groups report after 5-10 minutes)</a:t>
            </a:r>
          </a:p>
          <a:p>
            <a:endParaRPr lang="en-US" dirty="0"/>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56</a:t>
            </a:fld>
            <a:endParaRPr lang="en-US"/>
          </a:p>
        </p:txBody>
      </p:sp>
    </p:spTree>
    <p:extLst>
      <p:ext uri="{BB962C8B-B14F-4D97-AF65-F5344CB8AC3E}">
        <p14:creationId xmlns:p14="http://schemas.microsoft.com/office/powerpoint/2010/main" val="8281665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(Read through examples, discussing the hypothesis then the corresponding data needed.  Highlight that you’ll talk about </a:t>
            </a:r>
            <a:r>
              <a:rPr lang="en-US" dirty="0" err="1"/>
              <a:t>QuIST</a:t>
            </a:r>
            <a:r>
              <a:rPr lang="en-US" dirty="0"/>
              <a:t> in next slide. That last question about agencies is something collected in our survey but not in our reports and we’ll review at the end of today’s presentation how to find these other data)</a:t>
            </a:r>
          </a:p>
        </p:txBody>
      </p:sp>
      <p:sp>
        <p:nvSpPr>
          <p:cNvPr id="4" name="Slide Number Placeholder 3"/>
          <p:cNvSpPr>
            <a:spLocks noGrp="1"/>
          </p:cNvSpPr>
          <p:nvPr>
            <p:ph type="sldNum" sz="quarter" idx="10"/>
          </p:nvPr>
        </p:nvSpPr>
        <p:spPr/>
        <p:txBody>
          <a:bodyPr/>
          <a:lstStyle/>
          <a:p>
            <a:fld id="{E8FE46E3-F50B-40B7-A854-E3050C9E6CD9}" type="slidenum">
              <a:rPr lang="en-US" smtClean="0"/>
              <a:t>57</a:t>
            </a:fld>
            <a:endParaRPr lang="en-US"/>
          </a:p>
        </p:txBody>
      </p:sp>
    </p:spTree>
    <p:extLst>
      <p:ext uri="{BB962C8B-B14F-4D97-AF65-F5344CB8AC3E}">
        <p14:creationId xmlns:p14="http://schemas.microsoft.com/office/powerpoint/2010/main" val="14458615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These are some available data evaluation tools that look at transition; essentially these are measures to comprehensively look at how your school or district is doing in providing evidence based transition services.</a:t>
            </a:r>
          </a:p>
          <a:p>
            <a:r>
              <a:rPr lang="en-US" dirty="0"/>
              <a:t>(read examples)</a:t>
            </a:r>
          </a:p>
          <a:p>
            <a:r>
              <a:rPr lang="en-US" dirty="0"/>
              <a:t>So, as you go through your group process keep these in mind.  You may not know exactly why your PSO appear as it is but you want to look comprehensively at how well your school/district is providing transition services.  These are very helpful for that more global look.</a:t>
            </a:r>
          </a:p>
          <a:p>
            <a:r>
              <a:rPr lang="en-US" dirty="0"/>
              <a:t>(click back to slide 54 and leave up during group work)</a:t>
            </a:r>
          </a:p>
        </p:txBody>
      </p:sp>
      <p:sp>
        <p:nvSpPr>
          <p:cNvPr id="4" name="Slide Number Placeholder 3"/>
          <p:cNvSpPr>
            <a:spLocks noGrp="1"/>
          </p:cNvSpPr>
          <p:nvPr>
            <p:ph type="sldNum" sz="quarter" idx="10"/>
          </p:nvPr>
        </p:nvSpPr>
        <p:spPr/>
        <p:txBody>
          <a:bodyPr/>
          <a:lstStyle/>
          <a:p>
            <a:fld id="{E8FE46E3-F50B-40B7-A854-E3050C9E6CD9}" type="slidenum">
              <a:rPr lang="en-US" smtClean="0"/>
              <a:t>58</a:t>
            </a:fld>
            <a:endParaRPr lang="en-US"/>
          </a:p>
        </p:txBody>
      </p:sp>
    </p:spTree>
    <p:extLst>
      <p:ext uri="{BB962C8B-B14F-4D97-AF65-F5344CB8AC3E}">
        <p14:creationId xmlns:p14="http://schemas.microsoft.com/office/powerpoint/2010/main" val="1488788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(Have participants refer to predictors by outcome areas document)- this may be useful for you to think about as you think about programming.  This is from NTACT- the National Technical assistance center on Transition. This document outlines the predictors that have been shown in the research to be predictive of education and employment.  So as you look at your outcome areas and gaps you may want to refer to this for programming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 in mind that this step may be a leap.  Your data gathered will hopefully provide you more clarity around programming steps.  I just want you to begin to think about what areas of transition this may impact, keeping in mind it may change and that’s OK.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next two slides then back to this slide for group work.  Have groups work then report back after 5-10 minutes)</a:t>
            </a:r>
          </a:p>
        </p:txBody>
      </p:sp>
      <p:sp>
        <p:nvSpPr>
          <p:cNvPr id="4" name="Slide Number Placeholder 3"/>
          <p:cNvSpPr>
            <a:spLocks noGrp="1"/>
          </p:cNvSpPr>
          <p:nvPr>
            <p:ph type="sldNum" sz="quarter" idx="10"/>
          </p:nvPr>
        </p:nvSpPr>
        <p:spPr/>
        <p:txBody>
          <a:bodyPr/>
          <a:lstStyle/>
          <a:p>
            <a:fld id="{E8FE46E3-F50B-40B7-A854-E3050C9E6CD9}" type="slidenum">
              <a:rPr lang="en-US" smtClean="0"/>
              <a:t>59</a:t>
            </a:fld>
            <a:endParaRPr lang="en-US"/>
          </a:p>
        </p:txBody>
      </p:sp>
    </p:spTree>
    <p:extLst>
      <p:ext uri="{BB962C8B-B14F-4D97-AF65-F5344CB8AC3E}">
        <p14:creationId xmlns:p14="http://schemas.microsoft.com/office/powerpoint/2010/main" val="37728598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60</a:t>
            </a:fld>
            <a:endParaRPr lang="en-US"/>
          </a:p>
        </p:txBody>
      </p:sp>
    </p:spTree>
    <p:extLst>
      <p:ext uri="{BB962C8B-B14F-4D97-AF65-F5344CB8AC3E}">
        <p14:creationId xmlns:p14="http://schemas.microsoft.com/office/powerpoint/2010/main" val="32981902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You may also want to refer to our flowchart for transition services as you consider program improvement ideas. This is in your materials. This can help guide you in making sure you are addressing all the components of effective transition in the students’ IEP.  For example, your program improvement activity might be that all students receive an age- appropriate transition assessment.</a:t>
            </a:r>
          </a:p>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61</a:t>
            </a:fld>
            <a:endParaRPr lang="en-US"/>
          </a:p>
        </p:txBody>
      </p:sp>
      <p:sp>
        <p:nvSpPr>
          <p:cNvPr id="5" name="Footer Placeholder 4"/>
          <p:cNvSpPr>
            <a:spLocks noGrp="1"/>
          </p:cNvSpPr>
          <p:nvPr>
            <p:ph type="ftr" sz="quarter" idx="11"/>
          </p:nvPr>
        </p:nvSpPr>
        <p:spPr/>
        <p:txBody>
          <a:bodyPr/>
          <a:lstStyle/>
          <a:p>
            <a:r>
              <a:rPr lang="en-US"/>
              <a:t>Center for Change in Transition Services | 20181002</a:t>
            </a:r>
          </a:p>
        </p:txBody>
      </p:sp>
    </p:spTree>
    <p:extLst>
      <p:ext uri="{BB962C8B-B14F-4D97-AF65-F5344CB8AC3E}">
        <p14:creationId xmlns:p14="http://schemas.microsoft.com/office/powerpoint/2010/main" val="8474452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So, for my example, I’ve broadly outlined some potential program improvement efforts.  For the first question, I’m not sure where that will lead and that’s OK.  Asking the question and gathering the data is the first step, then the data results will guide you.</a:t>
            </a:r>
          </a:p>
          <a:p>
            <a:r>
              <a:rPr lang="en-US" dirty="0"/>
              <a:t>(click back to slide 57 and leave on during group work)</a:t>
            </a:r>
          </a:p>
        </p:txBody>
      </p:sp>
      <p:sp>
        <p:nvSpPr>
          <p:cNvPr id="4" name="Slide Number Placeholder 3"/>
          <p:cNvSpPr>
            <a:spLocks noGrp="1"/>
          </p:cNvSpPr>
          <p:nvPr>
            <p:ph type="sldNum" sz="quarter" idx="10"/>
          </p:nvPr>
        </p:nvSpPr>
        <p:spPr/>
        <p:txBody>
          <a:bodyPr/>
          <a:lstStyle/>
          <a:p>
            <a:fld id="{E8FE46E3-F50B-40B7-A854-E3050C9E6CD9}" type="slidenum">
              <a:rPr lang="en-US" smtClean="0"/>
              <a:t>62</a:t>
            </a:fld>
            <a:endParaRPr lang="en-US"/>
          </a:p>
        </p:txBody>
      </p:sp>
    </p:spTree>
    <p:extLst>
      <p:ext uri="{BB962C8B-B14F-4D97-AF65-F5344CB8AC3E}">
        <p14:creationId xmlns:p14="http://schemas.microsoft.com/office/powerpoint/2010/main" val="3832733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As you think about implementation, I just wanted to outline some resources for you to return to later.</a:t>
            </a:r>
          </a:p>
          <a:p>
            <a:r>
              <a:rPr lang="en-US" dirty="0"/>
              <a:t>NTACT predictor implementation school/district self-assessment: If you found the handout with predictors that correlate to outcome areas helpful, then this tool can help you break down each area further and see what gaps your school might have.</a:t>
            </a:r>
          </a:p>
          <a:p>
            <a:r>
              <a:rPr lang="en-US" dirty="0"/>
              <a:t>NTACT toolkits: group resources into areas you might want to explore for programming, such as…. (read)</a:t>
            </a:r>
          </a:p>
          <a:p>
            <a:r>
              <a:rPr lang="en-US" dirty="0"/>
              <a:t>T-Folio is our transition portfolio you may have heard about today and (read)</a:t>
            </a:r>
          </a:p>
        </p:txBody>
      </p:sp>
      <p:sp>
        <p:nvSpPr>
          <p:cNvPr id="4" name="Slide Number Placeholder 3"/>
          <p:cNvSpPr>
            <a:spLocks noGrp="1"/>
          </p:cNvSpPr>
          <p:nvPr>
            <p:ph type="sldNum" sz="quarter" idx="10"/>
          </p:nvPr>
        </p:nvSpPr>
        <p:spPr/>
        <p:txBody>
          <a:bodyPr/>
          <a:lstStyle/>
          <a:p>
            <a:fld id="{E8FE46E3-F50B-40B7-A854-E3050C9E6CD9}" type="slidenum">
              <a:rPr lang="en-US" smtClean="0"/>
              <a:t>63</a:t>
            </a:fld>
            <a:endParaRPr lang="en-US"/>
          </a:p>
        </p:txBody>
      </p:sp>
    </p:spTree>
    <p:extLst>
      <p:ext uri="{BB962C8B-B14F-4D97-AF65-F5344CB8AC3E}">
        <p14:creationId xmlns:p14="http://schemas.microsoft.com/office/powerpoint/2010/main" val="26319629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(if you still have time can go into depth on this section or just show them it’s here and that they can go into the slides later to explore. The slides show how to view reports in the TSF2 for different views of the data, how to see contact and response rates, and how to get data from the other survey questions. If you just have a short period of time recommend going over slides 70-72 regarding what other data are in the PSO raw data)</a:t>
            </a:r>
          </a:p>
          <a:p>
            <a:endParaRPr lang="en-US" dirty="0"/>
          </a:p>
          <a:p>
            <a:r>
              <a:rPr lang="en-US" dirty="0"/>
              <a:t>As you work on strategic planning today or when you go back to your districts or ESD’s, I wanted to show you how you can dig a little deeper into the data on our online system, the TSF2</a:t>
            </a:r>
          </a:p>
        </p:txBody>
      </p:sp>
      <p:sp>
        <p:nvSpPr>
          <p:cNvPr id="4" name="Slide Number Placeholder 3"/>
          <p:cNvSpPr>
            <a:spLocks noGrp="1"/>
          </p:cNvSpPr>
          <p:nvPr>
            <p:ph type="sldNum" sz="quarter" idx="10"/>
          </p:nvPr>
        </p:nvSpPr>
        <p:spPr/>
        <p:txBody>
          <a:bodyPr/>
          <a:lstStyle/>
          <a:p>
            <a:fld id="{E8FE46E3-F50B-40B7-A854-E3050C9E6CD9}" type="slidenum">
              <a:rPr lang="en-US" smtClean="0"/>
              <a:t>64</a:t>
            </a:fld>
            <a:endParaRPr lang="en-US"/>
          </a:p>
        </p:txBody>
      </p:sp>
    </p:spTree>
    <p:extLst>
      <p:ext uri="{BB962C8B-B14F-4D97-AF65-F5344CB8AC3E}">
        <p14:creationId xmlns:p14="http://schemas.microsoft.com/office/powerpoint/2010/main" val="6729480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65</a:t>
            </a:fld>
            <a:endParaRPr lang="en-US"/>
          </a:p>
        </p:txBody>
      </p:sp>
    </p:spTree>
    <p:extLst>
      <p:ext uri="{BB962C8B-B14F-4D97-AF65-F5344CB8AC3E}">
        <p14:creationId xmlns:p14="http://schemas.microsoft.com/office/powerpoint/2010/main" val="34090830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Once I logged into the TSF2, you can see if I click on the top navigation bar for post-school survey, I can then go into reports, and then I can access the reports we reviewed today.</a:t>
            </a:r>
          </a:p>
          <a:p>
            <a:r>
              <a:rPr lang="en-US" dirty="0"/>
              <a:t>I wanted to show you a few other features that may help as you begin to examine your data.</a:t>
            </a:r>
          </a:p>
        </p:txBody>
      </p:sp>
      <p:sp>
        <p:nvSpPr>
          <p:cNvPr id="4" name="Slide Number Placeholder 3"/>
          <p:cNvSpPr>
            <a:spLocks noGrp="1"/>
          </p:cNvSpPr>
          <p:nvPr>
            <p:ph type="sldNum" sz="quarter" idx="10"/>
          </p:nvPr>
        </p:nvSpPr>
        <p:spPr/>
        <p:txBody>
          <a:bodyPr/>
          <a:lstStyle/>
          <a:p>
            <a:fld id="{E8FE46E3-F50B-40B7-A854-E3050C9E6CD9}" type="slidenum">
              <a:rPr lang="en-US" smtClean="0"/>
              <a:t>66</a:t>
            </a:fld>
            <a:endParaRPr lang="en-US"/>
          </a:p>
        </p:txBody>
      </p:sp>
    </p:spTree>
    <p:extLst>
      <p:ext uri="{BB962C8B-B14F-4D97-AF65-F5344CB8AC3E}">
        <p14:creationId xmlns:p14="http://schemas.microsoft.com/office/powerpoint/2010/main" val="20050834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So, I will click on Contact/Response rates</a:t>
            </a:r>
          </a:p>
        </p:txBody>
      </p:sp>
      <p:sp>
        <p:nvSpPr>
          <p:cNvPr id="4" name="Slide Number Placeholder 3"/>
          <p:cNvSpPr>
            <a:spLocks noGrp="1"/>
          </p:cNvSpPr>
          <p:nvPr>
            <p:ph type="sldNum" sz="quarter" idx="10"/>
          </p:nvPr>
        </p:nvSpPr>
        <p:spPr/>
        <p:txBody>
          <a:bodyPr/>
          <a:lstStyle/>
          <a:p>
            <a:fld id="{E8FE46E3-F50B-40B7-A854-E3050C9E6CD9}" type="slidenum">
              <a:rPr lang="en-US" smtClean="0"/>
              <a:t>67</a:t>
            </a:fld>
            <a:endParaRPr lang="en-US"/>
          </a:p>
        </p:txBody>
      </p:sp>
    </p:spTree>
    <p:extLst>
      <p:ext uri="{BB962C8B-B14F-4D97-AF65-F5344CB8AC3E}">
        <p14:creationId xmlns:p14="http://schemas.microsoft.com/office/powerpoint/2010/main" val="1850140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And it will take me to this page.  Here you can see the contact rate, which is the percentage of leavers you reached, and the response rate, which is the percentage of leavers who chose to respond to the survey.</a:t>
            </a:r>
          </a:p>
          <a:p>
            <a:r>
              <a:rPr lang="en-US" dirty="0"/>
              <a:t>You can look at your district, your ESD, and at Washington state.</a:t>
            </a:r>
          </a:p>
          <a:p>
            <a:r>
              <a:rPr lang="en-US" dirty="0"/>
              <a:t>At the bottom of the page you can see the same statistics for each school in your district.</a:t>
            </a:r>
          </a:p>
          <a:p>
            <a:r>
              <a:rPr lang="en-US" dirty="0"/>
              <a:t>These data can help if you are wondering if you’re reaching a representative number of your leavers and help you focus improvement efforts if you aren’t.</a:t>
            </a:r>
          </a:p>
          <a:p>
            <a:r>
              <a:rPr lang="en-US" dirty="0"/>
              <a:t>OSPI’s goal is that every district has a response rate of at least 70%.</a:t>
            </a:r>
          </a:p>
        </p:txBody>
      </p:sp>
      <p:sp>
        <p:nvSpPr>
          <p:cNvPr id="4" name="Slide Number Placeholder 3"/>
          <p:cNvSpPr>
            <a:spLocks noGrp="1"/>
          </p:cNvSpPr>
          <p:nvPr>
            <p:ph type="sldNum" sz="quarter" idx="10"/>
          </p:nvPr>
        </p:nvSpPr>
        <p:spPr/>
        <p:txBody>
          <a:bodyPr/>
          <a:lstStyle/>
          <a:p>
            <a:fld id="{E8FE46E3-F50B-40B7-A854-E3050C9E6CD9}" type="slidenum">
              <a:rPr lang="en-US" smtClean="0"/>
              <a:t>68</a:t>
            </a:fld>
            <a:endParaRPr lang="en-US"/>
          </a:p>
        </p:txBody>
      </p:sp>
    </p:spTree>
    <p:extLst>
      <p:ext uri="{BB962C8B-B14F-4D97-AF65-F5344CB8AC3E}">
        <p14:creationId xmlns:p14="http://schemas.microsoft.com/office/powerpoint/2010/main" val="20626764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Another feature is different views of data. I’m going to go into Exit categories as an example, but this is true for each of the report pages.</a:t>
            </a:r>
          </a:p>
        </p:txBody>
      </p:sp>
      <p:sp>
        <p:nvSpPr>
          <p:cNvPr id="4" name="Slide Number Placeholder 3"/>
          <p:cNvSpPr>
            <a:spLocks noGrp="1"/>
          </p:cNvSpPr>
          <p:nvPr>
            <p:ph type="sldNum" sz="quarter" idx="10"/>
          </p:nvPr>
        </p:nvSpPr>
        <p:spPr/>
        <p:txBody>
          <a:bodyPr/>
          <a:lstStyle/>
          <a:p>
            <a:fld id="{E8FE46E3-F50B-40B7-A854-E3050C9E6CD9}" type="slidenum">
              <a:rPr lang="en-US" smtClean="0"/>
              <a:t>69</a:t>
            </a:fld>
            <a:endParaRPr lang="en-US"/>
          </a:p>
        </p:txBody>
      </p:sp>
    </p:spTree>
    <p:extLst>
      <p:ext uri="{BB962C8B-B14F-4D97-AF65-F5344CB8AC3E}">
        <p14:creationId xmlns:p14="http://schemas.microsoft.com/office/powerpoint/2010/main" val="7711345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Once we are on the report for exit categories we can see results just like we viewed today, aggregated by engagement and no engagement and then charts for each of the engagement categories.</a:t>
            </a:r>
          </a:p>
        </p:txBody>
      </p:sp>
      <p:sp>
        <p:nvSpPr>
          <p:cNvPr id="4" name="Slide Number Placeholder 3"/>
          <p:cNvSpPr>
            <a:spLocks noGrp="1"/>
          </p:cNvSpPr>
          <p:nvPr>
            <p:ph type="sldNum" sz="quarter" idx="10"/>
          </p:nvPr>
        </p:nvSpPr>
        <p:spPr/>
        <p:txBody>
          <a:bodyPr/>
          <a:lstStyle/>
          <a:p>
            <a:fld id="{E8FE46E3-F50B-40B7-A854-E3050C9E6CD9}" type="slidenum">
              <a:rPr lang="en-US" smtClean="0"/>
              <a:t>70</a:t>
            </a:fld>
            <a:endParaRPr lang="en-US"/>
          </a:p>
        </p:txBody>
      </p:sp>
    </p:spTree>
    <p:extLst>
      <p:ext uri="{BB962C8B-B14F-4D97-AF65-F5344CB8AC3E}">
        <p14:creationId xmlns:p14="http://schemas.microsoft.com/office/powerpoint/2010/main" val="1523678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If you page down, though, you can also see the two categories of graduated and dropped out in separate charts.  This allows you to look at each group in relation to itself. For example, I notice that the largest outcome category for graduates is competitive employment, followed by higher education.</a:t>
            </a:r>
          </a:p>
          <a:p>
            <a:r>
              <a:rPr lang="en-US" dirty="0"/>
              <a:t>Sometimes a particular view lends to different realizations or interpretations.</a:t>
            </a:r>
          </a:p>
        </p:txBody>
      </p:sp>
      <p:sp>
        <p:nvSpPr>
          <p:cNvPr id="4" name="Slide Number Placeholder 3"/>
          <p:cNvSpPr>
            <a:spLocks noGrp="1"/>
          </p:cNvSpPr>
          <p:nvPr>
            <p:ph type="sldNum" sz="quarter" idx="10"/>
          </p:nvPr>
        </p:nvSpPr>
        <p:spPr/>
        <p:txBody>
          <a:bodyPr/>
          <a:lstStyle/>
          <a:p>
            <a:fld id="{E8FE46E3-F50B-40B7-A854-E3050C9E6CD9}" type="slidenum">
              <a:rPr lang="en-US" smtClean="0"/>
              <a:t>71</a:t>
            </a:fld>
            <a:endParaRPr lang="en-US"/>
          </a:p>
        </p:txBody>
      </p:sp>
    </p:spTree>
    <p:extLst>
      <p:ext uri="{BB962C8B-B14F-4D97-AF65-F5344CB8AC3E}">
        <p14:creationId xmlns:p14="http://schemas.microsoft.com/office/powerpoint/2010/main" val="30644430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Finally, I want to show you how to get your district’s raw data.  Go in through the district list page </a:t>
            </a:r>
          </a:p>
        </p:txBody>
      </p:sp>
      <p:sp>
        <p:nvSpPr>
          <p:cNvPr id="4" name="Slide Number Placeholder 3"/>
          <p:cNvSpPr>
            <a:spLocks noGrp="1"/>
          </p:cNvSpPr>
          <p:nvPr>
            <p:ph type="sldNum" sz="quarter" idx="10"/>
          </p:nvPr>
        </p:nvSpPr>
        <p:spPr/>
        <p:txBody>
          <a:bodyPr/>
          <a:lstStyle/>
          <a:p>
            <a:fld id="{E8FE46E3-F50B-40B7-A854-E3050C9E6CD9}" type="slidenum">
              <a:rPr lang="en-US" smtClean="0"/>
              <a:t>72</a:t>
            </a:fld>
            <a:endParaRPr lang="en-US"/>
          </a:p>
        </p:txBody>
      </p:sp>
    </p:spTree>
    <p:extLst>
      <p:ext uri="{BB962C8B-B14F-4D97-AF65-F5344CB8AC3E}">
        <p14:creationId xmlns:p14="http://schemas.microsoft.com/office/powerpoint/2010/main" val="20429434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dirty="0"/>
              <a:t>Once you are on your district list there is a link to download the raw data spreadsheet. You should note that this is not currently available but will be available by the time this year’s survey results are compiled, which is in December.</a:t>
            </a:r>
          </a:p>
        </p:txBody>
      </p:sp>
      <p:sp>
        <p:nvSpPr>
          <p:cNvPr id="4" name="Slide Number Placeholder 3"/>
          <p:cNvSpPr>
            <a:spLocks noGrp="1"/>
          </p:cNvSpPr>
          <p:nvPr>
            <p:ph type="sldNum" sz="quarter" idx="10"/>
          </p:nvPr>
        </p:nvSpPr>
        <p:spPr/>
        <p:txBody>
          <a:bodyPr/>
          <a:lstStyle/>
          <a:p>
            <a:fld id="{E8FE46E3-F50B-40B7-A854-E3050C9E6CD9}" type="slidenum">
              <a:rPr lang="en-US" smtClean="0"/>
              <a:t>73</a:t>
            </a:fld>
            <a:endParaRPr lang="en-US"/>
          </a:p>
        </p:txBody>
      </p:sp>
    </p:spTree>
    <p:extLst>
      <p:ext uri="{BB962C8B-B14F-4D97-AF65-F5344CB8AC3E}">
        <p14:creationId xmlns:p14="http://schemas.microsoft.com/office/powerpoint/2010/main" val="42556430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74</a:t>
            </a:fld>
            <a:endParaRPr lang="en-US"/>
          </a:p>
        </p:txBody>
      </p:sp>
    </p:spTree>
    <p:extLst>
      <p:ext uri="{BB962C8B-B14F-4D97-AF65-F5344CB8AC3E}">
        <p14:creationId xmlns:p14="http://schemas.microsoft.com/office/powerpoint/2010/main" val="1842033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email us at </a:t>
            </a:r>
            <a:r>
              <a:rPr lang="en-US" sz="1200" u="sng" kern="1200" dirty="0">
                <a:solidFill>
                  <a:schemeClr val="tx1"/>
                </a:solidFill>
                <a:effectLst/>
                <a:latin typeface="+mn-lt"/>
                <a:ea typeface="+mn-ea"/>
                <a:cs typeface="+mn-cs"/>
                <a:hlinkClick r:id="rId3"/>
              </a:rPr>
              <a:t>ccts@seattleu.edu</a:t>
            </a:r>
            <a:r>
              <a:rPr lang="en-US" sz="1200" kern="1200" dirty="0">
                <a:solidFill>
                  <a:schemeClr val="tx1"/>
                </a:solidFill>
                <a:effectLst/>
                <a:latin typeface="+mn-lt"/>
                <a:ea typeface="+mn-ea"/>
                <a:cs typeface="+mn-cs"/>
              </a:rPr>
              <a:t>, or call 206-296-6494. You can find us online at </a:t>
            </a:r>
            <a:r>
              <a:rPr lang="en-US" sz="1200" u="sng" kern="1200" dirty="0">
                <a:solidFill>
                  <a:schemeClr val="tx1"/>
                </a:solidFill>
                <a:effectLst/>
                <a:latin typeface="+mn-lt"/>
                <a:ea typeface="+mn-ea"/>
                <a:cs typeface="+mn-cs"/>
                <a:hlinkClick r:id="rId4"/>
              </a:rPr>
              <a:t>www.seattleu.edu/ccts</a:t>
            </a:r>
            <a:r>
              <a:rPr lang="en-US" sz="1200" kern="1200" dirty="0">
                <a:solidFill>
                  <a:schemeClr val="tx1"/>
                </a:solidFill>
                <a:effectLst/>
                <a:latin typeface="+mn-lt"/>
                <a:ea typeface="+mn-ea"/>
                <a:cs typeface="+mn-cs"/>
              </a:rPr>
              <a:t>, and on Facebook, Twitter, and Pinterest @WACCTS.</a:t>
            </a:r>
          </a:p>
          <a:p>
            <a:endParaRPr lang="en-US" dirty="0"/>
          </a:p>
        </p:txBody>
      </p:sp>
      <p:sp>
        <p:nvSpPr>
          <p:cNvPr id="5" name="Slide Number Placeholder 4"/>
          <p:cNvSpPr>
            <a:spLocks noGrp="1"/>
          </p:cNvSpPr>
          <p:nvPr>
            <p:ph type="sldNum" sz="quarter" idx="11"/>
          </p:nvPr>
        </p:nvSpPr>
        <p:spPr/>
        <p:txBody>
          <a:bodyPr/>
          <a:lstStyle/>
          <a:p>
            <a:fld id="{E8FE46E3-F50B-40B7-A854-E3050C9E6CD9}" type="slidenum">
              <a:rPr lang="en-US" smtClean="0"/>
              <a:t>75</a:t>
            </a:fld>
            <a:endParaRPr lang="en-US" dirty="0"/>
          </a:p>
        </p:txBody>
      </p:sp>
    </p:spTree>
    <p:extLst>
      <p:ext uri="{BB962C8B-B14F-4D97-AF65-F5344CB8AC3E}">
        <p14:creationId xmlns:p14="http://schemas.microsoft.com/office/powerpoint/2010/main" val="14263176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FE46E3-F50B-40B7-A854-E3050C9E6CD9}" type="slidenum">
              <a:rPr lang="en-US" smtClean="0"/>
              <a:t>76</a:t>
            </a:fld>
            <a:endParaRPr lang="en-US"/>
          </a:p>
        </p:txBody>
      </p:sp>
    </p:spTree>
    <p:extLst>
      <p:ext uri="{BB962C8B-B14F-4D97-AF65-F5344CB8AC3E}">
        <p14:creationId xmlns:p14="http://schemas.microsoft.com/office/powerpoint/2010/main" val="38793435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77</a:t>
            </a:fld>
            <a:endParaRPr lang="en-US"/>
          </a:p>
        </p:txBody>
      </p:sp>
    </p:spTree>
    <p:extLst>
      <p:ext uri="{BB962C8B-B14F-4D97-AF65-F5344CB8AC3E}">
        <p14:creationId xmlns:p14="http://schemas.microsoft.com/office/powerpoint/2010/main" val="28308965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95313"/>
            <a:ext cx="5759450" cy="3240087"/>
          </a:xfrm>
        </p:spPr>
      </p:sp>
      <p:sp>
        <p:nvSpPr>
          <p:cNvPr id="3" name="Notes Placeholder 2"/>
          <p:cNvSpPr>
            <a:spLocks noGrp="1"/>
          </p:cNvSpPr>
          <p:nvPr>
            <p:ph type="body" idx="1"/>
          </p:nvPr>
        </p:nvSpPr>
        <p:spPr/>
        <p:txBody>
          <a:bodyPr/>
          <a:lstStyle/>
          <a:p>
            <a:r>
              <a:rPr lang="en-US" u="sng" dirty="0">
                <a:hlinkClick r:id="rId3"/>
              </a:rPr>
              <a:t>Creative Commons Attribution 4.0 International license</a:t>
            </a:r>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t>78</a:t>
            </a:fld>
            <a:endParaRPr lang="en-US"/>
          </a:p>
        </p:txBody>
      </p:sp>
      <p:sp>
        <p:nvSpPr>
          <p:cNvPr id="5" name="Footer Placeholder 4"/>
          <p:cNvSpPr>
            <a:spLocks noGrp="1"/>
          </p:cNvSpPr>
          <p:nvPr>
            <p:ph type="ftr" sz="quarter" idx="11"/>
          </p:nvPr>
        </p:nvSpPr>
        <p:spPr>
          <a:xfrm>
            <a:off x="0" y="8685213"/>
            <a:ext cx="2971800" cy="458787"/>
          </a:xfrm>
          <a:prstGeom prst="rect">
            <a:avLst/>
          </a:prstGeom>
        </p:spPr>
        <p:txBody>
          <a:bodyPr/>
          <a:lstStyle/>
          <a:p>
            <a:endParaRPr lang="en-US" dirty="0"/>
          </a:p>
        </p:txBody>
      </p:sp>
    </p:spTree>
    <p:extLst>
      <p:ext uri="{BB962C8B-B14F-4D97-AF65-F5344CB8AC3E}">
        <p14:creationId xmlns:p14="http://schemas.microsoft.com/office/powerpoint/2010/main" val="38598329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final disclaimer from the Office of the Superintendent of Public Instruction. This training is meant to supplement, not supplant reading bulletins and accompanying documents; guidance from the U.S. Department of Education; chapter 392-172A WAC; Part 300 of the federal regulations; and, the Individuals with Disabilities Act. This presentation and/or materials should be viewed and applied by users according to their specific needs. The presentation should be used as guidance and is not intended as legal advice. </a:t>
            </a:r>
          </a:p>
          <a:p>
            <a:endParaRPr lang="en-US" dirty="0"/>
          </a:p>
        </p:txBody>
      </p:sp>
      <p:sp>
        <p:nvSpPr>
          <p:cNvPr id="5" name="Slide Number Placeholder 4"/>
          <p:cNvSpPr>
            <a:spLocks noGrp="1"/>
          </p:cNvSpPr>
          <p:nvPr>
            <p:ph type="sldNum" sz="quarter" idx="11"/>
          </p:nvPr>
        </p:nvSpPr>
        <p:spPr/>
        <p:txBody>
          <a:bodyPr/>
          <a:lstStyle/>
          <a:p>
            <a:fld id="{E8FE46E3-F50B-40B7-A854-E3050C9E6CD9}" type="slidenum">
              <a:rPr lang="en-US" smtClean="0"/>
              <a:t>79</a:t>
            </a:fld>
            <a:endParaRPr lang="en-US"/>
          </a:p>
        </p:txBody>
      </p:sp>
    </p:spTree>
    <p:extLst>
      <p:ext uri="{BB962C8B-B14F-4D97-AF65-F5344CB8AC3E}">
        <p14:creationId xmlns:p14="http://schemas.microsoft.com/office/powerpoint/2010/main" val="1146702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3330" y="2659667"/>
            <a:ext cx="9144000" cy="1417945"/>
          </a:xfrm>
        </p:spPr>
        <p:txBody>
          <a:bodyPr anchor="b">
            <a:norm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1533330" y="4468803"/>
            <a:ext cx="9144000" cy="130523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2867724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3173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61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61670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044221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0433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04139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75087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54872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75539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38402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871925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414400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6667"/>
            <a:ext cx="9144000" cy="155148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325803"/>
            <a:ext cx="9144000" cy="1428152"/>
          </a:xfrm>
        </p:spPr>
        <p:txBody>
          <a:bodyPr/>
          <a:lstStyle>
            <a:lvl1pPr marL="0" indent="0" algn="ctr">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cxnSp>
        <p:nvCxnSpPr>
          <p:cNvPr id="9" name="Straight Connector 8"/>
          <p:cNvCxnSpPr/>
          <p:nvPr userDrawn="1"/>
        </p:nvCxnSpPr>
        <p:spPr>
          <a:xfrm>
            <a:off x="2998838" y="1624509"/>
            <a:ext cx="6213987"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790" y="567492"/>
            <a:ext cx="1653316" cy="1637119"/>
          </a:xfrm>
          <a:prstGeom prst="rect">
            <a:avLst/>
          </a:prstGeom>
        </p:spPr>
      </p:pic>
    </p:spTree>
    <p:extLst>
      <p:ext uri="{BB962C8B-B14F-4D97-AF65-F5344CB8AC3E}">
        <p14:creationId xmlns:p14="http://schemas.microsoft.com/office/powerpoint/2010/main" val="3488207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2950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_blue">
    <p:bg>
      <p:bgPr>
        <a:solidFill>
          <a:srgbClr val="47C3D3">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dirty="0"/>
              <a:t>Click to edit Master title style</a:t>
            </a:r>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11988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_OSPI">
    <p:spTree>
      <p:nvGrpSpPr>
        <p:cNvPr id="1" name=""/>
        <p:cNvGrpSpPr/>
        <p:nvPr/>
      </p:nvGrpSpPr>
      <p:grpSpPr>
        <a:xfrm>
          <a:off x="0" y="0"/>
          <a:ext cx="0" cy="0"/>
          <a:chOff x="0" y="0"/>
          <a:chExt cx="0" cy="0"/>
        </a:xfrm>
      </p:grpSpPr>
      <p:sp>
        <p:nvSpPr>
          <p:cNvPr id="2" name="Title 1"/>
          <p:cNvSpPr>
            <a:spLocks noGrp="1"/>
          </p:cNvSpPr>
          <p:nvPr>
            <p:ph type="title"/>
          </p:nvPr>
        </p:nvSpPr>
        <p:spPr>
          <a:xfrm>
            <a:off x="639097" y="485626"/>
            <a:ext cx="10714703" cy="99318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83627" y="5831553"/>
            <a:ext cx="430160" cy="363793"/>
          </a:xfrm>
        </p:spPr>
        <p:txBody>
          <a:bodyPr/>
          <a:lstStyle/>
          <a:p>
            <a:fld id="{50ADEE99-5B15-4B10-A3EB-5286E787B43D}"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1228" y="633421"/>
            <a:ext cx="1732559" cy="644873"/>
          </a:xfrm>
          <a:prstGeom prst="rect">
            <a:avLst/>
          </a:prstGeom>
        </p:spPr>
      </p:pic>
    </p:spTree>
    <p:extLst>
      <p:ext uri="{BB962C8B-B14F-4D97-AF65-F5344CB8AC3E}">
        <p14:creationId xmlns:p14="http://schemas.microsoft.com/office/powerpoint/2010/main" val="108334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3938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4188574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286225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1633189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962909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627646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89819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240916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136422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DEE99-5B15-4B10-A3EB-5286E787B43D}" type="slidenum">
              <a:rPr lang="en-US" smtClean="0"/>
              <a:t>‹#›</a:t>
            </a:fld>
            <a:endParaRPr lang="en-US"/>
          </a:p>
        </p:txBody>
      </p:sp>
    </p:spTree>
    <p:extLst>
      <p:ext uri="{BB962C8B-B14F-4D97-AF65-F5344CB8AC3E}">
        <p14:creationId xmlns:p14="http://schemas.microsoft.com/office/powerpoint/2010/main" val="367666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AA0000"/>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1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12599"/>
            <a:ext cx="12192000" cy="447369"/>
          </a:xfrm>
          <a:prstGeom prst="rect">
            <a:avLst/>
          </a:prstGeom>
          <a:solidFill>
            <a:srgbClr val="004C97"/>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userDrawn="1"/>
        </p:nvSpPr>
        <p:spPr>
          <a:xfrm>
            <a:off x="0" y="6196012"/>
            <a:ext cx="12192000" cy="704645"/>
          </a:xfrm>
          <a:prstGeom prst="rect">
            <a:avLst/>
          </a:prstGeom>
          <a:solidFill>
            <a:srgbClr val="393839"/>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00686" y="6303299"/>
            <a:ext cx="1243782" cy="365125"/>
          </a:xfrm>
          <a:prstGeom prst="rect">
            <a:avLst/>
          </a:prstGeom>
        </p:spPr>
        <p:txBody>
          <a:bodyPr vert="horz" lIns="91440" tIns="45720" rIns="91440" bIns="45720" rtlCol="0" anchor="ctr"/>
          <a:lstStyle>
            <a:lvl1pPr algn="l">
              <a:defRPr sz="1400" b="1">
                <a:solidFill>
                  <a:srgbClr val="FFF7EC"/>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939048" y="564899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583627" y="5832219"/>
            <a:ext cx="430160" cy="363793"/>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0ADEE99-5B15-4B10-A3EB-5286E787B43D}" type="slidenum">
              <a:rPr lang="en-US" smtClean="0"/>
              <a:pPr/>
              <a:t>‹#›</a:t>
            </a:fld>
            <a:endParaRPr lang="en-US"/>
          </a:p>
        </p:txBody>
      </p:sp>
      <p:sp>
        <p:nvSpPr>
          <p:cNvPr id="11" name="TextBox 10"/>
          <p:cNvSpPr txBox="1"/>
          <p:nvPr userDrawn="1"/>
        </p:nvSpPr>
        <p:spPr>
          <a:xfrm>
            <a:off x="156695" y="6331974"/>
            <a:ext cx="6765215" cy="307777"/>
          </a:xfrm>
          <a:prstGeom prst="rect">
            <a:avLst/>
          </a:prstGeom>
          <a:noFill/>
        </p:spPr>
        <p:txBody>
          <a:bodyPr wrap="square" rtlCol="0">
            <a:spAutoFit/>
          </a:bodyPr>
          <a:lstStyle/>
          <a:p>
            <a:r>
              <a:rPr lang="en-US" sz="1400" b="1" dirty="0">
                <a:solidFill>
                  <a:srgbClr val="FFF7EC"/>
                </a:solidFill>
                <a:latin typeface="Arial" panose="020B0604020202020204" pitchFamily="34" charset="0"/>
                <a:cs typeface="Arial" panose="020B0604020202020204" pitchFamily="34" charset="0"/>
              </a:rPr>
              <a:t>Center</a:t>
            </a:r>
            <a:r>
              <a:rPr lang="en-US" sz="1400" b="1" baseline="0" dirty="0">
                <a:solidFill>
                  <a:srgbClr val="FFF7EC"/>
                </a:solidFill>
                <a:latin typeface="Arial" panose="020B0604020202020204" pitchFamily="34" charset="0"/>
                <a:cs typeface="Arial" panose="020B0604020202020204" pitchFamily="34" charset="0"/>
              </a:rPr>
              <a:t> for Change in Transition Services | www.seattleu.edu/ccts | CC BY 4.0</a:t>
            </a:r>
            <a:endParaRPr lang="en-US" sz="1400" b="1" dirty="0">
              <a:solidFill>
                <a:srgbClr val="FFF7EC"/>
              </a:solidFill>
              <a:latin typeface="Arial" panose="020B0604020202020204" pitchFamily="34" charset="0"/>
              <a:cs typeface="Arial" panose="020B0604020202020204" pitchFamily="34" charset="0"/>
            </a:endParaRPr>
          </a:p>
        </p:txBody>
      </p:sp>
      <p:sp>
        <p:nvSpPr>
          <p:cNvPr id="19" name="Right Triangle 18"/>
          <p:cNvSpPr/>
          <p:nvPr userDrawn="1"/>
        </p:nvSpPr>
        <p:spPr>
          <a:xfrm rot="10800000" flipH="1">
            <a:off x="-7898" y="6115661"/>
            <a:ext cx="421784" cy="698093"/>
          </a:xfrm>
          <a:prstGeom prst="rtTriangle">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eattle University logo"/>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35141" y="6370519"/>
            <a:ext cx="1418067" cy="311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550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ctstsf.com/"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chart" Target="../charts/char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3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4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4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k12.wa.us/SpecialEd/programreview/SelfStudy.aspx#2"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s://transitionta.org/evaluationtoolkit" TargetMode="External"/><Relationship Id="rId4" Type="http://schemas.openxmlformats.org/officeDocument/2006/relationships/hyperlink" Target="https://www.seattleu.edu/ccts/tools/quist/"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transitionta.org/system/files/resourcetrees/Predictor_Self-Assessment2.0.pdf?file=1&amp;type=node&amp;id=1665"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hyperlink" Target="https://www.cctstfolio.com/#/" TargetMode="External"/><Relationship Id="rId4" Type="http://schemas.openxmlformats.org/officeDocument/2006/relationships/hyperlink" Target="https://transitionta.org/toolkit-resources"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http://www.cctstsf.com/"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www.cctstsf.or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hyperlink" Target="http://www.seattleu.edu/ccts"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hyperlink" Target="http://www.pinterest.com/waccts" TargetMode="External"/><Relationship Id="rId5" Type="http://schemas.openxmlformats.org/officeDocument/2006/relationships/hyperlink" Target="http://www.twitter.com/waccts" TargetMode="External"/><Relationship Id="rId4" Type="http://schemas.openxmlformats.org/officeDocument/2006/relationships/hyperlink" Target="http://www.facebook.com/waccts"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5753" y="2720027"/>
            <a:ext cx="9560494" cy="1417945"/>
          </a:xfrm>
        </p:spPr>
        <p:txBody>
          <a:bodyPr>
            <a:noAutofit/>
          </a:bodyPr>
          <a:lstStyle/>
          <a:p>
            <a:r>
              <a:rPr lang="en-US" sz="5400" dirty="0"/>
              <a:t>Using Post-School Outcome Data for Program Planning</a:t>
            </a:r>
          </a:p>
        </p:txBody>
      </p:sp>
      <p:sp>
        <p:nvSpPr>
          <p:cNvPr id="4" name="Slide Number Placeholder 3"/>
          <p:cNvSpPr>
            <a:spLocks noGrp="1"/>
          </p:cNvSpPr>
          <p:nvPr>
            <p:ph type="sldNum" sz="quarter" idx="12"/>
          </p:nvPr>
        </p:nvSpPr>
        <p:spPr/>
        <p:txBody>
          <a:bodyPr/>
          <a:lstStyle/>
          <a:p>
            <a:fld id="{50ADEE99-5B15-4B10-A3EB-5286E787B43D}" type="slidenum">
              <a:rPr lang="en-US" smtClean="0"/>
              <a:t>1</a:t>
            </a:fld>
            <a:endParaRPr lang="en-US" dirty="0"/>
          </a:p>
        </p:txBody>
      </p:sp>
      <p:sp>
        <p:nvSpPr>
          <p:cNvPr id="5" name="Subtitle 2">
            <a:extLst>
              <a:ext uri="{FF2B5EF4-FFF2-40B4-BE49-F238E27FC236}">
                <a16:creationId xmlns:a16="http://schemas.microsoft.com/office/drawing/2014/main" id="{1D0B3DA1-EBB4-4E7C-9983-49A972CD0C33}"/>
              </a:ext>
            </a:extLst>
          </p:cNvPr>
          <p:cNvSpPr>
            <a:spLocks noGrp="1"/>
          </p:cNvSpPr>
          <p:nvPr>
            <p:ph type="subTitle" idx="1"/>
          </p:nvPr>
        </p:nvSpPr>
        <p:spPr>
          <a:xfrm>
            <a:off x="1533330" y="4468803"/>
            <a:ext cx="9144000" cy="1305232"/>
          </a:xfrm>
        </p:spPr>
        <p:txBody>
          <a:bodyPr>
            <a:normAutofit fontScale="77500" lnSpcReduction="20000"/>
          </a:bodyPr>
          <a:lstStyle/>
          <a:p>
            <a:r>
              <a:rPr lang="en-US" altLang="ja-JP" sz="3200" b="1" dirty="0">
                <a:solidFill>
                  <a:srgbClr val="004C97"/>
                </a:solidFill>
              </a:rPr>
              <a:t>Center for Change in Transition Services (CCTS)</a:t>
            </a:r>
          </a:p>
          <a:p>
            <a:r>
              <a:rPr lang="en-US" altLang="ja-JP" i="1" dirty="0"/>
              <a:t>Improving post-school outcomes for students with disabilities in Washington state</a:t>
            </a:r>
            <a:endParaRPr lang="en-US" altLang="ja-JP" sz="1600" b="1" dirty="0"/>
          </a:p>
          <a:p>
            <a:r>
              <a:rPr lang="en-US" altLang="ja-JP" sz="2800" b="1" dirty="0">
                <a:solidFill>
                  <a:srgbClr val="004C97"/>
                </a:solidFill>
              </a:rPr>
              <a:t>www.seattleu.edu/ccts</a:t>
            </a:r>
            <a:endParaRPr lang="en-US" altLang="ja-JP" b="1" dirty="0">
              <a:solidFill>
                <a:srgbClr val="004C97"/>
              </a:solidFill>
            </a:endParaRPr>
          </a:p>
        </p:txBody>
      </p:sp>
    </p:spTree>
    <p:extLst>
      <p:ext uri="{BB962C8B-B14F-4D97-AF65-F5344CB8AC3E}">
        <p14:creationId xmlns:p14="http://schemas.microsoft.com/office/powerpoint/2010/main" val="652980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E6153-2ABD-4421-834E-C73BFBEF27A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D94F711-756C-4B2B-9783-4E95F91F91BF}"/>
              </a:ext>
            </a:extLst>
          </p:cNvPr>
          <p:cNvSpPr>
            <a:spLocks noGrp="1"/>
          </p:cNvSpPr>
          <p:nvPr>
            <p:ph idx="1"/>
          </p:nvPr>
        </p:nvSpPr>
        <p:spPr/>
        <p:txBody>
          <a:bodyPr/>
          <a:lstStyle/>
          <a:p>
            <a:r>
              <a:rPr lang="en-US" dirty="0"/>
              <a:t>Overview of Post-School Survey</a:t>
            </a:r>
          </a:p>
          <a:p>
            <a:r>
              <a:rPr lang="en-US" dirty="0"/>
              <a:t>How to interpret post-school outcome (PSO) data</a:t>
            </a:r>
          </a:p>
          <a:p>
            <a:r>
              <a:rPr lang="en-US" dirty="0"/>
              <a:t>Explore data</a:t>
            </a:r>
          </a:p>
          <a:p>
            <a:pPr lvl="1"/>
            <a:r>
              <a:rPr lang="en-US" dirty="0"/>
              <a:t>State data</a:t>
            </a:r>
          </a:p>
          <a:p>
            <a:pPr lvl="1"/>
            <a:r>
              <a:rPr lang="en-US" dirty="0"/>
              <a:t>District/ESD data</a:t>
            </a:r>
          </a:p>
          <a:p>
            <a:r>
              <a:rPr lang="en-US" dirty="0"/>
              <a:t>Using data for program planning</a:t>
            </a:r>
          </a:p>
        </p:txBody>
      </p:sp>
      <p:sp>
        <p:nvSpPr>
          <p:cNvPr id="4" name="Slide Number Placeholder 3">
            <a:extLst>
              <a:ext uri="{FF2B5EF4-FFF2-40B4-BE49-F238E27FC236}">
                <a16:creationId xmlns:a16="http://schemas.microsoft.com/office/drawing/2014/main" id="{467B0309-009D-412A-A0FC-D5B89ABEEF21}"/>
              </a:ext>
            </a:extLst>
          </p:cNvPr>
          <p:cNvSpPr>
            <a:spLocks noGrp="1"/>
          </p:cNvSpPr>
          <p:nvPr>
            <p:ph type="sldNum" sz="quarter" idx="12"/>
          </p:nvPr>
        </p:nvSpPr>
        <p:spPr/>
        <p:txBody>
          <a:bodyPr/>
          <a:lstStyle/>
          <a:p>
            <a:fld id="{50ADEE99-5B15-4B10-A3EB-5286E787B43D}" type="slidenum">
              <a:rPr lang="en-US" smtClean="0"/>
              <a:t>2</a:t>
            </a:fld>
            <a:endParaRPr lang="en-US"/>
          </a:p>
        </p:txBody>
      </p:sp>
    </p:spTree>
    <p:extLst>
      <p:ext uri="{BB962C8B-B14F-4D97-AF65-F5344CB8AC3E}">
        <p14:creationId xmlns:p14="http://schemas.microsoft.com/office/powerpoint/2010/main" val="255119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5EB0-1B88-4DAB-A5D4-A0CFFF66D9FE}"/>
              </a:ext>
            </a:extLst>
          </p:cNvPr>
          <p:cNvSpPr>
            <a:spLocks noGrp="1"/>
          </p:cNvSpPr>
          <p:nvPr>
            <p:ph type="title"/>
          </p:nvPr>
        </p:nvSpPr>
        <p:spPr/>
        <p:txBody>
          <a:bodyPr/>
          <a:lstStyle/>
          <a:p>
            <a:r>
              <a:rPr lang="en-US" dirty="0"/>
              <a:t>Post-School Survey Overview</a:t>
            </a:r>
          </a:p>
        </p:txBody>
      </p:sp>
      <p:sp>
        <p:nvSpPr>
          <p:cNvPr id="3" name="Text Placeholder 2">
            <a:extLst>
              <a:ext uri="{FF2B5EF4-FFF2-40B4-BE49-F238E27FC236}">
                <a16:creationId xmlns:a16="http://schemas.microsoft.com/office/drawing/2014/main" id="{895D3DA9-089F-4D7C-A2A4-2A7169F009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43E5DC-035F-43D8-AF3A-9FA692605DA0}"/>
              </a:ext>
            </a:extLst>
          </p:cNvPr>
          <p:cNvSpPr>
            <a:spLocks noGrp="1"/>
          </p:cNvSpPr>
          <p:nvPr>
            <p:ph type="sldNum" sz="quarter" idx="12"/>
          </p:nvPr>
        </p:nvSpPr>
        <p:spPr/>
        <p:txBody>
          <a:bodyPr/>
          <a:lstStyle/>
          <a:p>
            <a:fld id="{50ADEE99-5B15-4B10-A3EB-5286E787B43D}" type="slidenum">
              <a:rPr lang="en-US" smtClean="0"/>
              <a:t>3</a:t>
            </a:fld>
            <a:endParaRPr lang="en-US"/>
          </a:p>
        </p:txBody>
      </p:sp>
    </p:spTree>
    <p:extLst>
      <p:ext uri="{BB962C8B-B14F-4D97-AF65-F5344CB8AC3E}">
        <p14:creationId xmlns:p14="http://schemas.microsoft.com/office/powerpoint/2010/main" val="2546540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cs typeface="Arial" pitchFamily="34" charset="0"/>
              </a:rPr>
              <a:t>Federal Collection &amp; Reporting</a:t>
            </a:r>
            <a:endParaRPr lang="en-US" dirty="0"/>
          </a:p>
        </p:txBody>
      </p:sp>
      <p:sp>
        <p:nvSpPr>
          <p:cNvPr id="3" name="Content Placeholder 2"/>
          <p:cNvSpPr>
            <a:spLocks noGrp="1"/>
          </p:cNvSpPr>
          <p:nvPr>
            <p:ph idx="1"/>
          </p:nvPr>
        </p:nvSpPr>
        <p:spPr>
          <a:xfrm>
            <a:off x="609599" y="1600201"/>
            <a:ext cx="10974027" cy="4079091"/>
          </a:xfrm>
        </p:spPr>
        <p:txBody>
          <a:bodyPr>
            <a:noAutofit/>
          </a:bodyPr>
          <a:lstStyle/>
          <a:p>
            <a:pPr>
              <a:spcBef>
                <a:spcPts val="0"/>
              </a:spcBef>
              <a:spcAft>
                <a:spcPts val="1200"/>
              </a:spcAft>
            </a:pPr>
            <a:r>
              <a:rPr lang="en-US" b="1" dirty="0">
                <a:latin typeface="Arial" pitchFamily="-123" charset="0"/>
              </a:rPr>
              <a:t>Requirement</a:t>
            </a:r>
          </a:p>
          <a:p>
            <a:pPr lvl="1">
              <a:spcBef>
                <a:spcPts val="0"/>
              </a:spcBef>
              <a:spcAft>
                <a:spcPts val="1200"/>
              </a:spcAft>
            </a:pPr>
            <a:r>
              <a:rPr lang="en-US" dirty="0">
                <a:latin typeface="Arial" pitchFamily="-123" charset="0"/>
              </a:rPr>
              <a:t>States collect data and report to the Office of Special Education Programs (OSEP) on a series of performance indicators. </a:t>
            </a:r>
          </a:p>
          <a:p>
            <a:pPr>
              <a:spcBef>
                <a:spcPts val="0"/>
              </a:spcBef>
              <a:spcAft>
                <a:spcPts val="1200"/>
              </a:spcAft>
            </a:pPr>
            <a:r>
              <a:rPr lang="en-US" b="1" dirty="0">
                <a:latin typeface="Arial" pitchFamily="-123" charset="0"/>
              </a:rPr>
              <a:t>Purpose</a:t>
            </a:r>
          </a:p>
          <a:p>
            <a:pPr lvl="1">
              <a:spcBef>
                <a:spcPts val="0"/>
              </a:spcBef>
              <a:spcAft>
                <a:spcPts val="1200"/>
              </a:spcAft>
            </a:pPr>
            <a:r>
              <a:rPr lang="en-US" dirty="0">
                <a:latin typeface="Arial" pitchFamily="-123" charset="0"/>
              </a:rPr>
              <a:t>Increased emphasis on accountability in education</a:t>
            </a:r>
          </a:p>
          <a:p>
            <a:pPr lvl="1">
              <a:spcBef>
                <a:spcPts val="0"/>
              </a:spcBef>
              <a:spcAft>
                <a:spcPts val="1200"/>
              </a:spcAft>
            </a:pPr>
            <a:r>
              <a:rPr lang="en-US" dirty="0">
                <a:latin typeface="Arial" pitchFamily="-123" charset="0"/>
              </a:rPr>
              <a:t>Determine how well the state is meeting its responsibility under the Individuals with Disabilities Education Act (IDEA)</a:t>
            </a:r>
          </a:p>
          <a:p>
            <a:pPr lvl="1">
              <a:spcBef>
                <a:spcPts val="0"/>
              </a:spcBef>
              <a:spcAft>
                <a:spcPts val="1200"/>
              </a:spcAft>
            </a:pPr>
            <a:r>
              <a:rPr lang="en-US" dirty="0">
                <a:latin typeface="Arial" pitchFamily="-123" charset="0"/>
              </a:rPr>
              <a:t>System improvement</a:t>
            </a:r>
          </a:p>
        </p:txBody>
      </p:sp>
      <p:sp>
        <p:nvSpPr>
          <p:cNvPr id="4" name="Slide Number Placeholder 3">
            <a:extLst>
              <a:ext uri="{FF2B5EF4-FFF2-40B4-BE49-F238E27FC236}">
                <a16:creationId xmlns:a16="http://schemas.microsoft.com/office/drawing/2014/main" id="{517F070E-4CD1-4343-9C03-9CEB2F2E3C27}"/>
              </a:ext>
            </a:extLst>
          </p:cNvPr>
          <p:cNvSpPr>
            <a:spLocks noGrp="1"/>
          </p:cNvSpPr>
          <p:nvPr>
            <p:ph type="sldNum" sz="quarter" idx="12"/>
          </p:nvPr>
        </p:nvSpPr>
        <p:spPr/>
        <p:txBody>
          <a:bodyPr/>
          <a:lstStyle/>
          <a:p>
            <a:fld id="{50ADEE99-5B15-4B10-A3EB-5286E787B43D}" type="slidenum">
              <a:rPr lang="en-US" smtClean="0"/>
              <a:t>4</a:t>
            </a:fld>
            <a:endParaRPr lang="en-US" dirty="0"/>
          </a:p>
        </p:txBody>
      </p:sp>
    </p:spTree>
    <p:extLst>
      <p:ext uri="{BB962C8B-B14F-4D97-AF65-F5344CB8AC3E}">
        <p14:creationId xmlns:p14="http://schemas.microsoft.com/office/powerpoint/2010/main" val="46842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92702"/>
            <a:ext cx="10714703" cy="951723"/>
          </a:xfrm>
        </p:spPr>
        <p:txBody>
          <a:bodyPr/>
          <a:lstStyle/>
          <a:p>
            <a:r>
              <a:rPr lang="en-US" dirty="0"/>
              <a:t>Critical Interrelationship of Indicators</a:t>
            </a:r>
          </a:p>
        </p:txBody>
      </p:sp>
      <p:sp>
        <p:nvSpPr>
          <p:cNvPr id="3" name="Content Placeholder 2"/>
          <p:cNvSpPr>
            <a:spLocks noGrp="1"/>
          </p:cNvSpPr>
          <p:nvPr>
            <p:ph idx="1"/>
          </p:nvPr>
        </p:nvSpPr>
        <p:spPr>
          <a:xfrm>
            <a:off x="1209964" y="1543287"/>
            <a:ext cx="10143836" cy="4406355"/>
          </a:xfrm>
        </p:spPr>
        <p:txBody>
          <a:bodyPr>
            <a:normAutofit lnSpcReduction="10000"/>
          </a:bodyPr>
          <a:lstStyle/>
          <a:p>
            <a:pPr marL="0" indent="0">
              <a:spcBef>
                <a:spcPts val="0"/>
              </a:spcBef>
              <a:spcAft>
                <a:spcPts val="1600"/>
              </a:spcAft>
              <a:buNone/>
            </a:pPr>
            <a:r>
              <a:rPr lang="en-US" dirty="0"/>
              <a:t>Four of the IDEA indicators relate to secondary transition. These indicators also correlate with one another.</a:t>
            </a:r>
          </a:p>
          <a:p>
            <a:pPr>
              <a:spcBef>
                <a:spcPts val="0"/>
              </a:spcBef>
              <a:spcAft>
                <a:spcPts val="1600"/>
              </a:spcAft>
            </a:pPr>
            <a:r>
              <a:rPr lang="en-US" dirty="0"/>
              <a:t>Quality IEPs – Indicator 13</a:t>
            </a:r>
          </a:p>
          <a:p>
            <a:pPr>
              <a:spcBef>
                <a:spcPts val="0"/>
              </a:spcBef>
              <a:spcAft>
                <a:spcPts val="1600"/>
              </a:spcAft>
            </a:pPr>
            <a:r>
              <a:rPr lang="en-US" dirty="0"/>
              <a:t>Staying in school – Indicator 2</a:t>
            </a:r>
          </a:p>
          <a:p>
            <a:pPr>
              <a:spcBef>
                <a:spcPts val="0"/>
              </a:spcBef>
              <a:spcAft>
                <a:spcPts val="1600"/>
              </a:spcAft>
            </a:pPr>
            <a:r>
              <a:rPr lang="en-US" dirty="0"/>
              <a:t>Graduating – Indicator 1</a:t>
            </a:r>
          </a:p>
          <a:p>
            <a:pPr>
              <a:spcBef>
                <a:spcPts val="0"/>
              </a:spcBef>
              <a:spcAft>
                <a:spcPts val="1600"/>
              </a:spcAft>
            </a:pPr>
            <a:r>
              <a:rPr lang="en-US" b="1" dirty="0"/>
              <a:t>Positive post-school outcomes – Indicator 14</a:t>
            </a:r>
          </a:p>
          <a:p>
            <a:pPr marL="0" indent="0">
              <a:buNone/>
            </a:pPr>
            <a:endParaRPr lang="en-US" sz="1800" dirty="0"/>
          </a:p>
          <a:p>
            <a:pPr marL="0" indent="0">
              <a:buNone/>
            </a:pPr>
            <a:r>
              <a:rPr lang="en-US" sz="2400" dirty="0"/>
              <a:t>(Kohler, </a:t>
            </a:r>
            <a:r>
              <a:rPr lang="en-US" sz="2400" dirty="0" err="1"/>
              <a:t>Gothberg</a:t>
            </a:r>
            <a:r>
              <a:rPr lang="en-US" sz="2400" dirty="0"/>
              <a:t>, &amp; Hill, "NSTTAC Evaluation Toolkit", 2009)</a:t>
            </a:r>
          </a:p>
          <a:p>
            <a:endParaRPr lang="en-US" dirty="0"/>
          </a:p>
        </p:txBody>
      </p:sp>
      <p:sp>
        <p:nvSpPr>
          <p:cNvPr id="5" name="Curved Right Arrow 4" descr="down arrow, pointing to next bullet point"/>
          <p:cNvSpPr/>
          <p:nvPr/>
        </p:nvSpPr>
        <p:spPr>
          <a:xfrm>
            <a:off x="549401" y="2583479"/>
            <a:ext cx="660563" cy="675500"/>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6" name="Curved Right Arrow 5" descr="down arrow, pointing to next bullet point"/>
          <p:cNvSpPr/>
          <p:nvPr/>
        </p:nvSpPr>
        <p:spPr>
          <a:xfrm>
            <a:off x="549184" y="3300287"/>
            <a:ext cx="660563" cy="675500"/>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7" name="Curved Right Arrow 6" descr="down arrow, pointing to next bullet point"/>
          <p:cNvSpPr/>
          <p:nvPr/>
        </p:nvSpPr>
        <p:spPr>
          <a:xfrm>
            <a:off x="538317" y="3989388"/>
            <a:ext cx="660563" cy="675500"/>
          </a:xfrm>
          <a:prstGeom prst="curvedRightArrow">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4" name="Slide Number Placeholder 3"/>
          <p:cNvSpPr>
            <a:spLocks noGrp="1"/>
          </p:cNvSpPr>
          <p:nvPr>
            <p:ph type="sldNum" sz="quarter" idx="12"/>
          </p:nvPr>
        </p:nvSpPr>
        <p:spPr/>
        <p:txBody>
          <a:bodyPr/>
          <a:lstStyle/>
          <a:p>
            <a:fld id="{50ADEE99-5B15-4B10-A3EB-5286E787B43D}" type="slidenum">
              <a:rPr lang="en-US" smtClean="0"/>
              <a:t>5</a:t>
            </a:fld>
            <a:endParaRPr lang="en-US"/>
          </a:p>
        </p:txBody>
      </p:sp>
    </p:spTree>
    <p:extLst>
      <p:ext uri="{BB962C8B-B14F-4D97-AF65-F5344CB8AC3E}">
        <p14:creationId xmlns:p14="http://schemas.microsoft.com/office/powerpoint/2010/main" val="477828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8"/>
            <a:ext cx="10840197" cy="2852737"/>
          </a:xfrm>
        </p:spPr>
        <p:txBody>
          <a:bodyPr/>
          <a:lstStyle/>
          <a:p>
            <a:r>
              <a:rPr lang="en-US" dirty="0"/>
              <a:t>Data Collection</a:t>
            </a:r>
          </a:p>
        </p:txBody>
      </p:sp>
      <p:sp>
        <p:nvSpPr>
          <p:cNvPr id="4" name="Content Placeholder 3"/>
          <p:cNvSpPr>
            <a:spLocks noGrp="1"/>
          </p:cNvSpPr>
          <p:nvPr>
            <p:ph type="body" idx="1"/>
          </p:nvPr>
        </p:nvSpPr>
        <p:spPr/>
        <p:txBody>
          <a:bodyPr>
            <a:noAutofit/>
          </a:bodyPr>
          <a:lstStyle/>
          <a:p>
            <a:pPr marL="0" indent="0">
              <a:spcBef>
                <a:spcPts val="0"/>
              </a:spcBef>
              <a:buNone/>
            </a:pPr>
            <a:r>
              <a:rPr lang="en-US" dirty="0"/>
              <a:t>How are post-school outcome (PSO) data collected?</a:t>
            </a:r>
          </a:p>
          <a:p>
            <a:pPr marL="0" indent="0">
              <a:spcBef>
                <a:spcPts val="0"/>
              </a:spcBef>
              <a:buNone/>
            </a:pPr>
            <a:r>
              <a:rPr lang="en-US" dirty="0"/>
              <a:t>What data are reported?</a:t>
            </a:r>
          </a:p>
        </p:txBody>
      </p:sp>
      <p:sp>
        <p:nvSpPr>
          <p:cNvPr id="3" name="Slide Number Placeholder 2">
            <a:extLst>
              <a:ext uri="{FF2B5EF4-FFF2-40B4-BE49-F238E27FC236}">
                <a16:creationId xmlns:a16="http://schemas.microsoft.com/office/drawing/2014/main" id="{ABC0E3E9-C092-4FE9-B025-BA779540FA95}"/>
              </a:ext>
            </a:extLst>
          </p:cNvPr>
          <p:cNvSpPr>
            <a:spLocks noGrp="1"/>
          </p:cNvSpPr>
          <p:nvPr>
            <p:ph type="sldNum" sz="quarter" idx="12"/>
          </p:nvPr>
        </p:nvSpPr>
        <p:spPr/>
        <p:txBody>
          <a:bodyPr/>
          <a:lstStyle/>
          <a:p>
            <a:fld id="{50ADEE99-5B15-4B10-A3EB-5286E787B43D}" type="slidenum">
              <a:rPr lang="en-US" smtClean="0"/>
              <a:t>6</a:t>
            </a:fld>
            <a:endParaRPr lang="en-US"/>
          </a:p>
        </p:txBody>
      </p:sp>
    </p:spTree>
    <p:extLst>
      <p:ext uri="{BB962C8B-B14F-4D97-AF65-F5344CB8AC3E}">
        <p14:creationId xmlns:p14="http://schemas.microsoft.com/office/powerpoint/2010/main" val="2037657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cs typeface="Verdana" charset="0"/>
              </a:rPr>
              <a:t>How are PSO Data Collected?</a:t>
            </a:r>
          </a:p>
        </p:txBody>
      </p:sp>
      <p:sp>
        <p:nvSpPr>
          <p:cNvPr id="6" name="Content Placeholder 2"/>
          <p:cNvSpPr>
            <a:spLocks noGrp="1"/>
          </p:cNvSpPr>
          <p:nvPr>
            <p:ph idx="1"/>
          </p:nvPr>
        </p:nvSpPr>
        <p:spPr>
          <a:xfrm>
            <a:off x="609600" y="1396449"/>
            <a:ext cx="11277600" cy="4154984"/>
          </a:xfrm>
        </p:spPr>
        <p:txBody>
          <a:bodyPr wrap="square">
            <a:spAutoFit/>
          </a:bodyPr>
          <a:lstStyle/>
          <a:p>
            <a:pPr>
              <a:spcBef>
                <a:spcPts val="0"/>
              </a:spcBef>
              <a:spcAft>
                <a:spcPts val="1200"/>
              </a:spcAft>
            </a:pPr>
            <a:r>
              <a:rPr lang="en-US" dirty="0"/>
              <a:t>The annual Post-School Survey takes place one year after students exit high school by way of graduation, dropping out, or ageing out.</a:t>
            </a:r>
          </a:p>
          <a:p>
            <a:pPr lvl="1">
              <a:spcBef>
                <a:spcPts val="0"/>
              </a:spcBef>
              <a:spcAft>
                <a:spcPts val="1200"/>
              </a:spcAft>
            </a:pPr>
            <a:r>
              <a:rPr lang="en-US" dirty="0"/>
              <a:t>Phone calls are conducted by district/school personnel, June 1-November 1.</a:t>
            </a:r>
          </a:p>
          <a:p>
            <a:pPr lvl="1">
              <a:spcBef>
                <a:spcPts val="0"/>
              </a:spcBef>
              <a:spcAft>
                <a:spcPts val="1200"/>
              </a:spcAft>
            </a:pPr>
            <a:r>
              <a:rPr lang="en-US" dirty="0"/>
              <a:t>Data are recorded in the Transition Systemic Framework 2.0 (TSF2), CCTS’s secure online data collection platform.</a:t>
            </a:r>
          </a:p>
          <a:p>
            <a:pPr lvl="1">
              <a:spcBef>
                <a:spcPts val="0"/>
              </a:spcBef>
              <a:spcAft>
                <a:spcPts val="1200"/>
              </a:spcAft>
            </a:pPr>
            <a:r>
              <a:rPr lang="en-US" dirty="0"/>
              <a:t>A minimum of three contact attempts are required.</a:t>
            </a:r>
          </a:p>
          <a:p>
            <a:pPr>
              <a:spcBef>
                <a:spcPts val="0"/>
              </a:spcBef>
              <a:spcAft>
                <a:spcPts val="1200"/>
              </a:spcAft>
            </a:pPr>
            <a:r>
              <a:rPr lang="en-US" dirty="0"/>
              <a:t>CCTS provides district/school with technical assistance as needed.</a:t>
            </a:r>
            <a:endParaRPr lang="en-US" sz="4000" dirty="0"/>
          </a:p>
        </p:txBody>
      </p:sp>
      <p:sp>
        <p:nvSpPr>
          <p:cNvPr id="3" name="Slide Number Placeholder 2">
            <a:extLst>
              <a:ext uri="{FF2B5EF4-FFF2-40B4-BE49-F238E27FC236}">
                <a16:creationId xmlns:a16="http://schemas.microsoft.com/office/drawing/2014/main" id="{6DC34265-41EB-4F16-95A4-F4BB80AF50A1}"/>
              </a:ext>
            </a:extLst>
          </p:cNvPr>
          <p:cNvSpPr>
            <a:spLocks noGrp="1"/>
          </p:cNvSpPr>
          <p:nvPr>
            <p:ph type="sldNum" sz="quarter" idx="12"/>
          </p:nvPr>
        </p:nvSpPr>
        <p:spPr/>
        <p:txBody>
          <a:bodyPr/>
          <a:lstStyle/>
          <a:p>
            <a:fld id="{50ADEE99-5B15-4B10-A3EB-5286E787B43D}" type="slidenum">
              <a:rPr lang="en-US" smtClean="0"/>
              <a:t>7</a:t>
            </a:fld>
            <a:endParaRPr lang="en-US"/>
          </a:p>
        </p:txBody>
      </p:sp>
    </p:spTree>
    <p:extLst>
      <p:ext uri="{BB962C8B-B14F-4D97-AF65-F5344CB8AC3E}">
        <p14:creationId xmlns:p14="http://schemas.microsoft.com/office/powerpoint/2010/main" val="122421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Data are Collected? </a:t>
            </a:r>
          </a:p>
        </p:txBody>
      </p:sp>
      <p:sp>
        <p:nvSpPr>
          <p:cNvPr id="11" name="Content Placeholder 9"/>
          <p:cNvSpPr>
            <a:spLocks noGrp="1"/>
          </p:cNvSpPr>
          <p:nvPr>
            <p:ph idx="1"/>
          </p:nvPr>
        </p:nvSpPr>
        <p:spPr>
          <a:xfrm>
            <a:off x="609600" y="1600201"/>
            <a:ext cx="10972800" cy="4208927"/>
          </a:xfrm>
        </p:spPr>
        <p:txBody>
          <a:bodyPr>
            <a:noAutofit/>
          </a:bodyPr>
          <a:lstStyle/>
          <a:p>
            <a:pPr>
              <a:spcBef>
                <a:spcPts val="0"/>
              </a:spcBef>
              <a:spcAft>
                <a:spcPts val="600"/>
              </a:spcAft>
            </a:pPr>
            <a:r>
              <a:rPr lang="en-US" dirty="0"/>
              <a:t>Demographics (e.g., gender, disability, race/ethnicity) </a:t>
            </a:r>
          </a:p>
          <a:p>
            <a:pPr>
              <a:spcBef>
                <a:spcPts val="0"/>
              </a:spcBef>
              <a:spcAft>
                <a:spcPts val="600"/>
              </a:spcAft>
            </a:pPr>
            <a:r>
              <a:rPr lang="en-US" dirty="0"/>
              <a:t>Work and school experiences</a:t>
            </a:r>
          </a:p>
          <a:p>
            <a:pPr>
              <a:spcBef>
                <a:spcPts val="0"/>
              </a:spcBef>
              <a:spcAft>
                <a:spcPts val="600"/>
              </a:spcAft>
            </a:pPr>
            <a:r>
              <a:rPr lang="en-US" dirty="0"/>
              <a:t>Type of job or school</a:t>
            </a:r>
          </a:p>
          <a:p>
            <a:pPr>
              <a:spcBef>
                <a:spcPts val="0"/>
              </a:spcBef>
              <a:spcAft>
                <a:spcPts val="600"/>
              </a:spcAft>
            </a:pPr>
            <a:r>
              <a:rPr lang="en-US" dirty="0"/>
              <a:t>Number of hours working or in school</a:t>
            </a:r>
          </a:p>
          <a:p>
            <a:pPr>
              <a:spcBef>
                <a:spcPts val="0"/>
              </a:spcBef>
              <a:spcAft>
                <a:spcPts val="600"/>
              </a:spcAft>
            </a:pPr>
            <a:r>
              <a:rPr lang="en-US" dirty="0"/>
              <a:t>Contact with agencies</a:t>
            </a:r>
          </a:p>
          <a:p>
            <a:pPr>
              <a:spcBef>
                <a:spcPts val="0"/>
              </a:spcBef>
              <a:spcAft>
                <a:spcPts val="600"/>
              </a:spcAft>
            </a:pPr>
            <a:r>
              <a:rPr lang="en-US" dirty="0"/>
              <a:t>Wages</a:t>
            </a:r>
          </a:p>
          <a:p>
            <a:pPr>
              <a:spcBef>
                <a:spcPts val="0"/>
              </a:spcBef>
              <a:spcAft>
                <a:spcPts val="600"/>
              </a:spcAft>
            </a:pPr>
            <a:r>
              <a:rPr lang="en-US" dirty="0"/>
              <a:t>Optional open-ended questions</a:t>
            </a:r>
          </a:p>
          <a:p>
            <a:pPr>
              <a:spcBef>
                <a:spcPts val="0"/>
              </a:spcBef>
              <a:spcAft>
                <a:spcPts val="600"/>
              </a:spcAft>
            </a:pPr>
            <a:endParaRPr lang="en-US" dirty="0"/>
          </a:p>
          <a:p>
            <a:pPr lvl="1">
              <a:spcAft>
                <a:spcPts val="600"/>
              </a:spcAft>
              <a:buClrTx/>
              <a:buNone/>
            </a:pPr>
            <a:endParaRPr lang="en-US" dirty="0">
              <a:latin typeface="Arial" pitchFamily="34" charset="0"/>
              <a:cs typeface="Arial" pitchFamily="34" charset="0"/>
            </a:endParaRPr>
          </a:p>
        </p:txBody>
      </p:sp>
      <p:sp>
        <p:nvSpPr>
          <p:cNvPr id="2" name="Slide Number Placeholder 1">
            <a:extLst>
              <a:ext uri="{FF2B5EF4-FFF2-40B4-BE49-F238E27FC236}">
                <a16:creationId xmlns:a16="http://schemas.microsoft.com/office/drawing/2014/main" id="{CF31D89D-1A47-4103-BD21-88071D6F3F78}"/>
              </a:ext>
            </a:extLst>
          </p:cNvPr>
          <p:cNvSpPr>
            <a:spLocks noGrp="1"/>
          </p:cNvSpPr>
          <p:nvPr>
            <p:ph type="sldNum" sz="quarter" idx="12"/>
          </p:nvPr>
        </p:nvSpPr>
        <p:spPr/>
        <p:txBody>
          <a:bodyPr/>
          <a:lstStyle/>
          <a:p>
            <a:fld id="{50ADEE99-5B15-4B10-A3EB-5286E787B43D}" type="slidenum">
              <a:rPr lang="en-US" smtClean="0"/>
              <a:t>8</a:t>
            </a:fld>
            <a:endParaRPr lang="en-US"/>
          </a:p>
        </p:txBody>
      </p:sp>
    </p:spTree>
    <p:extLst>
      <p:ext uri="{BB962C8B-B14F-4D97-AF65-F5344CB8AC3E}">
        <p14:creationId xmlns:p14="http://schemas.microsoft.com/office/powerpoint/2010/main" val="149557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F081-CCD4-492B-B7AE-E96C370D769B}"/>
              </a:ext>
            </a:extLst>
          </p:cNvPr>
          <p:cNvSpPr>
            <a:spLocks noGrp="1"/>
          </p:cNvSpPr>
          <p:nvPr>
            <p:ph type="title"/>
          </p:nvPr>
        </p:nvSpPr>
        <p:spPr/>
        <p:txBody>
          <a:bodyPr/>
          <a:lstStyle/>
          <a:p>
            <a:r>
              <a:rPr lang="en-US" dirty="0"/>
              <a:t>Raw data: Open-ended follow-up questions</a:t>
            </a:r>
          </a:p>
        </p:txBody>
      </p:sp>
      <p:sp>
        <p:nvSpPr>
          <p:cNvPr id="3" name="Content Placeholder 2">
            <a:extLst>
              <a:ext uri="{FF2B5EF4-FFF2-40B4-BE49-F238E27FC236}">
                <a16:creationId xmlns:a16="http://schemas.microsoft.com/office/drawing/2014/main" id="{D61420CC-3ABA-4991-A219-F188E3E18D9F}"/>
              </a:ext>
            </a:extLst>
          </p:cNvPr>
          <p:cNvSpPr>
            <a:spLocks noGrp="1"/>
          </p:cNvSpPr>
          <p:nvPr>
            <p:ph idx="1"/>
          </p:nvPr>
        </p:nvSpPr>
        <p:spPr>
          <a:xfrm>
            <a:off x="639097" y="1543287"/>
            <a:ext cx="10944530" cy="4406355"/>
          </a:xfrm>
        </p:spPr>
        <p:txBody>
          <a:bodyPr>
            <a:normAutofit/>
          </a:bodyPr>
          <a:lstStyle/>
          <a:p>
            <a:r>
              <a:rPr lang="en-US" dirty="0"/>
              <a:t>Are there additional reasons why:</a:t>
            </a:r>
          </a:p>
          <a:p>
            <a:pPr lvl="1"/>
            <a:r>
              <a:rPr lang="en-US" dirty="0"/>
              <a:t>You didn’t work more days (for those who didn’t work 90 days)?</a:t>
            </a:r>
          </a:p>
          <a:p>
            <a:pPr lvl="1"/>
            <a:r>
              <a:rPr lang="en-US" dirty="0"/>
              <a:t>You didn’t work more hours (for those working less than 20 hours)?</a:t>
            </a:r>
          </a:p>
          <a:p>
            <a:pPr lvl="1"/>
            <a:r>
              <a:rPr lang="en-US" dirty="0"/>
              <a:t>You didn’t complete a term (for those not enrolled at least one term)?</a:t>
            </a:r>
          </a:p>
          <a:p>
            <a:r>
              <a:rPr lang="en-US" dirty="0"/>
              <a:t>About how much was your average hourly wage?</a:t>
            </a:r>
          </a:p>
          <a:p>
            <a:r>
              <a:rPr lang="en-US" dirty="0"/>
              <a:t>I see you left high school before graduating. Are you willing to tell me why?</a:t>
            </a:r>
          </a:p>
          <a:p>
            <a:pPr lvl="1"/>
            <a:endParaRPr lang="en-US" dirty="0"/>
          </a:p>
          <a:p>
            <a:endParaRPr lang="en-US" dirty="0"/>
          </a:p>
        </p:txBody>
      </p:sp>
      <p:sp>
        <p:nvSpPr>
          <p:cNvPr id="4" name="Slide Number Placeholder 3">
            <a:extLst>
              <a:ext uri="{FF2B5EF4-FFF2-40B4-BE49-F238E27FC236}">
                <a16:creationId xmlns:a16="http://schemas.microsoft.com/office/drawing/2014/main" id="{B03A04D4-03BC-4C69-8A84-8201B4C47A11}"/>
              </a:ext>
            </a:extLst>
          </p:cNvPr>
          <p:cNvSpPr>
            <a:spLocks noGrp="1"/>
          </p:cNvSpPr>
          <p:nvPr>
            <p:ph type="sldNum" sz="quarter" idx="12"/>
          </p:nvPr>
        </p:nvSpPr>
        <p:spPr/>
        <p:txBody>
          <a:bodyPr/>
          <a:lstStyle/>
          <a:p>
            <a:fld id="{50ADEE99-5B15-4B10-A3EB-5286E787B43D}" type="slidenum">
              <a:rPr lang="en-US" smtClean="0"/>
              <a:t>9</a:t>
            </a:fld>
            <a:endParaRPr lang="en-US"/>
          </a:p>
        </p:txBody>
      </p:sp>
    </p:spTree>
    <p:extLst>
      <p:ext uri="{BB962C8B-B14F-4D97-AF65-F5344CB8AC3E}">
        <p14:creationId xmlns:p14="http://schemas.microsoft.com/office/powerpoint/2010/main" val="29638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88D3-CCA4-431B-94D0-9D4DA8F41954}"/>
              </a:ext>
            </a:extLst>
          </p:cNvPr>
          <p:cNvSpPr>
            <a:spLocks noGrp="1"/>
          </p:cNvSpPr>
          <p:nvPr>
            <p:ph type="title"/>
          </p:nvPr>
        </p:nvSpPr>
        <p:spPr/>
        <p:txBody>
          <a:bodyPr/>
          <a:lstStyle/>
          <a:p>
            <a:r>
              <a:rPr lang="en-US" dirty="0"/>
              <a:t>What additional information is in raw data?</a:t>
            </a:r>
          </a:p>
        </p:txBody>
      </p:sp>
      <p:sp>
        <p:nvSpPr>
          <p:cNvPr id="3" name="Content Placeholder 2">
            <a:extLst>
              <a:ext uri="{FF2B5EF4-FFF2-40B4-BE49-F238E27FC236}">
                <a16:creationId xmlns:a16="http://schemas.microsoft.com/office/drawing/2014/main" id="{74D23EF6-B080-4387-AA18-EC71477462BE}"/>
              </a:ext>
            </a:extLst>
          </p:cNvPr>
          <p:cNvSpPr>
            <a:spLocks noGrp="1"/>
          </p:cNvSpPr>
          <p:nvPr>
            <p:ph idx="1"/>
          </p:nvPr>
        </p:nvSpPr>
        <p:spPr/>
        <p:txBody>
          <a:bodyPr>
            <a:normAutofit lnSpcReduction="10000"/>
          </a:bodyPr>
          <a:lstStyle/>
          <a:p>
            <a:r>
              <a:rPr lang="en-US" dirty="0"/>
              <a:t>Agency connections for each former student:</a:t>
            </a:r>
          </a:p>
          <a:p>
            <a:pPr lvl="1"/>
            <a:r>
              <a:rPr lang="en-US" dirty="0"/>
              <a:t>Whether they contacted a state agency</a:t>
            </a:r>
          </a:p>
          <a:p>
            <a:pPr lvl="1"/>
            <a:r>
              <a:rPr lang="en-US" dirty="0"/>
              <a:t>If so, which agency (e.g., DVR, DDA, </a:t>
            </a:r>
            <a:r>
              <a:rPr lang="en-US" dirty="0" err="1"/>
              <a:t>etc</a:t>
            </a:r>
            <a:r>
              <a:rPr lang="en-US" dirty="0"/>
              <a:t>)</a:t>
            </a:r>
          </a:p>
          <a:p>
            <a:r>
              <a:rPr lang="en-US" dirty="0"/>
              <a:t>Responses to individual questions:</a:t>
            </a:r>
          </a:p>
          <a:p>
            <a:pPr lvl="1"/>
            <a:r>
              <a:rPr lang="en-US" dirty="0"/>
              <a:t>Whether former student made minimum wage</a:t>
            </a:r>
          </a:p>
          <a:p>
            <a:pPr lvl="1"/>
            <a:r>
              <a:rPr lang="en-US" dirty="0"/>
              <a:t>Number of hours worked</a:t>
            </a:r>
          </a:p>
          <a:p>
            <a:pPr lvl="1"/>
            <a:r>
              <a:rPr lang="en-US" dirty="0"/>
              <a:t>School attending</a:t>
            </a:r>
          </a:p>
          <a:p>
            <a:pPr lvl="1"/>
            <a:r>
              <a:rPr lang="en-US" dirty="0"/>
              <a:t>Program of study</a:t>
            </a:r>
          </a:p>
          <a:p>
            <a:pPr lvl="1"/>
            <a:r>
              <a:rPr lang="en-US" dirty="0"/>
              <a:t>Job title, company</a:t>
            </a:r>
          </a:p>
        </p:txBody>
      </p:sp>
      <p:sp>
        <p:nvSpPr>
          <p:cNvPr id="4" name="Slide Number Placeholder 3">
            <a:extLst>
              <a:ext uri="{FF2B5EF4-FFF2-40B4-BE49-F238E27FC236}">
                <a16:creationId xmlns:a16="http://schemas.microsoft.com/office/drawing/2014/main" id="{F1B7B073-39BE-488E-A710-DB6F0E97A9B6}"/>
              </a:ext>
            </a:extLst>
          </p:cNvPr>
          <p:cNvSpPr>
            <a:spLocks noGrp="1"/>
          </p:cNvSpPr>
          <p:nvPr>
            <p:ph type="sldNum" sz="quarter" idx="12"/>
          </p:nvPr>
        </p:nvSpPr>
        <p:spPr/>
        <p:txBody>
          <a:bodyPr/>
          <a:lstStyle/>
          <a:p>
            <a:fld id="{50ADEE99-5B15-4B10-A3EB-5286E787B43D}" type="slidenum">
              <a:rPr lang="en-US" smtClean="0"/>
              <a:t>10</a:t>
            </a:fld>
            <a:endParaRPr lang="en-US"/>
          </a:p>
        </p:txBody>
      </p:sp>
    </p:spTree>
    <p:extLst>
      <p:ext uri="{BB962C8B-B14F-4D97-AF65-F5344CB8AC3E}">
        <p14:creationId xmlns:p14="http://schemas.microsoft.com/office/powerpoint/2010/main" val="43772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2356A-9D84-48A1-B342-D3809E9F603E}"/>
              </a:ext>
            </a:extLst>
          </p:cNvPr>
          <p:cNvSpPr>
            <a:spLocks noGrp="1"/>
          </p:cNvSpPr>
          <p:nvPr>
            <p:ph type="title"/>
          </p:nvPr>
        </p:nvSpPr>
        <p:spPr/>
        <p:txBody>
          <a:bodyPr/>
          <a:lstStyle/>
          <a:p>
            <a:r>
              <a:rPr lang="en-US" dirty="0"/>
              <a:t>Limitations of survey data</a:t>
            </a:r>
          </a:p>
        </p:txBody>
      </p:sp>
      <p:sp>
        <p:nvSpPr>
          <p:cNvPr id="3" name="Content Placeholder 2">
            <a:extLst>
              <a:ext uri="{FF2B5EF4-FFF2-40B4-BE49-F238E27FC236}">
                <a16:creationId xmlns:a16="http://schemas.microsoft.com/office/drawing/2014/main" id="{4EA21573-E3E5-476C-8046-00494640C980}"/>
              </a:ext>
            </a:extLst>
          </p:cNvPr>
          <p:cNvSpPr>
            <a:spLocks noGrp="1"/>
          </p:cNvSpPr>
          <p:nvPr>
            <p:ph idx="1"/>
          </p:nvPr>
        </p:nvSpPr>
        <p:spPr/>
        <p:txBody>
          <a:bodyPr/>
          <a:lstStyle/>
          <a:p>
            <a:r>
              <a:rPr lang="en-US" dirty="0"/>
              <a:t>Self-reported data</a:t>
            </a:r>
          </a:p>
          <a:p>
            <a:r>
              <a:rPr lang="en-US" dirty="0"/>
              <a:t>Not observational, verifiable</a:t>
            </a:r>
          </a:p>
          <a:p>
            <a:r>
              <a:rPr lang="en-US" dirty="0"/>
              <a:t>Responses depend upon question phrasing</a:t>
            </a:r>
          </a:p>
          <a:p>
            <a:r>
              <a:rPr lang="en-US" dirty="0"/>
              <a:t>Missing data</a:t>
            </a:r>
          </a:p>
          <a:p>
            <a:pPr lvl="1"/>
            <a:r>
              <a:rPr lang="en-US" dirty="0"/>
              <a:t>Refusal to participate</a:t>
            </a:r>
          </a:p>
          <a:p>
            <a:pPr lvl="1"/>
            <a:r>
              <a:rPr lang="en-US" dirty="0"/>
              <a:t>Questions left unanswered</a:t>
            </a:r>
          </a:p>
          <a:p>
            <a:pPr lvl="1"/>
            <a:r>
              <a:rPr lang="en-US" dirty="0"/>
              <a:t>Unable to reach leavers</a:t>
            </a:r>
          </a:p>
          <a:p>
            <a:r>
              <a:rPr lang="en-US" dirty="0"/>
              <a:t>Descriptive data</a:t>
            </a:r>
          </a:p>
          <a:p>
            <a:endParaRPr lang="en-US" dirty="0"/>
          </a:p>
        </p:txBody>
      </p:sp>
      <p:sp>
        <p:nvSpPr>
          <p:cNvPr id="4" name="Slide Number Placeholder 3">
            <a:extLst>
              <a:ext uri="{FF2B5EF4-FFF2-40B4-BE49-F238E27FC236}">
                <a16:creationId xmlns:a16="http://schemas.microsoft.com/office/drawing/2014/main" id="{05DCD7E1-E265-4E2E-B502-635471E7CD2A}"/>
              </a:ext>
            </a:extLst>
          </p:cNvPr>
          <p:cNvSpPr>
            <a:spLocks noGrp="1"/>
          </p:cNvSpPr>
          <p:nvPr>
            <p:ph type="sldNum" sz="quarter" idx="12"/>
          </p:nvPr>
        </p:nvSpPr>
        <p:spPr/>
        <p:txBody>
          <a:bodyPr/>
          <a:lstStyle/>
          <a:p>
            <a:fld id="{50ADEE99-5B15-4B10-A3EB-5286E787B43D}" type="slidenum">
              <a:rPr lang="en-US" smtClean="0"/>
              <a:t>11</a:t>
            </a:fld>
            <a:endParaRPr lang="en-US"/>
          </a:p>
        </p:txBody>
      </p:sp>
    </p:spTree>
    <p:extLst>
      <p:ext uri="{BB962C8B-B14F-4D97-AF65-F5344CB8AC3E}">
        <p14:creationId xmlns:p14="http://schemas.microsoft.com/office/powerpoint/2010/main" val="12387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Post-School Outcomes</a:t>
            </a:r>
            <a:br>
              <a:rPr lang="en-US" dirty="0"/>
            </a:br>
            <a:r>
              <a:rPr lang="en-US" dirty="0"/>
              <a:t>Terms and Definitions</a:t>
            </a:r>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12</a:t>
            </a:fld>
            <a:endParaRPr lang="en-US"/>
          </a:p>
        </p:txBody>
      </p:sp>
    </p:spTree>
    <p:extLst>
      <p:ext uri="{BB962C8B-B14F-4D97-AF65-F5344CB8AC3E}">
        <p14:creationId xmlns:p14="http://schemas.microsoft.com/office/powerpoint/2010/main" val="4293555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3" name="Title 1"/>
          <p:cNvSpPr>
            <a:spLocks noGrp="1"/>
          </p:cNvSpPr>
          <p:nvPr>
            <p:ph type="title"/>
          </p:nvPr>
        </p:nvSpPr>
        <p:spPr bwMode="auto"/>
        <p:txBody>
          <a:bodyPr vert="horz" wrap="square" lIns="91440" tIns="45720" rIns="91440" bIns="45720" numCol="1" rtlCol="0" anchor="ctr" anchorCtr="0" compatLnSpc="1">
            <a:prstTxWarp prst="textNoShape">
              <a:avLst/>
            </a:prstTxWarp>
            <a:noAutofit/>
          </a:bodyPr>
          <a:lstStyle/>
          <a:p>
            <a:pPr marL="24161147" indent="-24161147"/>
            <a:r>
              <a:rPr lang="en-US" cap="none" dirty="0"/>
              <a:t>Commonly Used Terms for 2016-17 Leaver Year</a:t>
            </a:r>
            <a:endParaRPr lang="en-US" sz="2800" dirty="0"/>
          </a:p>
        </p:txBody>
      </p:sp>
      <p:sp>
        <p:nvSpPr>
          <p:cNvPr id="44034" name="Content Placeholder 2"/>
          <p:cNvSpPr>
            <a:spLocks noGrp="1"/>
          </p:cNvSpPr>
          <p:nvPr>
            <p:ph idx="1"/>
          </p:nvPr>
        </p:nvSpPr>
        <p:spPr>
          <a:xfrm>
            <a:off x="639097" y="1543287"/>
            <a:ext cx="11175914" cy="4406355"/>
          </a:xfrm>
        </p:spPr>
        <p:txBody>
          <a:bodyPr>
            <a:noAutofit/>
          </a:bodyPr>
          <a:lstStyle/>
          <a:p>
            <a:pPr marL="0" indent="0">
              <a:spcBef>
                <a:spcPts val="0"/>
              </a:spcBef>
              <a:spcAft>
                <a:spcPts val="2400"/>
              </a:spcAft>
              <a:buNone/>
            </a:pPr>
            <a:r>
              <a:rPr lang="en-US" sz="2600" b="1" dirty="0"/>
              <a:t>Leaver: </a:t>
            </a:r>
            <a:r>
              <a:rPr lang="en-US" sz="2600" dirty="0"/>
              <a:t>Youth ages 16-21 with an IEP who left school by graduating with a diploma, aging out, dropping out, or who were expected to return and did not.</a:t>
            </a:r>
          </a:p>
          <a:p>
            <a:pPr lvl="1">
              <a:spcBef>
                <a:spcPts val="0"/>
              </a:spcBef>
              <a:spcAft>
                <a:spcPts val="2400"/>
              </a:spcAft>
            </a:pPr>
            <a:r>
              <a:rPr lang="en-US" sz="2600" b="1" dirty="0"/>
              <a:t>Graduated: </a:t>
            </a:r>
            <a:r>
              <a:rPr lang="en-US" sz="2600" dirty="0"/>
              <a:t>Any leaver that left school with a diploma.</a:t>
            </a:r>
          </a:p>
          <a:p>
            <a:pPr lvl="1">
              <a:spcBef>
                <a:spcPts val="0"/>
              </a:spcBef>
              <a:spcAft>
                <a:spcPts val="2400"/>
              </a:spcAft>
            </a:pPr>
            <a:r>
              <a:rPr lang="en-US" sz="2600" b="1" dirty="0"/>
              <a:t>Dropped out: </a:t>
            </a:r>
            <a:r>
              <a:rPr lang="en-US" sz="2600" dirty="0"/>
              <a:t>Any leaver that left school without a diploma. This includes students who aged out or received a GED or adult high school diploma*. </a:t>
            </a:r>
          </a:p>
          <a:p>
            <a:pPr marL="0" indent="0">
              <a:spcBef>
                <a:spcPts val="0"/>
              </a:spcBef>
              <a:spcAft>
                <a:spcPts val="2400"/>
              </a:spcAft>
              <a:buNone/>
            </a:pPr>
            <a:r>
              <a:rPr lang="en-US" sz="2600" b="1" dirty="0"/>
              <a:t>Responder/Respondent: </a:t>
            </a:r>
            <a:r>
              <a:rPr lang="en-US" sz="2600" dirty="0"/>
              <a:t>Young adult leavers or their designated family member who answered the survey interview questions.</a:t>
            </a:r>
            <a:endParaRPr lang="en-US" sz="2600" b="1" dirty="0"/>
          </a:p>
        </p:txBody>
      </p:sp>
      <p:sp>
        <p:nvSpPr>
          <p:cNvPr id="2" name="Slide Number Placeholder 1">
            <a:extLst>
              <a:ext uri="{FF2B5EF4-FFF2-40B4-BE49-F238E27FC236}">
                <a16:creationId xmlns:a16="http://schemas.microsoft.com/office/drawing/2014/main" id="{75D37095-F5B0-4BBB-9445-54A69884F73A}"/>
              </a:ext>
            </a:extLst>
          </p:cNvPr>
          <p:cNvSpPr>
            <a:spLocks noGrp="1"/>
          </p:cNvSpPr>
          <p:nvPr>
            <p:ph type="sldNum" sz="quarter" idx="12"/>
          </p:nvPr>
        </p:nvSpPr>
        <p:spPr/>
        <p:txBody>
          <a:bodyPr/>
          <a:lstStyle/>
          <a:p>
            <a:fld id="{50ADEE99-5B15-4B10-A3EB-5286E787B43D}" type="slidenum">
              <a:rPr lang="en-US" smtClean="0"/>
              <a:t>13</a:t>
            </a:fld>
            <a:endParaRPr lang="en-US"/>
          </a:p>
        </p:txBody>
      </p:sp>
    </p:spTree>
    <p:extLst>
      <p:ext uri="{BB962C8B-B14F-4D97-AF65-F5344CB8AC3E}">
        <p14:creationId xmlns:p14="http://schemas.microsoft.com/office/powerpoint/2010/main" val="38322178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PSO – Any Engagement vs. No Engagement</a:t>
            </a:r>
          </a:p>
        </p:txBody>
      </p:sp>
      <p:sp>
        <p:nvSpPr>
          <p:cNvPr id="6" name="Content Placeholder 5"/>
          <p:cNvSpPr>
            <a:spLocks noGrp="1"/>
          </p:cNvSpPr>
          <p:nvPr>
            <p:ph idx="1"/>
          </p:nvPr>
        </p:nvSpPr>
        <p:spPr>
          <a:xfrm>
            <a:off x="639097" y="1543287"/>
            <a:ext cx="10944530" cy="4406355"/>
          </a:xfrm>
        </p:spPr>
        <p:txBody>
          <a:bodyPr>
            <a:normAutofit lnSpcReduction="10000"/>
          </a:bodyPr>
          <a:lstStyle/>
          <a:p>
            <a:pPr marL="0" indent="0">
              <a:lnSpc>
                <a:spcPct val="110000"/>
              </a:lnSpc>
              <a:spcAft>
                <a:spcPts val="600"/>
              </a:spcAft>
              <a:buNone/>
            </a:pPr>
            <a:r>
              <a:rPr lang="en-US" b="1" dirty="0"/>
              <a:t>Any Engagement: </a:t>
            </a:r>
            <a:r>
              <a:rPr lang="en-US" dirty="0"/>
              <a:t>leaver falls into one of the following categories </a:t>
            </a:r>
          </a:p>
          <a:p>
            <a:pPr marL="834390" lvl="1" indent="-514350">
              <a:lnSpc>
                <a:spcPct val="110000"/>
              </a:lnSpc>
              <a:spcAft>
                <a:spcPts val="600"/>
              </a:spcAft>
              <a:buFont typeface="+mj-lt"/>
              <a:buAutoNum type="arabicPeriod"/>
            </a:pPr>
            <a:r>
              <a:rPr lang="en-US" dirty="0"/>
              <a:t>Higher education</a:t>
            </a:r>
          </a:p>
          <a:p>
            <a:pPr marL="834390" lvl="1" indent="-514350">
              <a:lnSpc>
                <a:spcPct val="110000"/>
              </a:lnSpc>
              <a:spcBef>
                <a:spcPts val="0"/>
              </a:spcBef>
              <a:spcAft>
                <a:spcPts val="600"/>
              </a:spcAft>
              <a:buFont typeface="+mj-lt"/>
              <a:buAutoNum type="arabicPeriod"/>
            </a:pPr>
            <a:r>
              <a:rPr lang="en-US" dirty="0"/>
              <a:t>Competitive employment </a:t>
            </a:r>
          </a:p>
          <a:p>
            <a:pPr marL="834390" lvl="1" indent="-514350">
              <a:lnSpc>
                <a:spcPct val="110000"/>
              </a:lnSpc>
              <a:spcBef>
                <a:spcPts val="0"/>
              </a:spcBef>
              <a:spcAft>
                <a:spcPts val="600"/>
              </a:spcAft>
              <a:buFont typeface="+mj-lt"/>
              <a:buAutoNum type="arabicPeriod"/>
            </a:pPr>
            <a:r>
              <a:rPr lang="en-US" dirty="0"/>
              <a:t>Other postsecondary education or training </a:t>
            </a:r>
          </a:p>
          <a:p>
            <a:pPr marL="834390" lvl="1" indent="-514350">
              <a:lnSpc>
                <a:spcPct val="110000"/>
              </a:lnSpc>
              <a:spcBef>
                <a:spcPts val="0"/>
              </a:spcBef>
              <a:spcAft>
                <a:spcPts val="600"/>
              </a:spcAft>
              <a:buFont typeface="+mj-lt"/>
              <a:buAutoNum type="arabicPeriod"/>
            </a:pPr>
            <a:r>
              <a:rPr lang="en-US" dirty="0"/>
              <a:t>Some other employment</a:t>
            </a:r>
          </a:p>
          <a:p>
            <a:pPr marL="0" indent="0">
              <a:lnSpc>
                <a:spcPct val="110000"/>
              </a:lnSpc>
              <a:spcBef>
                <a:spcPts val="0"/>
              </a:spcBef>
              <a:spcAft>
                <a:spcPts val="600"/>
              </a:spcAft>
              <a:buNone/>
            </a:pPr>
            <a:r>
              <a:rPr lang="en-US" b="1" dirty="0"/>
              <a:t>No Engagement: </a:t>
            </a:r>
            <a:r>
              <a:rPr lang="en-US" dirty="0"/>
              <a:t>leaver does not meet reporting requirements for any of the above categories. </a:t>
            </a:r>
          </a:p>
          <a:p>
            <a:pPr marL="0" indent="0">
              <a:lnSpc>
                <a:spcPct val="110000"/>
              </a:lnSpc>
              <a:spcAft>
                <a:spcPts val="600"/>
              </a:spcAft>
              <a:buNone/>
            </a:pPr>
            <a:r>
              <a:rPr lang="en-US" dirty="0"/>
              <a:t>The </a:t>
            </a:r>
            <a:r>
              <a:rPr lang="en-US" b="1" dirty="0"/>
              <a:t>five PSO categories </a:t>
            </a:r>
            <a:r>
              <a:rPr lang="en-US" dirty="0"/>
              <a:t>are further defined on the following slides.</a:t>
            </a:r>
          </a:p>
        </p:txBody>
      </p:sp>
      <p:sp>
        <p:nvSpPr>
          <p:cNvPr id="4" name="Slide Number Placeholder 3"/>
          <p:cNvSpPr>
            <a:spLocks noGrp="1"/>
          </p:cNvSpPr>
          <p:nvPr>
            <p:ph type="sldNum" sz="quarter" idx="12"/>
          </p:nvPr>
        </p:nvSpPr>
        <p:spPr/>
        <p:txBody>
          <a:bodyPr/>
          <a:lstStyle/>
          <a:p>
            <a:fld id="{50ADEE99-5B15-4B10-A3EB-5286E787B43D}" type="slidenum">
              <a:rPr lang="en-US" smtClean="0"/>
              <a:t>14</a:t>
            </a:fld>
            <a:endParaRPr lang="en-US"/>
          </a:p>
        </p:txBody>
      </p:sp>
    </p:spTree>
    <p:extLst>
      <p:ext uri="{BB962C8B-B14F-4D97-AF65-F5344CB8AC3E}">
        <p14:creationId xmlns:p14="http://schemas.microsoft.com/office/powerpoint/2010/main" val="3372477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Higher Education</a:t>
            </a:r>
            <a:endParaRPr lang="en-US" dirty="0">
              <a:cs typeface="Verdana" charset="0"/>
            </a:endParaRPr>
          </a:p>
        </p:txBody>
      </p:sp>
      <p:sp>
        <p:nvSpPr>
          <p:cNvPr id="30723" name="Content Placeholder 2"/>
          <p:cNvSpPr>
            <a:spLocks noGrp="1"/>
          </p:cNvSpPr>
          <p:nvPr>
            <p:ph idx="1"/>
          </p:nvPr>
        </p:nvSpPr>
        <p:spPr>
          <a:xfrm>
            <a:off x="609600" y="1600202"/>
            <a:ext cx="10972800" cy="4383739"/>
          </a:xfrm>
        </p:spPr>
        <p:txBody>
          <a:bodyPr>
            <a:noAutofit/>
          </a:bodyPr>
          <a:lstStyle/>
          <a:p>
            <a:pPr>
              <a:spcBef>
                <a:spcPts val="0"/>
              </a:spcBef>
              <a:spcAft>
                <a:spcPts val="600"/>
              </a:spcAft>
            </a:pPr>
            <a:r>
              <a:rPr lang="en-US" dirty="0"/>
              <a:t>Enrolled full- or part-time</a:t>
            </a:r>
          </a:p>
          <a:p>
            <a:pPr>
              <a:spcBef>
                <a:spcPts val="0"/>
              </a:spcBef>
              <a:spcAft>
                <a:spcPts val="600"/>
              </a:spcAft>
            </a:pPr>
            <a:r>
              <a:rPr lang="en-US" dirty="0"/>
              <a:t>Community college (two-year) program</a:t>
            </a:r>
          </a:p>
          <a:p>
            <a:pPr>
              <a:spcBef>
                <a:spcPts val="0"/>
              </a:spcBef>
              <a:spcAft>
                <a:spcPts val="600"/>
              </a:spcAft>
            </a:pPr>
            <a:r>
              <a:rPr lang="en-US" dirty="0"/>
              <a:t>College/university (four- or more year) program</a:t>
            </a:r>
          </a:p>
          <a:p>
            <a:pPr>
              <a:spcBef>
                <a:spcPts val="0"/>
              </a:spcBef>
              <a:spcAft>
                <a:spcPts val="600"/>
              </a:spcAft>
            </a:pPr>
            <a:r>
              <a:rPr lang="en-US" dirty="0"/>
              <a:t>At least one complete term</a:t>
            </a:r>
          </a:p>
          <a:p>
            <a:pPr>
              <a:spcBef>
                <a:spcPts val="0"/>
              </a:spcBef>
              <a:spcAft>
                <a:spcPts val="600"/>
              </a:spcAft>
            </a:pPr>
            <a:endParaRPr lang="en-US" sz="1600" dirty="0">
              <a:latin typeface="Verdana" pitchFamily="31" charset="0"/>
              <a:cs typeface="Candara" pitchFamily="31" charset="0"/>
            </a:endParaRPr>
          </a:p>
          <a:p>
            <a:pPr>
              <a:spcBef>
                <a:spcPts val="0"/>
              </a:spcBef>
              <a:spcAft>
                <a:spcPts val="600"/>
              </a:spcAft>
            </a:pPr>
            <a:endParaRPr lang="en-US" sz="1600" dirty="0">
              <a:latin typeface="Verdana" pitchFamily="31" charset="0"/>
              <a:cs typeface="Candara" pitchFamily="31" charset="0"/>
            </a:endParaRPr>
          </a:p>
          <a:p>
            <a:pPr marL="0" indent="0">
              <a:spcBef>
                <a:spcPts val="0"/>
              </a:spcBef>
              <a:spcAft>
                <a:spcPts val="600"/>
              </a:spcAft>
              <a:buNone/>
            </a:pPr>
            <a:r>
              <a:rPr lang="en-US" sz="2400" dirty="0"/>
              <a:t>(National Technical Assistance Center on Transition, 2018)</a:t>
            </a:r>
          </a:p>
        </p:txBody>
      </p:sp>
      <p:sp>
        <p:nvSpPr>
          <p:cNvPr id="2" name="Slide Number Placeholder 1">
            <a:extLst>
              <a:ext uri="{FF2B5EF4-FFF2-40B4-BE49-F238E27FC236}">
                <a16:creationId xmlns:a16="http://schemas.microsoft.com/office/drawing/2014/main" id="{2D4D7D2E-8A5F-433D-820A-771FE302D0B4}"/>
              </a:ext>
            </a:extLst>
          </p:cNvPr>
          <p:cNvSpPr>
            <a:spLocks noGrp="1"/>
          </p:cNvSpPr>
          <p:nvPr>
            <p:ph type="sldNum" sz="quarter" idx="12"/>
          </p:nvPr>
        </p:nvSpPr>
        <p:spPr/>
        <p:txBody>
          <a:bodyPr/>
          <a:lstStyle/>
          <a:p>
            <a:fld id="{50ADEE99-5B15-4B10-A3EB-5286E787B43D}" type="slidenum">
              <a:rPr lang="en-US" smtClean="0"/>
              <a:t>15</a:t>
            </a:fld>
            <a:endParaRPr lang="en-US"/>
          </a:p>
        </p:txBody>
      </p:sp>
    </p:spTree>
    <p:extLst>
      <p:ext uri="{BB962C8B-B14F-4D97-AF65-F5344CB8AC3E}">
        <p14:creationId xmlns:p14="http://schemas.microsoft.com/office/powerpoint/2010/main" val="1844618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cs typeface="Candara" pitchFamily="31" charset="0"/>
              </a:rPr>
              <a:t>Other Postsecondary Education/Training</a:t>
            </a:r>
          </a:p>
        </p:txBody>
      </p:sp>
      <p:sp>
        <p:nvSpPr>
          <p:cNvPr id="30723" name="Content Placeholder 2"/>
          <p:cNvSpPr>
            <a:spLocks noGrp="1"/>
          </p:cNvSpPr>
          <p:nvPr>
            <p:ph idx="1"/>
          </p:nvPr>
        </p:nvSpPr>
        <p:spPr>
          <a:xfrm>
            <a:off x="609600" y="1600202"/>
            <a:ext cx="10972800" cy="4003644"/>
          </a:xfrm>
        </p:spPr>
        <p:txBody>
          <a:bodyPr>
            <a:noAutofit/>
          </a:bodyPr>
          <a:lstStyle/>
          <a:p>
            <a:pPr>
              <a:spcBef>
                <a:spcPts val="0"/>
              </a:spcBef>
              <a:spcAft>
                <a:spcPts val="600"/>
              </a:spcAft>
            </a:pPr>
            <a:r>
              <a:rPr lang="en-US" dirty="0"/>
              <a:t>Enrolled full- or part-time</a:t>
            </a:r>
          </a:p>
          <a:p>
            <a:pPr>
              <a:spcBef>
                <a:spcPts val="0"/>
              </a:spcBef>
              <a:spcAft>
                <a:spcPts val="600"/>
              </a:spcAft>
            </a:pPr>
            <a:r>
              <a:rPr lang="en-US" dirty="0"/>
              <a:t>Education or training program (e.g., adult education, vocational technical school that is less than a two-year program)</a:t>
            </a:r>
          </a:p>
          <a:p>
            <a:pPr>
              <a:spcBef>
                <a:spcPts val="0"/>
              </a:spcBef>
              <a:spcAft>
                <a:spcPts val="600"/>
              </a:spcAft>
            </a:pPr>
            <a:r>
              <a:rPr lang="en-US" dirty="0"/>
              <a:t>At least one complete term</a:t>
            </a:r>
          </a:p>
          <a:p>
            <a:pPr marL="0" indent="0">
              <a:spcBef>
                <a:spcPts val="0"/>
              </a:spcBef>
              <a:spcAft>
                <a:spcPts val="600"/>
              </a:spcAft>
              <a:buNone/>
            </a:pPr>
            <a:endParaRPr lang="en-US" dirty="0"/>
          </a:p>
          <a:p>
            <a:pPr marL="0" indent="0">
              <a:spcBef>
                <a:spcPts val="0"/>
              </a:spcBef>
              <a:spcAft>
                <a:spcPts val="600"/>
              </a:spcAft>
              <a:buNone/>
            </a:pPr>
            <a:r>
              <a:rPr lang="en-US" sz="2400" dirty="0"/>
              <a:t>(National Technical Assistance Center on Transition, 2018)</a:t>
            </a:r>
          </a:p>
        </p:txBody>
      </p:sp>
      <p:sp>
        <p:nvSpPr>
          <p:cNvPr id="2" name="Slide Number Placeholder 1">
            <a:extLst>
              <a:ext uri="{FF2B5EF4-FFF2-40B4-BE49-F238E27FC236}">
                <a16:creationId xmlns:a16="http://schemas.microsoft.com/office/drawing/2014/main" id="{A12A10E3-C8ED-40EE-AB28-CF16FBE80410}"/>
              </a:ext>
            </a:extLst>
          </p:cNvPr>
          <p:cNvSpPr>
            <a:spLocks noGrp="1"/>
          </p:cNvSpPr>
          <p:nvPr>
            <p:ph type="sldNum" sz="quarter" idx="12"/>
          </p:nvPr>
        </p:nvSpPr>
        <p:spPr/>
        <p:txBody>
          <a:bodyPr/>
          <a:lstStyle/>
          <a:p>
            <a:fld id="{50ADEE99-5B15-4B10-A3EB-5286E787B43D}" type="slidenum">
              <a:rPr lang="en-US" smtClean="0"/>
              <a:t>16</a:t>
            </a:fld>
            <a:endParaRPr lang="en-US"/>
          </a:p>
        </p:txBody>
      </p:sp>
    </p:spTree>
    <p:extLst>
      <p:ext uri="{BB962C8B-B14F-4D97-AF65-F5344CB8AC3E}">
        <p14:creationId xmlns:p14="http://schemas.microsoft.com/office/powerpoint/2010/main" val="2649812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t>Competitive Employment</a:t>
            </a:r>
            <a:endParaRPr lang="en-US" dirty="0">
              <a:cs typeface="Verdana" charset="0"/>
            </a:endParaRPr>
          </a:p>
        </p:txBody>
      </p:sp>
      <p:sp>
        <p:nvSpPr>
          <p:cNvPr id="30723" name="Content Placeholder 2"/>
          <p:cNvSpPr>
            <a:spLocks noGrp="1"/>
          </p:cNvSpPr>
          <p:nvPr>
            <p:ph idx="1"/>
          </p:nvPr>
        </p:nvSpPr>
        <p:spPr>
          <a:xfrm>
            <a:off x="609600" y="1600202"/>
            <a:ext cx="10972800" cy="4383739"/>
          </a:xfrm>
        </p:spPr>
        <p:txBody>
          <a:bodyPr>
            <a:noAutofit/>
          </a:bodyPr>
          <a:lstStyle/>
          <a:p>
            <a:pPr>
              <a:spcBef>
                <a:spcPts val="0"/>
              </a:spcBef>
              <a:spcAft>
                <a:spcPts val="600"/>
              </a:spcAft>
            </a:pPr>
            <a:r>
              <a:rPr lang="en-US" dirty="0"/>
              <a:t>Worked for pay at or above minimum wage </a:t>
            </a:r>
          </a:p>
          <a:p>
            <a:pPr>
              <a:spcBef>
                <a:spcPts val="0"/>
              </a:spcBef>
              <a:spcAft>
                <a:spcPts val="600"/>
              </a:spcAft>
            </a:pPr>
            <a:r>
              <a:rPr lang="en-US" dirty="0"/>
              <a:t>Setting with others who are nondisabled</a:t>
            </a:r>
          </a:p>
          <a:p>
            <a:pPr>
              <a:spcBef>
                <a:spcPts val="0"/>
              </a:spcBef>
              <a:spcAft>
                <a:spcPts val="600"/>
              </a:spcAft>
            </a:pPr>
            <a:r>
              <a:rPr lang="en-US" dirty="0"/>
              <a:t>20 hours or more a week</a:t>
            </a:r>
          </a:p>
          <a:p>
            <a:pPr>
              <a:spcBef>
                <a:spcPts val="0"/>
              </a:spcBef>
              <a:spcAft>
                <a:spcPts val="600"/>
              </a:spcAft>
            </a:pPr>
            <a:r>
              <a:rPr lang="en-US" dirty="0"/>
              <a:t>At least 90 days at any time in the year since leaving high school </a:t>
            </a:r>
          </a:p>
          <a:p>
            <a:pPr>
              <a:spcBef>
                <a:spcPts val="0"/>
              </a:spcBef>
              <a:spcAft>
                <a:spcPts val="600"/>
              </a:spcAft>
            </a:pPr>
            <a:r>
              <a:rPr lang="en-US" dirty="0"/>
              <a:t>Includes military employment</a:t>
            </a:r>
          </a:p>
          <a:p>
            <a:pPr marL="0" indent="0">
              <a:spcBef>
                <a:spcPts val="0"/>
              </a:spcBef>
              <a:spcAft>
                <a:spcPts val="600"/>
              </a:spcAft>
              <a:buNone/>
            </a:pPr>
            <a:endParaRPr lang="en-US" dirty="0"/>
          </a:p>
          <a:p>
            <a:pPr marL="0" indent="0">
              <a:spcBef>
                <a:spcPts val="0"/>
              </a:spcBef>
              <a:spcAft>
                <a:spcPts val="600"/>
              </a:spcAft>
              <a:buNone/>
            </a:pPr>
            <a:r>
              <a:rPr lang="en-US" sz="2400" dirty="0"/>
              <a:t>(National Technical Assistance Center on Transition, 2018)</a:t>
            </a:r>
          </a:p>
        </p:txBody>
      </p:sp>
      <p:sp>
        <p:nvSpPr>
          <p:cNvPr id="2" name="Slide Number Placeholder 1">
            <a:extLst>
              <a:ext uri="{FF2B5EF4-FFF2-40B4-BE49-F238E27FC236}">
                <a16:creationId xmlns:a16="http://schemas.microsoft.com/office/drawing/2014/main" id="{AC834FDE-65D3-447D-A55D-254F4F57CE51}"/>
              </a:ext>
            </a:extLst>
          </p:cNvPr>
          <p:cNvSpPr>
            <a:spLocks noGrp="1"/>
          </p:cNvSpPr>
          <p:nvPr>
            <p:ph type="sldNum" sz="quarter" idx="12"/>
          </p:nvPr>
        </p:nvSpPr>
        <p:spPr/>
        <p:txBody>
          <a:bodyPr/>
          <a:lstStyle/>
          <a:p>
            <a:fld id="{50ADEE99-5B15-4B10-A3EB-5286E787B43D}" type="slidenum">
              <a:rPr lang="en-US" smtClean="0"/>
              <a:t>17</a:t>
            </a:fld>
            <a:endParaRPr lang="en-US"/>
          </a:p>
        </p:txBody>
      </p:sp>
    </p:spTree>
    <p:extLst>
      <p:ext uri="{BB962C8B-B14F-4D97-AF65-F5344CB8AC3E}">
        <p14:creationId xmlns:p14="http://schemas.microsoft.com/office/powerpoint/2010/main" val="2656615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cs typeface="Candara" pitchFamily="31" charset="0"/>
              </a:rPr>
              <a:t>Some Other Employment</a:t>
            </a:r>
          </a:p>
        </p:txBody>
      </p:sp>
      <p:sp>
        <p:nvSpPr>
          <p:cNvPr id="30723" name="Content Placeholder 2"/>
          <p:cNvSpPr>
            <a:spLocks noGrp="1"/>
          </p:cNvSpPr>
          <p:nvPr>
            <p:ph idx="1"/>
          </p:nvPr>
        </p:nvSpPr>
        <p:spPr>
          <a:xfrm>
            <a:off x="609600" y="1600202"/>
            <a:ext cx="10972800" cy="4003644"/>
          </a:xfrm>
        </p:spPr>
        <p:txBody>
          <a:bodyPr>
            <a:noAutofit/>
          </a:bodyPr>
          <a:lstStyle/>
          <a:p>
            <a:pPr>
              <a:spcBef>
                <a:spcPts val="0"/>
              </a:spcBef>
              <a:spcAft>
                <a:spcPts val="600"/>
              </a:spcAft>
            </a:pPr>
            <a:r>
              <a:rPr lang="en-US" dirty="0"/>
              <a:t>Worked for pay or has been self-employed </a:t>
            </a:r>
          </a:p>
          <a:p>
            <a:pPr>
              <a:spcBef>
                <a:spcPts val="0"/>
              </a:spcBef>
              <a:spcAft>
                <a:spcPts val="600"/>
              </a:spcAft>
            </a:pPr>
            <a:r>
              <a:rPr lang="en-US" dirty="0"/>
              <a:t>At least 90 days at any time in since leaving high school</a:t>
            </a:r>
          </a:p>
          <a:p>
            <a:pPr>
              <a:spcBef>
                <a:spcPts val="0"/>
              </a:spcBef>
              <a:spcAft>
                <a:spcPts val="600"/>
              </a:spcAft>
            </a:pPr>
            <a:r>
              <a:rPr lang="en-US" dirty="0"/>
              <a:t>Includes working in a family business. (e.g., farm, store, fishing, ranching, catering services, etc.)</a:t>
            </a:r>
          </a:p>
          <a:p>
            <a:pPr marL="0" indent="0">
              <a:spcBef>
                <a:spcPts val="0"/>
              </a:spcBef>
              <a:spcAft>
                <a:spcPts val="600"/>
              </a:spcAft>
              <a:buNone/>
            </a:pPr>
            <a:endParaRPr lang="en-US" dirty="0"/>
          </a:p>
          <a:p>
            <a:pPr marL="0" indent="0">
              <a:spcBef>
                <a:spcPts val="0"/>
              </a:spcBef>
              <a:spcAft>
                <a:spcPts val="600"/>
              </a:spcAft>
              <a:buNone/>
            </a:pPr>
            <a:r>
              <a:rPr lang="en-US" sz="2400" dirty="0"/>
              <a:t>(National Technical Assistance Center on Transition, 2018)</a:t>
            </a:r>
          </a:p>
        </p:txBody>
      </p:sp>
      <p:sp>
        <p:nvSpPr>
          <p:cNvPr id="2" name="Slide Number Placeholder 1">
            <a:extLst>
              <a:ext uri="{FF2B5EF4-FFF2-40B4-BE49-F238E27FC236}">
                <a16:creationId xmlns:a16="http://schemas.microsoft.com/office/drawing/2014/main" id="{49E6E64A-8F9C-4945-A16A-3384268B945E}"/>
              </a:ext>
            </a:extLst>
          </p:cNvPr>
          <p:cNvSpPr>
            <a:spLocks noGrp="1"/>
          </p:cNvSpPr>
          <p:nvPr>
            <p:ph type="sldNum" sz="quarter" idx="12"/>
          </p:nvPr>
        </p:nvSpPr>
        <p:spPr/>
        <p:txBody>
          <a:bodyPr/>
          <a:lstStyle/>
          <a:p>
            <a:fld id="{50ADEE99-5B15-4B10-A3EB-5286E787B43D}" type="slidenum">
              <a:rPr lang="en-US" smtClean="0"/>
              <a:t>18</a:t>
            </a:fld>
            <a:endParaRPr lang="en-US"/>
          </a:p>
        </p:txBody>
      </p:sp>
    </p:spTree>
    <p:extLst>
      <p:ext uri="{BB962C8B-B14F-4D97-AF65-F5344CB8AC3E}">
        <p14:creationId xmlns:p14="http://schemas.microsoft.com/office/powerpoint/2010/main" val="335371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Engagement</a:t>
            </a:r>
          </a:p>
        </p:txBody>
      </p:sp>
      <p:sp>
        <p:nvSpPr>
          <p:cNvPr id="3" name="Content Placeholder 2"/>
          <p:cNvSpPr>
            <a:spLocks noGrp="1"/>
          </p:cNvSpPr>
          <p:nvPr>
            <p:ph idx="1"/>
          </p:nvPr>
        </p:nvSpPr>
        <p:spPr/>
        <p:txBody>
          <a:bodyPr/>
          <a:lstStyle/>
          <a:p>
            <a:r>
              <a:rPr lang="en-US" dirty="0"/>
              <a:t>Leaver does not fall into one of the previous employment or education categories. </a:t>
            </a:r>
          </a:p>
          <a:p>
            <a:r>
              <a:rPr lang="en-US" dirty="0"/>
              <a:t>The “not engaged” leaver may have had some education or employment experience, but for less time than the minimum period required for reporting.</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19</a:t>
            </a:fld>
            <a:endParaRPr lang="en-US"/>
          </a:p>
        </p:txBody>
      </p:sp>
    </p:spTree>
    <p:extLst>
      <p:ext uri="{BB962C8B-B14F-4D97-AF65-F5344CB8AC3E}">
        <p14:creationId xmlns:p14="http://schemas.microsoft.com/office/powerpoint/2010/main" val="2185736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140902"/>
          </a:xfrm>
        </p:spPr>
        <p:txBody>
          <a:bodyPr>
            <a:normAutofit/>
          </a:bodyPr>
          <a:lstStyle/>
          <a:p>
            <a:r>
              <a:rPr lang="en-US" sz="5400" dirty="0"/>
              <a:t>Post-School Outcome </a:t>
            </a:r>
            <a:br>
              <a:rPr lang="en-US" sz="5400" dirty="0"/>
            </a:br>
            <a:r>
              <a:rPr lang="en-US" sz="5400" dirty="0"/>
              <a:t>Charts and Tables, 2016-17</a:t>
            </a:r>
          </a:p>
        </p:txBody>
      </p:sp>
      <p:sp>
        <p:nvSpPr>
          <p:cNvPr id="3" name="Text Placeholder 2"/>
          <p:cNvSpPr>
            <a:spLocks noGrp="1"/>
          </p:cNvSpPr>
          <p:nvPr>
            <p:ph type="body" idx="1"/>
          </p:nvPr>
        </p:nvSpPr>
        <p:spPr>
          <a:xfrm>
            <a:off x="831850" y="3948749"/>
            <a:ext cx="10515600" cy="2140901"/>
          </a:xfrm>
          <a:ln>
            <a:noFill/>
          </a:ln>
        </p:spPr>
        <p:txBody>
          <a:bodyPr>
            <a:noAutofit/>
          </a:bodyPr>
          <a:lstStyle/>
          <a:p>
            <a:pPr>
              <a:spcBef>
                <a:spcPts val="0"/>
              </a:spcBef>
              <a:spcAft>
                <a:spcPts val="2400"/>
              </a:spcAft>
            </a:pPr>
            <a:r>
              <a:rPr lang="en-US" sz="2800" dirty="0"/>
              <a:t>The following slides include a selection of the state-level charts available in the TSF 2.0 (</a:t>
            </a:r>
            <a:r>
              <a:rPr lang="en-US" sz="2800" dirty="0">
                <a:hlinkClick r:id="rId3"/>
              </a:rPr>
              <a:t>www.cctsTSF.com</a:t>
            </a:r>
            <a:r>
              <a:rPr lang="en-US" sz="2800" dirty="0"/>
              <a:t>). </a:t>
            </a:r>
          </a:p>
          <a:p>
            <a:pPr>
              <a:spcBef>
                <a:spcPts val="0"/>
              </a:spcBef>
              <a:spcAft>
                <a:spcPts val="2400"/>
              </a:spcAft>
            </a:pPr>
            <a:r>
              <a:rPr lang="en-US" sz="2800" dirty="0"/>
              <a:t>Each set of charts is followed by a data table summary.</a:t>
            </a:r>
          </a:p>
        </p:txBody>
      </p:sp>
      <p:sp>
        <p:nvSpPr>
          <p:cNvPr id="4" name="Slide Number Placeholder 3"/>
          <p:cNvSpPr>
            <a:spLocks noGrp="1"/>
          </p:cNvSpPr>
          <p:nvPr>
            <p:ph type="sldNum" sz="quarter" idx="12"/>
          </p:nvPr>
        </p:nvSpPr>
        <p:spPr/>
        <p:txBody>
          <a:bodyPr/>
          <a:lstStyle/>
          <a:p>
            <a:fld id="{50ADEE99-5B15-4B10-A3EB-5286E787B43D}" type="slidenum">
              <a:rPr lang="en-US" smtClean="0"/>
              <a:t>20</a:t>
            </a:fld>
            <a:endParaRPr lang="en-US"/>
          </a:p>
        </p:txBody>
      </p:sp>
    </p:spTree>
    <p:extLst>
      <p:ext uri="{BB962C8B-B14F-4D97-AF65-F5344CB8AC3E}">
        <p14:creationId xmlns:p14="http://schemas.microsoft.com/office/powerpoint/2010/main" val="1076608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53915"/>
            <a:ext cx="10705077" cy="984556"/>
          </a:xfrm>
        </p:spPr>
        <p:txBody>
          <a:bodyPr>
            <a:noAutofit/>
          </a:bodyPr>
          <a:lstStyle/>
          <a:p>
            <a:r>
              <a:rPr lang="en-US" dirty="0"/>
              <a:t>State – PSO Bar Chart</a:t>
            </a:r>
          </a:p>
        </p:txBody>
      </p:sp>
      <p:graphicFrame>
        <p:nvGraphicFramePr>
          <p:cNvPr id="12" name="Content Placeholder 8" descr="Bar chart. Data table on next slide. " title="Post-School Outcomes, Washington state"/>
          <p:cNvGraphicFramePr>
            <a:graphicFrameLocks/>
          </p:cNvGraphicFramePr>
          <p:nvPr>
            <p:extLst>
              <p:ext uri="{D42A27DB-BD31-4B8C-83A1-F6EECF244321}">
                <p14:modId xmlns:p14="http://schemas.microsoft.com/office/powerpoint/2010/main" val="1652424814"/>
              </p:ext>
            </p:extLst>
          </p:nvPr>
        </p:nvGraphicFramePr>
        <p:xfrm>
          <a:off x="1003656" y="1145095"/>
          <a:ext cx="9647172" cy="448729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79B89B11-FEAE-4DB5-9E64-F528899BE0AA}"/>
              </a:ext>
            </a:extLst>
          </p:cNvPr>
          <p:cNvSpPr/>
          <p:nvPr/>
        </p:nvSpPr>
        <p:spPr>
          <a:xfrm>
            <a:off x="2199642" y="5636704"/>
            <a:ext cx="8451186"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2F20C5F8-E7F7-4978-981D-AC8EDC1545B3}"/>
              </a:ext>
            </a:extLst>
          </p:cNvPr>
          <p:cNvSpPr>
            <a:spLocks noGrp="1"/>
          </p:cNvSpPr>
          <p:nvPr>
            <p:ph type="sldNum" sz="quarter" idx="12"/>
          </p:nvPr>
        </p:nvSpPr>
        <p:spPr/>
        <p:txBody>
          <a:bodyPr/>
          <a:lstStyle/>
          <a:p>
            <a:fld id="{50ADEE99-5B15-4B10-A3EB-5286E787B43D}" type="slidenum">
              <a:rPr lang="en-US" smtClean="0"/>
              <a:t>21</a:t>
            </a:fld>
            <a:endParaRPr lang="en-US"/>
          </a:p>
        </p:txBody>
      </p:sp>
    </p:spTree>
    <p:extLst>
      <p:ext uri="{BB962C8B-B14F-4D97-AF65-F5344CB8AC3E}">
        <p14:creationId xmlns:p14="http://schemas.microsoft.com/office/powerpoint/2010/main" val="304784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State – PSO Summary</a:t>
            </a:r>
          </a:p>
        </p:txBody>
      </p:sp>
      <p:graphicFrame>
        <p:nvGraphicFramePr>
          <p:cNvPr id="6" name="Table 3" descr="Data table. Also available by logging in to the TSF 2.0 at www.cctsTSF.com." title="State and District PSO Summary">
            <a:extLst>
              <a:ext uri="{FF2B5EF4-FFF2-40B4-BE49-F238E27FC236}">
                <a16:creationId xmlns:a16="http://schemas.microsoft.com/office/drawing/2014/main" id="{F7493EE6-11EC-4420-9971-D09901AC721D}"/>
              </a:ext>
            </a:extLst>
          </p:cNvPr>
          <p:cNvGraphicFramePr>
            <a:graphicFrameLocks noGrp="1"/>
          </p:cNvGraphicFramePr>
          <p:nvPr>
            <p:extLst>
              <p:ext uri="{D42A27DB-BD31-4B8C-83A1-F6EECF244321}">
                <p14:modId xmlns:p14="http://schemas.microsoft.com/office/powerpoint/2010/main" val="3214937195"/>
              </p:ext>
            </p:extLst>
          </p:nvPr>
        </p:nvGraphicFramePr>
        <p:xfrm>
          <a:off x="680669" y="1687832"/>
          <a:ext cx="10673132" cy="1894555"/>
        </p:xfrm>
        <a:graphic>
          <a:graphicData uri="http://schemas.openxmlformats.org/drawingml/2006/table">
            <a:tbl>
              <a:tblPr firstRow="1" firstCol="1" bandRow="1">
                <a:tableStyleId>{69CF1AB2-1976-4502-BF36-3FF5EA218861}</a:tableStyleId>
              </a:tblPr>
              <a:tblGrid>
                <a:gridCol w="1289799">
                  <a:extLst>
                    <a:ext uri="{9D8B030D-6E8A-4147-A177-3AD203B41FA5}">
                      <a16:colId xmlns:a16="http://schemas.microsoft.com/office/drawing/2014/main" val="2608274751"/>
                    </a:ext>
                  </a:extLst>
                </a:gridCol>
                <a:gridCol w="1790163">
                  <a:extLst>
                    <a:ext uri="{9D8B030D-6E8A-4147-A177-3AD203B41FA5}">
                      <a16:colId xmlns:a16="http://schemas.microsoft.com/office/drawing/2014/main" val="1056807777"/>
                    </a:ext>
                  </a:extLst>
                </a:gridCol>
                <a:gridCol w="1944710">
                  <a:extLst>
                    <a:ext uri="{9D8B030D-6E8A-4147-A177-3AD203B41FA5}">
                      <a16:colId xmlns:a16="http://schemas.microsoft.com/office/drawing/2014/main" val="3527995630"/>
                    </a:ext>
                  </a:extLst>
                </a:gridCol>
                <a:gridCol w="1893194">
                  <a:extLst>
                    <a:ext uri="{9D8B030D-6E8A-4147-A177-3AD203B41FA5}">
                      <a16:colId xmlns:a16="http://schemas.microsoft.com/office/drawing/2014/main" val="3002199596"/>
                    </a:ext>
                  </a:extLst>
                </a:gridCol>
                <a:gridCol w="1880316">
                  <a:extLst>
                    <a:ext uri="{9D8B030D-6E8A-4147-A177-3AD203B41FA5}">
                      <a16:colId xmlns:a16="http://schemas.microsoft.com/office/drawing/2014/main" val="3587713390"/>
                    </a:ext>
                  </a:extLst>
                </a:gridCol>
                <a:gridCol w="1874950">
                  <a:extLst>
                    <a:ext uri="{9D8B030D-6E8A-4147-A177-3AD203B41FA5}">
                      <a16:colId xmlns:a16="http://schemas.microsoft.com/office/drawing/2014/main" val="179744690"/>
                    </a:ext>
                  </a:extLst>
                </a:gridCol>
              </a:tblGrid>
              <a:tr h="1231003">
                <a:tc>
                  <a:txBody>
                    <a:bodyPr/>
                    <a:lstStyle/>
                    <a:p>
                      <a:pPr algn="l" fontAlgn="b"/>
                      <a:r>
                        <a:rPr lang="en-US" sz="2000" u="none" strike="noStrike" dirty="0">
                          <a:effectLst/>
                          <a:latin typeface="Arial" panose="020B0604020202020204" pitchFamily="34" charset="0"/>
                          <a:cs typeface="Arial" panose="020B0604020202020204" pitchFamily="34" charset="0"/>
                        </a:rPr>
                        <a:t>Sample</a:t>
                      </a:r>
                      <a:r>
                        <a:rPr lang="en-US" sz="2000" u="none" strike="noStrike" baseline="0" dirty="0">
                          <a:effectLst/>
                          <a:latin typeface="Arial" panose="020B0604020202020204" pitchFamily="34" charset="0"/>
                          <a:cs typeface="Arial" panose="020B0604020202020204" pitchFamily="34" charset="0"/>
                        </a:rPr>
                        <a:t> </a:t>
                      </a:r>
                      <a:r>
                        <a:rPr lang="en-US" sz="2000" u="none" strike="noStrike" dirty="0">
                          <a:effectLst/>
                          <a:latin typeface="Arial" panose="020B0604020202020204" pitchFamily="34" charset="0"/>
                          <a:cs typeface="Arial" panose="020B0604020202020204" pitchFamily="34" charset="0"/>
                        </a:rPr>
                        <a:t>Size</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Higher Education</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Competitive Employment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Other Education</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Other Employment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No Engagement</a:t>
                      </a:r>
                      <a:endParaRPr lang="en-US" sz="20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663552">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21.3%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3974610188"/>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22</a:t>
            </a:fld>
            <a:endParaRPr lang="en-US"/>
          </a:p>
        </p:txBody>
      </p:sp>
    </p:spTree>
    <p:extLst>
      <p:ext uri="{BB962C8B-B14F-4D97-AF65-F5344CB8AC3E}">
        <p14:creationId xmlns:p14="http://schemas.microsoft.com/office/powerpoint/2010/main" val="775098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8531-1809-4C55-8C12-C5E14CDD3C43}"/>
              </a:ext>
            </a:extLst>
          </p:cNvPr>
          <p:cNvSpPr>
            <a:spLocks noGrp="1"/>
          </p:cNvSpPr>
          <p:nvPr>
            <p:ph type="title"/>
          </p:nvPr>
        </p:nvSpPr>
        <p:spPr>
          <a:xfrm>
            <a:off x="639097" y="503853"/>
            <a:ext cx="11168779" cy="951723"/>
          </a:xfrm>
        </p:spPr>
        <p:txBody>
          <a:bodyPr>
            <a:normAutofit/>
          </a:bodyPr>
          <a:lstStyle/>
          <a:p>
            <a:r>
              <a:rPr lang="en-US" dirty="0"/>
              <a:t>Breaking Down PSO Data by Engagement</a:t>
            </a:r>
          </a:p>
        </p:txBody>
      </p:sp>
      <p:graphicFrame>
        <p:nvGraphicFramePr>
          <p:cNvPr id="5" name="Content Placeholder 4" descr="Depicts hierarchical relationship. Under Post-School Outcomes is Any Engagmeent and no Engagment. Under Any Engagment is Higher Education, Competitive Employment, Other Education/Training, Other Employment.">
            <a:extLst>
              <a:ext uri="{FF2B5EF4-FFF2-40B4-BE49-F238E27FC236}">
                <a16:creationId xmlns:a16="http://schemas.microsoft.com/office/drawing/2014/main" id="{F26394C0-EF56-4FEE-A47D-ACB721791C0B}"/>
              </a:ext>
            </a:extLst>
          </p:cNvPr>
          <p:cNvGraphicFramePr>
            <a:graphicFrameLocks noGrp="1"/>
          </p:cNvGraphicFramePr>
          <p:nvPr>
            <p:ph idx="1"/>
            <p:extLst>
              <p:ext uri="{D42A27DB-BD31-4B8C-83A1-F6EECF244321}">
                <p14:modId xmlns:p14="http://schemas.microsoft.com/office/powerpoint/2010/main" val="1417850333"/>
              </p:ext>
            </p:extLst>
          </p:nvPr>
        </p:nvGraphicFramePr>
        <p:xfrm>
          <a:off x="639763" y="1543050"/>
          <a:ext cx="11168779"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0EBD22D-3A1D-4830-9A7E-706A47F96C19}"/>
              </a:ext>
            </a:extLst>
          </p:cNvPr>
          <p:cNvSpPr>
            <a:spLocks noGrp="1"/>
          </p:cNvSpPr>
          <p:nvPr>
            <p:ph type="sldNum" sz="quarter" idx="12"/>
          </p:nvPr>
        </p:nvSpPr>
        <p:spPr/>
        <p:txBody>
          <a:bodyPr/>
          <a:lstStyle/>
          <a:p>
            <a:fld id="{50ADEE99-5B15-4B10-A3EB-5286E787B43D}" type="slidenum">
              <a:rPr lang="en-US" smtClean="0"/>
              <a:t>23</a:t>
            </a:fld>
            <a:endParaRPr lang="en-US"/>
          </a:p>
        </p:txBody>
      </p:sp>
    </p:spTree>
    <p:extLst>
      <p:ext uri="{BB962C8B-B14F-4D97-AF65-F5344CB8AC3E}">
        <p14:creationId xmlns:p14="http://schemas.microsoft.com/office/powerpoint/2010/main" val="2589799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94257"/>
            <a:ext cx="11089077" cy="984556"/>
          </a:xfrm>
        </p:spPr>
        <p:txBody>
          <a:bodyPr>
            <a:noAutofit/>
          </a:bodyPr>
          <a:lstStyle/>
          <a:p>
            <a:r>
              <a:rPr lang="en-US" dirty="0"/>
              <a:t>State – Any Engagement vs. No Engagement, Five-Year Overview Line Graphs</a:t>
            </a:r>
          </a:p>
        </p:txBody>
      </p:sp>
      <p:graphicFrame>
        <p:nvGraphicFramePr>
          <p:cNvPr id="34" name="Chart 33" descr="Line Graph. Data table on next slide. " title="Any Engagement, Five Year Overview"/>
          <p:cNvGraphicFramePr/>
          <p:nvPr>
            <p:extLst/>
          </p:nvPr>
        </p:nvGraphicFramePr>
        <p:xfrm>
          <a:off x="74322" y="1599836"/>
          <a:ext cx="6003750" cy="3945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descr="Line chart. Data table on next slide. " title="No Engagement, Five Year Overview"/>
          <p:cNvGraphicFramePr/>
          <p:nvPr>
            <p:extLst/>
          </p:nvPr>
        </p:nvGraphicFramePr>
        <p:xfrm>
          <a:off x="6078072" y="1599835"/>
          <a:ext cx="6003750" cy="3945559"/>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2AA8676E-DE11-42C2-8F22-28E2EB0BABB8}"/>
              </a:ext>
            </a:extLst>
          </p:cNvPr>
          <p:cNvSpPr/>
          <p:nvPr/>
        </p:nvSpPr>
        <p:spPr>
          <a:xfrm>
            <a:off x="403120" y="5744450"/>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9E5CF627-1CD4-4718-AE68-3E10EC997D92}"/>
              </a:ext>
            </a:extLst>
          </p:cNvPr>
          <p:cNvSpPr>
            <a:spLocks noGrp="1"/>
          </p:cNvSpPr>
          <p:nvPr>
            <p:ph type="sldNum" sz="quarter" idx="12"/>
          </p:nvPr>
        </p:nvSpPr>
        <p:spPr/>
        <p:txBody>
          <a:bodyPr/>
          <a:lstStyle/>
          <a:p>
            <a:fld id="{50ADEE99-5B15-4B10-A3EB-5286E787B43D}" type="slidenum">
              <a:rPr lang="en-US" smtClean="0"/>
              <a:t>24</a:t>
            </a:fld>
            <a:endParaRPr lang="en-US" dirty="0"/>
          </a:p>
        </p:txBody>
      </p:sp>
    </p:spTree>
    <p:extLst>
      <p:ext uri="{BB962C8B-B14F-4D97-AF65-F5344CB8AC3E}">
        <p14:creationId xmlns:p14="http://schemas.microsoft.com/office/powerpoint/2010/main" val="737741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Five-Year Overview Summary</a:t>
            </a:r>
          </a:p>
        </p:txBody>
      </p:sp>
      <p:graphicFrame>
        <p:nvGraphicFramePr>
          <p:cNvPr id="9" name="Content Placeholder 10" descr="Data table. Also available by logging in to the TSF 2.0 at www.cctsTSF.com.">
            <a:extLst>
              <a:ext uri="{FF2B5EF4-FFF2-40B4-BE49-F238E27FC236}">
                <a16:creationId xmlns:a16="http://schemas.microsoft.com/office/drawing/2014/main" id="{43EDCF2C-2EFC-4562-A645-1428CF07EF98}"/>
              </a:ext>
            </a:extLst>
          </p:cNvPr>
          <p:cNvGraphicFramePr>
            <a:graphicFrameLocks/>
          </p:cNvGraphicFramePr>
          <p:nvPr>
            <p:extLst>
              <p:ext uri="{D42A27DB-BD31-4B8C-83A1-F6EECF244321}">
                <p14:modId xmlns:p14="http://schemas.microsoft.com/office/powerpoint/2010/main" val="3467155843"/>
              </p:ext>
            </p:extLst>
          </p:nvPr>
        </p:nvGraphicFramePr>
        <p:xfrm>
          <a:off x="639097" y="2038752"/>
          <a:ext cx="10714703" cy="3022644"/>
        </p:xfrm>
        <a:graphic>
          <a:graphicData uri="http://schemas.openxmlformats.org/drawingml/2006/table">
            <a:tbl>
              <a:tblPr firstRow="1" firstCol="1" bandRow="1">
                <a:tableStyleId>{69CF1AB2-1976-4502-BF36-3FF5EA218861}</a:tableStyleId>
              </a:tblPr>
              <a:tblGrid>
                <a:gridCol w="2317889">
                  <a:extLst>
                    <a:ext uri="{9D8B030D-6E8A-4147-A177-3AD203B41FA5}">
                      <a16:colId xmlns:a16="http://schemas.microsoft.com/office/drawing/2014/main" val="3309648954"/>
                    </a:ext>
                  </a:extLst>
                </a:gridCol>
                <a:gridCol w="1993090">
                  <a:extLst>
                    <a:ext uri="{9D8B030D-6E8A-4147-A177-3AD203B41FA5}">
                      <a16:colId xmlns:a16="http://schemas.microsoft.com/office/drawing/2014/main" val="275513339"/>
                    </a:ext>
                  </a:extLst>
                </a:gridCol>
                <a:gridCol w="3277525">
                  <a:extLst>
                    <a:ext uri="{9D8B030D-6E8A-4147-A177-3AD203B41FA5}">
                      <a16:colId xmlns:a16="http://schemas.microsoft.com/office/drawing/2014/main" val="1154197909"/>
                    </a:ext>
                  </a:extLst>
                </a:gridCol>
                <a:gridCol w="3126199">
                  <a:extLst>
                    <a:ext uri="{9D8B030D-6E8A-4147-A177-3AD203B41FA5}">
                      <a16:colId xmlns:a16="http://schemas.microsoft.com/office/drawing/2014/main" val="1634692490"/>
                    </a:ext>
                  </a:extLst>
                </a:gridCol>
              </a:tblGrid>
              <a:tr h="503774">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Leaver Year</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595100349"/>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2016-17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a:solidFill>
                            <a:srgbClr val="000000"/>
                          </a:solidFill>
                          <a:effectLst/>
                          <a:latin typeface="Arial" panose="020B0604020202020204" pitchFamily="34" charset="0"/>
                          <a:cs typeface="Arial" panose="020B0604020202020204" pitchFamily="34" charset="0"/>
                        </a:rPr>
                        <a:t>72.2%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1492471375"/>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2015-16</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6081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72.2%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27.8%</a:t>
                      </a:r>
                    </a:p>
                  </a:txBody>
                  <a:tcPr marL="6350" marR="6350" marT="6350" marB="0" anchor="b"/>
                </a:tc>
                <a:extLst>
                  <a:ext uri="{0D108BD9-81ED-4DB2-BD59-A6C34878D82A}">
                    <a16:rowId xmlns:a16="http://schemas.microsoft.com/office/drawing/2014/main" val="1304524336"/>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2014-15</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6153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70.5%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29.5%</a:t>
                      </a:r>
                    </a:p>
                  </a:txBody>
                  <a:tcPr marL="6350" marR="6350" marT="6350" marB="0" anchor="b"/>
                </a:tc>
                <a:extLst>
                  <a:ext uri="{0D108BD9-81ED-4DB2-BD59-A6C34878D82A}">
                    <a16:rowId xmlns:a16="http://schemas.microsoft.com/office/drawing/2014/main" val="3097960602"/>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2013-14</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5717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67.4%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32.6%</a:t>
                      </a:r>
                    </a:p>
                  </a:txBody>
                  <a:tcPr marL="6350" marR="6350" marT="6350" marB="0" anchor="b"/>
                </a:tc>
                <a:extLst>
                  <a:ext uri="{0D108BD9-81ED-4DB2-BD59-A6C34878D82A}">
                    <a16:rowId xmlns:a16="http://schemas.microsoft.com/office/drawing/2014/main" val="420707745"/>
                  </a:ext>
                </a:extLst>
              </a:tr>
              <a:tr h="50377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2012-13</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65.2%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34.8%</a:t>
                      </a:r>
                    </a:p>
                  </a:txBody>
                  <a:tcPr marL="6350" marR="6350" marT="6350" marB="0" anchor="b"/>
                </a:tc>
                <a:extLst>
                  <a:ext uri="{0D108BD9-81ED-4DB2-BD59-A6C34878D82A}">
                    <a16:rowId xmlns:a16="http://schemas.microsoft.com/office/drawing/2014/main" val="3228478819"/>
                  </a:ext>
                </a:extLst>
              </a:tr>
            </a:tbl>
          </a:graphicData>
        </a:graphic>
      </p:graphicFrame>
      <p:sp>
        <p:nvSpPr>
          <p:cNvPr id="4" name="Slide Number Placeholder 3"/>
          <p:cNvSpPr>
            <a:spLocks noGrp="1"/>
          </p:cNvSpPr>
          <p:nvPr>
            <p:ph type="sldNum" sz="quarter" idx="12"/>
          </p:nvPr>
        </p:nvSpPr>
        <p:spPr/>
        <p:txBody>
          <a:bodyPr/>
          <a:lstStyle/>
          <a:p>
            <a:fld id="{50ADEE99-5B15-4B10-A3EB-5286E787B43D}" type="slidenum">
              <a:rPr lang="en-US" smtClean="0"/>
              <a:t>25</a:t>
            </a:fld>
            <a:endParaRPr lang="en-US"/>
          </a:p>
        </p:txBody>
      </p:sp>
    </p:spTree>
    <p:extLst>
      <p:ext uri="{BB962C8B-B14F-4D97-AF65-F5344CB8AC3E}">
        <p14:creationId xmlns:p14="http://schemas.microsoft.com/office/powerpoint/2010/main" val="3242028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94257"/>
            <a:ext cx="11089077" cy="984556"/>
          </a:xfrm>
        </p:spPr>
        <p:txBody>
          <a:bodyPr>
            <a:noAutofit/>
          </a:bodyPr>
          <a:lstStyle/>
          <a:p>
            <a:r>
              <a:rPr lang="en-US" dirty="0"/>
              <a:t>State – Engagement Outcomes, Five-Year Overview Line Graphs [1 of 2]</a:t>
            </a:r>
          </a:p>
        </p:txBody>
      </p:sp>
      <p:graphicFrame>
        <p:nvGraphicFramePr>
          <p:cNvPr id="34" name="Chart 33" descr="Line chart. Data table after next slide. " title="Higher Education, Five Year Overview"/>
          <p:cNvGraphicFramePr/>
          <p:nvPr>
            <p:extLst/>
          </p:nvPr>
        </p:nvGraphicFramePr>
        <p:xfrm>
          <a:off x="141669" y="1599836"/>
          <a:ext cx="5936404" cy="39488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descr="Line chart. Data table after the next slide. " title="Competitive Employment, Five Year Overview"/>
          <p:cNvGraphicFramePr/>
          <p:nvPr>
            <p:extLst/>
          </p:nvPr>
        </p:nvGraphicFramePr>
        <p:xfrm>
          <a:off x="5024959" y="1626053"/>
          <a:ext cx="6988828" cy="3948837"/>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0BB01BF2-3102-449A-976D-02B3C3D5473C}"/>
              </a:ext>
            </a:extLst>
          </p:cNvPr>
          <p:cNvSpPr/>
          <p:nvPr/>
        </p:nvSpPr>
        <p:spPr>
          <a:xfrm>
            <a:off x="403120" y="5744450"/>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9E5CF627-1CD4-4718-AE68-3E10EC997D92}"/>
              </a:ext>
            </a:extLst>
          </p:cNvPr>
          <p:cNvSpPr>
            <a:spLocks noGrp="1"/>
          </p:cNvSpPr>
          <p:nvPr>
            <p:ph type="sldNum" sz="quarter" idx="12"/>
          </p:nvPr>
        </p:nvSpPr>
        <p:spPr/>
        <p:txBody>
          <a:bodyPr/>
          <a:lstStyle/>
          <a:p>
            <a:fld id="{50ADEE99-5B15-4B10-A3EB-5286E787B43D}" type="slidenum">
              <a:rPr lang="en-US" smtClean="0"/>
              <a:t>26</a:t>
            </a:fld>
            <a:endParaRPr lang="en-US" dirty="0"/>
          </a:p>
        </p:txBody>
      </p:sp>
    </p:spTree>
    <p:extLst>
      <p:ext uri="{BB962C8B-B14F-4D97-AF65-F5344CB8AC3E}">
        <p14:creationId xmlns:p14="http://schemas.microsoft.com/office/powerpoint/2010/main" val="3159023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94257"/>
            <a:ext cx="11089077" cy="984556"/>
          </a:xfrm>
        </p:spPr>
        <p:txBody>
          <a:bodyPr>
            <a:noAutofit/>
          </a:bodyPr>
          <a:lstStyle/>
          <a:p>
            <a:r>
              <a:rPr lang="en-US" dirty="0"/>
              <a:t>State – Engagement Outcomes, Five-Year Overview Line Graphs [2 of 2]</a:t>
            </a:r>
          </a:p>
        </p:txBody>
      </p:sp>
      <p:graphicFrame>
        <p:nvGraphicFramePr>
          <p:cNvPr id="34" name="Chart 33" descr="Line chart. Data table on next slide. " title="Other Education/Training, Five Year Overview"/>
          <p:cNvGraphicFramePr/>
          <p:nvPr>
            <p:extLst/>
          </p:nvPr>
        </p:nvGraphicFramePr>
        <p:xfrm>
          <a:off x="178213" y="1603117"/>
          <a:ext cx="6888793" cy="39783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descr="Line chart. Data table on next slide. " title="Other Employment, Five Year Overview"/>
          <p:cNvGraphicFramePr/>
          <p:nvPr>
            <p:extLst/>
          </p:nvPr>
        </p:nvGraphicFramePr>
        <p:xfrm>
          <a:off x="5024959" y="1626054"/>
          <a:ext cx="6988828" cy="3978334"/>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AED285D1-9E2C-4F07-9B0B-798AB74735E8}"/>
              </a:ext>
            </a:extLst>
          </p:cNvPr>
          <p:cNvSpPr/>
          <p:nvPr/>
        </p:nvSpPr>
        <p:spPr>
          <a:xfrm>
            <a:off x="403120" y="5744450"/>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9E5CF627-1CD4-4718-AE68-3E10EC997D92}"/>
              </a:ext>
            </a:extLst>
          </p:cNvPr>
          <p:cNvSpPr>
            <a:spLocks noGrp="1"/>
          </p:cNvSpPr>
          <p:nvPr>
            <p:ph type="sldNum" sz="quarter" idx="12"/>
          </p:nvPr>
        </p:nvSpPr>
        <p:spPr/>
        <p:txBody>
          <a:bodyPr/>
          <a:lstStyle/>
          <a:p>
            <a:fld id="{50ADEE99-5B15-4B10-A3EB-5286E787B43D}" type="slidenum">
              <a:rPr lang="en-US" smtClean="0"/>
              <a:t>27</a:t>
            </a:fld>
            <a:endParaRPr lang="en-US" dirty="0"/>
          </a:p>
        </p:txBody>
      </p:sp>
    </p:spTree>
    <p:extLst>
      <p:ext uri="{BB962C8B-B14F-4D97-AF65-F5344CB8AC3E}">
        <p14:creationId xmlns:p14="http://schemas.microsoft.com/office/powerpoint/2010/main" val="2138917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Five-Year Overview Summary [1 of 2]</a:t>
            </a:r>
          </a:p>
        </p:txBody>
      </p:sp>
      <p:graphicFrame>
        <p:nvGraphicFramePr>
          <p:cNvPr id="9" name="Content Placeholder 10" descr="Data table. Also available by logging in to the TSF 2.0 at www.cctsTSF.com.">
            <a:extLst>
              <a:ext uri="{FF2B5EF4-FFF2-40B4-BE49-F238E27FC236}">
                <a16:creationId xmlns:a16="http://schemas.microsoft.com/office/drawing/2014/main" id="{43EDCF2C-2EFC-4562-A645-1428CF07EF98}"/>
              </a:ext>
            </a:extLst>
          </p:cNvPr>
          <p:cNvGraphicFramePr>
            <a:graphicFrameLocks/>
          </p:cNvGraphicFramePr>
          <p:nvPr>
            <p:extLst>
              <p:ext uri="{D42A27DB-BD31-4B8C-83A1-F6EECF244321}">
                <p14:modId xmlns:p14="http://schemas.microsoft.com/office/powerpoint/2010/main" val="3220856916"/>
              </p:ext>
            </p:extLst>
          </p:nvPr>
        </p:nvGraphicFramePr>
        <p:xfrm>
          <a:off x="643595" y="1861926"/>
          <a:ext cx="10710205" cy="3163602"/>
        </p:xfrm>
        <a:graphic>
          <a:graphicData uri="http://schemas.openxmlformats.org/drawingml/2006/table">
            <a:tbl>
              <a:tblPr firstRow="1" firstCol="1" bandRow="1">
                <a:tableStyleId>{69CF1AB2-1976-4502-BF36-3FF5EA218861}</a:tableStyleId>
              </a:tblPr>
              <a:tblGrid>
                <a:gridCol w="2022332">
                  <a:extLst>
                    <a:ext uri="{9D8B030D-6E8A-4147-A177-3AD203B41FA5}">
                      <a16:colId xmlns:a16="http://schemas.microsoft.com/office/drawing/2014/main" val="3309648954"/>
                    </a:ext>
                  </a:extLst>
                </a:gridCol>
                <a:gridCol w="1957588">
                  <a:extLst>
                    <a:ext uri="{9D8B030D-6E8A-4147-A177-3AD203B41FA5}">
                      <a16:colId xmlns:a16="http://schemas.microsoft.com/office/drawing/2014/main" val="275513339"/>
                    </a:ext>
                  </a:extLst>
                </a:gridCol>
                <a:gridCol w="2730322">
                  <a:extLst>
                    <a:ext uri="{9D8B030D-6E8A-4147-A177-3AD203B41FA5}">
                      <a16:colId xmlns:a16="http://schemas.microsoft.com/office/drawing/2014/main" val="1154197909"/>
                    </a:ext>
                  </a:extLst>
                </a:gridCol>
                <a:gridCol w="3999963">
                  <a:extLst>
                    <a:ext uri="{9D8B030D-6E8A-4147-A177-3AD203B41FA5}">
                      <a16:colId xmlns:a16="http://schemas.microsoft.com/office/drawing/2014/main" val="1634692490"/>
                    </a:ext>
                  </a:extLst>
                </a:gridCol>
              </a:tblGrid>
              <a:tr h="623697">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Leaver Year</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Higher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Competitive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595100349"/>
                  </a:ext>
                </a:extLst>
              </a:tr>
              <a:tr h="50798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2016-17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21.3%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34.8%</a:t>
                      </a:r>
                    </a:p>
                  </a:txBody>
                  <a:tcPr marL="6350" marR="6350" marT="6350" marB="0" anchor="b"/>
                </a:tc>
                <a:extLst>
                  <a:ext uri="{0D108BD9-81ED-4DB2-BD59-A6C34878D82A}">
                    <a16:rowId xmlns:a16="http://schemas.microsoft.com/office/drawing/2014/main" val="3419663998"/>
                  </a:ext>
                </a:extLst>
              </a:tr>
              <a:tr h="50798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2015-16</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6081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21.8%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35.3%</a:t>
                      </a:r>
                    </a:p>
                  </a:txBody>
                  <a:tcPr marL="6350" marR="6350" marT="6350" marB="0" anchor="b"/>
                </a:tc>
                <a:extLst>
                  <a:ext uri="{0D108BD9-81ED-4DB2-BD59-A6C34878D82A}">
                    <a16:rowId xmlns:a16="http://schemas.microsoft.com/office/drawing/2014/main" val="167044373"/>
                  </a:ext>
                </a:extLst>
              </a:tr>
              <a:tr h="50798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2014-15</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6153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33.4%</a:t>
                      </a:r>
                    </a:p>
                  </a:txBody>
                  <a:tcPr marL="6350" marR="6350" marT="6350" marB="0" anchor="b"/>
                </a:tc>
                <a:extLst>
                  <a:ext uri="{0D108BD9-81ED-4DB2-BD59-A6C34878D82A}">
                    <a16:rowId xmlns:a16="http://schemas.microsoft.com/office/drawing/2014/main" val="3804075358"/>
                  </a:ext>
                </a:extLst>
              </a:tr>
              <a:tr h="50798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2013-14</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5717</a:t>
                      </a:r>
                    </a:p>
                  </a:txBody>
                  <a:tcPr marL="6350" marR="6350" marT="6350" marB="0" anchor="b"/>
                </a:tc>
                <a:tc>
                  <a:txBody>
                    <a:bodyPr/>
                    <a:lstStyle/>
                    <a:p>
                      <a:pPr algn="r" fontAlgn="b"/>
                      <a:r>
                        <a:rPr lang="en-US" sz="2400" b="0" i="0" u="none" strike="noStrike">
                          <a:solidFill>
                            <a:srgbClr val="000000"/>
                          </a:solidFill>
                          <a:effectLst/>
                          <a:latin typeface="Arial" panose="020B0604020202020204" pitchFamily="34" charset="0"/>
                          <a:cs typeface="Arial" panose="020B0604020202020204" pitchFamily="34" charset="0"/>
                        </a:rPr>
                        <a:t>22.3%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30.9%</a:t>
                      </a:r>
                    </a:p>
                  </a:txBody>
                  <a:tcPr marL="6350" marR="6350" marT="6350" marB="0" anchor="b"/>
                </a:tc>
                <a:extLst>
                  <a:ext uri="{0D108BD9-81ED-4DB2-BD59-A6C34878D82A}">
                    <a16:rowId xmlns:a16="http://schemas.microsoft.com/office/drawing/2014/main" val="420707745"/>
                  </a:ext>
                </a:extLst>
              </a:tr>
              <a:tr h="50798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2012-13</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23.8%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28.4%</a:t>
                      </a:r>
                    </a:p>
                  </a:txBody>
                  <a:tcPr marL="6350" marR="6350" marT="6350" marB="0" anchor="b"/>
                </a:tc>
                <a:extLst>
                  <a:ext uri="{0D108BD9-81ED-4DB2-BD59-A6C34878D82A}">
                    <a16:rowId xmlns:a16="http://schemas.microsoft.com/office/drawing/2014/main" val="3228478819"/>
                  </a:ext>
                </a:extLst>
              </a:tr>
            </a:tbl>
          </a:graphicData>
        </a:graphic>
      </p:graphicFrame>
      <p:sp>
        <p:nvSpPr>
          <p:cNvPr id="4" name="Slide Number Placeholder 3"/>
          <p:cNvSpPr>
            <a:spLocks noGrp="1"/>
          </p:cNvSpPr>
          <p:nvPr>
            <p:ph type="sldNum" sz="quarter" idx="12"/>
          </p:nvPr>
        </p:nvSpPr>
        <p:spPr/>
        <p:txBody>
          <a:bodyPr/>
          <a:lstStyle/>
          <a:p>
            <a:fld id="{50ADEE99-5B15-4B10-A3EB-5286E787B43D}" type="slidenum">
              <a:rPr lang="en-US" smtClean="0"/>
              <a:t>28</a:t>
            </a:fld>
            <a:endParaRPr lang="en-US"/>
          </a:p>
        </p:txBody>
      </p:sp>
    </p:spTree>
    <p:extLst>
      <p:ext uri="{BB962C8B-B14F-4D97-AF65-F5344CB8AC3E}">
        <p14:creationId xmlns:p14="http://schemas.microsoft.com/office/powerpoint/2010/main" val="1939486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Five-Year Overview Summary [2 of 2]</a:t>
            </a:r>
          </a:p>
        </p:txBody>
      </p:sp>
      <p:graphicFrame>
        <p:nvGraphicFramePr>
          <p:cNvPr id="9" name="Content Placeholder 10" descr="Data table. Also available by logging in to the TSF 2.0 at www.cctsTSF.com.">
            <a:extLst>
              <a:ext uri="{FF2B5EF4-FFF2-40B4-BE49-F238E27FC236}">
                <a16:creationId xmlns:a16="http://schemas.microsoft.com/office/drawing/2014/main" id="{43EDCF2C-2EFC-4562-A645-1428CF07EF98}"/>
              </a:ext>
            </a:extLst>
          </p:cNvPr>
          <p:cNvGraphicFramePr>
            <a:graphicFrameLocks/>
          </p:cNvGraphicFramePr>
          <p:nvPr>
            <p:extLst>
              <p:ext uri="{D42A27DB-BD31-4B8C-83A1-F6EECF244321}">
                <p14:modId xmlns:p14="http://schemas.microsoft.com/office/powerpoint/2010/main" val="2168786142"/>
              </p:ext>
            </p:extLst>
          </p:nvPr>
        </p:nvGraphicFramePr>
        <p:xfrm>
          <a:off x="643596" y="1913440"/>
          <a:ext cx="10710204" cy="3263865"/>
        </p:xfrm>
        <a:graphic>
          <a:graphicData uri="http://schemas.openxmlformats.org/drawingml/2006/table">
            <a:tbl>
              <a:tblPr firstRow="1" firstCol="1" bandRow="1">
                <a:tableStyleId>{69CF1AB2-1976-4502-BF36-3FF5EA218861}</a:tableStyleId>
              </a:tblPr>
              <a:tblGrid>
                <a:gridCol w="1996573">
                  <a:extLst>
                    <a:ext uri="{9D8B030D-6E8A-4147-A177-3AD203B41FA5}">
                      <a16:colId xmlns:a16="http://schemas.microsoft.com/office/drawing/2014/main" val="3309648954"/>
                    </a:ext>
                  </a:extLst>
                </a:gridCol>
                <a:gridCol w="2009104">
                  <a:extLst>
                    <a:ext uri="{9D8B030D-6E8A-4147-A177-3AD203B41FA5}">
                      <a16:colId xmlns:a16="http://schemas.microsoft.com/office/drawing/2014/main" val="275513339"/>
                    </a:ext>
                  </a:extLst>
                </a:gridCol>
                <a:gridCol w="3842138">
                  <a:extLst>
                    <a:ext uri="{9D8B030D-6E8A-4147-A177-3AD203B41FA5}">
                      <a16:colId xmlns:a16="http://schemas.microsoft.com/office/drawing/2014/main" val="1154197909"/>
                    </a:ext>
                  </a:extLst>
                </a:gridCol>
                <a:gridCol w="2862389">
                  <a:extLst>
                    <a:ext uri="{9D8B030D-6E8A-4147-A177-3AD203B41FA5}">
                      <a16:colId xmlns:a16="http://schemas.microsoft.com/office/drawing/2014/main" val="1634692490"/>
                    </a:ext>
                  </a:extLst>
                </a:gridCol>
              </a:tblGrid>
              <a:tr h="613315">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Leaver </a:t>
                      </a:r>
                      <a:r>
                        <a:rPr lang="en-US" sz="2400" b="1" i="0" u="none" strike="noStrike" baseline="0" dirty="0">
                          <a:solidFill>
                            <a:schemeClr val="tx1"/>
                          </a:solidFill>
                          <a:effectLst/>
                          <a:latin typeface="Arial" panose="020B0604020202020204" pitchFamily="34" charset="0"/>
                          <a:cs typeface="Arial" panose="020B0604020202020204" pitchFamily="34" charset="0"/>
                        </a:rPr>
                        <a:t> </a:t>
                      </a:r>
                      <a:r>
                        <a:rPr lang="en-US" sz="2400" b="1" i="0" u="none" strike="noStrike" dirty="0">
                          <a:solidFill>
                            <a:schemeClr val="tx1"/>
                          </a:solidFill>
                          <a:effectLst/>
                          <a:latin typeface="Arial" panose="020B0604020202020204" pitchFamily="34" charset="0"/>
                          <a:cs typeface="Arial" panose="020B0604020202020204" pitchFamily="34" charset="0"/>
                        </a:rPr>
                        <a:t>Year</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Education/ Training</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595100349"/>
                  </a:ext>
                </a:extLst>
              </a:tr>
              <a:tr h="53011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2016-17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6475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13.1%</a:t>
                      </a:r>
                    </a:p>
                  </a:txBody>
                  <a:tcPr marL="6350" marR="6350" marT="6350" marB="0" anchor="b"/>
                </a:tc>
                <a:extLst>
                  <a:ext uri="{0D108BD9-81ED-4DB2-BD59-A6C34878D82A}">
                    <a16:rowId xmlns:a16="http://schemas.microsoft.com/office/drawing/2014/main" val="1492471375"/>
                  </a:ext>
                </a:extLst>
              </a:tr>
              <a:tr h="53011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2015-16</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6081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12.2%</a:t>
                      </a:r>
                    </a:p>
                  </a:txBody>
                  <a:tcPr marL="6350" marR="6350" marT="6350" marB="0" anchor="b"/>
                </a:tc>
                <a:extLst>
                  <a:ext uri="{0D108BD9-81ED-4DB2-BD59-A6C34878D82A}">
                    <a16:rowId xmlns:a16="http://schemas.microsoft.com/office/drawing/2014/main" val="167044373"/>
                  </a:ext>
                </a:extLst>
              </a:tr>
              <a:tr h="53011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2014-15</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6153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11.6%</a:t>
                      </a:r>
                    </a:p>
                  </a:txBody>
                  <a:tcPr marL="6350" marR="6350" marT="6350" marB="0" anchor="b"/>
                </a:tc>
                <a:extLst>
                  <a:ext uri="{0D108BD9-81ED-4DB2-BD59-A6C34878D82A}">
                    <a16:rowId xmlns:a16="http://schemas.microsoft.com/office/drawing/2014/main" val="3804075358"/>
                  </a:ext>
                </a:extLst>
              </a:tr>
              <a:tr h="53011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2013-14</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5717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11.0%</a:t>
                      </a:r>
                    </a:p>
                  </a:txBody>
                  <a:tcPr marL="6350" marR="6350" marT="6350" marB="0" anchor="b"/>
                </a:tc>
                <a:extLst>
                  <a:ext uri="{0D108BD9-81ED-4DB2-BD59-A6C34878D82A}">
                    <a16:rowId xmlns:a16="http://schemas.microsoft.com/office/drawing/2014/main" val="3525078484"/>
                  </a:ext>
                </a:extLst>
              </a:tr>
              <a:tr h="53011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2400" b="0" u="none" strike="noStrike" dirty="0">
                          <a:effectLst/>
                          <a:latin typeface="Arial" panose="020B0604020202020204" pitchFamily="34" charset="0"/>
                          <a:cs typeface="Arial" panose="020B0604020202020204" pitchFamily="34" charset="0"/>
                        </a:rPr>
                        <a:t>2012-13</a:t>
                      </a:r>
                      <a:endParaRPr lang="en-US" sz="2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5348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9.8%</a:t>
                      </a:r>
                    </a:p>
                  </a:txBody>
                  <a:tcPr marL="6350" marR="6350" marT="6350" marB="0" anchor="b"/>
                </a:tc>
                <a:extLst>
                  <a:ext uri="{0D108BD9-81ED-4DB2-BD59-A6C34878D82A}">
                    <a16:rowId xmlns:a16="http://schemas.microsoft.com/office/drawing/2014/main" val="3456956898"/>
                  </a:ext>
                </a:extLst>
              </a:tr>
            </a:tbl>
          </a:graphicData>
        </a:graphic>
      </p:graphicFrame>
      <p:sp>
        <p:nvSpPr>
          <p:cNvPr id="4" name="Slide Number Placeholder 3"/>
          <p:cNvSpPr>
            <a:spLocks noGrp="1"/>
          </p:cNvSpPr>
          <p:nvPr>
            <p:ph type="sldNum" sz="quarter" idx="12"/>
          </p:nvPr>
        </p:nvSpPr>
        <p:spPr/>
        <p:txBody>
          <a:bodyPr/>
          <a:lstStyle/>
          <a:p>
            <a:fld id="{50ADEE99-5B15-4B10-A3EB-5286E787B43D}" type="slidenum">
              <a:rPr lang="en-US" smtClean="0"/>
              <a:t>29</a:t>
            </a:fld>
            <a:endParaRPr lang="en-US"/>
          </a:p>
        </p:txBody>
      </p:sp>
    </p:spTree>
    <p:extLst>
      <p:ext uri="{BB962C8B-B14F-4D97-AF65-F5344CB8AC3E}">
        <p14:creationId xmlns:p14="http://schemas.microsoft.com/office/powerpoint/2010/main" val="2241402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2E004-ECAD-4D41-B3F5-D735062F08D6}"/>
              </a:ext>
            </a:extLst>
          </p:cNvPr>
          <p:cNvSpPr>
            <a:spLocks noGrp="1"/>
          </p:cNvSpPr>
          <p:nvPr>
            <p:ph type="title"/>
          </p:nvPr>
        </p:nvSpPr>
        <p:spPr/>
        <p:txBody>
          <a:bodyPr/>
          <a:lstStyle/>
          <a:p>
            <a:r>
              <a:rPr lang="en-US" dirty="0"/>
              <a:t>Outcomes by demographic categories</a:t>
            </a:r>
          </a:p>
        </p:txBody>
      </p:sp>
      <p:sp>
        <p:nvSpPr>
          <p:cNvPr id="3" name="Text Placeholder 2">
            <a:extLst>
              <a:ext uri="{FF2B5EF4-FFF2-40B4-BE49-F238E27FC236}">
                <a16:creationId xmlns:a16="http://schemas.microsoft.com/office/drawing/2014/main" id="{3992E107-CF47-4F84-B479-A8D7FE9326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B8FFEB-3C7B-443E-B41D-A317B9CDDB9D}"/>
              </a:ext>
            </a:extLst>
          </p:cNvPr>
          <p:cNvSpPr>
            <a:spLocks noGrp="1"/>
          </p:cNvSpPr>
          <p:nvPr>
            <p:ph type="sldNum" sz="quarter" idx="12"/>
          </p:nvPr>
        </p:nvSpPr>
        <p:spPr/>
        <p:txBody>
          <a:bodyPr/>
          <a:lstStyle/>
          <a:p>
            <a:fld id="{50ADEE99-5B15-4B10-A3EB-5286E787B43D}" type="slidenum">
              <a:rPr lang="en-US" smtClean="0"/>
              <a:t>30</a:t>
            </a:fld>
            <a:endParaRPr lang="en-US"/>
          </a:p>
        </p:txBody>
      </p:sp>
    </p:spTree>
    <p:extLst>
      <p:ext uri="{BB962C8B-B14F-4D97-AF65-F5344CB8AC3E}">
        <p14:creationId xmlns:p14="http://schemas.microsoft.com/office/powerpoint/2010/main" val="1325594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Exit Categories Bar Charts</a:t>
            </a:r>
          </a:p>
        </p:txBody>
      </p:sp>
      <p:graphicFrame>
        <p:nvGraphicFramePr>
          <p:cNvPr id="4" name="Content Placeholder 8" descr="Bar chart. Data table on next slide. " title="Any Engagement by Graduation Status"/>
          <p:cNvGraphicFramePr>
            <a:graphicFrameLocks/>
          </p:cNvGraphicFramePr>
          <p:nvPr>
            <p:extLst>
              <p:ext uri="{D42A27DB-BD31-4B8C-83A1-F6EECF244321}">
                <p14:modId xmlns:p14="http://schemas.microsoft.com/office/powerpoint/2010/main" val="535703928"/>
              </p:ext>
            </p:extLst>
          </p:nvPr>
        </p:nvGraphicFramePr>
        <p:xfrm>
          <a:off x="-209005" y="1597330"/>
          <a:ext cx="6426924" cy="3760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No Engagement by Graduation Status"/>
          <p:cNvGraphicFramePr>
            <a:graphicFrameLocks/>
          </p:cNvGraphicFramePr>
          <p:nvPr>
            <p:extLst>
              <p:ext uri="{D42A27DB-BD31-4B8C-83A1-F6EECF244321}">
                <p14:modId xmlns:p14="http://schemas.microsoft.com/office/powerpoint/2010/main" val="3279158850"/>
              </p:ext>
            </p:extLst>
          </p:nvPr>
        </p:nvGraphicFramePr>
        <p:xfrm>
          <a:off x="5875046" y="1652599"/>
          <a:ext cx="6316954" cy="3705012"/>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BDA0BC54-8F4D-47B2-BF81-6969566AED14}"/>
              </a:ext>
            </a:extLst>
          </p:cNvPr>
          <p:cNvSpPr/>
          <p:nvPr/>
        </p:nvSpPr>
        <p:spPr>
          <a:xfrm>
            <a:off x="403120" y="5333572"/>
            <a:ext cx="11395587" cy="861774"/>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Includes students who aged out or received an adult high school diploma or GED. </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31</a:t>
            </a:fld>
            <a:endParaRPr lang="en-US" dirty="0"/>
          </a:p>
        </p:txBody>
      </p:sp>
    </p:spTree>
    <p:extLst>
      <p:ext uri="{BB962C8B-B14F-4D97-AF65-F5344CB8AC3E}">
        <p14:creationId xmlns:p14="http://schemas.microsoft.com/office/powerpoint/2010/main" val="130041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Exit Categories Summary</a:t>
            </a:r>
          </a:p>
        </p:txBody>
      </p:sp>
      <p:graphicFrame>
        <p:nvGraphicFramePr>
          <p:cNvPr id="5" name="Table 3" descr="Data table. Also available by logging in to the TSF 2.0 at www.cctsTSF.com.">
            <a:extLst>
              <a:ext uri="{FF2B5EF4-FFF2-40B4-BE49-F238E27FC236}">
                <a16:creationId xmlns:a16="http://schemas.microsoft.com/office/drawing/2014/main" id="{BFB0429D-57E7-4D48-9136-677A8D2916F4}"/>
              </a:ext>
            </a:extLst>
          </p:cNvPr>
          <p:cNvGraphicFramePr>
            <a:graphicFrameLocks noGrp="1"/>
          </p:cNvGraphicFramePr>
          <p:nvPr>
            <p:extLst>
              <p:ext uri="{D42A27DB-BD31-4B8C-83A1-F6EECF244321}">
                <p14:modId xmlns:p14="http://schemas.microsoft.com/office/powerpoint/2010/main" val="2449844569"/>
              </p:ext>
            </p:extLst>
          </p:nvPr>
        </p:nvGraphicFramePr>
        <p:xfrm>
          <a:off x="728815" y="1985351"/>
          <a:ext cx="10854812" cy="2311346"/>
        </p:xfrm>
        <a:graphic>
          <a:graphicData uri="http://schemas.openxmlformats.org/drawingml/2006/table">
            <a:tbl>
              <a:tblPr firstRow="1" firstCol="1" bandRow="1">
                <a:tableStyleId>{69CF1AB2-1976-4502-BF36-3FF5EA218861}</a:tableStyleId>
              </a:tblPr>
              <a:tblGrid>
                <a:gridCol w="2890685">
                  <a:extLst>
                    <a:ext uri="{9D8B030D-6E8A-4147-A177-3AD203B41FA5}">
                      <a16:colId xmlns:a16="http://schemas.microsoft.com/office/drawing/2014/main" val="2513740713"/>
                    </a:ext>
                  </a:extLst>
                </a:gridCol>
                <a:gridCol w="2179376">
                  <a:extLst>
                    <a:ext uri="{9D8B030D-6E8A-4147-A177-3AD203B41FA5}">
                      <a16:colId xmlns:a16="http://schemas.microsoft.com/office/drawing/2014/main" val="2608274751"/>
                    </a:ext>
                  </a:extLst>
                </a:gridCol>
                <a:gridCol w="2988249">
                  <a:extLst>
                    <a:ext uri="{9D8B030D-6E8A-4147-A177-3AD203B41FA5}">
                      <a16:colId xmlns:a16="http://schemas.microsoft.com/office/drawing/2014/main" val="1056807777"/>
                    </a:ext>
                  </a:extLst>
                </a:gridCol>
                <a:gridCol w="2796502">
                  <a:extLst>
                    <a:ext uri="{9D8B030D-6E8A-4147-A177-3AD203B41FA5}">
                      <a16:colId xmlns:a16="http://schemas.microsoft.com/office/drawing/2014/main" val="3527995630"/>
                    </a:ext>
                  </a:extLst>
                </a:gridCol>
              </a:tblGrid>
              <a:tr h="1150722">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Exit</a:t>
                      </a:r>
                      <a:r>
                        <a:rPr lang="en-US" sz="2400" b="1" i="0" u="none" strike="noStrike" baseline="0" dirty="0">
                          <a:solidFill>
                            <a:schemeClr val="tx1"/>
                          </a:solidFill>
                          <a:effectLst/>
                          <a:latin typeface="Arial" panose="020B0604020202020204" pitchFamily="34" charset="0"/>
                          <a:cs typeface="Arial" panose="020B0604020202020204" pitchFamily="34" charset="0"/>
                        </a:rPr>
                        <a:t> </a:t>
                      </a:r>
                      <a:r>
                        <a:rPr lang="en-US" sz="2400" b="1" i="0" u="none" strike="noStrike" dirty="0">
                          <a:solidFill>
                            <a:schemeClr val="tx1"/>
                          </a:solidFill>
                          <a:effectLst/>
                          <a:latin typeface="Arial" panose="020B0604020202020204" pitchFamily="34" charset="0"/>
                          <a:cs typeface="Arial" panose="020B0604020202020204" pitchFamily="34" charset="0"/>
                        </a:rPr>
                        <a:t>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 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580312">
                <a:tc>
                  <a:txBody>
                    <a:bodyPr/>
                    <a:lstStyle/>
                    <a:p>
                      <a:pPr algn="l" fontAlgn="b"/>
                      <a:r>
                        <a:rPr lang="en-US" sz="2400" b="0" u="none" strike="noStrike" dirty="0">
                          <a:effectLst/>
                          <a:latin typeface="Arial" panose="020B0604020202020204" pitchFamily="34" charset="0"/>
                          <a:cs typeface="Arial" panose="020B0604020202020204" pitchFamily="34" charset="0"/>
                        </a:rPr>
                        <a:t>Graduated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5219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77.2%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b"/>
                </a:tc>
                <a:extLst>
                  <a:ext uri="{0D108BD9-81ED-4DB2-BD59-A6C34878D82A}">
                    <a16:rowId xmlns:a16="http://schemas.microsoft.com/office/drawing/2014/main" val="3974610188"/>
                  </a:ext>
                </a:extLst>
              </a:tr>
              <a:tr h="580312">
                <a:tc>
                  <a:txBody>
                    <a:bodyPr/>
                    <a:lstStyle/>
                    <a:p>
                      <a:pPr algn="l" fontAlgn="b"/>
                      <a:r>
                        <a:rPr lang="en-US" sz="2400" b="0" u="none" strike="noStrike" dirty="0">
                          <a:effectLst/>
                          <a:latin typeface="Arial" panose="020B0604020202020204" pitchFamily="34" charset="0"/>
                          <a:cs typeface="Arial" panose="020B0604020202020204" pitchFamily="34" charset="0"/>
                        </a:rPr>
                        <a:t>Dropped Out*</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1256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51.1%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48.9%</a:t>
                      </a:r>
                    </a:p>
                  </a:txBody>
                  <a:tcPr marL="6350" marR="6350" marT="6350" marB="0" anchor="b"/>
                </a:tc>
                <a:extLst>
                  <a:ext uri="{0D108BD9-81ED-4DB2-BD59-A6C34878D82A}">
                    <a16:rowId xmlns:a16="http://schemas.microsoft.com/office/drawing/2014/main" val="553610216"/>
                  </a:ext>
                </a:extLst>
              </a:tr>
            </a:tbl>
          </a:graphicData>
        </a:graphic>
      </p:graphicFrame>
      <p:sp>
        <p:nvSpPr>
          <p:cNvPr id="4" name="Rectangle 3"/>
          <p:cNvSpPr/>
          <p:nvPr/>
        </p:nvSpPr>
        <p:spPr>
          <a:xfrm>
            <a:off x="728815" y="4879459"/>
            <a:ext cx="10854812" cy="369332"/>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Includes students who aged out or received an adult high school diploma or GED. </a:t>
            </a:r>
          </a:p>
        </p:txBody>
      </p:sp>
      <p:sp>
        <p:nvSpPr>
          <p:cNvPr id="3" name="Slide Number Placeholder 2"/>
          <p:cNvSpPr>
            <a:spLocks noGrp="1"/>
          </p:cNvSpPr>
          <p:nvPr>
            <p:ph type="sldNum" sz="quarter" idx="12"/>
          </p:nvPr>
        </p:nvSpPr>
        <p:spPr/>
        <p:txBody>
          <a:bodyPr/>
          <a:lstStyle/>
          <a:p>
            <a:fld id="{50ADEE99-5B15-4B10-A3EB-5286E787B43D}" type="slidenum">
              <a:rPr lang="en-US" smtClean="0"/>
              <a:t>32</a:t>
            </a:fld>
            <a:endParaRPr lang="en-US" dirty="0"/>
          </a:p>
        </p:txBody>
      </p:sp>
    </p:spTree>
    <p:extLst>
      <p:ext uri="{BB962C8B-B14F-4D97-AF65-F5344CB8AC3E}">
        <p14:creationId xmlns:p14="http://schemas.microsoft.com/office/powerpoint/2010/main" val="2750284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Exit Categories Bar Charts [1 of 2]</a:t>
            </a:r>
          </a:p>
        </p:txBody>
      </p:sp>
      <p:graphicFrame>
        <p:nvGraphicFramePr>
          <p:cNvPr id="4" name="Content Placeholder 8" descr="Bar chart. Data table after next slide. " title="Higher Education by Graduation Status"/>
          <p:cNvGraphicFramePr>
            <a:graphicFrameLocks/>
          </p:cNvGraphicFramePr>
          <p:nvPr>
            <p:extLst>
              <p:ext uri="{D42A27DB-BD31-4B8C-83A1-F6EECF244321}">
                <p14:modId xmlns:p14="http://schemas.microsoft.com/office/powerpoint/2010/main" val="4000626425"/>
              </p:ext>
            </p:extLst>
          </p:nvPr>
        </p:nvGraphicFramePr>
        <p:xfrm>
          <a:off x="403120" y="1558873"/>
          <a:ext cx="6461971" cy="37596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after next slide. " title="Competitive Employment by Graduation Status"/>
          <p:cNvGraphicFramePr>
            <a:graphicFrameLocks/>
          </p:cNvGraphicFramePr>
          <p:nvPr>
            <p:extLst>
              <p:ext uri="{D42A27DB-BD31-4B8C-83A1-F6EECF244321}">
                <p14:modId xmlns:p14="http://schemas.microsoft.com/office/powerpoint/2010/main" val="2387226651"/>
              </p:ext>
            </p:extLst>
          </p:nvPr>
        </p:nvGraphicFramePr>
        <p:xfrm>
          <a:off x="4700605" y="1590987"/>
          <a:ext cx="7633063" cy="3759607"/>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364217AD-88BC-4777-8E34-598B7463C865}"/>
              </a:ext>
            </a:extLst>
          </p:cNvPr>
          <p:cNvSpPr/>
          <p:nvPr/>
        </p:nvSpPr>
        <p:spPr>
          <a:xfrm>
            <a:off x="403120" y="5318480"/>
            <a:ext cx="11395587" cy="861774"/>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*Includes students who aged out or received an adult high school diploma or GED. </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33</a:t>
            </a:fld>
            <a:endParaRPr lang="en-US" dirty="0"/>
          </a:p>
        </p:txBody>
      </p:sp>
    </p:spTree>
    <p:extLst>
      <p:ext uri="{BB962C8B-B14F-4D97-AF65-F5344CB8AC3E}">
        <p14:creationId xmlns:p14="http://schemas.microsoft.com/office/powerpoint/2010/main" val="13782157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Exit Categories Bar Charts [2 of 2]</a:t>
            </a:r>
          </a:p>
        </p:txBody>
      </p:sp>
      <p:graphicFrame>
        <p:nvGraphicFramePr>
          <p:cNvPr id="4" name="Content Placeholder 8" descr="Bar chart. Data table on next slide. " title="Other Education/Training by Graduation Status"/>
          <p:cNvGraphicFramePr>
            <a:graphicFrameLocks/>
          </p:cNvGraphicFramePr>
          <p:nvPr>
            <p:extLst>
              <p:ext uri="{D42A27DB-BD31-4B8C-83A1-F6EECF244321}">
                <p14:modId xmlns:p14="http://schemas.microsoft.com/office/powerpoint/2010/main" val="1920417698"/>
              </p:ext>
            </p:extLst>
          </p:nvPr>
        </p:nvGraphicFramePr>
        <p:xfrm>
          <a:off x="0" y="1615359"/>
          <a:ext cx="7609063" cy="37596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Other Employmentn by Graduation Status"/>
          <p:cNvGraphicFramePr>
            <a:graphicFrameLocks/>
          </p:cNvGraphicFramePr>
          <p:nvPr>
            <p:extLst>
              <p:ext uri="{D42A27DB-BD31-4B8C-83A1-F6EECF244321}">
                <p14:modId xmlns:p14="http://schemas.microsoft.com/office/powerpoint/2010/main" val="955538046"/>
              </p:ext>
            </p:extLst>
          </p:nvPr>
        </p:nvGraphicFramePr>
        <p:xfrm>
          <a:off x="4868906" y="1651101"/>
          <a:ext cx="7332921" cy="3723865"/>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F126234D-532F-4189-BA1E-5F4C8BFDF45F}"/>
              </a:ext>
            </a:extLst>
          </p:cNvPr>
          <p:cNvSpPr/>
          <p:nvPr/>
        </p:nvSpPr>
        <p:spPr>
          <a:xfrm>
            <a:off x="403120" y="5317943"/>
            <a:ext cx="11395587" cy="861774"/>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*Includes students who aged out or received an adult high school diploma or GED. </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34</a:t>
            </a:fld>
            <a:endParaRPr lang="en-US" dirty="0"/>
          </a:p>
        </p:txBody>
      </p:sp>
    </p:spTree>
    <p:extLst>
      <p:ext uri="{BB962C8B-B14F-4D97-AF65-F5344CB8AC3E}">
        <p14:creationId xmlns:p14="http://schemas.microsoft.com/office/powerpoint/2010/main" val="4013881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for Exit Categories Summary</a:t>
            </a:r>
          </a:p>
        </p:txBody>
      </p:sp>
      <p:graphicFrame>
        <p:nvGraphicFramePr>
          <p:cNvPr id="5" name="Table 3" descr="Data table. Also available by logging in to the TSF 2.0 at www.cctsTSF.com.">
            <a:extLst>
              <a:ext uri="{FF2B5EF4-FFF2-40B4-BE49-F238E27FC236}">
                <a16:creationId xmlns:a16="http://schemas.microsoft.com/office/drawing/2014/main" id="{BFB0429D-57E7-4D48-9136-677A8D2916F4}"/>
              </a:ext>
            </a:extLst>
          </p:cNvPr>
          <p:cNvGraphicFramePr>
            <a:graphicFrameLocks noGrp="1"/>
          </p:cNvGraphicFramePr>
          <p:nvPr>
            <p:extLst>
              <p:ext uri="{D42A27DB-BD31-4B8C-83A1-F6EECF244321}">
                <p14:modId xmlns:p14="http://schemas.microsoft.com/office/powerpoint/2010/main" val="3924938914"/>
              </p:ext>
            </p:extLst>
          </p:nvPr>
        </p:nvGraphicFramePr>
        <p:xfrm>
          <a:off x="639097" y="1936189"/>
          <a:ext cx="10944530" cy="2390004"/>
        </p:xfrm>
        <a:graphic>
          <a:graphicData uri="http://schemas.openxmlformats.org/drawingml/2006/table">
            <a:tbl>
              <a:tblPr firstRow="1" firstCol="1" bandRow="1">
                <a:tableStyleId>{69CF1AB2-1976-4502-BF36-3FF5EA218861}</a:tableStyleId>
              </a:tblPr>
              <a:tblGrid>
                <a:gridCol w="2169001">
                  <a:extLst>
                    <a:ext uri="{9D8B030D-6E8A-4147-A177-3AD203B41FA5}">
                      <a16:colId xmlns:a16="http://schemas.microsoft.com/office/drawing/2014/main" val="2513740713"/>
                    </a:ext>
                  </a:extLst>
                </a:gridCol>
                <a:gridCol w="1224493">
                  <a:extLst>
                    <a:ext uri="{9D8B030D-6E8A-4147-A177-3AD203B41FA5}">
                      <a16:colId xmlns:a16="http://schemas.microsoft.com/office/drawing/2014/main" val="2608274751"/>
                    </a:ext>
                  </a:extLst>
                </a:gridCol>
                <a:gridCol w="1700683">
                  <a:extLst>
                    <a:ext uri="{9D8B030D-6E8A-4147-A177-3AD203B41FA5}">
                      <a16:colId xmlns:a16="http://schemas.microsoft.com/office/drawing/2014/main" val="1056807777"/>
                    </a:ext>
                  </a:extLst>
                </a:gridCol>
                <a:gridCol w="2029483">
                  <a:extLst>
                    <a:ext uri="{9D8B030D-6E8A-4147-A177-3AD203B41FA5}">
                      <a16:colId xmlns:a16="http://schemas.microsoft.com/office/drawing/2014/main" val="3527995630"/>
                    </a:ext>
                  </a:extLst>
                </a:gridCol>
                <a:gridCol w="1746035">
                  <a:extLst>
                    <a:ext uri="{9D8B030D-6E8A-4147-A177-3AD203B41FA5}">
                      <a16:colId xmlns:a16="http://schemas.microsoft.com/office/drawing/2014/main" val="3002199596"/>
                    </a:ext>
                  </a:extLst>
                </a:gridCol>
                <a:gridCol w="2074835">
                  <a:extLst>
                    <a:ext uri="{9D8B030D-6E8A-4147-A177-3AD203B41FA5}">
                      <a16:colId xmlns:a16="http://schemas.microsoft.com/office/drawing/2014/main" val="3587713390"/>
                    </a:ext>
                  </a:extLst>
                </a:gridCol>
              </a:tblGrid>
              <a:tr h="1189882">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Exit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Higher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Competitive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600061">
                <a:tc>
                  <a:txBody>
                    <a:bodyPr/>
                    <a:lstStyle/>
                    <a:p>
                      <a:pPr algn="l" fontAlgn="b"/>
                      <a:r>
                        <a:rPr lang="en-US" sz="2400" b="0" u="none" strike="noStrike" dirty="0">
                          <a:effectLst/>
                          <a:latin typeface="Arial" panose="020B0604020202020204" pitchFamily="34" charset="0"/>
                          <a:cs typeface="Arial" panose="020B0604020202020204" pitchFamily="34" charset="0"/>
                        </a:rPr>
                        <a:t>Graduated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5219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36.3%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12.7%</a:t>
                      </a:r>
                    </a:p>
                  </a:txBody>
                  <a:tcPr marL="6350" marR="6350" marT="6350" marB="0" anchor="b"/>
                </a:tc>
                <a:extLst>
                  <a:ext uri="{0D108BD9-81ED-4DB2-BD59-A6C34878D82A}">
                    <a16:rowId xmlns:a16="http://schemas.microsoft.com/office/drawing/2014/main" val="3974610188"/>
                  </a:ext>
                </a:extLst>
              </a:tr>
              <a:tr h="600061">
                <a:tc>
                  <a:txBody>
                    <a:bodyPr/>
                    <a:lstStyle/>
                    <a:p>
                      <a:pPr algn="l" fontAlgn="b"/>
                      <a:r>
                        <a:rPr lang="en-US" sz="2400" b="0" u="none" strike="noStrike" dirty="0">
                          <a:effectLst/>
                          <a:latin typeface="Arial" panose="020B0604020202020204" pitchFamily="34" charset="0"/>
                          <a:cs typeface="Arial" panose="020B0604020202020204" pitchFamily="34" charset="0"/>
                        </a:rPr>
                        <a:t>Dropped Out*</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1256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28.3%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14.7%</a:t>
                      </a:r>
                    </a:p>
                  </a:txBody>
                  <a:tcPr marL="6350" marR="6350" marT="6350" marB="0" anchor="b"/>
                </a:tc>
                <a:extLst>
                  <a:ext uri="{0D108BD9-81ED-4DB2-BD59-A6C34878D82A}">
                    <a16:rowId xmlns:a16="http://schemas.microsoft.com/office/drawing/2014/main" val="553610216"/>
                  </a:ext>
                </a:extLst>
              </a:tr>
            </a:tbl>
          </a:graphicData>
        </a:graphic>
      </p:graphicFrame>
      <p:sp>
        <p:nvSpPr>
          <p:cNvPr id="6" name="Rectangle 5"/>
          <p:cNvSpPr/>
          <p:nvPr/>
        </p:nvSpPr>
        <p:spPr>
          <a:xfrm>
            <a:off x="728815" y="4879459"/>
            <a:ext cx="10854812" cy="369332"/>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Includes students who aged out or received an adult high school diploma or GED. </a:t>
            </a:r>
          </a:p>
        </p:txBody>
      </p:sp>
      <p:sp>
        <p:nvSpPr>
          <p:cNvPr id="3" name="Slide Number Placeholder 2"/>
          <p:cNvSpPr>
            <a:spLocks noGrp="1"/>
          </p:cNvSpPr>
          <p:nvPr>
            <p:ph type="sldNum" sz="quarter" idx="12"/>
          </p:nvPr>
        </p:nvSpPr>
        <p:spPr/>
        <p:txBody>
          <a:bodyPr/>
          <a:lstStyle/>
          <a:p>
            <a:fld id="{50ADEE99-5B15-4B10-A3EB-5286E787B43D}" type="slidenum">
              <a:rPr lang="en-US" smtClean="0"/>
              <a:t>35</a:t>
            </a:fld>
            <a:endParaRPr lang="en-US" dirty="0"/>
          </a:p>
        </p:txBody>
      </p:sp>
    </p:spTree>
    <p:extLst>
      <p:ext uri="{BB962C8B-B14F-4D97-AF65-F5344CB8AC3E}">
        <p14:creationId xmlns:p14="http://schemas.microsoft.com/office/powerpoint/2010/main" val="1195618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Gender Categories Bar Charts</a:t>
            </a:r>
          </a:p>
        </p:txBody>
      </p:sp>
      <p:graphicFrame>
        <p:nvGraphicFramePr>
          <p:cNvPr id="4" name="Content Placeholder 8" descr="Bar chart. Data table on next slide. " title="Any Engagement by Gender"/>
          <p:cNvGraphicFramePr>
            <a:graphicFrameLocks/>
          </p:cNvGraphicFramePr>
          <p:nvPr>
            <p:extLst>
              <p:ext uri="{D42A27DB-BD31-4B8C-83A1-F6EECF244321}">
                <p14:modId xmlns:p14="http://schemas.microsoft.com/office/powerpoint/2010/main" val="3231094775"/>
              </p:ext>
            </p:extLst>
          </p:nvPr>
        </p:nvGraphicFramePr>
        <p:xfrm>
          <a:off x="0" y="1610456"/>
          <a:ext cx="6343077" cy="43021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No Engagement by Gender"/>
          <p:cNvGraphicFramePr>
            <a:graphicFrameLocks/>
          </p:cNvGraphicFramePr>
          <p:nvPr>
            <p:extLst>
              <p:ext uri="{D42A27DB-BD31-4B8C-83A1-F6EECF244321}">
                <p14:modId xmlns:p14="http://schemas.microsoft.com/office/powerpoint/2010/main" val="2898825754"/>
              </p:ext>
            </p:extLst>
          </p:nvPr>
        </p:nvGraphicFramePr>
        <p:xfrm>
          <a:off x="5439012" y="1651470"/>
          <a:ext cx="5929535" cy="4261128"/>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A4D88211-5167-4A32-816D-F3B5B2ABA6C6}"/>
              </a:ext>
            </a:extLst>
          </p:cNvPr>
          <p:cNvSpPr/>
          <p:nvPr/>
        </p:nvSpPr>
        <p:spPr>
          <a:xfrm>
            <a:off x="403120" y="5734618"/>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36</a:t>
            </a:fld>
            <a:endParaRPr lang="en-US" dirty="0"/>
          </a:p>
        </p:txBody>
      </p:sp>
    </p:spTree>
    <p:extLst>
      <p:ext uri="{BB962C8B-B14F-4D97-AF65-F5344CB8AC3E}">
        <p14:creationId xmlns:p14="http://schemas.microsoft.com/office/powerpoint/2010/main" val="2829361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Gender Categories Summary</a:t>
            </a:r>
          </a:p>
        </p:txBody>
      </p:sp>
      <p:graphicFrame>
        <p:nvGraphicFramePr>
          <p:cNvPr id="5" name="Table 3" descr="Data table. Also available by logging in to the TSF 2.0 at www.cctsTSF.com.">
            <a:extLst>
              <a:ext uri="{FF2B5EF4-FFF2-40B4-BE49-F238E27FC236}">
                <a16:creationId xmlns:a16="http://schemas.microsoft.com/office/drawing/2014/main" id="{BFB0429D-57E7-4D48-9136-677A8D2916F4}"/>
              </a:ext>
            </a:extLst>
          </p:cNvPr>
          <p:cNvGraphicFramePr>
            <a:graphicFrameLocks noGrp="1"/>
          </p:cNvGraphicFramePr>
          <p:nvPr>
            <p:extLst>
              <p:ext uri="{D42A27DB-BD31-4B8C-83A1-F6EECF244321}">
                <p14:modId xmlns:p14="http://schemas.microsoft.com/office/powerpoint/2010/main" val="2457561972"/>
              </p:ext>
            </p:extLst>
          </p:nvPr>
        </p:nvGraphicFramePr>
        <p:xfrm>
          <a:off x="639097" y="1926356"/>
          <a:ext cx="10588255" cy="2783296"/>
        </p:xfrm>
        <a:graphic>
          <a:graphicData uri="http://schemas.openxmlformats.org/drawingml/2006/table">
            <a:tbl>
              <a:tblPr firstRow="1" firstCol="1" bandRow="1">
                <a:tableStyleId>{69CF1AB2-1976-4502-BF36-3FF5EA218861}</a:tableStyleId>
              </a:tblPr>
              <a:tblGrid>
                <a:gridCol w="2694038">
                  <a:extLst>
                    <a:ext uri="{9D8B030D-6E8A-4147-A177-3AD203B41FA5}">
                      <a16:colId xmlns:a16="http://schemas.microsoft.com/office/drawing/2014/main" val="2513740713"/>
                    </a:ext>
                  </a:extLst>
                </a:gridCol>
                <a:gridCol w="2051665">
                  <a:extLst>
                    <a:ext uri="{9D8B030D-6E8A-4147-A177-3AD203B41FA5}">
                      <a16:colId xmlns:a16="http://schemas.microsoft.com/office/drawing/2014/main" val="2608274751"/>
                    </a:ext>
                  </a:extLst>
                </a:gridCol>
                <a:gridCol w="2870200">
                  <a:extLst>
                    <a:ext uri="{9D8B030D-6E8A-4147-A177-3AD203B41FA5}">
                      <a16:colId xmlns:a16="http://schemas.microsoft.com/office/drawing/2014/main" val="1056807777"/>
                    </a:ext>
                  </a:extLst>
                </a:gridCol>
                <a:gridCol w="2972352">
                  <a:extLst>
                    <a:ext uri="{9D8B030D-6E8A-4147-A177-3AD203B41FA5}">
                      <a16:colId xmlns:a16="http://schemas.microsoft.com/office/drawing/2014/main" val="3527995630"/>
                    </a:ext>
                  </a:extLst>
                </a:gridCol>
              </a:tblGrid>
              <a:tr h="955420">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Gender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 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913938">
                <a:tc>
                  <a:txBody>
                    <a:bodyPr/>
                    <a:lstStyle/>
                    <a:p>
                      <a:pPr algn="l" fontAlgn="b"/>
                      <a:r>
                        <a:rPr lang="en-US" sz="2400" b="0" u="none" strike="noStrike" dirty="0">
                          <a:effectLst/>
                          <a:latin typeface="Arial" panose="020B0604020202020204" pitchFamily="34" charset="0"/>
                          <a:cs typeface="Arial" panose="020B0604020202020204" pitchFamily="34" charset="0"/>
                        </a:rPr>
                        <a:t>F</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2349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71.1%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29.0%</a:t>
                      </a:r>
                    </a:p>
                  </a:txBody>
                  <a:tcPr marL="6350" marR="6350" marT="6350" marB="0" anchor="b"/>
                </a:tc>
                <a:extLst>
                  <a:ext uri="{0D108BD9-81ED-4DB2-BD59-A6C34878D82A}">
                    <a16:rowId xmlns:a16="http://schemas.microsoft.com/office/drawing/2014/main" val="3974610188"/>
                  </a:ext>
                </a:extLst>
              </a:tr>
              <a:tr h="913938">
                <a:tc>
                  <a:txBody>
                    <a:bodyPr/>
                    <a:lstStyle/>
                    <a:p>
                      <a:pPr algn="l" fontAlgn="b"/>
                      <a:r>
                        <a:rPr lang="en-US" sz="2400" b="0" u="none" strike="noStrike" dirty="0">
                          <a:effectLst/>
                          <a:latin typeface="Arial" panose="020B0604020202020204" pitchFamily="34" charset="0"/>
                          <a:cs typeface="Arial" panose="020B0604020202020204" pitchFamily="34" charset="0"/>
                        </a:rPr>
                        <a:t>M</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4126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27.2%</a:t>
                      </a:r>
                    </a:p>
                  </a:txBody>
                  <a:tcPr marL="6350" marR="6350" marT="6350" marB="0" anchor="b"/>
                </a:tc>
                <a:extLst>
                  <a:ext uri="{0D108BD9-81ED-4DB2-BD59-A6C34878D82A}">
                    <a16:rowId xmlns:a16="http://schemas.microsoft.com/office/drawing/2014/main" val="553610216"/>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37</a:t>
            </a:fld>
            <a:endParaRPr lang="en-US" dirty="0"/>
          </a:p>
        </p:txBody>
      </p:sp>
    </p:spTree>
    <p:extLst>
      <p:ext uri="{BB962C8B-B14F-4D97-AF65-F5344CB8AC3E}">
        <p14:creationId xmlns:p14="http://schemas.microsoft.com/office/powerpoint/2010/main" val="3503715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Gender Categories Bar Charts [1 of 2]</a:t>
            </a:r>
          </a:p>
        </p:txBody>
      </p:sp>
      <p:graphicFrame>
        <p:nvGraphicFramePr>
          <p:cNvPr id="4" name="Content Placeholder 8" descr="Bar chart. Data table after next slide. " title="Higher Education by Gender"/>
          <p:cNvGraphicFramePr>
            <a:graphicFrameLocks/>
          </p:cNvGraphicFramePr>
          <p:nvPr>
            <p:extLst>
              <p:ext uri="{D42A27DB-BD31-4B8C-83A1-F6EECF244321}">
                <p14:modId xmlns:p14="http://schemas.microsoft.com/office/powerpoint/2010/main" val="266911672"/>
              </p:ext>
            </p:extLst>
          </p:nvPr>
        </p:nvGraphicFramePr>
        <p:xfrm>
          <a:off x="0" y="1547202"/>
          <a:ext cx="6283842" cy="42919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after next slide. " title="Competitive Employment by Gender"/>
          <p:cNvGraphicFramePr>
            <a:graphicFrameLocks/>
          </p:cNvGraphicFramePr>
          <p:nvPr>
            <p:extLst>
              <p:ext uri="{D42A27DB-BD31-4B8C-83A1-F6EECF244321}">
                <p14:modId xmlns:p14="http://schemas.microsoft.com/office/powerpoint/2010/main" val="1011160337"/>
              </p:ext>
            </p:extLst>
          </p:nvPr>
        </p:nvGraphicFramePr>
        <p:xfrm>
          <a:off x="4698854" y="1633178"/>
          <a:ext cx="7314933" cy="4261128"/>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45CFA9DF-D75D-4863-B0AC-CB27F732A5F6}"/>
              </a:ext>
            </a:extLst>
          </p:cNvPr>
          <p:cNvSpPr/>
          <p:nvPr/>
        </p:nvSpPr>
        <p:spPr>
          <a:xfrm>
            <a:off x="403120" y="5734618"/>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38</a:t>
            </a:fld>
            <a:endParaRPr lang="en-US" dirty="0"/>
          </a:p>
        </p:txBody>
      </p:sp>
    </p:spTree>
    <p:extLst>
      <p:ext uri="{BB962C8B-B14F-4D97-AF65-F5344CB8AC3E}">
        <p14:creationId xmlns:p14="http://schemas.microsoft.com/office/powerpoint/2010/main" val="3049778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Gender Categories Bar Charts [2 of 2]</a:t>
            </a:r>
          </a:p>
        </p:txBody>
      </p:sp>
      <p:graphicFrame>
        <p:nvGraphicFramePr>
          <p:cNvPr id="4" name="Content Placeholder 8" descr="Bar chart. Data table on next slide. " title="Other Educaiton/Training by Gender"/>
          <p:cNvGraphicFramePr>
            <a:graphicFrameLocks/>
          </p:cNvGraphicFramePr>
          <p:nvPr>
            <p:extLst>
              <p:ext uri="{D42A27DB-BD31-4B8C-83A1-F6EECF244321}">
                <p14:modId xmlns:p14="http://schemas.microsoft.com/office/powerpoint/2010/main" val="4094673510"/>
              </p:ext>
            </p:extLst>
          </p:nvPr>
        </p:nvGraphicFramePr>
        <p:xfrm>
          <a:off x="188040" y="1502088"/>
          <a:ext cx="7302500" cy="43294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Other Employment by Gender"/>
          <p:cNvGraphicFramePr>
            <a:graphicFrameLocks/>
          </p:cNvGraphicFramePr>
          <p:nvPr>
            <p:extLst>
              <p:ext uri="{D42A27DB-BD31-4B8C-83A1-F6EECF244321}">
                <p14:modId xmlns:p14="http://schemas.microsoft.com/office/powerpoint/2010/main" val="3965876370"/>
              </p:ext>
            </p:extLst>
          </p:nvPr>
        </p:nvGraphicFramePr>
        <p:xfrm>
          <a:off x="5996448" y="1561468"/>
          <a:ext cx="6374442" cy="4261128"/>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78EDFF88-6569-4AE5-A546-D169A2936A8A}"/>
              </a:ext>
            </a:extLst>
          </p:cNvPr>
          <p:cNvSpPr/>
          <p:nvPr/>
        </p:nvSpPr>
        <p:spPr>
          <a:xfrm>
            <a:off x="403120" y="5734618"/>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39</a:t>
            </a:fld>
            <a:endParaRPr lang="en-US" dirty="0"/>
          </a:p>
        </p:txBody>
      </p:sp>
    </p:spTree>
    <p:extLst>
      <p:ext uri="{BB962C8B-B14F-4D97-AF65-F5344CB8AC3E}">
        <p14:creationId xmlns:p14="http://schemas.microsoft.com/office/powerpoint/2010/main" val="1577950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noAutofit/>
          </a:bodyPr>
          <a:lstStyle/>
          <a:p>
            <a:r>
              <a:rPr lang="en-US" dirty="0"/>
              <a:t>State – Engagement Outcomes for Gender Categories Summary</a:t>
            </a:r>
          </a:p>
        </p:txBody>
      </p:sp>
      <p:graphicFrame>
        <p:nvGraphicFramePr>
          <p:cNvPr id="5" name="Table 3" descr="Data table. Also available by logging in to the TSF 2.0 at www.cctsTSF.com.">
            <a:extLst>
              <a:ext uri="{FF2B5EF4-FFF2-40B4-BE49-F238E27FC236}">
                <a16:creationId xmlns:a16="http://schemas.microsoft.com/office/drawing/2014/main" id="{66FC0282-4BD3-413C-80EA-5662D321159F}"/>
              </a:ext>
            </a:extLst>
          </p:cNvPr>
          <p:cNvGraphicFramePr>
            <a:graphicFrameLocks noGrp="1"/>
          </p:cNvGraphicFramePr>
          <p:nvPr>
            <p:extLst>
              <p:ext uri="{D42A27DB-BD31-4B8C-83A1-F6EECF244321}">
                <p14:modId xmlns:p14="http://schemas.microsoft.com/office/powerpoint/2010/main" val="3285325162"/>
              </p:ext>
            </p:extLst>
          </p:nvPr>
        </p:nvGraphicFramePr>
        <p:xfrm>
          <a:off x="639097" y="1900389"/>
          <a:ext cx="10902958" cy="2514297"/>
        </p:xfrm>
        <a:graphic>
          <a:graphicData uri="http://schemas.openxmlformats.org/drawingml/2006/table">
            <a:tbl>
              <a:tblPr firstRow="1" firstCol="1" bandRow="1">
                <a:tableStyleId>{69CF1AB2-1976-4502-BF36-3FF5EA218861}</a:tableStyleId>
              </a:tblPr>
              <a:tblGrid>
                <a:gridCol w="1462763">
                  <a:extLst>
                    <a:ext uri="{9D8B030D-6E8A-4147-A177-3AD203B41FA5}">
                      <a16:colId xmlns:a16="http://schemas.microsoft.com/office/drawing/2014/main" val="2513740713"/>
                    </a:ext>
                  </a:extLst>
                </a:gridCol>
                <a:gridCol w="1130710">
                  <a:extLst>
                    <a:ext uri="{9D8B030D-6E8A-4147-A177-3AD203B41FA5}">
                      <a16:colId xmlns:a16="http://schemas.microsoft.com/office/drawing/2014/main" val="2608274751"/>
                    </a:ext>
                  </a:extLst>
                </a:gridCol>
                <a:gridCol w="1946787">
                  <a:extLst>
                    <a:ext uri="{9D8B030D-6E8A-4147-A177-3AD203B41FA5}">
                      <a16:colId xmlns:a16="http://schemas.microsoft.com/office/drawing/2014/main" val="1056807777"/>
                    </a:ext>
                  </a:extLst>
                </a:gridCol>
                <a:gridCol w="2125511">
                  <a:extLst>
                    <a:ext uri="{9D8B030D-6E8A-4147-A177-3AD203B41FA5}">
                      <a16:colId xmlns:a16="http://schemas.microsoft.com/office/drawing/2014/main" val="3527995630"/>
                    </a:ext>
                  </a:extLst>
                </a:gridCol>
                <a:gridCol w="2220347">
                  <a:extLst>
                    <a:ext uri="{9D8B030D-6E8A-4147-A177-3AD203B41FA5}">
                      <a16:colId xmlns:a16="http://schemas.microsoft.com/office/drawing/2014/main" val="3002199596"/>
                    </a:ext>
                  </a:extLst>
                </a:gridCol>
                <a:gridCol w="2016840">
                  <a:extLst>
                    <a:ext uri="{9D8B030D-6E8A-4147-A177-3AD203B41FA5}">
                      <a16:colId xmlns:a16="http://schemas.microsoft.com/office/drawing/2014/main" val="3587713390"/>
                    </a:ext>
                  </a:extLst>
                </a:gridCol>
              </a:tblGrid>
              <a:tr h="1187421">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Gender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p>
                    <a:p>
                      <a:pPr algn="l" fontAlgn="b"/>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Higher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Competitive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728056">
                <a:tc>
                  <a:txBody>
                    <a:bodyPr/>
                    <a:lstStyle/>
                    <a:p>
                      <a:pPr algn="l" fontAlgn="b"/>
                      <a:r>
                        <a:rPr lang="en-US" sz="2400" b="0" u="none" strike="noStrike" dirty="0">
                          <a:effectLst/>
                          <a:latin typeface="Arial" panose="020B0604020202020204" pitchFamily="34" charset="0"/>
                          <a:cs typeface="Arial" panose="020B0604020202020204" pitchFamily="34" charset="0"/>
                        </a:rPr>
                        <a:t>F</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2349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12.2%</a:t>
                      </a:r>
                    </a:p>
                  </a:txBody>
                  <a:tcPr marL="6350" marR="6350" marT="6350" marB="0" anchor="b"/>
                </a:tc>
                <a:extLst>
                  <a:ext uri="{0D108BD9-81ED-4DB2-BD59-A6C34878D82A}">
                    <a16:rowId xmlns:a16="http://schemas.microsoft.com/office/drawing/2014/main" val="3974610188"/>
                  </a:ext>
                </a:extLst>
              </a:tr>
              <a:tr h="598820">
                <a:tc>
                  <a:txBody>
                    <a:bodyPr/>
                    <a:lstStyle/>
                    <a:p>
                      <a:pPr algn="l" fontAlgn="b"/>
                      <a:r>
                        <a:rPr lang="en-US" sz="2400" b="0" u="none" strike="noStrike" dirty="0">
                          <a:effectLst/>
                          <a:latin typeface="Arial" panose="020B0604020202020204" pitchFamily="34" charset="0"/>
                          <a:cs typeface="Arial" panose="020B0604020202020204" pitchFamily="34" charset="0"/>
                        </a:rPr>
                        <a:t>M</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4126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18.8%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37.5%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13.5%</a:t>
                      </a:r>
                    </a:p>
                  </a:txBody>
                  <a:tcPr marL="6350" marR="6350" marT="6350" marB="0" anchor="b"/>
                </a:tc>
                <a:extLst>
                  <a:ext uri="{0D108BD9-81ED-4DB2-BD59-A6C34878D82A}">
                    <a16:rowId xmlns:a16="http://schemas.microsoft.com/office/drawing/2014/main" val="553610216"/>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40</a:t>
            </a:fld>
            <a:endParaRPr lang="en-US" dirty="0"/>
          </a:p>
        </p:txBody>
      </p:sp>
    </p:spTree>
    <p:extLst>
      <p:ext uri="{BB962C8B-B14F-4D97-AF65-F5344CB8AC3E}">
        <p14:creationId xmlns:p14="http://schemas.microsoft.com/office/powerpoint/2010/main" val="1832256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Race/Ethnicity Categories Bar Charts</a:t>
            </a:r>
          </a:p>
        </p:txBody>
      </p:sp>
      <p:graphicFrame>
        <p:nvGraphicFramePr>
          <p:cNvPr id="4" name="Content Placeholder 8" descr="Bar chart. Data table on next slide. " title="Any Engagement by Race/Ethnicity"/>
          <p:cNvGraphicFramePr>
            <a:graphicFrameLocks/>
          </p:cNvGraphicFramePr>
          <p:nvPr>
            <p:extLst>
              <p:ext uri="{D42A27DB-BD31-4B8C-83A1-F6EECF244321}">
                <p14:modId xmlns:p14="http://schemas.microsoft.com/office/powerpoint/2010/main" val="1021927869"/>
              </p:ext>
            </p:extLst>
          </p:nvPr>
        </p:nvGraphicFramePr>
        <p:xfrm>
          <a:off x="29084" y="1268083"/>
          <a:ext cx="8014448" cy="47595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No Engagement by Race/Ethnicity"/>
          <p:cNvGraphicFramePr>
            <a:graphicFrameLocks/>
          </p:cNvGraphicFramePr>
          <p:nvPr>
            <p:extLst>
              <p:ext uri="{D42A27DB-BD31-4B8C-83A1-F6EECF244321}">
                <p14:modId xmlns:p14="http://schemas.microsoft.com/office/powerpoint/2010/main" val="1612062233"/>
              </p:ext>
            </p:extLst>
          </p:nvPr>
        </p:nvGraphicFramePr>
        <p:xfrm>
          <a:off x="5232400" y="1563510"/>
          <a:ext cx="7391400" cy="4472651"/>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DA7582CD-8BB3-42D4-B65C-04931D655CE2}"/>
              </a:ext>
            </a:extLst>
          </p:cNvPr>
          <p:cNvSpPr/>
          <p:nvPr/>
        </p:nvSpPr>
        <p:spPr>
          <a:xfrm>
            <a:off x="502603" y="5840111"/>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A5C6DDC-49B1-4F5F-ABBE-B99A580DC13D}"/>
              </a:ext>
            </a:extLst>
          </p:cNvPr>
          <p:cNvSpPr>
            <a:spLocks noGrp="1"/>
          </p:cNvSpPr>
          <p:nvPr>
            <p:ph type="sldNum" sz="quarter" idx="12"/>
          </p:nvPr>
        </p:nvSpPr>
        <p:spPr/>
        <p:txBody>
          <a:bodyPr/>
          <a:lstStyle/>
          <a:p>
            <a:fld id="{50ADEE99-5B15-4B10-A3EB-5286E787B43D}" type="slidenum">
              <a:rPr lang="en-US" smtClean="0"/>
              <a:t>41</a:t>
            </a:fld>
            <a:endParaRPr lang="en-US" dirty="0"/>
          </a:p>
        </p:txBody>
      </p:sp>
    </p:spTree>
    <p:extLst>
      <p:ext uri="{BB962C8B-B14F-4D97-AF65-F5344CB8AC3E}">
        <p14:creationId xmlns:p14="http://schemas.microsoft.com/office/powerpoint/2010/main" val="3904180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Race/Ethnicity Categories Summary</a:t>
            </a:r>
          </a:p>
        </p:txBody>
      </p:sp>
      <p:graphicFrame>
        <p:nvGraphicFramePr>
          <p:cNvPr id="5" name="Content Placeholder 4" descr="Data table. Also available by logging in to the TSF 2.0 at www.cctsTSF.com.">
            <a:extLst>
              <a:ext uri="{FF2B5EF4-FFF2-40B4-BE49-F238E27FC236}">
                <a16:creationId xmlns:a16="http://schemas.microsoft.com/office/drawing/2014/main" id="{EF663A9E-B6E1-439D-ABC4-79502A2DDC5A}"/>
              </a:ext>
            </a:extLst>
          </p:cNvPr>
          <p:cNvGraphicFramePr>
            <a:graphicFrameLocks/>
          </p:cNvGraphicFramePr>
          <p:nvPr>
            <p:extLst>
              <p:ext uri="{D42A27DB-BD31-4B8C-83A1-F6EECF244321}">
                <p14:modId xmlns:p14="http://schemas.microsoft.com/office/powerpoint/2010/main" val="2216848839"/>
              </p:ext>
            </p:extLst>
          </p:nvPr>
        </p:nvGraphicFramePr>
        <p:xfrm>
          <a:off x="710873" y="1825647"/>
          <a:ext cx="10531820" cy="4005905"/>
        </p:xfrm>
        <a:graphic>
          <a:graphicData uri="http://schemas.openxmlformats.org/drawingml/2006/table">
            <a:tbl>
              <a:tblPr firstRow="1" firstCol="1" bandRow="1">
                <a:tableStyleId>{69CF1AB2-1976-4502-BF36-3FF5EA218861}</a:tableStyleId>
              </a:tblPr>
              <a:tblGrid>
                <a:gridCol w="4677204">
                  <a:extLst>
                    <a:ext uri="{9D8B030D-6E8A-4147-A177-3AD203B41FA5}">
                      <a16:colId xmlns:a16="http://schemas.microsoft.com/office/drawing/2014/main" val="301802891"/>
                    </a:ext>
                  </a:extLst>
                </a:gridCol>
                <a:gridCol w="1278193">
                  <a:extLst>
                    <a:ext uri="{9D8B030D-6E8A-4147-A177-3AD203B41FA5}">
                      <a16:colId xmlns:a16="http://schemas.microsoft.com/office/drawing/2014/main" val="1548330435"/>
                    </a:ext>
                  </a:extLst>
                </a:gridCol>
                <a:gridCol w="2389239">
                  <a:extLst>
                    <a:ext uri="{9D8B030D-6E8A-4147-A177-3AD203B41FA5}">
                      <a16:colId xmlns:a16="http://schemas.microsoft.com/office/drawing/2014/main" val="3337401713"/>
                    </a:ext>
                  </a:extLst>
                </a:gridCol>
                <a:gridCol w="2187184">
                  <a:extLst>
                    <a:ext uri="{9D8B030D-6E8A-4147-A177-3AD203B41FA5}">
                      <a16:colId xmlns:a16="http://schemas.microsoft.com/office/drawing/2014/main" val="393962126"/>
                    </a:ext>
                  </a:extLst>
                </a:gridCol>
              </a:tblGrid>
              <a:tr h="766809">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Race/Ethnicity </a:t>
                      </a:r>
                    </a:p>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533436057"/>
                  </a:ext>
                </a:extLst>
              </a:tr>
              <a:tr h="404887">
                <a:tc>
                  <a:txBody>
                    <a:bodyPr/>
                    <a:lstStyle/>
                    <a:p>
                      <a:r>
                        <a:rPr lang="en-US" sz="2400" b="0" u="none" strike="noStrike" kern="1200" baseline="0" dirty="0">
                          <a:latin typeface="Arial" panose="020B0604020202020204" pitchFamily="34" charset="0"/>
                          <a:cs typeface="Arial" panose="020B0604020202020204" pitchFamily="34" charset="0"/>
                        </a:rPr>
                        <a:t>American Indian/Native Alaskan</a:t>
                      </a:r>
                      <a:endParaRPr lang="en-US" sz="24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184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58.7%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41.3%</a:t>
                      </a:r>
                    </a:p>
                  </a:txBody>
                  <a:tcPr marL="6350" marR="6350" marT="6350" marB="0" anchor="b"/>
                </a:tc>
                <a:extLst>
                  <a:ext uri="{0D108BD9-81ED-4DB2-BD59-A6C34878D82A}">
                    <a16:rowId xmlns:a16="http://schemas.microsoft.com/office/drawing/2014/main" val="2493688813"/>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Asian</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75.0%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25.0%</a:t>
                      </a:r>
                    </a:p>
                  </a:txBody>
                  <a:tcPr marL="6350" marR="6350" marT="6350" marB="0" anchor="b"/>
                </a:tc>
                <a:extLst>
                  <a:ext uri="{0D108BD9-81ED-4DB2-BD59-A6C34878D82A}">
                    <a16:rowId xmlns:a16="http://schemas.microsoft.com/office/drawing/2014/main" val="966803471"/>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Black/African American</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406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77.1%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22.9%</a:t>
                      </a:r>
                    </a:p>
                  </a:txBody>
                  <a:tcPr marL="6350" marR="6350" marT="6350" marB="0" anchor="b"/>
                </a:tc>
                <a:extLst>
                  <a:ext uri="{0D108BD9-81ED-4DB2-BD59-A6C34878D82A}">
                    <a16:rowId xmlns:a16="http://schemas.microsoft.com/office/drawing/2014/main" val="262984072"/>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Hispanic/Latino</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1436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74.1%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25.9%</a:t>
                      </a:r>
                    </a:p>
                  </a:txBody>
                  <a:tcPr marL="6350" marR="6350" marT="6350" marB="0" anchor="b"/>
                </a:tc>
                <a:extLst>
                  <a:ext uri="{0D108BD9-81ED-4DB2-BD59-A6C34878D82A}">
                    <a16:rowId xmlns:a16="http://schemas.microsoft.com/office/drawing/2014/main" val="2193504610"/>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Caucasian/White</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3728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28.3%</a:t>
                      </a:r>
                    </a:p>
                  </a:txBody>
                  <a:tcPr marL="6350" marR="6350" marT="6350" marB="0" anchor="b"/>
                </a:tc>
                <a:extLst>
                  <a:ext uri="{0D108BD9-81ED-4DB2-BD59-A6C34878D82A}">
                    <a16:rowId xmlns:a16="http://schemas.microsoft.com/office/drawing/2014/main" val="773357708"/>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Native Hawaiian/Pacific Islander</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74.1%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25.9%</a:t>
                      </a:r>
                    </a:p>
                  </a:txBody>
                  <a:tcPr marL="6350" marR="6350" marT="6350" marB="0" anchor="b"/>
                </a:tc>
                <a:extLst>
                  <a:ext uri="{0D108BD9-81ED-4DB2-BD59-A6C34878D82A}">
                    <a16:rowId xmlns:a16="http://schemas.microsoft.com/office/drawing/2014/main" val="1974442289"/>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Of more than one race/multiracial</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69.3%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30.7%</a:t>
                      </a:r>
                    </a:p>
                  </a:txBody>
                  <a:tcPr marL="6350" marR="6350" marT="6350" marB="0" anchor="b"/>
                </a:tc>
                <a:extLst>
                  <a:ext uri="{0D108BD9-81ED-4DB2-BD59-A6C34878D82A}">
                    <a16:rowId xmlns:a16="http://schemas.microsoft.com/office/drawing/2014/main" val="679545414"/>
                  </a:ext>
                </a:extLst>
              </a:tr>
              <a:tr h="404887">
                <a:tc>
                  <a:txBody>
                    <a:bodyPr/>
                    <a:lstStyle/>
                    <a:p>
                      <a:pPr algn="l" fontAlgn="b"/>
                      <a:r>
                        <a:rPr lang="en-US" sz="2400" b="0" u="none" strike="noStrike" kern="1200" baseline="0" dirty="0">
                          <a:latin typeface="Arial" panose="020B0604020202020204" pitchFamily="34" charset="0"/>
                          <a:cs typeface="Arial" panose="020B0604020202020204" pitchFamily="34" charset="0"/>
                        </a:rPr>
                        <a:t>Not provided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&lt; 10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77.8%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22.2%</a:t>
                      </a:r>
                    </a:p>
                  </a:txBody>
                  <a:tcPr marL="6350" marR="6350" marT="6350" marB="0" anchor="b"/>
                </a:tc>
                <a:extLst>
                  <a:ext uri="{0D108BD9-81ED-4DB2-BD59-A6C34878D82A}">
                    <a16:rowId xmlns:a16="http://schemas.microsoft.com/office/drawing/2014/main" val="2697195964"/>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42</a:t>
            </a:fld>
            <a:endParaRPr lang="en-US" dirty="0"/>
          </a:p>
        </p:txBody>
      </p:sp>
    </p:spTree>
    <p:extLst>
      <p:ext uri="{BB962C8B-B14F-4D97-AF65-F5344CB8AC3E}">
        <p14:creationId xmlns:p14="http://schemas.microsoft.com/office/powerpoint/2010/main" val="2997081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Race/Ethnicity Categories Bar Charts [1 of 2]</a:t>
            </a:r>
          </a:p>
        </p:txBody>
      </p:sp>
      <p:graphicFrame>
        <p:nvGraphicFramePr>
          <p:cNvPr id="4" name="Content Placeholder 8" descr="Bar chart. Data table after next slide. " title="Higher Education by Race/Ethnicity"/>
          <p:cNvGraphicFramePr>
            <a:graphicFrameLocks/>
          </p:cNvGraphicFramePr>
          <p:nvPr>
            <p:extLst>
              <p:ext uri="{D42A27DB-BD31-4B8C-83A1-F6EECF244321}">
                <p14:modId xmlns:p14="http://schemas.microsoft.com/office/powerpoint/2010/main" val="1711181305"/>
              </p:ext>
            </p:extLst>
          </p:nvPr>
        </p:nvGraphicFramePr>
        <p:xfrm>
          <a:off x="117987" y="1503584"/>
          <a:ext cx="8014448" cy="43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after next slide. " title="Competitive Employment by Race/Ethnicity"/>
          <p:cNvGraphicFramePr>
            <a:graphicFrameLocks/>
          </p:cNvGraphicFramePr>
          <p:nvPr>
            <p:extLst>
              <p:ext uri="{D42A27DB-BD31-4B8C-83A1-F6EECF244321}">
                <p14:modId xmlns:p14="http://schemas.microsoft.com/office/powerpoint/2010/main" val="712446383"/>
              </p:ext>
            </p:extLst>
          </p:nvPr>
        </p:nvGraphicFramePr>
        <p:xfrm>
          <a:off x="4826000" y="1523248"/>
          <a:ext cx="7683500" cy="43670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44948146-DCA1-4EBD-855B-37C921674241}"/>
              </a:ext>
            </a:extLst>
          </p:cNvPr>
          <p:cNvSpPr/>
          <p:nvPr/>
        </p:nvSpPr>
        <p:spPr>
          <a:xfrm>
            <a:off x="403120" y="5832942"/>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2CD36BFA-8F87-485D-BFC9-173F8C170105}"/>
              </a:ext>
            </a:extLst>
          </p:cNvPr>
          <p:cNvSpPr>
            <a:spLocks noGrp="1"/>
          </p:cNvSpPr>
          <p:nvPr>
            <p:ph type="sldNum" sz="quarter" idx="12"/>
          </p:nvPr>
        </p:nvSpPr>
        <p:spPr/>
        <p:txBody>
          <a:bodyPr/>
          <a:lstStyle/>
          <a:p>
            <a:fld id="{50ADEE99-5B15-4B10-A3EB-5286E787B43D}" type="slidenum">
              <a:rPr lang="en-US" smtClean="0"/>
              <a:t>43</a:t>
            </a:fld>
            <a:endParaRPr lang="en-US" dirty="0"/>
          </a:p>
        </p:txBody>
      </p:sp>
    </p:spTree>
    <p:extLst>
      <p:ext uri="{BB962C8B-B14F-4D97-AF65-F5344CB8AC3E}">
        <p14:creationId xmlns:p14="http://schemas.microsoft.com/office/powerpoint/2010/main" val="1727812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Race/Ethnicity Categories Bar Charts [2 of 2]</a:t>
            </a:r>
          </a:p>
        </p:txBody>
      </p:sp>
      <p:graphicFrame>
        <p:nvGraphicFramePr>
          <p:cNvPr id="4" name="Content Placeholder 8" descr="Bar chart. Data table on next slide. " title="Other Education/Training by Race/Ethnicity"/>
          <p:cNvGraphicFramePr>
            <a:graphicFrameLocks/>
          </p:cNvGraphicFramePr>
          <p:nvPr>
            <p:extLst>
              <p:ext uri="{D42A27DB-BD31-4B8C-83A1-F6EECF244321}">
                <p14:modId xmlns:p14="http://schemas.microsoft.com/office/powerpoint/2010/main" val="30418788"/>
              </p:ext>
            </p:extLst>
          </p:nvPr>
        </p:nvGraphicFramePr>
        <p:xfrm>
          <a:off x="0" y="1542911"/>
          <a:ext cx="8014448" cy="43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descr="Bar chart. Data table on next slide. " title="Other Employment by Race/Ethnicity"/>
          <p:cNvGraphicFramePr>
            <a:graphicFrameLocks/>
          </p:cNvGraphicFramePr>
          <p:nvPr>
            <p:extLst>
              <p:ext uri="{D42A27DB-BD31-4B8C-83A1-F6EECF244321}">
                <p14:modId xmlns:p14="http://schemas.microsoft.com/office/powerpoint/2010/main" val="1854796021"/>
              </p:ext>
            </p:extLst>
          </p:nvPr>
        </p:nvGraphicFramePr>
        <p:xfrm>
          <a:off x="5996448" y="1542911"/>
          <a:ext cx="6734909" cy="43670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EFBA318D-43CF-4636-A278-78828003C03A}"/>
              </a:ext>
            </a:extLst>
          </p:cNvPr>
          <p:cNvSpPr/>
          <p:nvPr/>
        </p:nvSpPr>
        <p:spPr>
          <a:xfrm>
            <a:off x="403120" y="5832939"/>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A92E3C3C-92CB-4A45-94D8-E5B1DDA85E41}"/>
              </a:ext>
            </a:extLst>
          </p:cNvPr>
          <p:cNvSpPr>
            <a:spLocks noGrp="1"/>
          </p:cNvSpPr>
          <p:nvPr>
            <p:ph type="sldNum" sz="quarter" idx="12"/>
          </p:nvPr>
        </p:nvSpPr>
        <p:spPr/>
        <p:txBody>
          <a:bodyPr/>
          <a:lstStyle/>
          <a:p>
            <a:fld id="{50ADEE99-5B15-4B10-A3EB-5286E787B43D}" type="slidenum">
              <a:rPr lang="en-US" smtClean="0"/>
              <a:t>44</a:t>
            </a:fld>
            <a:endParaRPr lang="en-US" dirty="0"/>
          </a:p>
        </p:txBody>
      </p:sp>
    </p:spTree>
    <p:extLst>
      <p:ext uri="{BB962C8B-B14F-4D97-AF65-F5344CB8AC3E}">
        <p14:creationId xmlns:p14="http://schemas.microsoft.com/office/powerpoint/2010/main" val="3958359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Race/Ethnicity Categories Summary</a:t>
            </a:r>
          </a:p>
        </p:txBody>
      </p:sp>
      <p:graphicFrame>
        <p:nvGraphicFramePr>
          <p:cNvPr id="6" name="Content Placeholder 4" descr="Data table. Also available by logging in to the TSF 2.0 at www.cctsTSF.com.">
            <a:extLst>
              <a:ext uri="{FF2B5EF4-FFF2-40B4-BE49-F238E27FC236}">
                <a16:creationId xmlns:a16="http://schemas.microsoft.com/office/drawing/2014/main" id="{D005C050-3911-47F1-AC13-16A36EB08E5A}"/>
              </a:ext>
            </a:extLst>
          </p:cNvPr>
          <p:cNvGraphicFramePr>
            <a:graphicFrameLocks/>
          </p:cNvGraphicFramePr>
          <p:nvPr>
            <p:extLst>
              <p:ext uri="{D42A27DB-BD31-4B8C-83A1-F6EECF244321}">
                <p14:modId xmlns:p14="http://schemas.microsoft.com/office/powerpoint/2010/main" val="1561831601"/>
              </p:ext>
            </p:extLst>
          </p:nvPr>
        </p:nvGraphicFramePr>
        <p:xfrm>
          <a:off x="730537" y="1799303"/>
          <a:ext cx="10714703" cy="4032248"/>
        </p:xfrm>
        <a:graphic>
          <a:graphicData uri="http://schemas.openxmlformats.org/drawingml/2006/table">
            <a:tbl>
              <a:tblPr firstRow="1" firstCol="1" bandRow="1">
                <a:tableStyleId>{69CF1AB2-1976-4502-BF36-3FF5EA218861}</a:tableStyleId>
              </a:tblPr>
              <a:tblGrid>
                <a:gridCol w="2592212">
                  <a:extLst>
                    <a:ext uri="{9D8B030D-6E8A-4147-A177-3AD203B41FA5}">
                      <a16:colId xmlns:a16="http://schemas.microsoft.com/office/drawing/2014/main" val="301802891"/>
                    </a:ext>
                  </a:extLst>
                </a:gridCol>
                <a:gridCol w="1121432">
                  <a:extLst>
                    <a:ext uri="{9D8B030D-6E8A-4147-A177-3AD203B41FA5}">
                      <a16:colId xmlns:a16="http://schemas.microsoft.com/office/drawing/2014/main" val="1548330435"/>
                    </a:ext>
                  </a:extLst>
                </a:gridCol>
                <a:gridCol w="1573161">
                  <a:extLst>
                    <a:ext uri="{9D8B030D-6E8A-4147-A177-3AD203B41FA5}">
                      <a16:colId xmlns:a16="http://schemas.microsoft.com/office/drawing/2014/main" val="3337401713"/>
                    </a:ext>
                  </a:extLst>
                </a:gridCol>
                <a:gridCol w="1966452">
                  <a:extLst>
                    <a:ext uri="{9D8B030D-6E8A-4147-A177-3AD203B41FA5}">
                      <a16:colId xmlns:a16="http://schemas.microsoft.com/office/drawing/2014/main" val="1384297533"/>
                    </a:ext>
                  </a:extLst>
                </a:gridCol>
                <a:gridCol w="1602658">
                  <a:extLst>
                    <a:ext uri="{9D8B030D-6E8A-4147-A177-3AD203B41FA5}">
                      <a16:colId xmlns:a16="http://schemas.microsoft.com/office/drawing/2014/main" val="2578873336"/>
                    </a:ext>
                  </a:extLst>
                </a:gridCol>
                <a:gridCol w="1858788">
                  <a:extLst>
                    <a:ext uri="{9D8B030D-6E8A-4147-A177-3AD203B41FA5}">
                      <a16:colId xmlns:a16="http://schemas.microsoft.com/office/drawing/2014/main" val="393962126"/>
                    </a:ext>
                  </a:extLst>
                </a:gridCol>
              </a:tblGrid>
              <a:tr h="775288">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Race/Ethnicity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Higher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Competitive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533436057"/>
                  </a:ext>
                </a:extLst>
              </a:tr>
              <a:tr h="407120">
                <a:tc>
                  <a:txBody>
                    <a:bodyPr/>
                    <a:lstStyle/>
                    <a:p>
                      <a:r>
                        <a:rPr lang="en-US" sz="2400" b="0" u="none" strike="noStrike" kern="1200" baseline="0" dirty="0">
                          <a:latin typeface="Arial" panose="020B0604020202020204" pitchFamily="34" charset="0"/>
                          <a:cs typeface="Arial" panose="020B0604020202020204" pitchFamily="34" charset="0"/>
                        </a:rPr>
                        <a:t>AIAN</a:t>
                      </a:r>
                      <a:endParaRPr lang="en-US" sz="24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184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8.2%</a:t>
                      </a:r>
                    </a:p>
                  </a:txBody>
                  <a:tcPr marL="6350" marR="6350" marT="6350" marB="0" anchor="b"/>
                </a:tc>
                <a:extLst>
                  <a:ext uri="{0D108BD9-81ED-4DB2-BD59-A6C34878D82A}">
                    <a16:rowId xmlns:a16="http://schemas.microsoft.com/office/drawing/2014/main" val="2493688813"/>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Asian</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36.8%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12.7%</a:t>
                      </a:r>
                    </a:p>
                  </a:txBody>
                  <a:tcPr marL="6350" marR="6350" marT="6350" marB="0" anchor="b"/>
                </a:tc>
                <a:extLst>
                  <a:ext uri="{0D108BD9-81ED-4DB2-BD59-A6C34878D82A}">
                    <a16:rowId xmlns:a16="http://schemas.microsoft.com/office/drawing/2014/main" val="966803471"/>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Black</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406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25.1%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18.2%</a:t>
                      </a:r>
                    </a:p>
                  </a:txBody>
                  <a:tcPr marL="6350" marR="6350" marT="6350" marB="0" anchor="b"/>
                </a:tc>
                <a:extLst>
                  <a:ext uri="{0D108BD9-81ED-4DB2-BD59-A6C34878D82A}">
                    <a16:rowId xmlns:a16="http://schemas.microsoft.com/office/drawing/2014/main" val="262984072"/>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Hispanic</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1436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20.7%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37.9%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13.8%</a:t>
                      </a:r>
                    </a:p>
                  </a:txBody>
                  <a:tcPr marL="6350" marR="6350" marT="6350" marB="0" anchor="b"/>
                </a:tc>
                <a:extLst>
                  <a:ext uri="{0D108BD9-81ED-4DB2-BD59-A6C34878D82A}">
                    <a16:rowId xmlns:a16="http://schemas.microsoft.com/office/drawing/2014/main" val="2193504610"/>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White</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3728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20.7%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35.1%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12.4%</a:t>
                      </a:r>
                    </a:p>
                  </a:txBody>
                  <a:tcPr marL="6350" marR="6350" marT="6350" marB="0" anchor="b"/>
                </a:tc>
                <a:extLst>
                  <a:ext uri="{0D108BD9-81ED-4DB2-BD59-A6C34878D82A}">
                    <a16:rowId xmlns:a16="http://schemas.microsoft.com/office/drawing/2014/main" val="773357708"/>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NHPI</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50.0%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0.0%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16.7%</a:t>
                      </a:r>
                    </a:p>
                  </a:txBody>
                  <a:tcPr marL="6350" marR="6350" marT="6350" marB="0" anchor="b"/>
                </a:tc>
                <a:extLst>
                  <a:ext uri="{0D108BD9-81ED-4DB2-BD59-A6C34878D82A}">
                    <a16:rowId xmlns:a16="http://schemas.microsoft.com/office/drawing/2014/main" val="1974442289"/>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Two or more races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21.4%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13.0%</a:t>
                      </a:r>
                    </a:p>
                  </a:txBody>
                  <a:tcPr marL="6350" marR="6350" marT="6350" marB="0" anchor="b"/>
                </a:tc>
                <a:extLst>
                  <a:ext uri="{0D108BD9-81ED-4DB2-BD59-A6C34878D82A}">
                    <a16:rowId xmlns:a16="http://schemas.microsoft.com/office/drawing/2014/main" val="679545414"/>
                  </a:ext>
                </a:extLst>
              </a:tr>
              <a:tr h="407120">
                <a:tc>
                  <a:txBody>
                    <a:bodyPr/>
                    <a:lstStyle/>
                    <a:p>
                      <a:pPr algn="l" fontAlgn="b"/>
                      <a:r>
                        <a:rPr lang="en-US" sz="2400" b="0" u="none" strike="noStrike" kern="1200" baseline="0" dirty="0">
                          <a:latin typeface="Arial" panose="020B0604020202020204" pitchFamily="34" charset="0"/>
                          <a:cs typeface="Arial" panose="020B0604020202020204" pitchFamily="34" charset="0"/>
                        </a:rPr>
                        <a:t>Not provided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&lt; 10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44.4%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11.1%</a:t>
                      </a:r>
                    </a:p>
                  </a:txBody>
                  <a:tcPr marL="6350" marR="6350" marT="6350" marB="0" anchor="b"/>
                </a:tc>
                <a:extLst>
                  <a:ext uri="{0D108BD9-81ED-4DB2-BD59-A6C34878D82A}">
                    <a16:rowId xmlns:a16="http://schemas.microsoft.com/office/drawing/2014/main" val="2697195964"/>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45</a:t>
            </a:fld>
            <a:endParaRPr lang="en-US" dirty="0"/>
          </a:p>
        </p:txBody>
      </p:sp>
    </p:spTree>
    <p:extLst>
      <p:ext uri="{BB962C8B-B14F-4D97-AF65-F5344CB8AC3E}">
        <p14:creationId xmlns:p14="http://schemas.microsoft.com/office/powerpoint/2010/main" val="1901804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Disability Categories Bar Charts</a:t>
            </a:r>
          </a:p>
        </p:txBody>
      </p:sp>
      <p:graphicFrame>
        <p:nvGraphicFramePr>
          <p:cNvPr id="8" name="Content Placeholder 8" descr="Bar chart. Data table on next slide. " title="Any Engagement by Disability"/>
          <p:cNvGraphicFramePr>
            <a:graphicFrameLocks/>
          </p:cNvGraphicFramePr>
          <p:nvPr>
            <p:extLst>
              <p:ext uri="{D42A27DB-BD31-4B8C-83A1-F6EECF244321}">
                <p14:modId xmlns:p14="http://schemas.microsoft.com/office/powerpoint/2010/main" val="4027719701"/>
              </p:ext>
            </p:extLst>
          </p:nvPr>
        </p:nvGraphicFramePr>
        <p:xfrm>
          <a:off x="188040" y="1572705"/>
          <a:ext cx="7463117" cy="43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descr="Bar chart. Data table on next slide. " title="No Engagement by Disability"/>
          <p:cNvGraphicFramePr>
            <a:graphicFrameLocks/>
          </p:cNvGraphicFramePr>
          <p:nvPr>
            <p:extLst>
              <p:ext uri="{D42A27DB-BD31-4B8C-83A1-F6EECF244321}">
                <p14:modId xmlns:p14="http://schemas.microsoft.com/office/powerpoint/2010/main" val="1859438774"/>
              </p:ext>
            </p:extLst>
          </p:nvPr>
        </p:nvGraphicFramePr>
        <p:xfrm>
          <a:off x="4797707" y="1572705"/>
          <a:ext cx="7463117" cy="43670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BB5722B7-3ECA-43BD-80C4-429A915C69F3}"/>
              </a:ext>
            </a:extLst>
          </p:cNvPr>
          <p:cNvSpPr/>
          <p:nvPr/>
        </p:nvSpPr>
        <p:spPr>
          <a:xfrm>
            <a:off x="403120" y="5832940"/>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0488A7F5-07DA-4FAC-9E6B-4491F111CE97}"/>
              </a:ext>
            </a:extLst>
          </p:cNvPr>
          <p:cNvSpPr>
            <a:spLocks noGrp="1"/>
          </p:cNvSpPr>
          <p:nvPr>
            <p:ph type="sldNum" sz="quarter" idx="12"/>
          </p:nvPr>
        </p:nvSpPr>
        <p:spPr/>
        <p:txBody>
          <a:bodyPr/>
          <a:lstStyle/>
          <a:p>
            <a:fld id="{50ADEE99-5B15-4B10-A3EB-5286E787B43D}" type="slidenum">
              <a:rPr lang="en-US" smtClean="0"/>
              <a:t>46</a:t>
            </a:fld>
            <a:endParaRPr lang="en-US" dirty="0"/>
          </a:p>
        </p:txBody>
      </p:sp>
    </p:spTree>
    <p:extLst>
      <p:ext uri="{BB962C8B-B14F-4D97-AF65-F5344CB8AC3E}">
        <p14:creationId xmlns:p14="http://schemas.microsoft.com/office/powerpoint/2010/main" val="3275363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Any Engagement vs. No Engagement by Disability Categories Summary</a:t>
            </a:r>
          </a:p>
        </p:txBody>
      </p:sp>
      <p:graphicFrame>
        <p:nvGraphicFramePr>
          <p:cNvPr id="7" name="Content Placeholder 4" descr="Data table. Also available by logging in to the TSF 2.0 at www.cctsTSF.com.">
            <a:extLst>
              <a:ext uri="{FF2B5EF4-FFF2-40B4-BE49-F238E27FC236}">
                <a16:creationId xmlns:a16="http://schemas.microsoft.com/office/drawing/2014/main" id="{AC40DC01-4F9D-41E4-BE96-23A4921673BC}"/>
              </a:ext>
            </a:extLst>
          </p:cNvPr>
          <p:cNvGraphicFramePr>
            <a:graphicFrameLocks/>
          </p:cNvGraphicFramePr>
          <p:nvPr>
            <p:extLst>
              <p:ext uri="{D42A27DB-BD31-4B8C-83A1-F6EECF244321}">
                <p14:modId xmlns:p14="http://schemas.microsoft.com/office/powerpoint/2010/main" val="2498917373"/>
              </p:ext>
            </p:extLst>
          </p:nvPr>
        </p:nvGraphicFramePr>
        <p:xfrm>
          <a:off x="700387" y="1625695"/>
          <a:ext cx="10592121" cy="4205855"/>
        </p:xfrm>
        <a:graphic>
          <a:graphicData uri="http://schemas.openxmlformats.org/drawingml/2006/table">
            <a:tbl>
              <a:tblPr firstRow="1" firstCol="1" bandRow="1">
                <a:tableStyleId>{69CF1AB2-1976-4502-BF36-3FF5EA218861}</a:tableStyleId>
              </a:tblPr>
              <a:tblGrid>
                <a:gridCol w="5238297">
                  <a:extLst>
                    <a:ext uri="{9D8B030D-6E8A-4147-A177-3AD203B41FA5}">
                      <a16:colId xmlns:a16="http://schemas.microsoft.com/office/drawing/2014/main" val="2856604871"/>
                    </a:ext>
                  </a:extLst>
                </a:gridCol>
                <a:gridCol w="1337187">
                  <a:extLst>
                    <a:ext uri="{9D8B030D-6E8A-4147-A177-3AD203B41FA5}">
                      <a16:colId xmlns:a16="http://schemas.microsoft.com/office/drawing/2014/main" val="3740984598"/>
                    </a:ext>
                  </a:extLst>
                </a:gridCol>
                <a:gridCol w="2015613">
                  <a:extLst>
                    <a:ext uri="{9D8B030D-6E8A-4147-A177-3AD203B41FA5}">
                      <a16:colId xmlns:a16="http://schemas.microsoft.com/office/drawing/2014/main" val="1894680706"/>
                    </a:ext>
                  </a:extLst>
                </a:gridCol>
                <a:gridCol w="2001024">
                  <a:extLst>
                    <a:ext uri="{9D8B030D-6E8A-4147-A177-3AD203B41FA5}">
                      <a16:colId xmlns:a16="http://schemas.microsoft.com/office/drawing/2014/main" val="2775681161"/>
                    </a:ext>
                  </a:extLst>
                </a:gridCol>
              </a:tblGrid>
              <a:tr h="755926">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Disability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 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Any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No Engagement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240270008"/>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Emotional / Behavioral Disability</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60.6%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39.4%</a:t>
                      </a:r>
                    </a:p>
                  </a:txBody>
                  <a:tcPr marL="6350" marR="6350" marT="6350" marB="0" anchor="b"/>
                </a:tc>
                <a:extLst>
                  <a:ext uri="{0D108BD9-81ED-4DB2-BD59-A6C34878D82A}">
                    <a16:rowId xmlns:a16="http://schemas.microsoft.com/office/drawing/2014/main" val="811257695"/>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Other Health Impairments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1682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72.4%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27.6%</a:t>
                      </a:r>
                    </a:p>
                  </a:txBody>
                  <a:tcPr marL="6350" marR="6350" marT="6350" marB="0" anchor="b"/>
                </a:tc>
                <a:extLst>
                  <a:ext uri="{0D108BD9-81ED-4DB2-BD59-A6C34878D82A}">
                    <a16:rowId xmlns:a16="http://schemas.microsoft.com/office/drawing/2014/main" val="358263020"/>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Specific Learning Disability</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3172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79.5%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20.5%</a:t>
                      </a:r>
                    </a:p>
                  </a:txBody>
                  <a:tcPr marL="6350" marR="6350" marT="6350" marB="0" anchor="b"/>
                </a:tc>
                <a:extLst>
                  <a:ext uri="{0D108BD9-81ED-4DB2-BD59-A6C34878D82A}">
                    <a16:rowId xmlns:a16="http://schemas.microsoft.com/office/drawing/2014/main" val="2886491983"/>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Intellectual Disability</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392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50.5%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49.5%</a:t>
                      </a:r>
                    </a:p>
                  </a:txBody>
                  <a:tcPr marL="6350" marR="6350" marT="6350" marB="0" anchor="b"/>
                </a:tc>
                <a:extLst>
                  <a:ext uri="{0D108BD9-81ED-4DB2-BD59-A6C34878D82A}">
                    <a16:rowId xmlns:a16="http://schemas.microsoft.com/office/drawing/2014/main" val="3042382621"/>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Sensory Impairments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89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68.5%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31.5%</a:t>
                      </a:r>
                    </a:p>
                  </a:txBody>
                  <a:tcPr marL="6350" marR="6350" marT="6350" marB="0" anchor="b"/>
                </a:tc>
                <a:extLst>
                  <a:ext uri="{0D108BD9-81ED-4DB2-BD59-A6C34878D82A}">
                    <a16:rowId xmlns:a16="http://schemas.microsoft.com/office/drawing/2014/main" val="294420928"/>
                  </a:ext>
                </a:extLst>
              </a:tr>
              <a:tr h="492847">
                <a:tc>
                  <a:txBody>
                    <a:bodyPr/>
                    <a:lstStyle/>
                    <a:p>
                      <a:pPr algn="l" fontAlgn="b"/>
                      <a:r>
                        <a:rPr lang="en-US" sz="2400" b="0" kern="1200" dirty="0">
                          <a:effectLst/>
                          <a:latin typeface="Arial" panose="020B0604020202020204" pitchFamily="34" charset="0"/>
                          <a:cs typeface="Arial" panose="020B0604020202020204" pitchFamily="34" charset="0"/>
                        </a:rPr>
                        <a:t>Autism</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540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64.3%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35.7%</a:t>
                      </a:r>
                    </a:p>
                  </a:txBody>
                  <a:tcPr marL="6350" marR="6350" marT="6350" marB="0" anchor="b"/>
                </a:tc>
                <a:extLst>
                  <a:ext uri="{0D108BD9-81ED-4DB2-BD59-A6C34878D82A}">
                    <a16:rowId xmlns:a16="http://schemas.microsoft.com/office/drawing/2014/main" val="541372273"/>
                  </a:ext>
                </a:extLst>
              </a:tr>
              <a:tr h="492847">
                <a:tc>
                  <a:txBody>
                    <a:bodyPr/>
                    <a:lstStyle/>
                    <a:p>
                      <a:pPr algn="l" fontAlgn="b"/>
                      <a:r>
                        <a:rPr lang="en-US" sz="2400" b="0" u="none" strike="noStrike" dirty="0">
                          <a:effectLst/>
                          <a:latin typeface="Arial" panose="020B0604020202020204" pitchFamily="34" charset="0"/>
                          <a:cs typeface="Arial" panose="020B0604020202020204" pitchFamily="34" charset="0"/>
                        </a:rPr>
                        <a:t>Other Disability</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48.1%</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51.9%</a:t>
                      </a:r>
                    </a:p>
                  </a:txBody>
                  <a:tcPr marL="6350" marR="6350" marT="6350" marB="0" anchor="b"/>
                </a:tc>
                <a:extLst>
                  <a:ext uri="{0D108BD9-81ED-4DB2-BD59-A6C34878D82A}">
                    <a16:rowId xmlns:a16="http://schemas.microsoft.com/office/drawing/2014/main" val="3503734331"/>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47</a:t>
            </a:fld>
            <a:endParaRPr lang="en-US" dirty="0"/>
          </a:p>
        </p:txBody>
      </p:sp>
    </p:spTree>
    <p:extLst>
      <p:ext uri="{BB962C8B-B14F-4D97-AF65-F5344CB8AC3E}">
        <p14:creationId xmlns:p14="http://schemas.microsoft.com/office/powerpoint/2010/main" val="42780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Disability Categories Bar Charts [1 of 2]</a:t>
            </a:r>
          </a:p>
        </p:txBody>
      </p:sp>
      <p:graphicFrame>
        <p:nvGraphicFramePr>
          <p:cNvPr id="8" name="Content Placeholder 8" descr="Bar chart. Data table after next slide. " title="Higher Education by Disability"/>
          <p:cNvGraphicFramePr>
            <a:graphicFrameLocks/>
          </p:cNvGraphicFramePr>
          <p:nvPr>
            <p:extLst>
              <p:ext uri="{D42A27DB-BD31-4B8C-83A1-F6EECF244321}">
                <p14:modId xmlns:p14="http://schemas.microsoft.com/office/powerpoint/2010/main" val="3114706629"/>
              </p:ext>
            </p:extLst>
          </p:nvPr>
        </p:nvGraphicFramePr>
        <p:xfrm>
          <a:off x="0" y="1577584"/>
          <a:ext cx="7463117" cy="43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descr="Bar chart. Data table after next slide. " title="Competitive Employment by Disability"/>
          <p:cNvGraphicFramePr>
            <a:graphicFrameLocks/>
          </p:cNvGraphicFramePr>
          <p:nvPr>
            <p:extLst>
              <p:ext uri="{D42A27DB-BD31-4B8C-83A1-F6EECF244321}">
                <p14:modId xmlns:p14="http://schemas.microsoft.com/office/powerpoint/2010/main" val="750593841"/>
              </p:ext>
            </p:extLst>
          </p:nvPr>
        </p:nvGraphicFramePr>
        <p:xfrm>
          <a:off x="4330287" y="1577584"/>
          <a:ext cx="7683500" cy="4255425"/>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9D43F043-7490-4A11-8F81-871AC5F17541}"/>
              </a:ext>
            </a:extLst>
          </p:cNvPr>
          <p:cNvSpPr/>
          <p:nvPr/>
        </p:nvSpPr>
        <p:spPr>
          <a:xfrm>
            <a:off x="403120" y="5852604"/>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67E6A98F-2715-45E6-9215-E4E0CC266C7F}"/>
              </a:ext>
            </a:extLst>
          </p:cNvPr>
          <p:cNvSpPr>
            <a:spLocks noGrp="1"/>
          </p:cNvSpPr>
          <p:nvPr>
            <p:ph type="sldNum" sz="quarter" idx="12"/>
          </p:nvPr>
        </p:nvSpPr>
        <p:spPr/>
        <p:txBody>
          <a:bodyPr/>
          <a:lstStyle/>
          <a:p>
            <a:fld id="{50ADEE99-5B15-4B10-A3EB-5286E787B43D}" type="slidenum">
              <a:rPr lang="en-US" smtClean="0"/>
              <a:t>48</a:t>
            </a:fld>
            <a:endParaRPr lang="en-US" dirty="0"/>
          </a:p>
        </p:txBody>
      </p:sp>
    </p:spTree>
    <p:extLst>
      <p:ext uri="{BB962C8B-B14F-4D97-AF65-F5344CB8AC3E}">
        <p14:creationId xmlns:p14="http://schemas.microsoft.com/office/powerpoint/2010/main" val="3167724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Disability Categories Bar Charts [2 of 2]</a:t>
            </a:r>
          </a:p>
        </p:txBody>
      </p:sp>
      <p:graphicFrame>
        <p:nvGraphicFramePr>
          <p:cNvPr id="8" name="Content Placeholder 8" descr="Bar chart. Data table on next slide. " title="Other Education/Training by Disability"/>
          <p:cNvGraphicFramePr>
            <a:graphicFrameLocks/>
          </p:cNvGraphicFramePr>
          <p:nvPr>
            <p:extLst>
              <p:ext uri="{D42A27DB-BD31-4B8C-83A1-F6EECF244321}">
                <p14:modId xmlns:p14="http://schemas.microsoft.com/office/powerpoint/2010/main" val="1052631921"/>
              </p:ext>
            </p:extLst>
          </p:nvPr>
        </p:nvGraphicFramePr>
        <p:xfrm>
          <a:off x="0" y="1576469"/>
          <a:ext cx="7638148" cy="43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descr="Bar chart. Data table on next slide. " title="Other Employment by Disability"/>
          <p:cNvGraphicFramePr>
            <a:graphicFrameLocks/>
          </p:cNvGraphicFramePr>
          <p:nvPr>
            <p:extLst>
              <p:ext uri="{D42A27DB-BD31-4B8C-83A1-F6EECF244321}">
                <p14:modId xmlns:p14="http://schemas.microsoft.com/office/powerpoint/2010/main" val="4260602683"/>
              </p:ext>
            </p:extLst>
          </p:nvPr>
        </p:nvGraphicFramePr>
        <p:xfrm>
          <a:off x="4945734" y="1607358"/>
          <a:ext cx="7256093" cy="4336111"/>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4A769D31-130E-4FE0-8AA4-58040DA4E6F3}"/>
              </a:ext>
            </a:extLst>
          </p:cNvPr>
          <p:cNvSpPr/>
          <p:nvPr/>
        </p:nvSpPr>
        <p:spPr>
          <a:xfrm>
            <a:off x="403120" y="5852603"/>
            <a:ext cx="11395587" cy="338554"/>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(CCTS 2019, </a:t>
            </a:r>
            <a:r>
              <a:rPr lang="en-US" sz="1600" i="1" dirty="0">
                <a:latin typeface="Arial" panose="020B0604020202020204" pitchFamily="34" charset="0"/>
                <a:cs typeface="Arial" panose="020B0604020202020204" pitchFamily="34" charset="0"/>
              </a:rPr>
              <a:t>Indicator 14 Post-School Outcome Mini-Report, Washington state, 2016-17</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EE828E0A-0D9B-451F-8EB5-D8A4F357309F}"/>
              </a:ext>
            </a:extLst>
          </p:cNvPr>
          <p:cNvSpPr>
            <a:spLocks noGrp="1"/>
          </p:cNvSpPr>
          <p:nvPr>
            <p:ph type="sldNum" sz="quarter" idx="12"/>
          </p:nvPr>
        </p:nvSpPr>
        <p:spPr/>
        <p:txBody>
          <a:bodyPr/>
          <a:lstStyle/>
          <a:p>
            <a:fld id="{50ADEE99-5B15-4B10-A3EB-5286E787B43D}" type="slidenum">
              <a:rPr lang="en-US" smtClean="0"/>
              <a:t>49</a:t>
            </a:fld>
            <a:endParaRPr lang="en-US" dirty="0"/>
          </a:p>
        </p:txBody>
      </p:sp>
    </p:spTree>
    <p:extLst>
      <p:ext uri="{BB962C8B-B14F-4D97-AF65-F5344CB8AC3E}">
        <p14:creationId xmlns:p14="http://schemas.microsoft.com/office/powerpoint/2010/main" val="1325265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State – Engagement Outcomes by Disability Categories Summary</a:t>
            </a:r>
          </a:p>
        </p:txBody>
      </p:sp>
      <p:graphicFrame>
        <p:nvGraphicFramePr>
          <p:cNvPr id="7" name="Content Placeholder 4" descr="Data table. Also available by logging in to the TSF 2.0 at www.cctsTSF.com.">
            <a:extLst>
              <a:ext uri="{FF2B5EF4-FFF2-40B4-BE49-F238E27FC236}">
                <a16:creationId xmlns:a16="http://schemas.microsoft.com/office/drawing/2014/main" id="{21664155-AA2A-4985-B9A3-4D2E52B3804B}"/>
              </a:ext>
            </a:extLst>
          </p:cNvPr>
          <p:cNvGraphicFramePr>
            <a:graphicFrameLocks/>
          </p:cNvGraphicFramePr>
          <p:nvPr>
            <p:extLst>
              <p:ext uri="{D42A27DB-BD31-4B8C-83A1-F6EECF244321}">
                <p14:modId xmlns:p14="http://schemas.microsoft.com/office/powerpoint/2010/main" val="874529921"/>
              </p:ext>
            </p:extLst>
          </p:nvPr>
        </p:nvGraphicFramePr>
        <p:xfrm>
          <a:off x="696065" y="1789471"/>
          <a:ext cx="10600765" cy="4042079"/>
        </p:xfrm>
        <a:graphic>
          <a:graphicData uri="http://schemas.openxmlformats.org/drawingml/2006/table">
            <a:tbl>
              <a:tblPr firstRow="1" firstCol="1" bandRow="1">
                <a:tableStyleId>{69CF1AB2-1976-4502-BF36-3FF5EA218861}</a:tableStyleId>
              </a:tblPr>
              <a:tblGrid>
                <a:gridCol w="1672252">
                  <a:extLst>
                    <a:ext uri="{9D8B030D-6E8A-4147-A177-3AD203B41FA5}">
                      <a16:colId xmlns:a16="http://schemas.microsoft.com/office/drawing/2014/main" val="2856604871"/>
                    </a:ext>
                  </a:extLst>
                </a:gridCol>
                <a:gridCol w="1270472">
                  <a:extLst>
                    <a:ext uri="{9D8B030D-6E8A-4147-A177-3AD203B41FA5}">
                      <a16:colId xmlns:a16="http://schemas.microsoft.com/office/drawing/2014/main" val="3740984598"/>
                    </a:ext>
                  </a:extLst>
                </a:gridCol>
                <a:gridCol w="1585177">
                  <a:extLst>
                    <a:ext uri="{9D8B030D-6E8A-4147-A177-3AD203B41FA5}">
                      <a16:colId xmlns:a16="http://schemas.microsoft.com/office/drawing/2014/main" val="1894680706"/>
                    </a:ext>
                  </a:extLst>
                </a:gridCol>
                <a:gridCol w="2191273">
                  <a:extLst>
                    <a:ext uri="{9D8B030D-6E8A-4147-A177-3AD203B41FA5}">
                      <a16:colId xmlns:a16="http://schemas.microsoft.com/office/drawing/2014/main" val="2775681161"/>
                    </a:ext>
                  </a:extLst>
                </a:gridCol>
                <a:gridCol w="1794979">
                  <a:extLst>
                    <a:ext uri="{9D8B030D-6E8A-4147-A177-3AD203B41FA5}">
                      <a16:colId xmlns:a16="http://schemas.microsoft.com/office/drawing/2014/main" val="2294926637"/>
                    </a:ext>
                  </a:extLst>
                </a:gridCol>
                <a:gridCol w="2086612">
                  <a:extLst>
                    <a:ext uri="{9D8B030D-6E8A-4147-A177-3AD203B41FA5}">
                      <a16:colId xmlns:a16="http://schemas.microsoft.com/office/drawing/2014/main" val="921848289"/>
                    </a:ext>
                  </a:extLst>
                </a:gridCol>
              </a:tblGrid>
              <a:tr h="892268">
                <a:tc>
                  <a:txBody>
                    <a:bodyPr/>
                    <a:lstStyle/>
                    <a:p>
                      <a:pPr algn="l" fontAlgn="b"/>
                      <a:r>
                        <a:rPr lang="en-US" sz="2400" b="1" i="0" u="none" strike="noStrike" dirty="0">
                          <a:solidFill>
                            <a:schemeClr val="tx1"/>
                          </a:solidFill>
                          <a:effectLst/>
                          <a:latin typeface="Arial" panose="020B0604020202020204" pitchFamily="34" charset="0"/>
                          <a:cs typeface="Arial" panose="020B0604020202020204" pitchFamily="34" charset="0"/>
                        </a:rPr>
                        <a:t>Disability Category</a:t>
                      </a: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Sample</a:t>
                      </a:r>
                      <a:r>
                        <a:rPr lang="en-US" sz="2400" u="none" strike="noStrike" baseline="0" dirty="0">
                          <a:effectLst/>
                          <a:latin typeface="Arial" panose="020B0604020202020204" pitchFamily="34" charset="0"/>
                          <a:cs typeface="Arial" panose="020B0604020202020204" pitchFamily="34" charset="0"/>
                        </a:rPr>
                        <a:t> </a:t>
                      </a:r>
                      <a:r>
                        <a:rPr lang="en-US" sz="2400" u="none" strike="noStrike" dirty="0">
                          <a:effectLst/>
                          <a:latin typeface="Arial" panose="020B0604020202020204" pitchFamily="34" charset="0"/>
                          <a:cs typeface="Arial" panose="020B0604020202020204" pitchFamily="34" charset="0"/>
                        </a:rPr>
                        <a:t>Size</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Higher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Competitive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Education</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400" u="none" strike="noStrike" dirty="0">
                          <a:effectLst/>
                          <a:latin typeface="Arial" panose="020B0604020202020204" pitchFamily="34" charset="0"/>
                          <a:cs typeface="Arial" panose="020B0604020202020204" pitchFamily="34" charset="0"/>
                        </a:rPr>
                        <a:t>Other Employment</a:t>
                      </a:r>
                      <a:endParaRPr lang="en-US" sz="2400" b="0" i="0" u="none" strike="noStrike" dirty="0">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1240270008"/>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EBD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307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4.6%</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14.0%</a:t>
                      </a:r>
                    </a:p>
                  </a:txBody>
                  <a:tcPr marL="6350" marR="6350" marT="6350" marB="0" anchor="b"/>
                </a:tc>
                <a:extLst>
                  <a:ext uri="{0D108BD9-81ED-4DB2-BD59-A6C34878D82A}">
                    <a16:rowId xmlns:a16="http://schemas.microsoft.com/office/drawing/2014/main" val="811257695"/>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OHI</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1682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34.5%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12.2%</a:t>
                      </a:r>
                    </a:p>
                  </a:txBody>
                  <a:tcPr marL="6350" marR="6350" marT="6350" marB="0" anchor="b"/>
                </a:tc>
                <a:extLst>
                  <a:ext uri="{0D108BD9-81ED-4DB2-BD59-A6C34878D82A}">
                    <a16:rowId xmlns:a16="http://schemas.microsoft.com/office/drawing/2014/main" val="358263020"/>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SLD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3172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23.0%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42.4%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12.2%</a:t>
                      </a:r>
                    </a:p>
                  </a:txBody>
                  <a:tcPr marL="6350" marR="6350" marT="6350" marB="0" anchor="b"/>
                </a:tc>
                <a:extLst>
                  <a:ext uri="{0D108BD9-81ED-4DB2-BD59-A6C34878D82A}">
                    <a16:rowId xmlns:a16="http://schemas.microsoft.com/office/drawing/2014/main" val="2886491983"/>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ID</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392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19.9%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20.9%</a:t>
                      </a:r>
                    </a:p>
                  </a:txBody>
                  <a:tcPr marL="6350" marR="6350" marT="6350" marB="0" anchor="b"/>
                </a:tc>
                <a:extLst>
                  <a:ext uri="{0D108BD9-81ED-4DB2-BD59-A6C34878D82A}">
                    <a16:rowId xmlns:a16="http://schemas.microsoft.com/office/drawing/2014/main" val="3042382621"/>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SI</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89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22.5%</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7.9%</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9.0%</a:t>
                      </a:r>
                    </a:p>
                  </a:txBody>
                  <a:tcPr marL="6350" marR="6350" marT="6350" marB="0" anchor="b"/>
                </a:tc>
                <a:extLst>
                  <a:ext uri="{0D108BD9-81ED-4DB2-BD59-A6C34878D82A}">
                    <a16:rowId xmlns:a16="http://schemas.microsoft.com/office/drawing/2014/main" val="294420928"/>
                  </a:ext>
                </a:extLst>
              </a:tr>
              <a:tr h="449973">
                <a:tc>
                  <a:txBody>
                    <a:bodyPr/>
                    <a:lstStyle/>
                    <a:p>
                      <a:pPr algn="l" fontAlgn="b"/>
                      <a:r>
                        <a:rPr lang="en-US" sz="2400" b="0" kern="1200" dirty="0">
                          <a:effectLst/>
                          <a:latin typeface="Arial" panose="020B0604020202020204" pitchFamily="34" charset="0"/>
                          <a:cs typeface="Arial" panose="020B0604020202020204" pitchFamily="34" charset="0"/>
                        </a:rPr>
                        <a:t>Autism</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540</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27.4%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16.7%</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5.2%</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15.0%</a:t>
                      </a:r>
                    </a:p>
                  </a:txBody>
                  <a:tcPr marL="6350" marR="6350" marT="6350" marB="0" anchor="b"/>
                </a:tc>
                <a:extLst>
                  <a:ext uri="{0D108BD9-81ED-4DB2-BD59-A6C34878D82A}">
                    <a16:rowId xmlns:a16="http://schemas.microsoft.com/office/drawing/2014/main" val="541372273"/>
                  </a:ext>
                </a:extLst>
              </a:tr>
              <a:tr h="449973">
                <a:tc>
                  <a:txBody>
                    <a:bodyPr/>
                    <a:lstStyle/>
                    <a:p>
                      <a:pPr algn="l" fontAlgn="b"/>
                      <a:r>
                        <a:rPr lang="en-US" sz="2400" b="0" u="none" strike="noStrike" dirty="0">
                          <a:effectLst/>
                          <a:latin typeface="Arial" panose="020B0604020202020204" pitchFamily="34" charset="0"/>
                          <a:cs typeface="Arial" panose="020B0604020202020204" pitchFamily="34" charset="0"/>
                        </a:rPr>
                        <a:t>Other</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293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14.3%</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16.4%</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3.8%</a:t>
                      </a:r>
                    </a:p>
                  </a:txBody>
                  <a:tcPr marL="6350" marR="6350" marT="6350" marB="0" anchor="b"/>
                </a:tc>
                <a:tc>
                  <a:txBody>
                    <a:bodyPr/>
                    <a:lstStyle/>
                    <a:p>
                      <a:pPr algn="r" fontAlgn="b"/>
                      <a:r>
                        <a:rPr lang="en-US" sz="2400" b="0" i="0" u="none" strike="noStrike" dirty="0">
                          <a:solidFill>
                            <a:srgbClr val="000000"/>
                          </a:solidFill>
                          <a:effectLst/>
                          <a:latin typeface="Arial" panose="020B0604020202020204" pitchFamily="34" charset="0"/>
                          <a:cs typeface="Arial" panose="020B0604020202020204" pitchFamily="34" charset="0"/>
                        </a:rPr>
                        <a:t>13.7%</a:t>
                      </a:r>
                    </a:p>
                  </a:txBody>
                  <a:tcPr marL="6350" marR="6350" marT="6350" marB="0" anchor="b"/>
                </a:tc>
                <a:extLst>
                  <a:ext uri="{0D108BD9-81ED-4DB2-BD59-A6C34878D82A}">
                    <a16:rowId xmlns:a16="http://schemas.microsoft.com/office/drawing/2014/main" val="3503734331"/>
                  </a:ext>
                </a:extLst>
              </a:tr>
            </a:tbl>
          </a:graphicData>
        </a:graphic>
      </p:graphicFrame>
      <p:sp>
        <p:nvSpPr>
          <p:cNvPr id="3" name="Slide Number Placeholder 2"/>
          <p:cNvSpPr>
            <a:spLocks noGrp="1"/>
          </p:cNvSpPr>
          <p:nvPr>
            <p:ph type="sldNum" sz="quarter" idx="12"/>
          </p:nvPr>
        </p:nvSpPr>
        <p:spPr/>
        <p:txBody>
          <a:bodyPr/>
          <a:lstStyle/>
          <a:p>
            <a:fld id="{50ADEE99-5B15-4B10-A3EB-5286E787B43D}" type="slidenum">
              <a:rPr lang="en-US" smtClean="0"/>
              <a:t>50</a:t>
            </a:fld>
            <a:endParaRPr lang="en-US" dirty="0"/>
          </a:p>
        </p:txBody>
      </p:sp>
    </p:spTree>
    <p:extLst>
      <p:ext uri="{BB962C8B-B14F-4D97-AF65-F5344CB8AC3E}">
        <p14:creationId xmlns:p14="http://schemas.microsoft.com/office/powerpoint/2010/main" val="29492083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1A7E-EFAE-4E4A-B818-88AE1FCA8DD5}"/>
              </a:ext>
            </a:extLst>
          </p:cNvPr>
          <p:cNvSpPr>
            <a:spLocks noGrp="1"/>
          </p:cNvSpPr>
          <p:nvPr>
            <p:ph type="title"/>
          </p:nvPr>
        </p:nvSpPr>
        <p:spPr/>
        <p:txBody>
          <a:bodyPr/>
          <a:lstStyle/>
          <a:p>
            <a:r>
              <a:rPr lang="en-US" dirty="0"/>
              <a:t>What do your data tell you?</a:t>
            </a:r>
          </a:p>
        </p:txBody>
      </p:sp>
      <p:sp>
        <p:nvSpPr>
          <p:cNvPr id="3" name="Text Placeholder 2">
            <a:extLst>
              <a:ext uri="{FF2B5EF4-FFF2-40B4-BE49-F238E27FC236}">
                <a16:creationId xmlns:a16="http://schemas.microsoft.com/office/drawing/2014/main" id="{31747D1C-B4E3-4F38-9DFB-8E336D4214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DA7042-E6E3-4178-8ECD-68539702AFF0}"/>
              </a:ext>
            </a:extLst>
          </p:cNvPr>
          <p:cNvSpPr>
            <a:spLocks noGrp="1"/>
          </p:cNvSpPr>
          <p:nvPr>
            <p:ph type="sldNum" sz="quarter" idx="12"/>
          </p:nvPr>
        </p:nvSpPr>
        <p:spPr/>
        <p:txBody>
          <a:bodyPr/>
          <a:lstStyle/>
          <a:p>
            <a:fld id="{50ADEE99-5B15-4B10-A3EB-5286E787B43D}" type="slidenum">
              <a:rPr lang="en-US" smtClean="0"/>
              <a:t>51</a:t>
            </a:fld>
            <a:endParaRPr lang="en-US"/>
          </a:p>
        </p:txBody>
      </p:sp>
    </p:spTree>
    <p:extLst>
      <p:ext uri="{BB962C8B-B14F-4D97-AF65-F5344CB8AC3E}">
        <p14:creationId xmlns:p14="http://schemas.microsoft.com/office/powerpoint/2010/main" val="31727320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C6CAA-6296-4876-B2A5-8FA120C5B478}"/>
              </a:ext>
            </a:extLst>
          </p:cNvPr>
          <p:cNvSpPr>
            <a:spLocks noGrp="1"/>
          </p:cNvSpPr>
          <p:nvPr>
            <p:ph type="title"/>
          </p:nvPr>
        </p:nvSpPr>
        <p:spPr/>
        <p:txBody>
          <a:bodyPr/>
          <a:lstStyle/>
          <a:p>
            <a:r>
              <a:rPr lang="en-US" dirty="0"/>
              <a:t>Examining your data: Compare with state data</a:t>
            </a:r>
          </a:p>
        </p:txBody>
      </p:sp>
      <p:sp>
        <p:nvSpPr>
          <p:cNvPr id="3" name="Content Placeholder 2">
            <a:extLst>
              <a:ext uri="{FF2B5EF4-FFF2-40B4-BE49-F238E27FC236}">
                <a16:creationId xmlns:a16="http://schemas.microsoft.com/office/drawing/2014/main" id="{EE04E18F-BAE8-43E9-A8D6-54742431941A}"/>
              </a:ext>
            </a:extLst>
          </p:cNvPr>
          <p:cNvSpPr>
            <a:spLocks noGrp="1"/>
          </p:cNvSpPr>
          <p:nvPr>
            <p:ph idx="1"/>
          </p:nvPr>
        </p:nvSpPr>
        <p:spPr/>
        <p:txBody>
          <a:bodyPr/>
          <a:lstStyle/>
          <a:p>
            <a:pPr>
              <a:lnSpc>
                <a:spcPct val="200000"/>
              </a:lnSpc>
            </a:pPr>
            <a:r>
              <a:rPr lang="en-US" dirty="0"/>
              <a:t>How do your outcomes compare with state outcomes?</a:t>
            </a:r>
          </a:p>
          <a:p>
            <a:pPr>
              <a:lnSpc>
                <a:spcPct val="200000"/>
              </a:lnSpc>
            </a:pPr>
            <a:r>
              <a:rPr lang="en-US" dirty="0"/>
              <a:t>What changes have occurred over the past 5 years?</a:t>
            </a:r>
          </a:p>
          <a:p>
            <a:pPr>
              <a:lnSpc>
                <a:spcPct val="200000"/>
              </a:lnSpc>
            </a:pPr>
            <a:r>
              <a:rPr lang="en-US" dirty="0"/>
              <a:t>Which subgroups are doing comparatively well/worse?</a:t>
            </a:r>
          </a:p>
          <a:p>
            <a:pPr lvl="1">
              <a:lnSpc>
                <a:spcPct val="200000"/>
              </a:lnSpc>
            </a:pPr>
            <a:endParaRPr lang="en-US" dirty="0"/>
          </a:p>
          <a:p>
            <a:pPr>
              <a:lnSpc>
                <a:spcPct val="200000"/>
              </a:lnSpc>
            </a:pPr>
            <a:endParaRPr lang="en-US" dirty="0"/>
          </a:p>
          <a:p>
            <a:pPr lvl="1">
              <a:lnSpc>
                <a:spcPct val="200000"/>
              </a:lnSpc>
            </a:pPr>
            <a:endParaRPr lang="en-US" dirty="0"/>
          </a:p>
          <a:p>
            <a:pPr lvl="1">
              <a:lnSpc>
                <a:spcPct val="200000"/>
              </a:lnSpc>
            </a:pPr>
            <a:endParaRPr lang="en-US" dirty="0"/>
          </a:p>
        </p:txBody>
      </p:sp>
      <p:sp>
        <p:nvSpPr>
          <p:cNvPr id="4" name="Slide Number Placeholder 3">
            <a:extLst>
              <a:ext uri="{FF2B5EF4-FFF2-40B4-BE49-F238E27FC236}">
                <a16:creationId xmlns:a16="http://schemas.microsoft.com/office/drawing/2014/main" id="{B6A89580-C8F2-422E-92BA-616EF5C31F03}"/>
              </a:ext>
            </a:extLst>
          </p:cNvPr>
          <p:cNvSpPr>
            <a:spLocks noGrp="1"/>
          </p:cNvSpPr>
          <p:nvPr>
            <p:ph type="sldNum" sz="quarter" idx="12"/>
          </p:nvPr>
        </p:nvSpPr>
        <p:spPr/>
        <p:txBody>
          <a:bodyPr/>
          <a:lstStyle/>
          <a:p>
            <a:fld id="{50ADEE99-5B15-4B10-A3EB-5286E787B43D}" type="slidenum">
              <a:rPr lang="en-US" smtClean="0"/>
              <a:t>52</a:t>
            </a:fld>
            <a:endParaRPr lang="en-US"/>
          </a:p>
        </p:txBody>
      </p:sp>
    </p:spTree>
    <p:extLst>
      <p:ext uri="{BB962C8B-B14F-4D97-AF65-F5344CB8AC3E}">
        <p14:creationId xmlns:p14="http://schemas.microsoft.com/office/powerpoint/2010/main" val="27831969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0E3A-3D1F-4EBD-8A80-BA8CEF447346}"/>
              </a:ext>
            </a:extLst>
          </p:cNvPr>
          <p:cNvSpPr>
            <a:spLocks noGrp="1"/>
          </p:cNvSpPr>
          <p:nvPr>
            <p:ph type="title"/>
          </p:nvPr>
        </p:nvSpPr>
        <p:spPr/>
        <p:txBody>
          <a:bodyPr/>
          <a:lstStyle/>
          <a:p>
            <a:r>
              <a:rPr lang="en-US" dirty="0"/>
              <a:t>Data Interpretation Worksheet (1)</a:t>
            </a:r>
          </a:p>
        </p:txBody>
      </p:sp>
      <p:graphicFrame>
        <p:nvGraphicFramePr>
          <p:cNvPr id="5" name="Content Placeholder 4">
            <a:extLst>
              <a:ext uri="{FF2B5EF4-FFF2-40B4-BE49-F238E27FC236}">
                <a16:creationId xmlns:a16="http://schemas.microsoft.com/office/drawing/2014/main" id="{A731CCCD-697C-42DF-A486-1ECC1883F540}"/>
              </a:ext>
            </a:extLst>
          </p:cNvPr>
          <p:cNvGraphicFramePr>
            <a:graphicFrameLocks noGrp="1"/>
          </p:cNvGraphicFramePr>
          <p:nvPr>
            <p:ph idx="1"/>
            <p:extLst>
              <p:ext uri="{D42A27DB-BD31-4B8C-83A1-F6EECF244321}">
                <p14:modId xmlns:p14="http://schemas.microsoft.com/office/powerpoint/2010/main" val="3710007437"/>
              </p:ext>
            </p:extLst>
          </p:nvPr>
        </p:nvGraphicFramePr>
        <p:xfrm>
          <a:off x="639762" y="1543049"/>
          <a:ext cx="10727176" cy="4390612"/>
        </p:xfrm>
        <a:graphic>
          <a:graphicData uri="http://schemas.openxmlformats.org/drawingml/2006/table">
            <a:tbl>
              <a:tblPr firstRow="1" bandRow="1">
                <a:tableStyleId>{7DF18680-E054-41AD-8BC1-D1AEF772440D}</a:tableStyleId>
              </a:tblPr>
              <a:tblGrid>
                <a:gridCol w="3415403">
                  <a:extLst>
                    <a:ext uri="{9D8B030D-6E8A-4147-A177-3AD203B41FA5}">
                      <a16:colId xmlns:a16="http://schemas.microsoft.com/office/drawing/2014/main" val="458024682"/>
                    </a:ext>
                  </a:extLst>
                </a:gridCol>
                <a:gridCol w="2594113">
                  <a:extLst>
                    <a:ext uri="{9D8B030D-6E8A-4147-A177-3AD203B41FA5}">
                      <a16:colId xmlns:a16="http://schemas.microsoft.com/office/drawing/2014/main" val="528437549"/>
                    </a:ext>
                  </a:extLst>
                </a:gridCol>
                <a:gridCol w="2375452">
                  <a:extLst>
                    <a:ext uri="{9D8B030D-6E8A-4147-A177-3AD203B41FA5}">
                      <a16:colId xmlns:a16="http://schemas.microsoft.com/office/drawing/2014/main" val="2544090947"/>
                    </a:ext>
                  </a:extLst>
                </a:gridCol>
                <a:gridCol w="2342208">
                  <a:extLst>
                    <a:ext uri="{9D8B030D-6E8A-4147-A177-3AD203B41FA5}">
                      <a16:colId xmlns:a16="http://schemas.microsoft.com/office/drawing/2014/main" val="3589862862"/>
                    </a:ext>
                  </a:extLst>
                </a:gridCol>
              </a:tblGrid>
              <a:tr h="858356">
                <a:tc>
                  <a:txBody>
                    <a:bodyPr/>
                    <a:lstStyle/>
                    <a:p>
                      <a:r>
                        <a:rPr lang="en-US" sz="2400" dirty="0">
                          <a:latin typeface="Arial" panose="020B0604020202020204" pitchFamily="34" charset="0"/>
                          <a:cs typeface="Arial" panose="020B0604020202020204" pitchFamily="34" charset="0"/>
                        </a:rPr>
                        <a:t>What do the data show?</a:t>
                      </a:r>
                    </a:p>
                  </a:txBody>
                  <a:tcPr/>
                </a:tc>
                <a:tc>
                  <a:txBody>
                    <a:bodyPr/>
                    <a:lstStyle/>
                    <a:p>
                      <a:r>
                        <a:rPr lang="en-US" sz="2400" dirty="0">
                          <a:latin typeface="Arial" panose="020B0604020202020204" pitchFamily="34" charset="0"/>
                          <a:cs typeface="Arial" panose="020B0604020202020204" pitchFamily="34" charset="0"/>
                        </a:rPr>
                        <a:t>Hypotheses/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Questions</a:t>
                      </a:r>
                    </a:p>
                  </a:txBody>
                  <a:tcPr/>
                </a:tc>
                <a:tc>
                  <a:txBody>
                    <a:bodyPr/>
                    <a:lstStyle/>
                    <a:p>
                      <a:r>
                        <a:rPr lang="en-US" sz="2400" dirty="0">
                          <a:latin typeface="Arial" panose="020B0604020202020204" pitchFamily="34" charset="0"/>
                          <a:cs typeface="Arial" panose="020B0604020202020204" pitchFamily="34" charset="0"/>
                        </a:rPr>
                        <a:t>Data needed/</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sources</a:t>
                      </a:r>
                    </a:p>
                  </a:txBody>
                  <a:tcPr/>
                </a:tc>
                <a:tc>
                  <a:txBody>
                    <a:bodyPr/>
                    <a:lstStyle/>
                    <a:p>
                      <a:r>
                        <a:rPr lang="en-US" sz="2400" dirty="0">
                          <a:latin typeface="Arial" panose="020B0604020202020204" pitchFamily="34" charset="0"/>
                          <a:cs typeface="Arial" panose="020B0604020202020204" pitchFamily="34" charset="0"/>
                        </a:rPr>
                        <a:t>Program Improvement</a:t>
                      </a:r>
                    </a:p>
                  </a:txBody>
                  <a:tcPr/>
                </a:tc>
                <a:extLst>
                  <a:ext uri="{0D108BD9-81ED-4DB2-BD59-A6C34878D82A}">
                    <a16:rowId xmlns:a16="http://schemas.microsoft.com/office/drawing/2014/main" val="718342564"/>
                  </a:ext>
                </a:extLst>
              </a:tr>
              <a:tr h="3532256">
                <a:tc>
                  <a:txBody>
                    <a:bodyPr/>
                    <a:lstStyle/>
                    <a:p>
                      <a:r>
                        <a:rPr lang="en-US" sz="2400" dirty="0">
                          <a:latin typeface="Arial" panose="020B0604020202020204" pitchFamily="34" charset="0"/>
                          <a:cs typeface="Arial" panose="020B0604020202020204" pitchFamily="34" charset="0"/>
                        </a:rPr>
                        <a:t>Leavers in my district are engaged at a lower rate than the state (65% vs. 72%). The main difference appears to be in competitive employment (19% vs. 35%)</a:t>
                      </a: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285158"/>
                  </a:ext>
                </a:extLst>
              </a:tr>
            </a:tbl>
          </a:graphicData>
        </a:graphic>
      </p:graphicFrame>
      <p:sp>
        <p:nvSpPr>
          <p:cNvPr id="4" name="Slide Number Placeholder 3">
            <a:extLst>
              <a:ext uri="{FF2B5EF4-FFF2-40B4-BE49-F238E27FC236}">
                <a16:creationId xmlns:a16="http://schemas.microsoft.com/office/drawing/2014/main" id="{64520D2C-5275-4886-9C74-D97C20E6FE9B}"/>
              </a:ext>
            </a:extLst>
          </p:cNvPr>
          <p:cNvSpPr>
            <a:spLocks noGrp="1"/>
          </p:cNvSpPr>
          <p:nvPr>
            <p:ph type="sldNum" sz="quarter" idx="12"/>
          </p:nvPr>
        </p:nvSpPr>
        <p:spPr/>
        <p:txBody>
          <a:bodyPr/>
          <a:lstStyle/>
          <a:p>
            <a:fld id="{50ADEE99-5B15-4B10-A3EB-5286E787B43D}" type="slidenum">
              <a:rPr lang="en-US" smtClean="0"/>
              <a:t>53</a:t>
            </a:fld>
            <a:endParaRPr lang="en-US"/>
          </a:p>
        </p:txBody>
      </p:sp>
    </p:spTree>
    <p:extLst>
      <p:ext uri="{BB962C8B-B14F-4D97-AF65-F5344CB8AC3E}">
        <p14:creationId xmlns:p14="http://schemas.microsoft.com/office/powerpoint/2010/main" val="851453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B39CB-9446-425E-8FB5-A0491DBB871E}"/>
              </a:ext>
            </a:extLst>
          </p:cNvPr>
          <p:cNvSpPr>
            <a:spLocks noGrp="1"/>
          </p:cNvSpPr>
          <p:nvPr>
            <p:ph type="title"/>
          </p:nvPr>
        </p:nvSpPr>
        <p:spPr/>
        <p:txBody>
          <a:bodyPr/>
          <a:lstStyle/>
          <a:p>
            <a:r>
              <a:rPr lang="en-US" dirty="0"/>
              <a:t>Hypotheses/Questions</a:t>
            </a:r>
          </a:p>
        </p:txBody>
      </p:sp>
      <p:sp>
        <p:nvSpPr>
          <p:cNvPr id="3" name="Content Placeholder 2">
            <a:extLst>
              <a:ext uri="{FF2B5EF4-FFF2-40B4-BE49-F238E27FC236}">
                <a16:creationId xmlns:a16="http://schemas.microsoft.com/office/drawing/2014/main" id="{9EF16BDE-1499-41C5-9B10-C9A598A4FC2E}"/>
              </a:ext>
            </a:extLst>
          </p:cNvPr>
          <p:cNvSpPr>
            <a:spLocks noGrp="1"/>
          </p:cNvSpPr>
          <p:nvPr>
            <p:ph idx="1"/>
          </p:nvPr>
        </p:nvSpPr>
        <p:spPr/>
        <p:txBody>
          <a:bodyPr/>
          <a:lstStyle/>
          <a:p>
            <a:pPr>
              <a:lnSpc>
                <a:spcPct val="200000"/>
              </a:lnSpc>
            </a:pPr>
            <a:r>
              <a:rPr lang="en-US" dirty="0"/>
              <a:t>What are your hypotheses about the data?</a:t>
            </a:r>
          </a:p>
          <a:p>
            <a:pPr>
              <a:lnSpc>
                <a:spcPct val="200000"/>
              </a:lnSpc>
            </a:pPr>
            <a:r>
              <a:rPr lang="en-US" dirty="0"/>
              <a:t>Why do your district’s results differ from the state?</a:t>
            </a:r>
          </a:p>
          <a:p>
            <a:pPr>
              <a:lnSpc>
                <a:spcPct val="200000"/>
              </a:lnSpc>
            </a:pPr>
            <a:r>
              <a:rPr lang="en-US" dirty="0"/>
              <a:t>Why do outcomes for some subgroups differ?</a:t>
            </a:r>
          </a:p>
          <a:p>
            <a:pPr>
              <a:lnSpc>
                <a:spcPct val="200000"/>
              </a:lnSpc>
            </a:pPr>
            <a:endParaRPr lang="en-US" dirty="0"/>
          </a:p>
          <a:p>
            <a:pPr>
              <a:lnSpc>
                <a:spcPct val="200000"/>
              </a:lnSpc>
            </a:pPr>
            <a:endParaRPr lang="en-US" dirty="0"/>
          </a:p>
        </p:txBody>
      </p:sp>
      <p:sp>
        <p:nvSpPr>
          <p:cNvPr id="4" name="Slide Number Placeholder 3">
            <a:extLst>
              <a:ext uri="{FF2B5EF4-FFF2-40B4-BE49-F238E27FC236}">
                <a16:creationId xmlns:a16="http://schemas.microsoft.com/office/drawing/2014/main" id="{47E86142-6175-4370-AEC9-6A8BB744ACEE}"/>
              </a:ext>
            </a:extLst>
          </p:cNvPr>
          <p:cNvSpPr>
            <a:spLocks noGrp="1"/>
          </p:cNvSpPr>
          <p:nvPr>
            <p:ph type="sldNum" sz="quarter" idx="12"/>
          </p:nvPr>
        </p:nvSpPr>
        <p:spPr/>
        <p:txBody>
          <a:bodyPr/>
          <a:lstStyle/>
          <a:p>
            <a:fld id="{50ADEE99-5B15-4B10-A3EB-5286E787B43D}" type="slidenum">
              <a:rPr lang="en-US" smtClean="0"/>
              <a:t>54</a:t>
            </a:fld>
            <a:endParaRPr lang="en-US"/>
          </a:p>
        </p:txBody>
      </p:sp>
    </p:spTree>
    <p:extLst>
      <p:ext uri="{BB962C8B-B14F-4D97-AF65-F5344CB8AC3E}">
        <p14:creationId xmlns:p14="http://schemas.microsoft.com/office/powerpoint/2010/main" val="3500189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96CE-9608-4FA3-AEE8-01C3937E8832}"/>
              </a:ext>
            </a:extLst>
          </p:cNvPr>
          <p:cNvSpPr>
            <a:spLocks noGrp="1"/>
          </p:cNvSpPr>
          <p:nvPr>
            <p:ph type="title"/>
          </p:nvPr>
        </p:nvSpPr>
        <p:spPr/>
        <p:txBody>
          <a:bodyPr/>
          <a:lstStyle/>
          <a:p>
            <a:r>
              <a:rPr lang="en-US" dirty="0"/>
              <a:t>Data Interpretation Worksheet (2)</a:t>
            </a:r>
          </a:p>
        </p:txBody>
      </p:sp>
      <p:graphicFrame>
        <p:nvGraphicFramePr>
          <p:cNvPr id="5" name="Content Placeholder 4">
            <a:extLst>
              <a:ext uri="{FF2B5EF4-FFF2-40B4-BE49-F238E27FC236}">
                <a16:creationId xmlns:a16="http://schemas.microsoft.com/office/drawing/2014/main" id="{540CD0DF-1D4F-4732-9178-24FA4F6FCA20}"/>
              </a:ext>
            </a:extLst>
          </p:cNvPr>
          <p:cNvGraphicFramePr>
            <a:graphicFrameLocks noGrp="1"/>
          </p:cNvGraphicFramePr>
          <p:nvPr>
            <p:ph idx="1"/>
            <p:extLst>
              <p:ext uri="{D42A27DB-BD31-4B8C-83A1-F6EECF244321}">
                <p14:modId xmlns:p14="http://schemas.microsoft.com/office/powerpoint/2010/main" val="406819910"/>
              </p:ext>
            </p:extLst>
          </p:nvPr>
        </p:nvGraphicFramePr>
        <p:xfrm>
          <a:off x="437322" y="1543050"/>
          <a:ext cx="11270973" cy="4632960"/>
        </p:xfrm>
        <a:graphic>
          <a:graphicData uri="http://schemas.openxmlformats.org/drawingml/2006/table">
            <a:tbl>
              <a:tblPr firstRow="1" bandRow="1">
                <a:tableStyleId>{7DF18680-E054-41AD-8BC1-D1AEF772440D}</a:tableStyleId>
              </a:tblPr>
              <a:tblGrid>
                <a:gridCol w="1972295">
                  <a:extLst>
                    <a:ext uri="{9D8B030D-6E8A-4147-A177-3AD203B41FA5}">
                      <a16:colId xmlns:a16="http://schemas.microsoft.com/office/drawing/2014/main" val="2328542378"/>
                    </a:ext>
                  </a:extLst>
                </a:gridCol>
                <a:gridCol w="5614666">
                  <a:extLst>
                    <a:ext uri="{9D8B030D-6E8A-4147-A177-3AD203B41FA5}">
                      <a16:colId xmlns:a16="http://schemas.microsoft.com/office/drawing/2014/main" val="4205595974"/>
                    </a:ext>
                  </a:extLst>
                </a:gridCol>
                <a:gridCol w="1477653">
                  <a:extLst>
                    <a:ext uri="{9D8B030D-6E8A-4147-A177-3AD203B41FA5}">
                      <a16:colId xmlns:a16="http://schemas.microsoft.com/office/drawing/2014/main" val="613500537"/>
                    </a:ext>
                  </a:extLst>
                </a:gridCol>
                <a:gridCol w="2206359">
                  <a:extLst>
                    <a:ext uri="{9D8B030D-6E8A-4147-A177-3AD203B41FA5}">
                      <a16:colId xmlns:a16="http://schemas.microsoft.com/office/drawing/2014/main" val="567302850"/>
                    </a:ext>
                  </a:extLst>
                </a:gridCol>
              </a:tblGrid>
              <a:tr h="370840">
                <a:tc>
                  <a:txBody>
                    <a:bodyPr/>
                    <a:lstStyle/>
                    <a:p>
                      <a:r>
                        <a:rPr lang="en-US" sz="2400" dirty="0">
                          <a:latin typeface="Arial" panose="020B0604020202020204" pitchFamily="34" charset="0"/>
                          <a:cs typeface="Arial" panose="020B0604020202020204" pitchFamily="34" charset="0"/>
                        </a:rPr>
                        <a:t>What do the data show?</a:t>
                      </a:r>
                    </a:p>
                  </a:txBody>
                  <a:tcPr/>
                </a:tc>
                <a:tc>
                  <a:txBody>
                    <a:bodyPr/>
                    <a:lstStyle/>
                    <a:p>
                      <a:r>
                        <a:rPr lang="en-US" sz="2400" dirty="0">
                          <a:latin typeface="Arial" panose="020B0604020202020204" pitchFamily="34" charset="0"/>
                          <a:cs typeface="Arial" panose="020B0604020202020204" pitchFamily="34" charset="0"/>
                        </a:rPr>
                        <a:t>Hypotheses/Questions</a:t>
                      </a:r>
                    </a:p>
                  </a:txBody>
                  <a:tcPr/>
                </a:tc>
                <a:tc>
                  <a:txBody>
                    <a:bodyPr/>
                    <a:lstStyle/>
                    <a:p>
                      <a:r>
                        <a:rPr lang="en-US" sz="2400" dirty="0">
                          <a:latin typeface="Arial" panose="020B0604020202020204" pitchFamily="34" charset="0"/>
                          <a:cs typeface="Arial" panose="020B0604020202020204" pitchFamily="34" charset="0"/>
                        </a:rPr>
                        <a:t>Data needed/ sources</a:t>
                      </a:r>
                    </a:p>
                  </a:txBody>
                  <a:tcPr/>
                </a:tc>
                <a:tc>
                  <a:txBody>
                    <a:bodyPr/>
                    <a:lstStyle/>
                    <a:p>
                      <a:r>
                        <a:rPr lang="en-US" sz="2400" dirty="0">
                          <a:latin typeface="Arial" panose="020B0604020202020204" pitchFamily="34" charset="0"/>
                          <a:cs typeface="Arial" panose="020B0604020202020204" pitchFamily="34" charset="0"/>
                        </a:rPr>
                        <a:t>Program Improvement</a:t>
                      </a:r>
                    </a:p>
                  </a:txBody>
                  <a:tcPr/>
                </a:tc>
                <a:extLst>
                  <a:ext uri="{0D108BD9-81ED-4DB2-BD59-A6C34878D82A}">
                    <a16:rowId xmlns:a16="http://schemas.microsoft.com/office/drawing/2014/main" val="38441551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Leavers in my district are engaged at a lower rate than the state (65% vs. 72%). The main difference appears to be in competitive employment (19% vs. 35%)</a:t>
                      </a:r>
                    </a:p>
                    <a:p>
                      <a:endParaRPr lang="en-US"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2200" kern="1200" dirty="0">
                          <a:effectLst/>
                          <a:latin typeface="Arial" panose="020B0604020202020204" pitchFamily="34" charset="0"/>
                          <a:cs typeface="Arial" panose="020B0604020202020204" pitchFamily="34" charset="0"/>
                        </a:rPr>
                        <a:t>Are there large differences between subgroups?</a:t>
                      </a:r>
                    </a:p>
                    <a:p>
                      <a:pPr marL="285750" indent="-285750">
                        <a:buFont typeface="Arial" panose="020B0604020202020204" pitchFamily="34" charset="0"/>
                        <a:buChar char="•"/>
                      </a:pPr>
                      <a:r>
                        <a:rPr lang="en-US" sz="2200" kern="1200" dirty="0">
                          <a:effectLst/>
                          <a:latin typeface="Arial" panose="020B0604020202020204" pitchFamily="34" charset="0"/>
                          <a:cs typeface="Arial" panose="020B0604020202020204" pitchFamily="34" charset="0"/>
                        </a:rPr>
                        <a:t>What is our dropout rate? Is this impacting outcomes?</a:t>
                      </a:r>
                    </a:p>
                    <a:p>
                      <a:pPr marL="285750" indent="-285750">
                        <a:buFont typeface="Arial" panose="020B0604020202020204" pitchFamily="34" charset="0"/>
                        <a:buChar char="•"/>
                      </a:pPr>
                      <a:r>
                        <a:rPr lang="en-US" sz="2200" kern="1200" dirty="0">
                          <a:effectLst/>
                          <a:latin typeface="Arial" panose="020B0604020202020204" pitchFamily="34" charset="0"/>
                          <a:cs typeface="Arial" panose="020B0604020202020204" pitchFamily="34" charset="0"/>
                        </a:rPr>
                        <a:t>What areas of transition services are we lacking?</a:t>
                      </a:r>
                    </a:p>
                    <a:p>
                      <a:pPr marL="285750" indent="-285750">
                        <a:buFont typeface="Arial" panose="020B0604020202020204" pitchFamily="34" charset="0"/>
                        <a:buChar char="•"/>
                      </a:pPr>
                      <a:r>
                        <a:rPr lang="en-US" sz="2200" kern="1200" dirty="0">
                          <a:effectLst/>
                          <a:latin typeface="Arial" panose="020B0604020202020204" pitchFamily="34" charset="0"/>
                          <a:cs typeface="Arial" panose="020B0604020202020204" pitchFamily="34" charset="0"/>
                        </a:rPr>
                        <a:t>Are we providing enough community and work study experiences?</a:t>
                      </a:r>
                    </a:p>
                    <a:p>
                      <a:pPr marL="285750" indent="-285750">
                        <a:buFont typeface="Arial" panose="020B0604020202020204" pitchFamily="34" charset="0"/>
                        <a:buChar char="•"/>
                      </a:pPr>
                      <a:r>
                        <a:rPr lang="en-US" sz="2200" kern="1200" dirty="0">
                          <a:effectLst/>
                          <a:latin typeface="Arial" panose="020B0604020202020204" pitchFamily="34" charset="0"/>
                          <a:cs typeface="Arial" panose="020B0604020202020204" pitchFamily="34" charset="0"/>
                        </a:rPr>
                        <a:t>Are we connecting students with appropriate agencies?</a:t>
                      </a:r>
                      <a:endParaRPr lang="en-US" sz="2200"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31030194"/>
                  </a:ext>
                </a:extLst>
              </a:tr>
            </a:tbl>
          </a:graphicData>
        </a:graphic>
      </p:graphicFrame>
      <p:sp>
        <p:nvSpPr>
          <p:cNvPr id="4" name="Slide Number Placeholder 3">
            <a:extLst>
              <a:ext uri="{FF2B5EF4-FFF2-40B4-BE49-F238E27FC236}">
                <a16:creationId xmlns:a16="http://schemas.microsoft.com/office/drawing/2014/main" id="{16B5564D-4F83-4328-A27C-1D46BD483AD7}"/>
              </a:ext>
            </a:extLst>
          </p:cNvPr>
          <p:cNvSpPr>
            <a:spLocks noGrp="1"/>
          </p:cNvSpPr>
          <p:nvPr>
            <p:ph type="sldNum" sz="quarter" idx="12"/>
          </p:nvPr>
        </p:nvSpPr>
        <p:spPr/>
        <p:txBody>
          <a:bodyPr/>
          <a:lstStyle/>
          <a:p>
            <a:fld id="{50ADEE99-5B15-4B10-A3EB-5286E787B43D}" type="slidenum">
              <a:rPr lang="en-US" smtClean="0"/>
              <a:t>55</a:t>
            </a:fld>
            <a:endParaRPr lang="en-US"/>
          </a:p>
        </p:txBody>
      </p:sp>
    </p:spTree>
    <p:extLst>
      <p:ext uri="{BB962C8B-B14F-4D97-AF65-F5344CB8AC3E}">
        <p14:creationId xmlns:p14="http://schemas.microsoft.com/office/powerpoint/2010/main" val="27368223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C7192-5B7B-4603-B6CC-294F77C546A2}"/>
              </a:ext>
            </a:extLst>
          </p:cNvPr>
          <p:cNvSpPr>
            <a:spLocks noGrp="1"/>
          </p:cNvSpPr>
          <p:nvPr>
            <p:ph type="title"/>
          </p:nvPr>
        </p:nvSpPr>
        <p:spPr/>
        <p:txBody>
          <a:bodyPr/>
          <a:lstStyle/>
          <a:p>
            <a:r>
              <a:rPr lang="en-US" dirty="0"/>
              <a:t>What additional data are needed?</a:t>
            </a:r>
          </a:p>
        </p:txBody>
      </p:sp>
      <p:sp>
        <p:nvSpPr>
          <p:cNvPr id="3" name="Content Placeholder 2">
            <a:extLst>
              <a:ext uri="{FF2B5EF4-FFF2-40B4-BE49-F238E27FC236}">
                <a16:creationId xmlns:a16="http://schemas.microsoft.com/office/drawing/2014/main" id="{85B60CE4-251E-489B-A8EF-51D68211030C}"/>
              </a:ext>
            </a:extLst>
          </p:cNvPr>
          <p:cNvSpPr>
            <a:spLocks noGrp="1"/>
          </p:cNvSpPr>
          <p:nvPr>
            <p:ph idx="1"/>
          </p:nvPr>
        </p:nvSpPr>
        <p:spPr/>
        <p:txBody>
          <a:bodyPr/>
          <a:lstStyle/>
          <a:p>
            <a:pPr>
              <a:lnSpc>
                <a:spcPct val="200000"/>
              </a:lnSpc>
            </a:pPr>
            <a:r>
              <a:rPr lang="en-US" dirty="0"/>
              <a:t>What data do you need to examine your hypotheses/questions?</a:t>
            </a:r>
          </a:p>
          <a:p>
            <a:pPr>
              <a:lnSpc>
                <a:spcPct val="200000"/>
              </a:lnSpc>
            </a:pPr>
            <a:r>
              <a:rPr lang="en-US" dirty="0"/>
              <a:t>Are these data readily available or do you need to collect data?</a:t>
            </a:r>
          </a:p>
          <a:p>
            <a:pPr>
              <a:lnSpc>
                <a:spcPct val="200000"/>
              </a:lnSpc>
            </a:pPr>
            <a:r>
              <a:rPr lang="en-US" dirty="0"/>
              <a:t>Can you use an evaluation tool?</a:t>
            </a:r>
          </a:p>
          <a:p>
            <a:pPr>
              <a:lnSpc>
                <a:spcPct val="200000"/>
              </a:lnSpc>
            </a:pPr>
            <a:r>
              <a:rPr lang="en-US" dirty="0"/>
              <a:t>Think about both system-level and student level data</a:t>
            </a:r>
          </a:p>
        </p:txBody>
      </p:sp>
      <p:sp>
        <p:nvSpPr>
          <p:cNvPr id="4" name="Slide Number Placeholder 3">
            <a:extLst>
              <a:ext uri="{FF2B5EF4-FFF2-40B4-BE49-F238E27FC236}">
                <a16:creationId xmlns:a16="http://schemas.microsoft.com/office/drawing/2014/main" id="{DC202CD2-3F73-4D7E-B7BB-7FDA1DA1E3DB}"/>
              </a:ext>
            </a:extLst>
          </p:cNvPr>
          <p:cNvSpPr>
            <a:spLocks noGrp="1"/>
          </p:cNvSpPr>
          <p:nvPr>
            <p:ph type="sldNum" sz="quarter" idx="12"/>
          </p:nvPr>
        </p:nvSpPr>
        <p:spPr/>
        <p:txBody>
          <a:bodyPr/>
          <a:lstStyle/>
          <a:p>
            <a:fld id="{50ADEE99-5B15-4B10-A3EB-5286E787B43D}" type="slidenum">
              <a:rPr lang="en-US" smtClean="0"/>
              <a:t>56</a:t>
            </a:fld>
            <a:endParaRPr lang="en-US"/>
          </a:p>
        </p:txBody>
      </p:sp>
    </p:spTree>
    <p:extLst>
      <p:ext uri="{BB962C8B-B14F-4D97-AF65-F5344CB8AC3E}">
        <p14:creationId xmlns:p14="http://schemas.microsoft.com/office/powerpoint/2010/main" val="3329875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06AE-C50A-4A47-B805-73E109C7D90D}"/>
              </a:ext>
            </a:extLst>
          </p:cNvPr>
          <p:cNvSpPr>
            <a:spLocks noGrp="1"/>
          </p:cNvSpPr>
          <p:nvPr>
            <p:ph type="title"/>
          </p:nvPr>
        </p:nvSpPr>
        <p:spPr/>
        <p:txBody>
          <a:bodyPr/>
          <a:lstStyle/>
          <a:p>
            <a:r>
              <a:rPr lang="en-US" dirty="0"/>
              <a:t>Data Interpretation Worksheet (3)</a:t>
            </a:r>
          </a:p>
        </p:txBody>
      </p:sp>
      <p:graphicFrame>
        <p:nvGraphicFramePr>
          <p:cNvPr id="5" name="Content Placeholder 4">
            <a:extLst>
              <a:ext uri="{FF2B5EF4-FFF2-40B4-BE49-F238E27FC236}">
                <a16:creationId xmlns:a16="http://schemas.microsoft.com/office/drawing/2014/main" id="{ED2E25A7-CEC9-41EB-93D3-C4838F12C8D2}"/>
              </a:ext>
            </a:extLst>
          </p:cNvPr>
          <p:cNvGraphicFramePr>
            <a:graphicFrameLocks noGrp="1"/>
          </p:cNvGraphicFramePr>
          <p:nvPr>
            <p:ph idx="1"/>
            <p:extLst>
              <p:ext uri="{D42A27DB-BD31-4B8C-83A1-F6EECF244321}">
                <p14:modId xmlns:p14="http://schemas.microsoft.com/office/powerpoint/2010/main" val="1393631022"/>
              </p:ext>
            </p:extLst>
          </p:nvPr>
        </p:nvGraphicFramePr>
        <p:xfrm>
          <a:off x="396764" y="1313230"/>
          <a:ext cx="11398472" cy="4700219"/>
        </p:xfrm>
        <a:graphic>
          <a:graphicData uri="http://schemas.openxmlformats.org/drawingml/2006/table">
            <a:tbl>
              <a:tblPr firstRow="1" bandRow="1">
                <a:tableStyleId>{7DF18680-E054-41AD-8BC1-D1AEF772440D}</a:tableStyleId>
              </a:tblPr>
              <a:tblGrid>
                <a:gridCol w="1945400">
                  <a:extLst>
                    <a:ext uri="{9D8B030D-6E8A-4147-A177-3AD203B41FA5}">
                      <a16:colId xmlns:a16="http://schemas.microsoft.com/office/drawing/2014/main" val="3765226540"/>
                    </a:ext>
                  </a:extLst>
                </a:gridCol>
                <a:gridCol w="3243627">
                  <a:extLst>
                    <a:ext uri="{9D8B030D-6E8A-4147-A177-3AD203B41FA5}">
                      <a16:colId xmlns:a16="http://schemas.microsoft.com/office/drawing/2014/main" val="1390001986"/>
                    </a:ext>
                  </a:extLst>
                </a:gridCol>
                <a:gridCol w="4015409">
                  <a:extLst>
                    <a:ext uri="{9D8B030D-6E8A-4147-A177-3AD203B41FA5}">
                      <a16:colId xmlns:a16="http://schemas.microsoft.com/office/drawing/2014/main" val="456257392"/>
                    </a:ext>
                  </a:extLst>
                </a:gridCol>
                <a:gridCol w="2194036">
                  <a:extLst>
                    <a:ext uri="{9D8B030D-6E8A-4147-A177-3AD203B41FA5}">
                      <a16:colId xmlns:a16="http://schemas.microsoft.com/office/drawing/2014/main" val="3418456876"/>
                    </a:ext>
                  </a:extLst>
                </a:gridCol>
              </a:tblGrid>
              <a:tr h="793076">
                <a:tc>
                  <a:txBody>
                    <a:bodyPr/>
                    <a:lstStyle/>
                    <a:p>
                      <a:r>
                        <a:rPr lang="en-US" sz="2400" dirty="0">
                          <a:latin typeface="Arial" panose="020B0604020202020204" pitchFamily="34" charset="0"/>
                          <a:cs typeface="Arial" panose="020B0604020202020204" pitchFamily="34" charset="0"/>
                        </a:rPr>
                        <a:t>What do the data show?</a:t>
                      </a:r>
                    </a:p>
                  </a:txBody>
                  <a:tcPr/>
                </a:tc>
                <a:tc>
                  <a:txBody>
                    <a:bodyPr/>
                    <a:lstStyle/>
                    <a:p>
                      <a:r>
                        <a:rPr lang="en-US" sz="2400" dirty="0">
                          <a:latin typeface="Arial" panose="020B0604020202020204" pitchFamily="34" charset="0"/>
                          <a:cs typeface="Arial" panose="020B0604020202020204" pitchFamily="34" charset="0"/>
                        </a:rPr>
                        <a:t>Hypotheses/ Questions</a:t>
                      </a:r>
                    </a:p>
                  </a:txBody>
                  <a:tcPr/>
                </a:tc>
                <a:tc>
                  <a:txBody>
                    <a:bodyPr/>
                    <a:lstStyle/>
                    <a:p>
                      <a:r>
                        <a:rPr lang="en-US" sz="2400" dirty="0">
                          <a:latin typeface="Arial" panose="020B0604020202020204" pitchFamily="34" charset="0"/>
                          <a:cs typeface="Arial" panose="020B0604020202020204" pitchFamily="34" charset="0"/>
                        </a:rPr>
                        <a:t>Data needed/sources</a:t>
                      </a:r>
                    </a:p>
                  </a:txBody>
                  <a:tcPr/>
                </a:tc>
                <a:tc>
                  <a:txBody>
                    <a:bodyPr/>
                    <a:lstStyle/>
                    <a:p>
                      <a:r>
                        <a:rPr lang="en-US" sz="2400" dirty="0">
                          <a:latin typeface="Arial" panose="020B0604020202020204" pitchFamily="34" charset="0"/>
                          <a:cs typeface="Arial" panose="020B0604020202020204" pitchFamily="34" charset="0"/>
                        </a:rPr>
                        <a:t>Program Improvement</a:t>
                      </a:r>
                    </a:p>
                  </a:txBody>
                  <a:tcPr/>
                </a:tc>
                <a:extLst>
                  <a:ext uri="{0D108BD9-81ED-4DB2-BD59-A6C34878D82A}">
                    <a16:rowId xmlns:a16="http://schemas.microsoft.com/office/drawing/2014/main" val="759798018"/>
                  </a:ext>
                </a:extLst>
              </a:tr>
              <a:tr h="38772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Leavers in my district are engaged at a lower rate than the state (65% vs. 72%). The main difference appears to be in competitive employment (19% vs. 35%)</a:t>
                      </a:r>
                    </a:p>
                  </a:txBody>
                  <a:tcPr/>
                </a:tc>
                <a:tc>
                  <a:txBody>
                    <a:bodyPr/>
                    <a:lstStyle/>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there large differences between subgroups?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What is our dropout rate?  Is this impacting outcomes?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What areas of transition services are we lacking?</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we providing enough community and work study experiences?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we connecting students with appropriate agencies?</a:t>
                      </a:r>
                      <a:endParaRPr lang="en-US"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PSO data</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District level data vs. state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Dropout vs. graduate engagement</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QuIST</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Discussion/survey/IEP review</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PSO data</a:t>
                      </a:r>
                    </a:p>
                  </a:txBody>
                  <a:tcPr/>
                </a:tc>
                <a:tc>
                  <a:txBody>
                    <a:bodyPr/>
                    <a:lstStyle/>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43416629"/>
                  </a:ext>
                </a:extLst>
              </a:tr>
            </a:tbl>
          </a:graphicData>
        </a:graphic>
      </p:graphicFrame>
      <p:sp>
        <p:nvSpPr>
          <p:cNvPr id="4" name="Slide Number Placeholder 3">
            <a:extLst>
              <a:ext uri="{FF2B5EF4-FFF2-40B4-BE49-F238E27FC236}">
                <a16:creationId xmlns:a16="http://schemas.microsoft.com/office/drawing/2014/main" id="{E71A28A4-945C-4FC0-96B7-B894AF389ECA}"/>
              </a:ext>
            </a:extLst>
          </p:cNvPr>
          <p:cNvSpPr>
            <a:spLocks noGrp="1"/>
          </p:cNvSpPr>
          <p:nvPr>
            <p:ph type="sldNum" sz="quarter" idx="12"/>
          </p:nvPr>
        </p:nvSpPr>
        <p:spPr/>
        <p:txBody>
          <a:bodyPr/>
          <a:lstStyle/>
          <a:p>
            <a:fld id="{50ADEE99-5B15-4B10-A3EB-5286E787B43D}" type="slidenum">
              <a:rPr lang="en-US" smtClean="0"/>
              <a:t>57</a:t>
            </a:fld>
            <a:endParaRPr lang="en-US"/>
          </a:p>
        </p:txBody>
      </p:sp>
    </p:spTree>
    <p:extLst>
      <p:ext uri="{BB962C8B-B14F-4D97-AF65-F5344CB8AC3E}">
        <p14:creationId xmlns:p14="http://schemas.microsoft.com/office/powerpoint/2010/main" val="4422063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796D-67B2-43B1-8EA8-FF530D45EDD2}"/>
              </a:ext>
            </a:extLst>
          </p:cNvPr>
          <p:cNvSpPr>
            <a:spLocks noGrp="1"/>
          </p:cNvSpPr>
          <p:nvPr>
            <p:ph type="title"/>
          </p:nvPr>
        </p:nvSpPr>
        <p:spPr/>
        <p:txBody>
          <a:bodyPr/>
          <a:lstStyle/>
          <a:p>
            <a:r>
              <a:rPr lang="en-US" dirty="0"/>
              <a:t>Evaluation Tools</a:t>
            </a:r>
          </a:p>
        </p:txBody>
      </p:sp>
      <p:sp>
        <p:nvSpPr>
          <p:cNvPr id="3" name="Content Placeholder 2">
            <a:extLst>
              <a:ext uri="{FF2B5EF4-FFF2-40B4-BE49-F238E27FC236}">
                <a16:creationId xmlns:a16="http://schemas.microsoft.com/office/drawing/2014/main" id="{1048B784-4731-40B8-BBB9-D0782E66D462}"/>
              </a:ext>
            </a:extLst>
          </p:cNvPr>
          <p:cNvSpPr>
            <a:spLocks noGrp="1"/>
          </p:cNvSpPr>
          <p:nvPr>
            <p:ph idx="1"/>
          </p:nvPr>
        </p:nvSpPr>
        <p:spPr>
          <a:xfrm>
            <a:off x="639097" y="1543287"/>
            <a:ext cx="11069199" cy="4406355"/>
          </a:xfrm>
        </p:spPr>
        <p:txBody>
          <a:bodyPr>
            <a:noAutofit/>
          </a:bodyPr>
          <a:lstStyle/>
          <a:p>
            <a:r>
              <a:rPr lang="en-US" sz="2400" dirty="0">
                <a:hlinkClick r:id="rId3"/>
              </a:rPr>
              <a:t>Indicator 13: Transition IEP Review Tool</a:t>
            </a:r>
            <a:endParaRPr lang="en-US" sz="2400" dirty="0"/>
          </a:p>
          <a:p>
            <a:pPr lvl="1"/>
            <a:r>
              <a:rPr lang="en-US" sz="2400" dirty="0"/>
              <a:t>Tool to evaluate whether all quality components of the transition IEP are present</a:t>
            </a:r>
          </a:p>
          <a:p>
            <a:r>
              <a:rPr lang="en-US" sz="2400" dirty="0">
                <a:hlinkClick r:id="rId4"/>
              </a:rPr>
              <a:t>QuIST: Quality Indicators for Secondary Transition</a:t>
            </a:r>
            <a:endParaRPr lang="en-US" sz="2400" dirty="0"/>
          </a:p>
          <a:p>
            <a:pPr lvl="1"/>
            <a:r>
              <a:rPr lang="en-US" sz="2400" dirty="0"/>
              <a:t>The QuIST is a free program improvement tool that enables school districts to self-evaluate their transition services for students with disabilities. </a:t>
            </a:r>
          </a:p>
          <a:p>
            <a:r>
              <a:rPr lang="en-US" sz="2400" dirty="0">
                <a:hlinkClick r:id="rId5"/>
              </a:rPr>
              <a:t>NTACT Evaluation Toolkit</a:t>
            </a:r>
            <a:endParaRPr lang="en-US" sz="2400" dirty="0"/>
          </a:p>
          <a:p>
            <a:pPr lvl="1"/>
            <a:r>
              <a:rPr lang="en-US" sz="2400" dirty="0"/>
              <a:t>Toolkit with resources to assist transition educators and service providers to improve their programs and services by determining what is working, what is not working, and what needs to be changed or replicated.</a:t>
            </a:r>
          </a:p>
        </p:txBody>
      </p:sp>
      <p:sp>
        <p:nvSpPr>
          <p:cNvPr id="4" name="Slide Number Placeholder 3">
            <a:extLst>
              <a:ext uri="{FF2B5EF4-FFF2-40B4-BE49-F238E27FC236}">
                <a16:creationId xmlns:a16="http://schemas.microsoft.com/office/drawing/2014/main" id="{635B2064-B5BB-4989-81CF-4DDFE80534EC}"/>
              </a:ext>
            </a:extLst>
          </p:cNvPr>
          <p:cNvSpPr>
            <a:spLocks noGrp="1"/>
          </p:cNvSpPr>
          <p:nvPr>
            <p:ph type="sldNum" sz="quarter" idx="12"/>
          </p:nvPr>
        </p:nvSpPr>
        <p:spPr/>
        <p:txBody>
          <a:bodyPr/>
          <a:lstStyle/>
          <a:p>
            <a:fld id="{50ADEE99-5B15-4B10-A3EB-5286E787B43D}" type="slidenum">
              <a:rPr lang="en-US" smtClean="0"/>
              <a:t>58</a:t>
            </a:fld>
            <a:endParaRPr lang="en-US"/>
          </a:p>
        </p:txBody>
      </p:sp>
    </p:spTree>
    <p:extLst>
      <p:ext uri="{BB962C8B-B14F-4D97-AF65-F5344CB8AC3E}">
        <p14:creationId xmlns:p14="http://schemas.microsoft.com/office/powerpoint/2010/main" val="26408236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339DE-D7BC-4F39-992B-8D6DD0055B38}"/>
              </a:ext>
            </a:extLst>
          </p:cNvPr>
          <p:cNvSpPr>
            <a:spLocks noGrp="1"/>
          </p:cNvSpPr>
          <p:nvPr>
            <p:ph type="title"/>
          </p:nvPr>
        </p:nvSpPr>
        <p:spPr/>
        <p:txBody>
          <a:bodyPr/>
          <a:lstStyle/>
          <a:p>
            <a:r>
              <a:rPr lang="en-US" dirty="0"/>
              <a:t>Program improvement</a:t>
            </a:r>
          </a:p>
        </p:txBody>
      </p:sp>
      <p:sp>
        <p:nvSpPr>
          <p:cNvPr id="3" name="Content Placeholder 2">
            <a:extLst>
              <a:ext uri="{FF2B5EF4-FFF2-40B4-BE49-F238E27FC236}">
                <a16:creationId xmlns:a16="http://schemas.microsoft.com/office/drawing/2014/main" id="{CB3C3646-AB66-4035-B69A-9F4A69EEAD84}"/>
              </a:ext>
            </a:extLst>
          </p:cNvPr>
          <p:cNvSpPr>
            <a:spLocks noGrp="1"/>
          </p:cNvSpPr>
          <p:nvPr>
            <p:ph idx="1"/>
          </p:nvPr>
        </p:nvSpPr>
        <p:spPr>
          <a:xfrm>
            <a:off x="639097" y="1543287"/>
            <a:ext cx="10714703" cy="4406355"/>
          </a:xfrm>
        </p:spPr>
        <p:txBody>
          <a:bodyPr/>
          <a:lstStyle/>
          <a:p>
            <a:pPr>
              <a:spcBef>
                <a:spcPts val="0"/>
              </a:spcBef>
              <a:spcAft>
                <a:spcPts val="2400"/>
              </a:spcAft>
            </a:pPr>
            <a:r>
              <a:rPr lang="en-US" dirty="0"/>
              <a:t>What programs could be improved or targeted based on this information? </a:t>
            </a:r>
          </a:p>
          <a:p>
            <a:pPr>
              <a:spcBef>
                <a:spcPts val="0"/>
              </a:spcBef>
              <a:spcAft>
                <a:spcPts val="2400"/>
              </a:spcAft>
            </a:pPr>
            <a:r>
              <a:rPr lang="en-US" dirty="0"/>
              <a:t>Keep in mind that data gathered may guide or change this</a:t>
            </a:r>
          </a:p>
          <a:p>
            <a:pPr>
              <a:spcBef>
                <a:spcPts val="0"/>
              </a:spcBef>
              <a:spcAft>
                <a:spcPts val="2400"/>
              </a:spcAft>
            </a:pPr>
            <a:r>
              <a:rPr lang="en-US" dirty="0"/>
              <a:t>May be district-level, school-level, or student-level changes</a:t>
            </a:r>
          </a:p>
        </p:txBody>
      </p:sp>
      <p:sp>
        <p:nvSpPr>
          <p:cNvPr id="4" name="Slide Number Placeholder 3">
            <a:extLst>
              <a:ext uri="{FF2B5EF4-FFF2-40B4-BE49-F238E27FC236}">
                <a16:creationId xmlns:a16="http://schemas.microsoft.com/office/drawing/2014/main" id="{F6647824-3AC4-4F6C-9F3E-C3F38BC77F56}"/>
              </a:ext>
            </a:extLst>
          </p:cNvPr>
          <p:cNvSpPr>
            <a:spLocks noGrp="1"/>
          </p:cNvSpPr>
          <p:nvPr>
            <p:ph type="sldNum" sz="quarter" idx="12"/>
          </p:nvPr>
        </p:nvSpPr>
        <p:spPr/>
        <p:txBody>
          <a:bodyPr/>
          <a:lstStyle/>
          <a:p>
            <a:fld id="{50ADEE99-5B15-4B10-A3EB-5286E787B43D}" type="slidenum">
              <a:rPr lang="en-US" smtClean="0"/>
              <a:t>59</a:t>
            </a:fld>
            <a:endParaRPr lang="en-US"/>
          </a:p>
        </p:txBody>
      </p:sp>
    </p:spTree>
    <p:extLst>
      <p:ext uri="{BB962C8B-B14F-4D97-AF65-F5344CB8AC3E}">
        <p14:creationId xmlns:p14="http://schemas.microsoft.com/office/powerpoint/2010/main" val="3299321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B3C9-1244-4481-8FB8-49113DFCED0D}"/>
              </a:ext>
            </a:extLst>
          </p:cNvPr>
          <p:cNvSpPr>
            <a:spLocks noGrp="1"/>
          </p:cNvSpPr>
          <p:nvPr>
            <p:ph type="title"/>
          </p:nvPr>
        </p:nvSpPr>
        <p:spPr>
          <a:xfrm>
            <a:off x="639097" y="503853"/>
            <a:ext cx="10714703" cy="1788586"/>
          </a:xfrm>
        </p:spPr>
        <p:txBody>
          <a:bodyPr>
            <a:normAutofit/>
          </a:bodyPr>
          <a:lstStyle/>
          <a:p>
            <a:r>
              <a:rPr lang="en-US" dirty="0"/>
              <a:t>What does the system need to support use of date for program improvements?</a:t>
            </a:r>
          </a:p>
        </p:txBody>
      </p:sp>
      <p:sp>
        <p:nvSpPr>
          <p:cNvPr id="3" name="Content Placeholder 2">
            <a:extLst>
              <a:ext uri="{FF2B5EF4-FFF2-40B4-BE49-F238E27FC236}">
                <a16:creationId xmlns:a16="http://schemas.microsoft.com/office/drawing/2014/main" id="{B42A5592-0867-483A-A960-D0E363BB6A68}"/>
              </a:ext>
            </a:extLst>
          </p:cNvPr>
          <p:cNvSpPr>
            <a:spLocks noGrp="1"/>
          </p:cNvSpPr>
          <p:nvPr>
            <p:ph idx="1"/>
          </p:nvPr>
        </p:nvSpPr>
        <p:spPr>
          <a:xfrm>
            <a:off x="639097" y="2170090"/>
            <a:ext cx="10714703" cy="3779552"/>
          </a:xfrm>
        </p:spPr>
        <p:txBody>
          <a:bodyPr/>
          <a:lstStyle/>
          <a:p>
            <a:r>
              <a:rPr lang="en-US" dirty="0"/>
              <a:t>Administrative leader </a:t>
            </a:r>
          </a:p>
          <a:p>
            <a:r>
              <a:rPr lang="en-US" dirty="0"/>
              <a:t>Support for data collection</a:t>
            </a:r>
          </a:p>
          <a:p>
            <a:r>
              <a:rPr lang="en-US" dirty="0"/>
              <a:t>Teachers make the calls</a:t>
            </a:r>
          </a:p>
          <a:p>
            <a:r>
              <a:rPr lang="en-US" dirty="0"/>
              <a:t>Team review of data</a:t>
            </a:r>
          </a:p>
          <a:p>
            <a:r>
              <a:rPr lang="en-US" dirty="0"/>
              <a:t>Facilitator for review of data</a:t>
            </a:r>
          </a:p>
          <a:p>
            <a:r>
              <a:rPr lang="en-US" dirty="0"/>
              <a:t>Stories behind the data, “the heart part”</a:t>
            </a:r>
          </a:p>
          <a:p>
            <a:endParaRPr lang="en-US" dirty="0"/>
          </a:p>
          <a:p>
            <a:endParaRPr lang="en-US" dirty="0"/>
          </a:p>
        </p:txBody>
      </p:sp>
      <p:sp>
        <p:nvSpPr>
          <p:cNvPr id="4" name="Slide Number Placeholder 3">
            <a:extLst>
              <a:ext uri="{FF2B5EF4-FFF2-40B4-BE49-F238E27FC236}">
                <a16:creationId xmlns:a16="http://schemas.microsoft.com/office/drawing/2014/main" id="{1626BCB4-9E23-4923-9486-87DF320A5253}"/>
              </a:ext>
            </a:extLst>
          </p:cNvPr>
          <p:cNvSpPr>
            <a:spLocks noGrp="1"/>
          </p:cNvSpPr>
          <p:nvPr>
            <p:ph type="sldNum" sz="quarter" idx="12"/>
          </p:nvPr>
        </p:nvSpPr>
        <p:spPr/>
        <p:txBody>
          <a:bodyPr/>
          <a:lstStyle/>
          <a:p>
            <a:fld id="{50ADEE99-5B15-4B10-A3EB-5286E787B43D}" type="slidenum">
              <a:rPr lang="en-US" smtClean="0"/>
              <a:t>60</a:t>
            </a:fld>
            <a:endParaRPr lang="en-US"/>
          </a:p>
        </p:txBody>
      </p:sp>
    </p:spTree>
    <p:extLst>
      <p:ext uri="{BB962C8B-B14F-4D97-AF65-F5344CB8AC3E}">
        <p14:creationId xmlns:p14="http://schemas.microsoft.com/office/powerpoint/2010/main" val="3071369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CCTS Transition Services Flow Chart</a:t>
            </a:r>
          </a:p>
        </p:txBody>
      </p:sp>
      <p:sp>
        <p:nvSpPr>
          <p:cNvPr id="4" name="Slide Number Placeholder 3"/>
          <p:cNvSpPr>
            <a:spLocks noGrp="1"/>
          </p:cNvSpPr>
          <p:nvPr>
            <p:ph type="sldNum" sz="quarter" idx="12"/>
          </p:nvPr>
        </p:nvSpPr>
        <p:spPr/>
        <p:txBody>
          <a:bodyPr/>
          <a:lstStyle/>
          <a:p>
            <a:fld id="{50ADEE99-5B15-4B10-A3EB-5286E787B43D}" type="slidenum">
              <a:rPr lang="en-US" smtClean="0"/>
              <a:t>61</a:t>
            </a:fld>
            <a:endParaRPr lang="en-US"/>
          </a:p>
        </p:txBody>
      </p:sp>
      <p:pic>
        <p:nvPicPr>
          <p:cNvPr id="5" name="Content Placeholder 4" descr="Flowchart with six levels.&#10;1. Conduct Age-Appropriate Assessments&#10;a. Needs&#10;b. Strengths&#10;c. Preferences&#10;d. Interests&#10;2. Write Measurable Postsecondary goals&#10;a. education/training&#10;b. emoployment&#10;c. independent living (as needed)&#10;3. Identify Transition Services&#10;a. specially designed instruction&#10;b. related services&#10;c. community expereinces&#10;d. employment and living skills&#10;4. Write the Course of Study&#10;5. Write the annual IEP goals&#10;6. Coordinate Services with Adult Agencies" title="CCTS Flowchart"/>
          <p:cNvPicPr>
            <a:picLocks noGrp="1" noChangeAspect="1"/>
          </p:cNvPicPr>
          <p:nvPr>
            <p:ph idx="1"/>
          </p:nvPr>
        </p:nvPicPr>
        <p:blipFill rotWithShape="1">
          <a:blip r:embed="rId3">
            <a:extLst>
              <a:ext uri="{28A0092B-C50C-407E-A947-70E740481C1C}">
                <a14:useLocalDpi xmlns:a14="http://schemas.microsoft.com/office/drawing/2010/main" val="0"/>
              </a:ext>
            </a:extLst>
          </a:blip>
          <a:srcRect t="8427" b="6060"/>
          <a:stretch/>
        </p:blipFill>
        <p:spPr>
          <a:xfrm>
            <a:off x="2285915" y="1455576"/>
            <a:ext cx="7460758" cy="4253278"/>
          </a:xfrm>
          <a:prstGeom prst="rect">
            <a:avLst/>
          </a:prstGeom>
        </p:spPr>
      </p:pic>
      <p:sp>
        <p:nvSpPr>
          <p:cNvPr id="6" name="Rectangle 5"/>
          <p:cNvSpPr/>
          <p:nvPr/>
        </p:nvSpPr>
        <p:spPr>
          <a:xfrm>
            <a:off x="5088659" y="5708854"/>
            <a:ext cx="1851789"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(Johnson, 2012)</a:t>
            </a:r>
          </a:p>
        </p:txBody>
      </p:sp>
    </p:spTree>
    <p:extLst>
      <p:ext uri="{BB962C8B-B14F-4D97-AF65-F5344CB8AC3E}">
        <p14:creationId xmlns:p14="http://schemas.microsoft.com/office/powerpoint/2010/main" val="12359821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1D2A-8C15-4922-9D40-A382B2F7ECF6}"/>
              </a:ext>
            </a:extLst>
          </p:cNvPr>
          <p:cNvSpPr>
            <a:spLocks noGrp="1"/>
          </p:cNvSpPr>
          <p:nvPr>
            <p:ph type="title"/>
          </p:nvPr>
        </p:nvSpPr>
        <p:spPr/>
        <p:txBody>
          <a:bodyPr/>
          <a:lstStyle/>
          <a:p>
            <a:r>
              <a:rPr lang="en-US" dirty="0"/>
              <a:t>Data Interpretation Worksheet (4)</a:t>
            </a:r>
          </a:p>
        </p:txBody>
      </p:sp>
      <p:graphicFrame>
        <p:nvGraphicFramePr>
          <p:cNvPr id="5" name="Content Placeholder 4">
            <a:extLst>
              <a:ext uri="{FF2B5EF4-FFF2-40B4-BE49-F238E27FC236}">
                <a16:creationId xmlns:a16="http://schemas.microsoft.com/office/drawing/2014/main" id="{DA28564A-9401-42CF-B4EA-7CE9895F6307}"/>
              </a:ext>
            </a:extLst>
          </p:cNvPr>
          <p:cNvGraphicFramePr>
            <a:graphicFrameLocks noGrp="1"/>
          </p:cNvGraphicFramePr>
          <p:nvPr>
            <p:ph idx="1"/>
            <p:extLst>
              <p:ext uri="{D42A27DB-BD31-4B8C-83A1-F6EECF244321}">
                <p14:modId xmlns:p14="http://schemas.microsoft.com/office/powerpoint/2010/main" val="3648036439"/>
              </p:ext>
            </p:extLst>
          </p:nvPr>
        </p:nvGraphicFramePr>
        <p:xfrm>
          <a:off x="346841" y="1543050"/>
          <a:ext cx="11461528" cy="4480560"/>
        </p:xfrm>
        <a:graphic>
          <a:graphicData uri="http://schemas.openxmlformats.org/drawingml/2006/table">
            <a:tbl>
              <a:tblPr firstRow="1" bandRow="1">
                <a:tableStyleId>{7DF18680-E054-41AD-8BC1-D1AEF772440D}</a:tableStyleId>
              </a:tblPr>
              <a:tblGrid>
                <a:gridCol w="2008733">
                  <a:extLst>
                    <a:ext uri="{9D8B030D-6E8A-4147-A177-3AD203B41FA5}">
                      <a16:colId xmlns:a16="http://schemas.microsoft.com/office/drawing/2014/main" val="222309272"/>
                    </a:ext>
                  </a:extLst>
                </a:gridCol>
                <a:gridCol w="3250096">
                  <a:extLst>
                    <a:ext uri="{9D8B030D-6E8A-4147-A177-3AD203B41FA5}">
                      <a16:colId xmlns:a16="http://schemas.microsoft.com/office/drawing/2014/main" val="4051983929"/>
                    </a:ext>
                  </a:extLst>
                </a:gridCol>
                <a:gridCol w="2504660">
                  <a:extLst>
                    <a:ext uri="{9D8B030D-6E8A-4147-A177-3AD203B41FA5}">
                      <a16:colId xmlns:a16="http://schemas.microsoft.com/office/drawing/2014/main" val="1769940729"/>
                    </a:ext>
                  </a:extLst>
                </a:gridCol>
                <a:gridCol w="3698039">
                  <a:extLst>
                    <a:ext uri="{9D8B030D-6E8A-4147-A177-3AD203B41FA5}">
                      <a16:colId xmlns:a16="http://schemas.microsoft.com/office/drawing/2014/main" val="3662526131"/>
                    </a:ext>
                  </a:extLst>
                </a:gridCol>
              </a:tblGrid>
              <a:tr h="370840">
                <a:tc>
                  <a:txBody>
                    <a:bodyPr/>
                    <a:lstStyle/>
                    <a:p>
                      <a:r>
                        <a:rPr lang="en-US" sz="2400" dirty="0">
                          <a:latin typeface="Arial" panose="020B0604020202020204" pitchFamily="34" charset="0"/>
                          <a:cs typeface="Arial" panose="020B0604020202020204" pitchFamily="34" charset="0"/>
                        </a:rPr>
                        <a:t>What do the data show?</a:t>
                      </a:r>
                    </a:p>
                  </a:txBody>
                  <a:tcPr/>
                </a:tc>
                <a:tc>
                  <a:txBody>
                    <a:bodyPr/>
                    <a:lstStyle/>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Hypotheses/ Questions</a:t>
                      </a:r>
                    </a:p>
                  </a:txBody>
                  <a:tcPr/>
                </a:tc>
                <a:tc>
                  <a:txBody>
                    <a:bodyPr/>
                    <a:lstStyle/>
                    <a:p>
                      <a:r>
                        <a:rPr lang="en-US" sz="2400" dirty="0">
                          <a:latin typeface="Arial" panose="020B0604020202020204" pitchFamily="34" charset="0"/>
                          <a:cs typeface="Arial" panose="020B0604020202020204" pitchFamily="34" charset="0"/>
                        </a:rPr>
                        <a:t>Data needed/ sources</a:t>
                      </a:r>
                    </a:p>
                  </a:txBody>
                  <a:tcPr/>
                </a:tc>
                <a:tc>
                  <a:txBody>
                    <a:bodyPr/>
                    <a:lstStyle/>
                    <a:p>
                      <a:r>
                        <a:rPr lang="en-US" sz="2400" dirty="0">
                          <a:latin typeface="Arial" panose="020B0604020202020204" pitchFamily="34" charset="0"/>
                          <a:cs typeface="Arial" panose="020B0604020202020204" pitchFamily="34" charset="0"/>
                        </a:rPr>
                        <a:t>Program Improvement</a:t>
                      </a:r>
                    </a:p>
                  </a:txBody>
                  <a:tcPr/>
                </a:tc>
                <a:extLst>
                  <a:ext uri="{0D108BD9-81ED-4DB2-BD59-A6C34878D82A}">
                    <a16:rowId xmlns:a16="http://schemas.microsoft.com/office/drawing/2014/main" val="2445365142"/>
                  </a:ext>
                </a:extLst>
              </a:tr>
              <a:tr h="5893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Leavers in my district are engaged at a lower rate than the state (65% vs. 72%). The main difference appears to be in competitive employment (19% vs. 35%)</a:t>
                      </a:r>
                    </a:p>
                  </a:txBody>
                  <a:tcPr/>
                </a:tc>
                <a:tc>
                  <a:txBody>
                    <a:bodyPr/>
                    <a:lstStyle/>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there large differences between subgroups?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What is our dropout rate?  Is this impacting outcomes?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What areas of transition services are we lacking?</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we providing enough community and work study experiences?</a:t>
                      </a:r>
                    </a:p>
                    <a:p>
                      <a:pPr marL="285750" indent="-285750">
                        <a:buFont typeface="Arial" panose="020B0604020202020204" pitchFamily="34" charset="0"/>
                        <a:buChar char="•"/>
                      </a:pPr>
                      <a:r>
                        <a:rPr lang="en-US" sz="1800" kern="1200" dirty="0">
                          <a:effectLst/>
                          <a:latin typeface="Arial" panose="020B0604020202020204" pitchFamily="34" charset="0"/>
                          <a:cs typeface="Arial" panose="020B0604020202020204" pitchFamily="34" charset="0"/>
                        </a:rPr>
                        <a:t>Are we connecting students with appropriate agencies?</a:t>
                      </a:r>
                      <a:endParaRPr lang="en-US"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PSO data</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District level data vs. state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Dropout vs. graduate engagement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QuIST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Discussion/survey/IEP review</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PSO data</a:t>
                      </a:r>
                    </a:p>
                  </a:txBody>
                  <a:tcPr/>
                </a:tc>
                <a:tc>
                  <a:txBody>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Strategies to target dropout rate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QuIST results will guide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New curriculum, community and work-study sites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Interagency collaboration efforts</a:t>
                      </a:r>
                    </a:p>
                  </a:txBody>
                  <a:tcPr/>
                </a:tc>
                <a:extLst>
                  <a:ext uri="{0D108BD9-81ED-4DB2-BD59-A6C34878D82A}">
                    <a16:rowId xmlns:a16="http://schemas.microsoft.com/office/drawing/2014/main" val="4125940620"/>
                  </a:ext>
                </a:extLst>
              </a:tr>
            </a:tbl>
          </a:graphicData>
        </a:graphic>
      </p:graphicFrame>
      <p:sp>
        <p:nvSpPr>
          <p:cNvPr id="4" name="Slide Number Placeholder 3">
            <a:extLst>
              <a:ext uri="{FF2B5EF4-FFF2-40B4-BE49-F238E27FC236}">
                <a16:creationId xmlns:a16="http://schemas.microsoft.com/office/drawing/2014/main" id="{1F186E63-2C01-4376-8008-1B3C018273E3}"/>
              </a:ext>
            </a:extLst>
          </p:cNvPr>
          <p:cNvSpPr>
            <a:spLocks noGrp="1"/>
          </p:cNvSpPr>
          <p:nvPr>
            <p:ph type="sldNum" sz="quarter" idx="12"/>
          </p:nvPr>
        </p:nvSpPr>
        <p:spPr/>
        <p:txBody>
          <a:bodyPr/>
          <a:lstStyle/>
          <a:p>
            <a:fld id="{50ADEE99-5B15-4B10-A3EB-5286E787B43D}" type="slidenum">
              <a:rPr lang="en-US" smtClean="0"/>
              <a:t>62</a:t>
            </a:fld>
            <a:endParaRPr lang="en-US"/>
          </a:p>
        </p:txBody>
      </p:sp>
    </p:spTree>
    <p:extLst>
      <p:ext uri="{BB962C8B-B14F-4D97-AF65-F5344CB8AC3E}">
        <p14:creationId xmlns:p14="http://schemas.microsoft.com/office/powerpoint/2010/main" val="12631405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F741B-02E3-4E43-810B-6DF1AF4832A7}"/>
              </a:ext>
            </a:extLst>
          </p:cNvPr>
          <p:cNvSpPr>
            <a:spLocks noGrp="1"/>
          </p:cNvSpPr>
          <p:nvPr>
            <p:ph type="title"/>
          </p:nvPr>
        </p:nvSpPr>
        <p:spPr/>
        <p:txBody>
          <a:bodyPr/>
          <a:lstStyle/>
          <a:p>
            <a:r>
              <a:rPr lang="en-US" dirty="0"/>
              <a:t>Implementation Resources</a:t>
            </a:r>
          </a:p>
        </p:txBody>
      </p:sp>
      <p:sp>
        <p:nvSpPr>
          <p:cNvPr id="3" name="Content Placeholder 2">
            <a:extLst>
              <a:ext uri="{FF2B5EF4-FFF2-40B4-BE49-F238E27FC236}">
                <a16:creationId xmlns:a16="http://schemas.microsoft.com/office/drawing/2014/main" id="{B996D837-718A-418D-86C0-7B6BB6FEA6A0}"/>
              </a:ext>
            </a:extLst>
          </p:cNvPr>
          <p:cNvSpPr>
            <a:spLocks noGrp="1"/>
          </p:cNvSpPr>
          <p:nvPr>
            <p:ph idx="1"/>
          </p:nvPr>
        </p:nvSpPr>
        <p:spPr/>
        <p:txBody>
          <a:bodyPr>
            <a:normAutofit lnSpcReduction="10000"/>
          </a:bodyPr>
          <a:lstStyle/>
          <a:p>
            <a:pPr>
              <a:spcBef>
                <a:spcPts val="0"/>
              </a:spcBef>
              <a:spcAft>
                <a:spcPts val="1800"/>
              </a:spcAft>
            </a:pPr>
            <a:r>
              <a:rPr lang="en-US" dirty="0">
                <a:hlinkClick r:id="rId3"/>
              </a:rPr>
              <a:t>NTACT Predictor Implementation School/District Self-Assessment</a:t>
            </a:r>
            <a:r>
              <a:rPr lang="en-US" dirty="0"/>
              <a:t>: Checklist to determine degree to which school/district is implementing practices that promote positive post-school outcomes </a:t>
            </a:r>
          </a:p>
          <a:p>
            <a:pPr>
              <a:spcBef>
                <a:spcPts val="0"/>
              </a:spcBef>
              <a:spcAft>
                <a:spcPts val="1800"/>
              </a:spcAft>
            </a:pPr>
            <a:r>
              <a:rPr lang="en-US" dirty="0">
                <a:hlinkClick r:id="rId4"/>
              </a:rPr>
              <a:t>NTACT Toolkits</a:t>
            </a:r>
            <a:r>
              <a:rPr lang="en-US" dirty="0"/>
              <a:t>: Collections of resources on a variety of transition-related topics, including Resource mapping, School based enterprise, Transition Assessment, and Transition Fairs</a:t>
            </a:r>
          </a:p>
          <a:p>
            <a:pPr>
              <a:spcBef>
                <a:spcPts val="0"/>
              </a:spcBef>
              <a:spcAft>
                <a:spcPts val="1800"/>
              </a:spcAft>
            </a:pPr>
            <a:r>
              <a:rPr lang="en-US" dirty="0">
                <a:hlinkClick r:id="rId5"/>
              </a:rPr>
              <a:t>T-Folio</a:t>
            </a:r>
            <a:r>
              <a:rPr lang="en-US" dirty="0"/>
              <a:t>: Free transition portfolio tool to guide youth in exploring, identifying, and planning for their desired post-school goals</a:t>
            </a:r>
          </a:p>
          <a:p>
            <a:pPr>
              <a:spcBef>
                <a:spcPts val="0"/>
              </a:spcBef>
              <a:spcAft>
                <a:spcPts val="1800"/>
              </a:spcAft>
            </a:pPr>
            <a:endParaRPr lang="en-US" dirty="0"/>
          </a:p>
        </p:txBody>
      </p:sp>
      <p:sp>
        <p:nvSpPr>
          <p:cNvPr id="4" name="Slide Number Placeholder 3">
            <a:extLst>
              <a:ext uri="{FF2B5EF4-FFF2-40B4-BE49-F238E27FC236}">
                <a16:creationId xmlns:a16="http://schemas.microsoft.com/office/drawing/2014/main" id="{C6C3FB15-1B56-4130-8253-53446AF3CBD4}"/>
              </a:ext>
            </a:extLst>
          </p:cNvPr>
          <p:cNvSpPr>
            <a:spLocks noGrp="1"/>
          </p:cNvSpPr>
          <p:nvPr>
            <p:ph type="sldNum" sz="quarter" idx="12"/>
          </p:nvPr>
        </p:nvSpPr>
        <p:spPr/>
        <p:txBody>
          <a:bodyPr/>
          <a:lstStyle/>
          <a:p>
            <a:fld id="{50ADEE99-5B15-4B10-A3EB-5286E787B43D}" type="slidenum">
              <a:rPr lang="en-US" smtClean="0"/>
              <a:t>63</a:t>
            </a:fld>
            <a:endParaRPr lang="en-US"/>
          </a:p>
        </p:txBody>
      </p:sp>
    </p:spTree>
    <p:extLst>
      <p:ext uri="{BB962C8B-B14F-4D97-AF65-F5344CB8AC3E}">
        <p14:creationId xmlns:p14="http://schemas.microsoft.com/office/powerpoint/2010/main" val="13170087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47F9-F365-4904-A569-C6E8AF943892}"/>
              </a:ext>
            </a:extLst>
          </p:cNvPr>
          <p:cNvSpPr>
            <a:spLocks noGrp="1"/>
          </p:cNvSpPr>
          <p:nvPr>
            <p:ph type="title"/>
          </p:nvPr>
        </p:nvSpPr>
        <p:spPr/>
        <p:txBody>
          <a:bodyPr/>
          <a:lstStyle/>
          <a:p>
            <a:r>
              <a:rPr lang="en-US" dirty="0"/>
              <a:t>TSF2: Diving deeper into data</a:t>
            </a:r>
          </a:p>
        </p:txBody>
      </p:sp>
      <p:sp>
        <p:nvSpPr>
          <p:cNvPr id="3" name="Text Placeholder 2">
            <a:extLst>
              <a:ext uri="{FF2B5EF4-FFF2-40B4-BE49-F238E27FC236}">
                <a16:creationId xmlns:a16="http://schemas.microsoft.com/office/drawing/2014/main" id="{50CE27F6-EC26-4951-A462-6EFEC735CB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60BA2B-6515-492D-BB7E-4EB1ACB52113}"/>
              </a:ext>
            </a:extLst>
          </p:cNvPr>
          <p:cNvSpPr>
            <a:spLocks noGrp="1"/>
          </p:cNvSpPr>
          <p:nvPr>
            <p:ph type="sldNum" sz="quarter" idx="12"/>
          </p:nvPr>
        </p:nvSpPr>
        <p:spPr/>
        <p:txBody>
          <a:bodyPr/>
          <a:lstStyle/>
          <a:p>
            <a:fld id="{50ADEE99-5B15-4B10-A3EB-5286E787B43D}" type="slidenum">
              <a:rPr lang="en-US" smtClean="0"/>
              <a:t>64</a:t>
            </a:fld>
            <a:endParaRPr lang="en-US"/>
          </a:p>
        </p:txBody>
      </p:sp>
    </p:spTree>
    <p:extLst>
      <p:ext uri="{BB962C8B-B14F-4D97-AF65-F5344CB8AC3E}">
        <p14:creationId xmlns:p14="http://schemas.microsoft.com/office/powerpoint/2010/main" val="33147406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C66280-BEA6-4735-8472-2714C9852943}"/>
              </a:ext>
            </a:extLst>
          </p:cNvPr>
          <p:cNvSpPr>
            <a:spLocks noGrp="1"/>
          </p:cNvSpPr>
          <p:nvPr>
            <p:ph type="title"/>
          </p:nvPr>
        </p:nvSpPr>
        <p:spPr/>
        <p:txBody>
          <a:bodyPr/>
          <a:lstStyle/>
          <a:p>
            <a:r>
              <a:rPr lang="en-US" dirty="0"/>
              <a:t>Reports in TSF2</a:t>
            </a:r>
          </a:p>
        </p:txBody>
      </p:sp>
      <p:sp>
        <p:nvSpPr>
          <p:cNvPr id="6" name="Content Placeholder 5">
            <a:extLst>
              <a:ext uri="{FF2B5EF4-FFF2-40B4-BE49-F238E27FC236}">
                <a16:creationId xmlns:a16="http://schemas.microsoft.com/office/drawing/2014/main" id="{4865C594-F8E6-437A-9CB9-B261B04930CE}"/>
              </a:ext>
            </a:extLst>
          </p:cNvPr>
          <p:cNvSpPr>
            <a:spLocks noGrp="1"/>
          </p:cNvSpPr>
          <p:nvPr>
            <p:ph idx="1"/>
          </p:nvPr>
        </p:nvSpPr>
        <p:spPr/>
        <p:txBody>
          <a:bodyPr/>
          <a:lstStyle/>
          <a:p>
            <a:r>
              <a:rPr lang="en-US" dirty="0">
                <a:hlinkClick r:id="rId3"/>
              </a:rPr>
              <a:t>www.cctstsf.com</a:t>
            </a:r>
            <a:r>
              <a:rPr lang="en-US" dirty="0"/>
              <a:t> </a:t>
            </a:r>
            <a:r>
              <a:rPr lang="en-US"/>
              <a:t>or </a:t>
            </a:r>
            <a:r>
              <a:rPr lang="en-US">
                <a:hlinkClick r:id="rId4"/>
              </a:rPr>
              <a:t>www.cctstsf.org</a:t>
            </a:r>
            <a:endParaRPr lang="en-US"/>
          </a:p>
          <a:p>
            <a:endParaRPr lang="en-US" dirty="0"/>
          </a:p>
        </p:txBody>
      </p:sp>
      <p:sp>
        <p:nvSpPr>
          <p:cNvPr id="4" name="Slide Number Placeholder 3">
            <a:extLst>
              <a:ext uri="{FF2B5EF4-FFF2-40B4-BE49-F238E27FC236}">
                <a16:creationId xmlns:a16="http://schemas.microsoft.com/office/drawing/2014/main" id="{D6B6C25E-6919-4174-80BB-EC2B3DD1804D}"/>
              </a:ext>
            </a:extLst>
          </p:cNvPr>
          <p:cNvSpPr>
            <a:spLocks noGrp="1"/>
          </p:cNvSpPr>
          <p:nvPr>
            <p:ph type="sldNum" sz="quarter" idx="12"/>
          </p:nvPr>
        </p:nvSpPr>
        <p:spPr/>
        <p:txBody>
          <a:bodyPr/>
          <a:lstStyle/>
          <a:p>
            <a:fld id="{50ADEE99-5B15-4B10-A3EB-5286E787B43D}" type="slidenum">
              <a:rPr lang="en-US" smtClean="0"/>
              <a:t>65</a:t>
            </a:fld>
            <a:endParaRPr lang="en-US"/>
          </a:p>
        </p:txBody>
      </p:sp>
    </p:spTree>
    <p:extLst>
      <p:ext uri="{BB962C8B-B14F-4D97-AF65-F5344CB8AC3E}">
        <p14:creationId xmlns:p14="http://schemas.microsoft.com/office/powerpoint/2010/main" val="2600812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9F99-8D44-45E2-AF7F-5BB3DB7D82C0}"/>
              </a:ext>
            </a:extLst>
          </p:cNvPr>
          <p:cNvSpPr>
            <a:spLocks noGrp="1"/>
          </p:cNvSpPr>
          <p:nvPr>
            <p:ph type="title"/>
          </p:nvPr>
        </p:nvSpPr>
        <p:spPr/>
        <p:txBody>
          <a:bodyPr>
            <a:normAutofit/>
          </a:bodyPr>
          <a:lstStyle/>
          <a:p>
            <a:r>
              <a:rPr lang="en-US" dirty="0"/>
              <a:t>TSF2: Diving deeper into data: Screenshot 1</a:t>
            </a:r>
          </a:p>
        </p:txBody>
      </p:sp>
      <p:pic>
        <p:nvPicPr>
          <p:cNvPr id="6" name="Content Placeholder 5" descr="TSF2 screenshot of home page, Post-School Survey on top navigation bar selected, then reports selected">
            <a:extLst>
              <a:ext uri="{FF2B5EF4-FFF2-40B4-BE49-F238E27FC236}">
                <a16:creationId xmlns:a16="http://schemas.microsoft.com/office/drawing/2014/main" id="{6F6628C1-8A20-44EC-BA8D-B4C847FDAC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618" y="0"/>
            <a:ext cx="12171382" cy="6858000"/>
          </a:xfrm>
        </p:spPr>
      </p:pic>
      <p:sp>
        <p:nvSpPr>
          <p:cNvPr id="4" name="Slide Number Placeholder 3">
            <a:extLst>
              <a:ext uri="{FF2B5EF4-FFF2-40B4-BE49-F238E27FC236}">
                <a16:creationId xmlns:a16="http://schemas.microsoft.com/office/drawing/2014/main" id="{4672B48A-BE1C-4355-BA87-F90D112B015C}"/>
              </a:ext>
            </a:extLst>
          </p:cNvPr>
          <p:cNvSpPr>
            <a:spLocks noGrp="1"/>
          </p:cNvSpPr>
          <p:nvPr>
            <p:ph type="sldNum" sz="quarter" idx="12"/>
          </p:nvPr>
        </p:nvSpPr>
        <p:spPr/>
        <p:txBody>
          <a:bodyPr/>
          <a:lstStyle/>
          <a:p>
            <a:fld id="{50ADEE99-5B15-4B10-A3EB-5286E787B43D}" type="slidenum">
              <a:rPr lang="en-US" smtClean="0"/>
              <a:t>66</a:t>
            </a:fld>
            <a:endParaRPr lang="en-US"/>
          </a:p>
        </p:txBody>
      </p:sp>
    </p:spTree>
    <p:extLst>
      <p:ext uri="{BB962C8B-B14F-4D97-AF65-F5344CB8AC3E}">
        <p14:creationId xmlns:p14="http://schemas.microsoft.com/office/powerpoint/2010/main" val="11503307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2E91C-15DA-4A2C-AF64-56B8333F3C3C}"/>
              </a:ext>
            </a:extLst>
          </p:cNvPr>
          <p:cNvSpPr>
            <a:spLocks noGrp="1"/>
          </p:cNvSpPr>
          <p:nvPr>
            <p:ph type="title"/>
          </p:nvPr>
        </p:nvSpPr>
        <p:spPr/>
        <p:txBody>
          <a:bodyPr>
            <a:normAutofit/>
          </a:bodyPr>
          <a:lstStyle/>
          <a:p>
            <a:r>
              <a:rPr lang="en-US" dirty="0"/>
              <a:t>TSF2: Diving deeper into data: Screenshot 2</a:t>
            </a:r>
          </a:p>
        </p:txBody>
      </p:sp>
      <p:sp>
        <p:nvSpPr>
          <p:cNvPr id="4" name="Slide Number Placeholder 3">
            <a:extLst>
              <a:ext uri="{FF2B5EF4-FFF2-40B4-BE49-F238E27FC236}">
                <a16:creationId xmlns:a16="http://schemas.microsoft.com/office/drawing/2014/main" id="{A7CF0BA1-A6B9-4321-8975-B0E430C5EB5C}"/>
              </a:ext>
            </a:extLst>
          </p:cNvPr>
          <p:cNvSpPr>
            <a:spLocks noGrp="1"/>
          </p:cNvSpPr>
          <p:nvPr>
            <p:ph type="sldNum" sz="quarter" idx="12"/>
          </p:nvPr>
        </p:nvSpPr>
        <p:spPr/>
        <p:txBody>
          <a:bodyPr/>
          <a:lstStyle/>
          <a:p>
            <a:fld id="{50ADEE99-5B15-4B10-A3EB-5286E787B43D}" type="slidenum">
              <a:rPr lang="en-US" smtClean="0"/>
              <a:t>67</a:t>
            </a:fld>
            <a:endParaRPr lang="en-US"/>
          </a:p>
        </p:txBody>
      </p:sp>
      <p:pic>
        <p:nvPicPr>
          <p:cNvPr id="10" name="Content Placeholder 9" descr="TSF2 screenshot of home screen, reports then contact/response rates selected">
            <a:extLst>
              <a:ext uri="{FF2B5EF4-FFF2-40B4-BE49-F238E27FC236}">
                <a16:creationId xmlns:a16="http://schemas.microsoft.com/office/drawing/2014/main" id="{6FB95681-DE3F-4D26-A502-92E3B606B2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3046" cy="6858000"/>
          </a:xfrm>
        </p:spPr>
      </p:pic>
    </p:spTree>
    <p:extLst>
      <p:ext uri="{BB962C8B-B14F-4D97-AF65-F5344CB8AC3E}">
        <p14:creationId xmlns:p14="http://schemas.microsoft.com/office/powerpoint/2010/main" val="30828760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9BD2-92C6-449B-A168-D49CC364B635}"/>
              </a:ext>
            </a:extLst>
          </p:cNvPr>
          <p:cNvSpPr>
            <a:spLocks noGrp="1"/>
          </p:cNvSpPr>
          <p:nvPr>
            <p:ph type="title"/>
          </p:nvPr>
        </p:nvSpPr>
        <p:spPr/>
        <p:txBody>
          <a:bodyPr/>
          <a:lstStyle/>
          <a:p>
            <a:r>
              <a:rPr lang="en-US" dirty="0"/>
              <a:t>TSF2: Diving deeper into data: Screenshot 3</a:t>
            </a:r>
          </a:p>
        </p:txBody>
      </p:sp>
      <p:sp>
        <p:nvSpPr>
          <p:cNvPr id="4" name="Slide Number Placeholder 3">
            <a:extLst>
              <a:ext uri="{FF2B5EF4-FFF2-40B4-BE49-F238E27FC236}">
                <a16:creationId xmlns:a16="http://schemas.microsoft.com/office/drawing/2014/main" id="{375543B8-4C81-4D8D-97CE-BD3B662F3CFA}"/>
              </a:ext>
            </a:extLst>
          </p:cNvPr>
          <p:cNvSpPr>
            <a:spLocks noGrp="1"/>
          </p:cNvSpPr>
          <p:nvPr>
            <p:ph type="sldNum" sz="quarter" idx="12"/>
          </p:nvPr>
        </p:nvSpPr>
        <p:spPr/>
        <p:txBody>
          <a:bodyPr/>
          <a:lstStyle/>
          <a:p>
            <a:fld id="{50ADEE99-5B15-4B10-A3EB-5286E787B43D}" type="slidenum">
              <a:rPr lang="en-US" smtClean="0"/>
              <a:t>68</a:t>
            </a:fld>
            <a:endParaRPr lang="en-US"/>
          </a:p>
        </p:txBody>
      </p:sp>
      <p:pic>
        <p:nvPicPr>
          <p:cNvPr id="10" name="Content Placeholder 9" descr="TSF2 screenshot of contact/response rate reports. Includes school, district, ESD, and Washington state contact rate and response rate.">
            <a:extLst>
              <a:ext uri="{FF2B5EF4-FFF2-40B4-BE49-F238E27FC236}">
                <a16:creationId xmlns:a16="http://schemas.microsoft.com/office/drawing/2014/main" id="{510AC698-76AD-4E9A-84AE-19CB770B0B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723495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2AC8-7828-460C-9748-480F343F7782}"/>
              </a:ext>
            </a:extLst>
          </p:cNvPr>
          <p:cNvSpPr>
            <a:spLocks noGrp="1"/>
          </p:cNvSpPr>
          <p:nvPr>
            <p:ph type="title"/>
          </p:nvPr>
        </p:nvSpPr>
        <p:spPr/>
        <p:txBody>
          <a:bodyPr/>
          <a:lstStyle/>
          <a:p>
            <a:r>
              <a:rPr lang="en-US" dirty="0"/>
              <a:t>TSF2: Diving deeper into data: Screenshot 4</a:t>
            </a:r>
          </a:p>
        </p:txBody>
      </p:sp>
      <p:pic>
        <p:nvPicPr>
          <p:cNvPr id="6" name="Content Placeholder 5" descr="TSF2 screenshot of home page with exit category report selected from top bar navigation">
            <a:extLst>
              <a:ext uri="{FF2B5EF4-FFF2-40B4-BE49-F238E27FC236}">
                <a16:creationId xmlns:a16="http://schemas.microsoft.com/office/drawing/2014/main" id="{B94584DF-E6C4-4FC9-ABBE-8D5888E9A34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Slide Number Placeholder 3">
            <a:extLst>
              <a:ext uri="{FF2B5EF4-FFF2-40B4-BE49-F238E27FC236}">
                <a16:creationId xmlns:a16="http://schemas.microsoft.com/office/drawing/2014/main" id="{8521361B-0396-456E-B6EF-1B44AE0A6DF0}"/>
              </a:ext>
            </a:extLst>
          </p:cNvPr>
          <p:cNvSpPr>
            <a:spLocks noGrp="1"/>
          </p:cNvSpPr>
          <p:nvPr>
            <p:ph type="sldNum" sz="quarter" idx="12"/>
          </p:nvPr>
        </p:nvSpPr>
        <p:spPr/>
        <p:txBody>
          <a:bodyPr/>
          <a:lstStyle/>
          <a:p>
            <a:fld id="{50ADEE99-5B15-4B10-A3EB-5286E787B43D}" type="slidenum">
              <a:rPr lang="en-US" smtClean="0"/>
              <a:t>69</a:t>
            </a:fld>
            <a:endParaRPr lang="en-US"/>
          </a:p>
        </p:txBody>
      </p:sp>
    </p:spTree>
    <p:extLst>
      <p:ext uri="{BB962C8B-B14F-4D97-AF65-F5344CB8AC3E}">
        <p14:creationId xmlns:p14="http://schemas.microsoft.com/office/powerpoint/2010/main" val="41684112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2567-E840-4C24-9CEF-1290ADC90626}"/>
              </a:ext>
            </a:extLst>
          </p:cNvPr>
          <p:cNvSpPr>
            <a:spLocks noGrp="1"/>
          </p:cNvSpPr>
          <p:nvPr>
            <p:ph type="title"/>
          </p:nvPr>
        </p:nvSpPr>
        <p:spPr/>
        <p:txBody>
          <a:bodyPr/>
          <a:lstStyle/>
          <a:p>
            <a:r>
              <a:rPr lang="en-US" dirty="0">
                <a:solidFill>
                  <a:prstClr val="black"/>
                </a:solidFill>
              </a:rPr>
              <a:t>TSF2: Diving deeper into data: Screenshot 5</a:t>
            </a:r>
            <a:endParaRPr lang="en-US" dirty="0"/>
          </a:p>
        </p:txBody>
      </p:sp>
      <p:pic>
        <p:nvPicPr>
          <p:cNvPr id="6" name="Content Placeholder 5" descr="TSF2 screenshot of report page for exit categories">
            <a:extLst>
              <a:ext uri="{FF2B5EF4-FFF2-40B4-BE49-F238E27FC236}">
                <a16:creationId xmlns:a16="http://schemas.microsoft.com/office/drawing/2014/main" id="{22202054-256E-4FAD-ABCE-BF7A54BDB7D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8" y="1"/>
            <a:ext cx="12192000" cy="6857999"/>
          </a:xfrm>
        </p:spPr>
      </p:pic>
      <p:sp>
        <p:nvSpPr>
          <p:cNvPr id="4" name="Slide Number Placeholder 3">
            <a:extLst>
              <a:ext uri="{FF2B5EF4-FFF2-40B4-BE49-F238E27FC236}">
                <a16:creationId xmlns:a16="http://schemas.microsoft.com/office/drawing/2014/main" id="{7BC026B0-D454-418B-A830-436D6C2221F3}"/>
              </a:ext>
            </a:extLst>
          </p:cNvPr>
          <p:cNvSpPr>
            <a:spLocks noGrp="1"/>
          </p:cNvSpPr>
          <p:nvPr>
            <p:ph type="sldNum" sz="quarter" idx="12"/>
          </p:nvPr>
        </p:nvSpPr>
        <p:spPr/>
        <p:txBody>
          <a:bodyPr/>
          <a:lstStyle/>
          <a:p>
            <a:fld id="{50ADEE99-5B15-4B10-A3EB-5286E787B43D}" type="slidenum">
              <a:rPr lang="en-US" smtClean="0"/>
              <a:t>70</a:t>
            </a:fld>
            <a:endParaRPr lang="en-US"/>
          </a:p>
        </p:txBody>
      </p:sp>
    </p:spTree>
    <p:extLst>
      <p:ext uri="{BB962C8B-B14F-4D97-AF65-F5344CB8AC3E}">
        <p14:creationId xmlns:p14="http://schemas.microsoft.com/office/powerpoint/2010/main" val="22226440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7C76E-97FF-4235-BBEE-AFA771B80676}"/>
              </a:ext>
            </a:extLst>
          </p:cNvPr>
          <p:cNvSpPr>
            <a:spLocks noGrp="1"/>
          </p:cNvSpPr>
          <p:nvPr>
            <p:ph type="title"/>
          </p:nvPr>
        </p:nvSpPr>
        <p:spPr/>
        <p:txBody>
          <a:bodyPr/>
          <a:lstStyle/>
          <a:p>
            <a:r>
              <a:rPr lang="en-US" dirty="0"/>
              <a:t>TSF2: Diving deeper into data: Screenshot 6</a:t>
            </a:r>
          </a:p>
        </p:txBody>
      </p:sp>
      <p:pic>
        <p:nvPicPr>
          <p:cNvPr id="6" name="Content Placeholder 5" descr="TSF2 screenshot of report page for exit categories. One chart with outcome data for leavers who graduated and one chart with outcome data for leavers who dropped out">
            <a:extLst>
              <a:ext uri="{FF2B5EF4-FFF2-40B4-BE49-F238E27FC236}">
                <a16:creationId xmlns:a16="http://schemas.microsoft.com/office/drawing/2014/main" id="{DDDEEE61-48E6-4627-82D1-2864582A28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6858001"/>
          </a:xfrm>
        </p:spPr>
      </p:pic>
      <p:sp>
        <p:nvSpPr>
          <p:cNvPr id="4" name="Slide Number Placeholder 3">
            <a:extLst>
              <a:ext uri="{FF2B5EF4-FFF2-40B4-BE49-F238E27FC236}">
                <a16:creationId xmlns:a16="http://schemas.microsoft.com/office/drawing/2014/main" id="{AEFE3A5E-F9E4-49DF-BB1C-A1C2034A0516}"/>
              </a:ext>
            </a:extLst>
          </p:cNvPr>
          <p:cNvSpPr>
            <a:spLocks noGrp="1"/>
          </p:cNvSpPr>
          <p:nvPr>
            <p:ph type="sldNum" sz="quarter" idx="12"/>
          </p:nvPr>
        </p:nvSpPr>
        <p:spPr/>
        <p:txBody>
          <a:bodyPr/>
          <a:lstStyle/>
          <a:p>
            <a:fld id="{50ADEE99-5B15-4B10-A3EB-5286E787B43D}" type="slidenum">
              <a:rPr lang="en-US" smtClean="0"/>
              <a:t>71</a:t>
            </a:fld>
            <a:endParaRPr lang="en-US"/>
          </a:p>
        </p:txBody>
      </p:sp>
    </p:spTree>
    <p:extLst>
      <p:ext uri="{BB962C8B-B14F-4D97-AF65-F5344CB8AC3E}">
        <p14:creationId xmlns:p14="http://schemas.microsoft.com/office/powerpoint/2010/main" val="2268625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0F96-7CD7-4048-A78A-19B8EF0D093A}"/>
              </a:ext>
            </a:extLst>
          </p:cNvPr>
          <p:cNvSpPr>
            <a:spLocks noGrp="1"/>
          </p:cNvSpPr>
          <p:nvPr>
            <p:ph type="title"/>
          </p:nvPr>
        </p:nvSpPr>
        <p:spPr/>
        <p:txBody>
          <a:bodyPr/>
          <a:lstStyle/>
          <a:p>
            <a:r>
              <a:rPr lang="en-US" dirty="0"/>
              <a:t>TSF2: Diving deeper into data: Screenshot 7</a:t>
            </a:r>
          </a:p>
        </p:txBody>
      </p:sp>
      <p:pic>
        <p:nvPicPr>
          <p:cNvPr id="6" name="Content Placeholder 5" descr="TSF2 screenshot of home page. District list selected through top bar navigation">
            <a:extLst>
              <a:ext uri="{FF2B5EF4-FFF2-40B4-BE49-F238E27FC236}">
                <a16:creationId xmlns:a16="http://schemas.microsoft.com/office/drawing/2014/main" id="{49279DAF-C32D-40A7-8002-40888179F6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5766"/>
            <a:ext cx="12192000" cy="6873766"/>
          </a:xfrm>
        </p:spPr>
      </p:pic>
      <p:sp>
        <p:nvSpPr>
          <p:cNvPr id="4" name="Slide Number Placeholder 3">
            <a:extLst>
              <a:ext uri="{FF2B5EF4-FFF2-40B4-BE49-F238E27FC236}">
                <a16:creationId xmlns:a16="http://schemas.microsoft.com/office/drawing/2014/main" id="{18BF7970-2079-418D-8871-16399152CA16}"/>
              </a:ext>
            </a:extLst>
          </p:cNvPr>
          <p:cNvSpPr>
            <a:spLocks noGrp="1"/>
          </p:cNvSpPr>
          <p:nvPr>
            <p:ph type="sldNum" sz="quarter" idx="12"/>
          </p:nvPr>
        </p:nvSpPr>
        <p:spPr/>
        <p:txBody>
          <a:bodyPr/>
          <a:lstStyle/>
          <a:p>
            <a:fld id="{50ADEE99-5B15-4B10-A3EB-5286E787B43D}" type="slidenum">
              <a:rPr lang="en-US" smtClean="0"/>
              <a:t>72</a:t>
            </a:fld>
            <a:endParaRPr lang="en-US"/>
          </a:p>
        </p:txBody>
      </p:sp>
    </p:spTree>
    <p:extLst>
      <p:ext uri="{BB962C8B-B14F-4D97-AF65-F5344CB8AC3E}">
        <p14:creationId xmlns:p14="http://schemas.microsoft.com/office/powerpoint/2010/main" val="30103198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644D-3B7C-4C84-A18F-6F3695520F72}"/>
              </a:ext>
            </a:extLst>
          </p:cNvPr>
          <p:cNvSpPr>
            <a:spLocks noGrp="1"/>
          </p:cNvSpPr>
          <p:nvPr>
            <p:ph type="title"/>
          </p:nvPr>
        </p:nvSpPr>
        <p:spPr/>
        <p:txBody>
          <a:bodyPr/>
          <a:lstStyle/>
          <a:p>
            <a:r>
              <a:rPr lang="en-US" dirty="0"/>
              <a:t>TSF2: Diving deeper into data: Screenshot 8</a:t>
            </a:r>
          </a:p>
        </p:txBody>
      </p:sp>
      <p:sp>
        <p:nvSpPr>
          <p:cNvPr id="4" name="Slide Number Placeholder 3">
            <a:extLst>
              <a:ext uri="{FF2B5EF4-FFF2-40B4-BE49-F238E27FC236}">
                <a16:creationId xmlns:a16="http://schemas.microsoft.com/office/drawing/2014/main" id="{80971951-E621-4015-BAC5-AD47D40323D6}"/>
              </a:ext>
            </a:extLst>
          </p:cNvPr>
          <p:cNvSpPr>
            <a:spLocks noGrp="1"/>
          </p:cNvSpPr>
          <p:nvPr>
            <p:ph type="sldNum" sz="quarter" idx="12"/>
          </p:nvPr>
        </p:nvSpPr>
        <p:spPr/>
        <p:txBody>
          <a:bodyPr/>
          <a:lstStyle/>
          <a:p>
            <a:fld id="{50ADEE99-5B15-4B10-A3EB-5286E787B43D}" type="slidenum">
              <a:rPr lang="en-US" smtClean="0"/>
              <a:t>73</a:t>
            </a:fld>
            <a:endParaRPr lang="en-US"/>
          </a:p>
        </p:txBody>
      </p:sp>
      <p:pic>
        <p:nvPicPr>
          <p:cNvPr id="10" name="Content Placeholder 9" descr="TSF2 screenshot of district list page. Link to download raw data spreadsheet highlighted">
            <a:extLst>
              <a:ext uri="{FF2B5EF4-FFF2-40B4-BE49-F238E27FC236}">
                <a16:creationId xmlns:a16="http://schemas.microsoft.com/office/drawing/2014/main" id="{01213EC1-5E01-423E-A6C9-8A26CEEB0C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96" y="0"/>
            <a:ext cx="12168004" cy="6858000"/>
          </a:xfrm>
        </p:spPr>
      </p:pic>
    </p:spTree>
    <p:extLst>
      <p:ext uri="{BB962C8B-B14F-4D97-AF65-F5344CB8AC3E}">
        <p14:creationId xmlns:p14="http://schemas.microsoft.com/office/powerpoint/2010/main" val="5257492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895489-45A6-4AA2-B0C8-1929185AA88B}"/>
              </a:ext>
            </a:extLst>
          </p:cNvPr>
          <p:cNvSpPr>
            <a:spLocks noGrp="1"/>
          </p:cNvSpPr>
          <p:nvPr>
            <p:ph type="title"/>
          </p:nvPr>
        </p:nvSpPr>
        <p:spPr/>
        <p:txBody>
          <a:bodyPr/>
          <a:lstStyle/>
          <a:p>
            <a:r>
              <a:rPr lang="en-US" dirty="0"/>
              <a:t>Questions?</a:t>
            </a:r>
          </a:p>
        </p:txBody>
      </p:sp>
      <p:sp>
        <p:nvSpPr>
          <p:cNvPr id="6" name="Text Placeholder 5">
            <a:extLst>
              <a:ext uri="{FF2B5EF4-FFF2-40B4-BE49-F238E27FC236}">
                <a16:creationId xmlns:a16="http://schemas.microsoft.com/office/drawing/2014/main" id="{4D0C2EDB-4658-4518-BE0F-15A6A7859C96}"/>
              </a:ext>
            </a:extLst>
          </p:cNvPr>
          <p:cNvSpPr>
            <a:spLocks noGrp="1"/>
          </p:cNvSpPr>
          <p:nvPr>
            <p:ph type="body" idx="1"/>
          </p:nvPr>
        </p:nvSpPr>
        <p:spPr/>
        <p:txBody>
          <a:bodyPr/>
          <a:lstStyle/>
          <a:p>
            <a:r>
              <a:rPr lang="en-US" dirty="0"/>
              <a:t>Please complete a quick session feedback form. Thank you! </a:t>
            </a:r>
          </a:p>
        </p:txBody>
      </p:sp>
      <p:sp>
        <p:nvSpPr>
          <p:cNvPr id="4" name="Slide Number Placeholder 3">
            <a:extLst>
              <a:ext uri="{FF2B5EF4-FFF2-40B4-BE49-F238E27FC236}">
                <a16:creationId xmlns:a16="http://schemas.microsoft.com/office/drawing/2014/main" id="{806D573F-862B-4C3C-9071-791FE5DC2B18}"/>
              </a:ext>
            </a:extLst>
          </p:cNvPr>
          <p:cNvSpPr>
            <a:spLocks noGrp="1"/>
          </p:cNvSpPr>
          <p:nvPr>
            <p:ph type="sldNum" sz="quarter" idx="12"/>
          </p:nvPr>
        </p:nvSpPr>
        <p:spPr/>
        <p:txBody>
          <a:bodyPr/>
          <a:lstStyle/>
          <a:p>
            <a:fld id="{50ADEE99-5B15-4B10-A3EB-5286E787B43D}" type="slidenum">
              <a:rPr lang="en-US" smtClean="0"/>
              <a:t>74</a:t>
            </a:fld>
            <a:endParaRPr lang="en-US"/>
          </a:p>
        </p:txBody>
      </p:sp>
    </p:spTree>
    <p:extLst>
      <p:ext uri="{BB962C8B-B14F-4D97-AF65-F5344CB8AC3E}">
        <p14:creationId xmlns:p14="http://schemas.microsoft.com/office/powerpoint/2010/main" val="11184938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CCTS Contact</a:t>
            </a:r>
          </a:p>
        </p:txBody>
      </p:sp>
      <p:sp>
        <p:nvSpPr>
          <p:cNvPr id="3" name="Content Placeholder 2"/>
          <p:cNvSpPr>
            <a:spLocks noGrp="1"/>
          </p:cNvSpPr>
          <p:nvPr>
            <p:ph idx="1"/>
          </p:nvPr>
        </p:nvSpPr>
        <p:spPr/>
        <p:txBody>
          <a:bodyPr>
            <a:normAutofit/>
          </a:bodyPr>
          <a:lstStyle/>
          <a:p>
            <a:pPr marL="0" indent="0">
              <a:spcBef>
                <a:spcPts val="0"/>
              </a:spcBef>
              <a:buSzPct val="25000"/>
              <a:buNone/>
            </a:pPr>
            <a:r>
              <a:rPr lang="en-US" b="1" dirty="0">
                <a:solidFill>
                  <a:schemeClr val="dk1"/>
                </a:solidFill>
                <a:ea typeface="Calibri"/>
                <a:sym typeface="Calibri"/>
              </a:rPr>
              <a:t>CCTS General Information</a:t>
            </a:r>
            <a:endParaRPr lang="en-US" dirty="0">
              <a:solidFill>
                <a:schemeClr val="dk1"/>
              </a:solidFill>
              <a:ea typeface="Calibri"/>
              <a:sym typeface="Calibri"/>
            </a:endParaRPr>
          </a:p>
          <a:p>
            <a:pPr marL="0" indent="0">
              <a:spcBef>
                <a:spcPts val="0"/>
              </a:spcBef>
              <a:buSzPct val="25000"/>
              <a:buNone/>
            </a:pPr>
            <a:r>
              <a:rPr lang="en-US" u="sng" dirty="0">
                <a:solidFill>
                  <a:schemeClr val="hlink"/>
                </a:solidFill>
                <a:latin typeface="Arial"/>
                <a:ea typeface="Arial"/>
                <a:cs typeface="Arial"/>
                <a:sym typeface="Arial"/>
              </a:rPr>
              <a:t>ccts@seattleu.edu</a:t>
            </a:r>
            <a:endParaRPr lang="en-US" dirty="0">
              <a:solidFill>
                <a:schemeClr val="dk1"/>
              </a:solidFill>
              <a:latin typeface="Arial"/>
              <a:ea typeface="Arial"/>
              <a:cs typeface="Arial"/>
              <a:sym typeface="Arial"/>
            </a:endParaRPr>
          </a:p>
          <a:p>
            <a:pPr marL="0" indent="0">
              <a:spcBef>
                <a:spcPts val="0"/>
              </a:spcBef>
              <a:buClr>
                <a:schemeClr val="dk1"/>
              </a:buClr>
              <a:buSzPct val="25000"/>
              <a:buNone/>
            </a:pPr>
            <a:r>
              <a:rPr lang="en-US" dirty="0">
                <a:solidFill>
                  <a:schemeClr val="dk1"/>
                </a:solidFill>
                <a:latin typeface="Arial"/>
                <a:ea typeface="Arial"/>
                <a:cs typeface="Arial"/>
                <a:sym typeface="Arial"/>
              </a:rPr>
              <a:t>206-296-6494</a:t>
            </a:r>
          </a:p>
          <a:p>
            <a:pPr marL="0" indent="0">
              <a:spcBef>
                <a:spcPts val="0"/>
              </a:spcBef>
              <a:buClr>
                <a:schemeClr val="dk1"/>
              </a:buClr>
              <a:buSzPct val="25000"/>
              <a:buNone/>
            </a:pPr>
            <a:r>
              <a:rPr lang="en-US" u="sng" dirty="0">
                <a:solidFill>
                  <a:schemeClr val="hlink"/>
                </a:solidFill>
                <a:latin typeface="Arial"/>
                <a:ea typeface="Arial"/>
                <a:cs typeface="Arial"/>
                <a:sym typeface="Arial"/>
                <a:hlinkClick r:id="rId3"/>
              </a:rPr>
              <a:t>www.seattleu.edu/ccts</a:t>
            </a:r>
            <a:endParaRPr lang="en-US" dirty="0">
              <a:solidFill>
                <a:schemeClr val="dk1"/>
              </a:solidFill>
              <a:latin typeface="Arial"/>
              <a:ea typeface="Arial"/>
              <a:cs typeface="Arial"/>
              <a:sym typeface="Arial"/>
            </a:endParaRPr>
          </a:p>
          <a:p>
            <a:pPr marL="0" indent="0">
              <a:spcBef>
                <a:spcPts val="0"/>
              </a:spcBef>
              <a:buClr>
                <a:schemeClr val="dk1"/>
              </a:buClr>
              <a:buSzPct val="25000"/>
              <a:buNone/>
            </a:pPr>
            <a:endParaRPr lang="en-US" u="sng" dirty="0">
              <a:solidFill>
                <a:schemeClr val="hlink"/>
              </a:solidFill>
              <a:latin typeface="Arial"/>
              <a:cs typeface="Arial"/>
              <a:sym typeface="Arial"/>
              <a:hlinkClick r:id="rId3"/>
            </a:endParaRPr>
          </a:p>
          <a:p>
            <a:pPr marL="0" indent="0">
              <a:spcBef>
                <a:spcPts val="0"/>
              </a:spcBef>
              <a:buClr>
                <a:schemeClr val="dk1"/>
              </a:buClr>
              <a:buSzPct val="25000"/>
              <a:buNone/>
            </a:pPr>
            <a:r>
              <a:rPr lang="en-US" dirty="0">
                <a:sym typeface="Arial"/>
              </a:rPr>
              <a:t>@WACCTS on </a:t>
            </a:r>
            <a:r>
              <a:rPr lang="en-US" dirty="0">
                <a:sym typeface="Arial"/>
                <a:hlinkClick r:id="rId4"/>
              </a:rPr>
              <a:t>Facebook</a:t>
            </a:r>
            <a:r>
              <a:rPr lang="en-US" dirty="0">
                <a:sym typeface="Arial"/>
              </a:rPr>
              <a:t>, </a:t>
            </a:r>
            <a:r>
              <a:rPr lang="en-US" dirty="0">
                <a:sym typeface="Arial"/>
                <a:hlinkClick r:id="rId5"/>
              </a:rPr>
              <a:t>Twitter</a:t>
            </a:r>
            <a:r>
              <a:rPr lang="en-US" dirty="0">
                <a:sym typeface="Arial"/>
              </a:rPr>
              <a:t>, and </a:t>
            </a:r>
            <a:r>
              <a:rPr lang="en-US" dirty="0">
                <a:sym typeface="Arial"/>
                <a:hlinkClick r:id="rId6"/>
              </a:rPr>
              <a:t>Pinterest</a:t>
            </a:r>
            <a:endParaRPr lang="en-US" dirty="0">
              <a:sym typeface="Arial"/>
            </a:endParaRPr>
          </a:p>
        </p:txBody>
      </p:sp>
      <p:sp>
        <p:nvSpPr>
          <p:cNvPr id="6" name="Slide Number Placeholder 5"/>
          <p:cNvSpPr>
            <a:spLocks noGrp="1"/>
          </p:cNvSpPr>
          <p:nvPr>
            <p:ph type="sldNum" sz="quarter" idx="12"/>
          </p:nvPr>
        </p:nvSpPr>
        <p:spPr/>
        <p:txBody>
          <a:bodyPr/>
          <a:lstStyle/>
          <a:p>
            <a:fld id="{50ADEE99-5B15-4B10-A3EB-5286E787B43D}" type="slidenum">
              <a:rPr lang="en-US" smtClean="0"/>
              <a:t>75</a:t>
            </a:fld>
            <a:endParaRPr lang="en-US" dirty="0"/>
          </a:p>
        </p:txBody>
      </p:sp>
    </p:spTree>
    <p:extLst>
      <p:ext uri="{BB962C8B-B14F-4D97-AF65-F5344CB8AC3E}">
        <p14:creationId xmlns:p14="http://schemas.microsoft.com/office/powerpoint/2010/main" val="3374035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66E8-C99B-40D1-B327-640AE862D4E1}"/>
              </a:ext>
            </a:extLst>
          </p:cNvPr>
          <p:cNvSpPr>
            <a:spLocks noGrp="1"/>
          </p:cNvSpPr>
          <p:nvPr>
            <p:ph type="title"/>
          </p:nvPr>
        </p:nvSpPr>
        <p:spPr/>
        <p:txBody>
          <a:bodyPr/>
          <a:lstStyle/>
          <a:p>
            <a:r>
              <a:rPr lang="en-US" dirty="0"/>
              <a:t>Citations for PSO Charts and Data</a:t>
            </a:r>
          </a:p>
        </p:txBody>
      </p:sp>
      <p:sp>
        <p:nvSpPr>
          <p:cNvPr id="3" name="Content Placeholder 2">
            <a:extLst>
              <a:ext uri="{FF2B5EF4-FFF2-40B4-BE49-F238E27FC236}">
                <a16:creationId xmlns:a16="http://schemas.microsoft.com/office/drawing/2014/main" id="{06087FCB-4B4C-4F4A-BD33-7F54937E83C4}"/>
              </a:ext>
            </a:extLst>
          </p:cNvPr>
          <p:cNvSpPr>
            <a:spLocks noGrp="1"/>
          </p:cNvSpPr>
          <p:nvPr>
            <p:ph idx="1"/>
          </p:nvPr>
        </p:nvSpPr>
        <p:spPr/>
        <p:txBody>
          <a:bodyPr>
            <a:normAutofit/>
          </a:bodyPr>
          <a:lstStyle/>
          <a:p>
            <a:pPr marL="0" indent="0">
              <a:spcBef>
                <a:spcPts val="0"/>
              </a:spcBef>
              <a:spcAft>
                <a:spcPts val="2400"/>
              </a:spcAft>
              <a:buNone/>
            </a:pPr>
            <a:r>
              <a:rPr lang="en-US" dirty="0"/>
              <a:t>Center for Change in Transition Services</a:t>
            </a:r>
            <a:r>
              <a:rPr lang="en-GB" i="1" dirty="0"/>
              <a:t>, </a:t>
            </a:r>
            <a:r>
              <a:rPr lang="en-GB" dirty="0"/>
              <a:t>Seattle University (January, 2019)</a:t>
            </a:r>
            <a:r>
              <a:rPr lang="en-GB" i="1" dirty="0"/>
              <a:t>. Indicator 14 Post-School Outcome Mini-Report, Washington state, 2016-2017</a:t>
            </a:r>
            <a:r>
              <a:rPr lang="en-GB" dirty="0"/>
              <a:t>. </a:t>
            </a:r>
          </a:p>
        </p:txBody>
      </p:sp>
      <p:sp>
        <p:nvSpPr>
          <p:cNvPr id="4" name="Slide Number Placeholder 3">
            <a:extLst>
              <a:ext uri="{FF2B5EF4-FFF2-40B4-BE49-F238E27FC236}">
                <a16:creationId xmlns:a16="http://schemas.microsoft.com/office/drawing/2014/main" id="{0ACF6781-23B8-46AA-B654-F3377D9E37FC}"/>
              </a:ext>
            </a:extLst>
          </p:cNvPr>
          <p:cNvSpPr>
            <a:spLocks noGrp="1"/>
          </p:cNvSpPr>
          <p:nvPr>
            <p:ph type="sldNum" sz="quarter" idx="12"/>
          </p:nvPr>
        </p:nvSpPr>
        <p:spPr/>
        <p:txBody>
          <a:bodyPr/>
          <a:lstStyle/>
          <a:p>
            <a:fld id="{50ADEE99-5B15-4B10-A3EB-5286E787B43D}" type="slidenum">
              <a:rPr lang="en-US" smtClean="0"/>
              <a:t>76</a:t>
            </a:fld>
            <a:endParaRPr lang="en-US"/>
          </a:p>
        </p:txBody>
      </p:sp>
    </p:spTree>
    <p:extLst>
      <p:ext uri="{BB962C8B-B14F-4D97-AF65-F5344CB8AC3E}">
        <p14:creationId xmlns:p14="http://schemas.microsoft.com/office/powerpoint/2010/main" val="25023038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Citations</a:t>
            </a:r>
          </a:p>
        </p:txBody>
      </p:sp>
      <p:sp>
        <p:nvSpPr>
          <p:cNvPr id="3" name="Content Placeholder 2"/>
          <p:cNvSpPr>
            <a:spLocks noGrp="1"/>
          </p:cNvSpPr>
          <p:nvPr>
            <p:ph idx="1"/>
          </p:nvPr>
        </p:nvSpPr>
        <p:spPr>
          <a:xfrm>
            <a:off x="309103" y="1455576"/>
            <a:ext cx="11374690" cy="4832078"/>
          </a:xfrm>
        </p:spPr>
        <p:txBody>
          <a:bodyPr>
            <a:noAutofit/>
          </a:bodyPr>
          <a:lstStyle/>
          <a:p>
            <a:pPr>
              <a:spcBef>
                <a:spcPts val="0"/>
              </a:spcBef>
              <a:spcAft>
                <a:spcPts val="1200"/>
              </a:spcAft>
            </a:pPr>
            <a:r>
              <a:rPr lang="en-US" sz="2000" dirty="0"/>
              <a:t>Kohler, P. D., </a:t>
            </a:r>
            <a:r>
              <a:rPr lang="en-US" sz="2000" dirty="0" err="1"/>
              <a:t>Gothberg</a:t>
            </a:r>
            <a:r>
              <a:rPr lang="en-US" sz="2000" dirty="0"/>
              <a:t>, J., &amp; Hill, J. (2009, November 12). </a:t>
            </a:r>
            <a:r>
              <a:rPr lang="en-US" sz="2000" i="1" dirty="0"/>
              <a:t>NSTTAC Evaluation Toolkit</a:t>
            </a:r>
            <a:r>
              <a:rPr lang="en-US" sz="2000" dirty="0"/>
              <a:t> [PDF]. Kalamazoo: Western Michigan University. http://comm.eval.org/HigherLogic/System/DownloadDocumentFile.ashx?DocumentFileKey= 8d43c53a-e804-4647-856c-f783fceccff2&amp;forceDialog=0</a:t>
            </a:r>
          </a:p>
          <a:p>
            <a:pPr>
              <a:spcBef>
                <a:spcPts val="0"/>
              </a:spcBef>
              <a:spcAft>
                <a:spcPts val="1200"/>
              </a:spcAft>
            </a:pPr>
            <a:r>
              <a:rPr lang="en-US" sz="2000" dirty="0"/>
              <a:t>Kohler, P. D., </a:t>
            </a:r>
            <a:r>
              <a:rPr lang="en-US" sz="2000" dirty="0" err="1"/>
              <a:t>Gothberg</a:t>
            </a:r>
            <a:r>
              <a:rPr lang="en-US" sz="2000" dirty="0"/>
              <a:t>, J. E., Fowler, C., and Coyle, J. (2016). Taxonomy for transition programming 2.0: A model for planning, organizing, and evaluating transition education, services, and programs. Western Michigan University. Available at www.transitionta.org.</a:t>
            </a:r>
          </a:p>
          <a:p>
            <a:pPr>
              <a:spcBef>
                <a:spcPts val="0"/>
              </a:spcBef>
              <a:spcAft>
                <a:spcPts val="1200"/>
              </a:spcAft>
            </a:pPr>
            <a:r>
              <a:rPr lang="en-US" sz="2000" dirty="0"/>
              <a:t>National Technical Assistance Center on Transition. (2018, October). </a:t>
            </a:r>
            <a:r>
              <a:rPr lang="en-US" sz="2000" i="1" dirty="0"/>
              <a:t>Post-School Outcomes: What’s New, How to Find, Improve, and Use Them </a:t>
            </a:r>
            <a:r>
              <a:rPr lang="en-US" sz="2000" dirty="0"/>
              <a:t>[PDF]. Presented at DCDT, Cedar Rapids, Iowa. </a:t>
            </a:r>
            <a:endParaRPr lang="en-US" sz="2000" i="1" dirty="0"/>
          </a:p>
          <a:p>
            <a:pPr>
              <a:spcBef>
                <a:spcPts val="0"/>
              </a:spcBef>
              <a:spcAft>
                <a:spcPts val="1200"/>
              </a:spcAft>
            </a:pPr>
            <a:r>
              <a:rPr lang="en-US" sz="2000" i="1" dirty="0"/>
              <a:t>Predictors of Post School Success</a:t>
            </a:r>
            <a:r>
              <a:rPr lang="en-US" sz="2000" dirty="0"/>
              <a:t> [PDF]. (</a:t>
            </a:r>
            <a:r>
              <a:rPr lang="en-US" sz="2000" dirty="0" err="1"/>
              <a:t>n.d.</a:t>
            </a:r>
            <a:r>
              <a:rPr lang="en-US" sz="2000" dirty="0"/>
              <a:t>) National Technical Center on Transition. http://transitionta.org/system/files /resources/EPP_Matrix_Preds%20revised.pdf</a:t>
            </a:r>
          </a:p>
        </p:txBody>
      </p:sp>
      <p:sp>
        <p:nvSpPr>
          <p:cNvPr id="4" name="Slide Number Placeholder 3">
            <a:extLst>
              <a:ext uri="{FF2B5EF4-FFF2-40B4-BE49-F238E27FC236}">
                <a16:creationId xmlns:a16="http://schemas.microsoft.com/office/drawing/2014/main" id="{D0AF07BD-0071-4216-907E-85D5E0A10E99}"/>
              </a:ext>
            </a:extLst>
          </p:cNvPr>
          <p:cNvSpPr>
            <a:spLocks noGrp="1"/>
          </p:cNvSpPr>
          <p:nvPr>
            <p:ph type="sldNum" sz="quarter" idx="12"/>
          </p:nvPr>
        </p:nvSpPr>
        <p:spPr/>
        <p:txBody>
          <a:bodyPr/>
          <a:lstStyle/>
          <a:p>
            <a:fld id="{50ADEE99-5B15-4B10-A3EB-5286E787B43D}" type="slidenum">
              <a:rPr lang="en-US" smtClean="0"/>
              <a:t>77</a:t>
            </a:fld>
            <a:endParaRPr lang="en-US"/>
          </a:p>
        </p:txBody>
      </p:sp>
    </p:spTree>
    <p:extLst>
      <p:ext uri="{BB962C8B-B14F-4D97-AF65-F5344CB8AC3E}">
        <p14:creationId xmlns:p14="http://schemas.microsoft.com/office/powerpoint/2010/main" val="11896819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Commons License</a:t>
            </a:r>
          </a:p>
        </p:txBody>
      </p:sp>
      <p:sp>
        <p:nvSpPr>
          <p:cNvPr id="3" name="Content Placeholder 2"/>
          <p:cNvSpPr>
            <a:spLocks noGrp="1"/>
          </p:cNvSpPr>
          <p:nvPr>
            <p:ph idx="1"/>
          </p:nvPr>
        </p:nvSpPr>
        <p:spPr/>
        <p:txBody>
          <a:bodyPr/>
          <a:lstStyle/>
          <a:p>
            <a:r>
              <a:rPr lang="en-US" dirty="0"/>
              <a:t>Except where otherwise noted, content in this presentation is licensed under a </a:t>
            </a:r>
            <a:r>
              <a:rPr lang="en-US" u="sng" dirty="0">
                <a:hlinkClick r:id="rId3"/>
              </a:rPr>
              <a:t>Creative Commons Attribution 4.0 International license</a:t>
            </a:r>
            <a:r>
              <a:rPr lang="en-US" dirty="0"/>
              <a:t>. All logos and trademarks are property of their respective owners.</a:t>
            </a:r>
          </a:p>
          <a:p>
            <a:r>
              <a:rPr lang="en-US" dirty="0"/>
              <a:t>You may share and adapt this material, but you must give appropriate credit, provide a link to the license, and indicate if changes were made.</a:t>
            </a:r>
          </a:p>
          <a:p>
            <a:endParaRPr lang="en-US" dirty="0"/>
          </a:p>
        </p:txBody>
      </p:sp>
      <p:pic>
        <p:nvPicPr>
          <p:cNvPr id="5" name="Picture 6" descr="Creative Commons CC BY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5124" y="5166959"/>
            <a:ext cx="1885374" cy="66459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0ADEE99-5B15-4B10-A3EB-5286E787B43D}" type="slidenum">
              <a:rPr lang="en-US" smtClean="0"/>
              <a:t>78</a:t>
            </a:fld>
            <a:endParaRPr lang="en-US"/>
          </a:p>
        </p:txBody>
      </p:sp>
    </p:spTree>
    <p:extLst>
      <p:ext uri="{BB962C8B-B14F-4D97-AF65-F5344CB8AC3E}">
        <p14:creationId xmlns:p14="http://schemas.microsoft.com/office/powerpoint/2010/main" val="4052006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OSPI Disclaimer</a:t>
            </a:r>
          </a:p>
        </p:txBody>
      </p:sp>
      <p:sp>
        <p:nvSpPr>
          <p:cNvPr id="3" name="Content Placeholder 2"/>
          <p:cNvSpPr>
            <a:spLocks noGrp="1"/>
          </p:cNvSpPr>
          <p:nvPr>
            <p:ph idx="1"/>
          </p:nvPr>
        </p:nvSpPr>
        <p:spPr/>
        <p:txBody>
          <a:bodyPr/>
          <a:lstStyle/>
          <a:p>
            <a:pPr marL="0" indent="0">
              <a:spcBef>
                <a:spcPts val="0"/>
              </a:spcBef>
              <a:spcAft>
                <a:spcPts val="1200"/>
              </a:spcAft>
              <a:buClr>
                <a:schemeClr val="dk1"/>
              </a:buClr>
              <a:buSzPct val="25000"/>
              <a:buNone/>
            </a:pPr>
            <a:r>
              <a:rPr lang="en-US" dirty="0">
                <a:solidFill>
                  <a:schemeClr val="dk1"/>
                </a:solidFill>
                <a:latin typeface="Arial"/>
                <a:ea typeface="Arial"/>
                <a:cs typeface="Arial"/>
                <a:sym typeface="Arial"/>
              </a:rPr>
              <a:t>This presentation is meant to supplement, not supplant reading bulletins and accompanying documents; guidance from the U.S. Department of Education; chapter 392-172A WAC; Part 300 of the federal regulations; and, the Individuals with Disabilities Act. </a:t>
            </a:r>
          </a:p>
          <a:p>
            <a:pPr marL="0" indent="0">
              <a:spcBef>
                <a:spcPts val="400"/>
              </a:spcBef>
              <a:spcAft>
                <a:spcPts val="1200"/>
              </a:spcAft>
              <a:buClr>
                <a:schemeClr val="dk1"/>
              </a:buClr>
              <a:buSzPct val="25000"/>
              <a:buNone/>
            </a:pPr>
            <a:r>
              <a:rPr lang="en-US" dirty="0">
                <a:solidFill>
                  <a:schemeClr val="dk1"/>
                </a:solidFill>
                <a:latin typeface="Arial"/>
                <a:ea typeface="Arial"/>
                <a:cs typeface="Arial"/>
                <a:sym typeface="Arial"/>
              </a:rPr>
              <a:t>This presentation and/or materials should be viewed and applied by users according to their specific needs. The presentation should be used as guidance and is not intended as legal advice. </a:t>
            </a:r>
          </a:p>
          <a:p>
            <a:endParaRPr lang="en-US" dirty="0"/>
          </a:p>
        </p:txBody>
      </p:sp>
      <p:sp>
        <p:nvSpPr>
          <p:cNvPr id="4" name="Slide Number Placeholder 3"/>
          <p:cNvSpPr>
            <a:spLocks noGrp="1"/>
          </p:cNvSpPr>
          <p:nvPr>
            <p:ph type="sldNum" sz="quarter" idx="12"/>
          </p:nvPr>
        </p:nvSpPr>
        <p:spPr/>
        <p:txBody>
          <a:bodyPr/>
          <a:lstStyle/>
          <a:p>
            <a:fld id="{50ADEE99-5B15-4B10-A3EB-5286E787B43D}" type="slidenum">
              <a:rPr lang="en-US" smtClean="0"/>
              <a:t>79</a:t>
            </a:fld>
            <a:endParaRPr lang="en-US"/>
          </a:p>
        </p:txBody>
      </p:sp>
    </p:spTree>
    <p:extLst>
      <p:ext uri="{BB962C8B-B14F-4D97-AF65-F5344CB8AC3E}">
        <p14:creationId xmlns:p14="http://schemas.microsoft.com/office/powerpoint/2010/main" val="4090504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D6AF696B-E5E9-478B-8722-F397A525B56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02B4A9-6ACD-4D3D-92FB-2D69179EA018}" vid="{C3FE57A0-24F4-43CA-8206-B1867B8D03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ccts_ppt_template_20181001</Template>
  <TotalTime>7650</TotalTime>
  <Words>7025</Words>
  <Application>Microsoft Office PowerPoint</Application>
  <PresentationFormat>Widescreen</PresentationFormat>
  <Paragraphs>1011</Paragraphs>
  <Slides>79</Slides>
  <Notes>77</Notes>
  <HiddenSlides>19</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79</vt:i4>
      </vt:variant>
    </vt:vector>
  </HeadingPairs>
  <TitlesOfParts>
    <vt:vector size="89" baseType="lpstr">
      <vt:lpstr>ＭＳ Ｐゴシック</vt:lpstr>
      <vt:lpstr>Arial</vt:lpstr>
      <vt:lpstr>Arial Narrow</vt:lpstr>
      <vt:lpstr>Calibri</vt:lpstr>
      <vt:lpstr>Candara</vt:lpstr>
      <vt:lpstr>Courier New</vt:lpstr>
      <vt:lpstr>Rockwell</vt:lpstr>
      <vt:lpstr>Verdana</vt:lpstr>
      <vt:lpstr>Office Theme</vt:lpstr>
      <vt:lpstr>1_Office Theme</vt:lpstr>
      <vt:lpstr>Using Post-School Outcome Data for Program Planning</vt:lpstr>
      <vt:lpstr>Agenda</vt:lpstr>
      <vt:lpstr>Post-School Survey Overview</vt:lpstr>
      <vt:lpstr>Federal Collection &amp; Reporting</vt:lpstr>
      <vt:lpstr>Critical Interrelationship of Indicators</vt:lpstr>
      <vt:lpstr>Data Collection</vt:lpstr>
      <vt:lpstr>How are PSO Data Collected?</vt:lpstr>
      <vt:lpstr>What Data are Collected? </vt:lpstr>
      <vt:lpstr>Raw data: Open-ended follow-up questions</vt:lpstr>
      <vt:lpstr>What additional information is in raw data?</vt:lpstr>
      <vt:lpstr>Limitations of survey data</vt:lpstr>
      <vt:lpstr>Post-School Outcomes Terms and Definitions</vt:lpstr>
      <vt:lpstr>Commonly Used Terms for 2016-17 Leaver Year</vt:lpstr>
      <vt:lpstr>PSO – Any Engagement vs. No Engagement</vt:lpstr>
      <vt:lpstr>Higher Education</vt:lpstr>
      <vt:lpstr>Other Postsecondary Education/Training</vt:lpstr>
      <vt:lpstr>Competitive Employment</vt:lpstr>
      <vt:lpstr>Some Other Employment</vt:lpstr>
      <vt:lpstr>No Engagement</vt:lpstr>
      <vt:lpstr>Post-School Outcome  Charts and Tables, 2016-17</vt:lpstr>
      <vt:lpstr>State – PSO Bar Chart</vt:lpstr>
      <vt:lpstr>State – PSO Summary</vt:lpstr>
      <vt:lpstr>Breaking Down PSO Data by Engagement</vt:lpstr>
      <vt:lpstr>State – Any Engagement vs. No Engagement, Five-Year Overview Line Graphs</vt:lpstr>
      <vt:lpstr>State – Any Engagement vs. No Engagement, Five-Year Overview Summary</vt:lpstr>
      <vt:lpstr>State – Engagement Outcomes, Five-Year Overview Line Graphs [1 of 2]</vt:lpstr>
      <vt:lpstr>State – Engagement Outcomes, Five-Year Overview Line Graphs [2 of 2]</vt:lpstr>
      <vt:lpstr>State – Engagement Outcomes, Five-Year Overview Summary [1 of 2]</vt:lpstr>
      <vt:lpstr>State – Engagement Outcomes, Five-Year Overview Summary [2 of 2]</vt:lpstr>
      <vt:lpstr>Outcomes by demographic categories</vt:lpstr>
      <vt:lpstr>State – Any Engagement vs. No Engagement by Exit Categories Bar Charts</vt:lpstr>
      <vt:lpstr>State – Any Engagement vs. No Engagement by Exit Categories Summary</vt:lpstr>
      <vt:lpstr>State – Engagement Outcomes by Exit Categories Bar Charts [1 of 2]</vt:lpstr>
      <vt:lpstr>State – Engagement Outcomes by Exit Categories Bar Charts [2 of 2]</vt:lpstr>
      <vt:lpstr>State – Engagement Outcomes for Exit Categories Summary</vt:lpstr>
      <vt:lpstr>State – Any Engagement vs. No Engagement by Gender Categories Bar Charts</vt:lpstr>
      <vt:lpstr>State – Any Engagement vs. No Engagement by Gender Categories Summary</vt:lpstr>
      <vt:lpstr>State –  Engagement Outcomes by Gender Categories Bar Charts [1 of 2]</vt:lpstr>
      <vt:lpstr>State –  Engagement Outcomes by Gender Categories Bar Charts [2 of 2]</vt:lpstr>
      <vt:lpstr>State – Engagement Outcomes for Gender Categories Summary</vt:lpstr>
      <vt:lpstr>State – Any Engagement vs. No Engagement by Race/Ethnicity Categories Bar Charts</vt:lpstr>
      <vt:lpstr>State – Any Engagement vs. No Engagement by Race/Ethnicity Categories Summary</vt:lpstr>
      <vt:lpstr>State – Engagement Outcomes by Race/Ethnicity Categories Bar Charts [1 of 2]</vt:lpstr>
      <vt:lpstr>State – Engagement Outcomes by Race/Ethnicity Categories Bar Charts [2 of 2]</vt:lpstr>
      <vt:lpstr>State – Engagement Outcomes by Race/Ethnicity Categories Summary</vt:lpstr>
      <vt:lpstr>State – Any Engagement vs. No Engagement by Disability Categories Bar Charts</vt:lpstr>
      <vt:lpstr>State – Any Engagement vs. No Engagement by Disability Categories Summary</vt:lpstr>
      <vt:lpstr>State – Engagement Outcomes by Disability Categories Bar Charts [1 of 2]</vt:lpstr>
      <vt:lpstr>State – Engagement Outcomes by Disability Categories Bar Charts [2 of 2]</vt:lpstr>
      <vt:lpstr>State – Engagement Outcomes by Disability Categories Summary</vt:lpstr>
      <vt:lpstr>What do your data tell you?</vt:lpstr>
      <vt:lpstr>Examining your data: Compare with state data</vt:lpstr>
      <vt:lpstr>Data Interpretation Worksheet (1)</vt:lpstr>
      <vt:lpstr>Hypotheses/Questions</vt:lpstr>
      <vt:lpstr>Data Interpretation Worksheet (2)</vt:lpstr>
      <vt:lpstr>What additional data are needed?</vt:lpstr>
      <vt:lpstr>Data Interpretation Worksheet (3)</vt:lpstr>
      <vt:lpstr>Evaluation Tools</vt:lpstr>
      <vt:lpstr>Program improvement</vt:lpstr>
      <vt:lpstr>What does the system need to support use of date for program improvements?</vt:lpstr>
      <vt:lpstr>CCTS Transition Services Flow Chart</vt:lpstr>
      <vt:lpstr>Data Interpretation Worksheet (4)</vt:lpstr>
      <vt:lpstr>Implementation Resources</vt:lpstr>
      <vt:lpstr>TSF2: Diving deeper into data</vt:lpstr>
      <vt:lpstr>Reports in TSF2</vt:lpstr>
      <vt:lpstr>TSF2: Diving deeper into data: Screenshot 1</vt:lpstr>
      <vt:lpstr>TSF2: Diving deeper into data: Screenshot 2</vt:lpstr>
      <vt:lpstr>TSF2: Diving deeper into data: Screenshot 3</vt:lpstr>
      <vt:lpstr>TSF2: Diving deeper into data: Screenshot 4</vt:lpstr>
      <vt:lpstr>TSF2: Diving deeper into data: Screenshot 5</vt:lpstr>
      <vt:lpstr>TSF2: Diving deeper into data: Screenshot 6</vt:lpstr>
      <vt:lpstr>TSF2: Diving deeper into data: Screenshot 7</vt:lpstr>
      <vt:lpstr>TSF2: Diving deeper into data: Screenshot 8</vt:lpstr>
      <vt:lpstr>Questions?</vt:lpstr>
      <vt:lpstr>CCTS Contact</vt:lpstr>
      <vt:lpstr>Citations for PSO Charts and Data</vt:lpstr>
      <vt:lpstr>Additional Citations</vt:lpstr>
      <vt:lpstr>Creative Commons License</vt:lpstr>
      <vt:lpstr>OSPI Disclaimer</vt:lpstr>
    </vt:vector>
  </TitlesOfParts>
  <Company>Seattle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Post-School Outcome Data Tool Kit</dc:title>
  <dc:creator>Shepherd, Jay</dc:creator>
  <cp:lastModifiedBy>Shepherd, Jay</cp:lastModifiedBy>
  <cp:revision>328</cp:revision>
  <dcterms:created xsi:type="dcterms:W3CDTF">2018-11-06T18:37:49Z</dcterms:created>
  <dcterms:modified xsi:type="dcterms:W3CDTF">2019-06-24T17:48:31Z</dcterms:modified>
</cp:coreProperties>
</file>