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304" r:id="rId3"/>
    <p:sldId id="325" r:id="rId4"/>
    <p:sldId id="298" r:id="rId5"/>
    <p:sldId id="303" r:id="rId6"/>
    <p:sldId id="305" r:id="rId7"/>
    <p:sldId id="306" r:id="rId8"/>
    <p:sldId id="344" r:id="rId9"/>
    <p:sldId id="310" r:id="rId10"/>
    <p:sldId id="343" r:id="rId11"/>
    <p:sldId id="311" r:id="rId12"/>
    <p:sldId id="326" r:id="rId13"/>
    <p:sldId id="327" r:id="rId14"/>
    <p:sldId id="312" r:id="rId15"/>
    <p:sldId id="345" r:id="rId16"/>
    <p:sldId id="257" r:id="rId17"/>
    <p:sldId id="379" r:id="rId18"/>
    <p:sldId id="386" r:id="rId19"/>
    <p:sldId id="336" r:id="rId20"/>
    <p:sldId id="313" r:id="rId21"/>
    <p:sldId id="346" r:id="rId22"/>
    <p:sldId id="383" r:id="rId23"/>
    <p:sldId id="358" r:id="rId24"/>
    <p:sldId id="387" r:id="rId25"/>
    <p:sldId id="367" r:id="rId26"/>
    <p:sldId id="373" r:id="rId27"/>
    <p:sldId id="389" r:id="rId28"/>
    <p:sldId id="400" r:id="rId29"/>
    <p:sldId id="483" r:id="rId30"/>
    <p:sldId id="485" r:id="rId31"/>
    <p:sldId id="488" r:id="rId32"/>
    <p:sldId id="500" r:id="rId33"/>
    <p:sldId id="503" r:id="rId34"/>
    <p:sldId id="505" r:id="rId35"/>
    <p:sldId id="398" r:id="rId36"/>
    <p:sldId id="394" r:id="rId37"/>
    <p:sldId id="391" r:id="rId38"/>
    <p:sldId id="390" r:id="rId39"/>
    <p:sldId id="392" r:id="rId40"/>
    <p:sldId id="395" r:id="rId41"/>
    <p:sldId id="397" r:id="rId42"/>
    <p:sldId id="399" r:id="rId43"/>
    <p:sldId id="294" r:id="rId44"/>
    <p:sldId id="382" r:id="rId45"/>
    <p:sldId id="324" r:id="rId46"/>
    <p:sldId id="32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pherd, Jay" initials="SJ" lastIdx="9" clrIdx="0">
    <p:extLst>
      <p:ext uri="{19B8F6BF-5375-455C-9EA6-DF929625EA0E}">
        <p15:presenceInfo xmlns:p15="http://schemas.microsoft.com/office/powerpoint/2012/main" userId="S-1-5-21-413288316-891562695-1233803906-3451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2" autoAdjust="0"/>
  </p:normalViewPr>
  <p:slideViewPr>
    <p:cSldViewPr snapToGrid="0">
      <p:cViewPr>
        <p:scale>
          <a:sx n="54" d="100"/>
          <a:sy n="54" d="100"/>
        </p:scale>
        <p:origin x="465" y="39"/>
      </p:cViewPr>
      <p:guideLst/>
    </p:cSldViewPr>
  </p:slideViewPr>
  <p:outlineViewPr>
    <p:cViewPr>
      <p:scale>
        <a:sx n="33" d="100"/>
        <a:sy n="33" d="100"/>
      </p:scale>
      <p:origin x="0" y="-11574"/>
    </p:cViewPr>
  </p:outlineViewPr>
  <p:notesTextViewPr>
    <p:cViewPr>
      <p:scale>
        <a:sx n="1" d="1"/>
        <a:sy n="1" d="1"/>
      </p:scale>
      <p:origin x="0" y="0"/>
    </p:cViewPr>
  </p:notesTextViewPr>
  <p:notesViewPr>
    <p:cSldViewPr snapToGrid="0">
      <p:cViewPr varScale="1">
        <p:scale>
          <a:sx n="83" d="100"/>
          <a:sy n="83" d="100"/>
        </p:scale>
        <p:origin x="223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Post-School Outcomes</a:t>
            </a:r>
            <a:r>
              <a:rPr lang="en-US" sz="2000" b="1" baseline="0" dirty="0">
                <a:solidFill>
                  <a:schemeClr val="tx1"/>
                </a:solidFill>
                <a:effectLst/>
              </a:rPr>
              <a:t>, </a:t>
            </a:r>
            <a:br>
              <a:rPr lang="en-US" sz="2000" b="1" baseline="0" dirty="0">
                <a:solidFill>
                  <a:schemeClr val="tx1"/>
                </a:solidFill>
                <a:effectLst/>
              </a:rPr>
            </a:br>
            <a:r>
              <a:rPr lang="en-US" sz="2000" b="1" baseline="0" dirty="0">
                <a:solidFill>
                  <a:schemeClr val="tx1"/>
                </a:solidFill>
                <a:effectLst/>
              </a:rPr>
              <a:t>Washington state</a:t>
            </a:r>
            <a:r>
              <a:rPr lang="en-US" sz="2000" b="1" baseline="0">
                <a:solidFill>
                  <a:schemeClr val="tx1"/>
                </a:solidFill>
                <a:effectLst/>
              </a:rPr>
              <a:t>, </a:t>
            </a:r>
            <a:r>
              <a:rPr lang="en-US" sz="2000" b="1" i="0" baseline="0">
                <a:solidFill>
                  <a:prstClr val="black"/>
                </a:solidFill>
                <a:effectLst/>
              </a:rPr>
              <a:t>2016-17</a:t>
            </a:r>
            <a:endParaRPr lang="en-US" sz="2000" dirty="0">
              <a:effectLst/>
            </a:endParaRPr>
          </a:p>
        </c:rich>
      </c:tx>
      <c:layout>
        <c:manualLayout>
          <c:xMode val="edge"/>
          <c:yMode val="edge"/>
          <c:x val="0.40899239694285539"/>
          <c:y val="4.2117393322608228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598251581343927"/>
          <c:y val="0.18454140816809073"/>
          <c:w val="0.58594896734130808"/>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004C97"/>
              </a:solidFill>
              <a:ln w="12700">
                <a:solidFill>
                  <a:srgbClr val="393839"/>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6CB33F"/>
              </a:solidFill>
              <a:ln w="12700">
                <a:solidFill>
                  <a:srgbClr val="393839"/>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47C3D3"/>
              </a:solidFill>
              <a:ln w="12700">
                <a:solidFill>
                  <a:srgbClr val="393839"/>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Engagement</c:v>
                </c:pt>
                <c:pt idx="1">
                  <c:v>Other Employment</c:v>
                </c:pt>
                <c:pt idx="2">
                  <c:v>Other Education/
Training</c:v>
                </c:pt>
                <c:pt idx="3">
                  <c:v>Competitive Employment</c:v>
                </c:pt>
                <c:pt idx="4">
                  <c:v>Higher Education</c:v>
                </c:pt>
              </c:strCache>
            </c:strRef>
          </c:cat>
          <c:val>
            <c:numRef>
              <c:f>Sheet1!$B$2:$B$6</c:f>
              <c:numCache>
                <c:formatCode>0.0%</c:formatCode>
                <c:ptCount val="5"/>
                <c:pt idx="0">
                  <c:v>0.27800000000000002</c:v>
                </c:pt>
                <c:pt idx="1">
                  <c:v>0.13100000000000001</c:v>
                </c:pt>
                <c:pt idx="2">
                  <c:v>0.03</c:v>
                </c:pt>
                <c:pt idx="3">
                  <c:v>0.34799999999999998</c:v>
                </c:pt>
                <c:pt idx="4">
                  <c:v>0.21299999999999999</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894028480"/>
        <c:axId val="894016720"/>
      </c:barChart>
      <c:catAx>
        <c:axId val="89402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94016720"/>
        <c:crosses val="autoZero"/>
        <c:auto val="1"/>
        <c:lblAlgn val="ctr"/>
        <c:lblOffset val="100"/>
        <c:noMultiLvlLbl val="0"/>
      </c:catAx>
      <c:valAx>
        <c:axId val="894016720"/>
        <c:scaling>
          <c:orientation val="minMax"/>
        </c:scaling>
        <c:delete val="1"/>
        <c:axPos val="b"/>
        <c:numFmt formatCode="0.0%" sourceLinked="1"/>
        <c:majorTickMark val="none"/>
        <c:minorTickMark val="none"/>
        <c:tickLblPos val="nextTo"/>
        <c:crossAx val="894028480"/>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Any Engagement Five-Year Overview</a:t>
            </a:r>
          </a:p>
        </c:rich>
      </c:tx>
      <c:layout>
        <c:manualLayout>
          <c:xMode val="edge"/>
          <c:yMode val="edge"/>
          <c:x val="0.17384551322090361"/>
          <c:y val="1.931285275419782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Washington state</c:v>
                </c:pt>
              </c:strCache>
            </c:strRef>
          </c:tx>
          <c:spPr>
            <a:ln w="34925" cap="rnd">
              <a:solidFill>
                <a:srgbClr val="FF0000"/>
              </a:solidFill>
              <a:prstDash val="dash"/>
              <a:round/>
            </a:ln>
            <a:effectLst/>
          </c:spPr>
          <c:marker>
            <c:symbol val="x"/>
            <c:size val="8"/>
            <c:spPr>
              <a:noFill/>
              <a:ln w="34925">
                <a:solidFill>
                  <a:srgbClr val="FF0000"/>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0.65200000000000002</c:v>
                </c:pt>
                <c:pt idx="1">
                  <c:v>0.67379999999999995</c:v>
                </c:pt>
                <c:pt idx="2">
                  <c:v>0.70469999999999999</c:v>
                </c:pt>
                <c:pt idx="3">
                  <c:v>0.72219999999999995</c:v>
                </c:pt>
                <c:pt idx="4">
                  <c:v>0.72170000000000001</c:v>
                </c:pt>
              </c:numCache>
            </c:numRef>
          </c:val>
          <c:smooth val="0"/>
          <c:extLst>
            <c:ext xmlns:c16="http://schemas.microsoft.com/office/drawing/2014/chart" uri="{C3380CC4-5D6E-409C-BE32-E72D297353CC}">
              <c16:uniqueId val="{00000000-83B2-4EDF-983D-5A27584DCA04}"/>
            </c:ext>
          </c:extLst>
        </c:ser>
        <c:dLbls>
          <c:showLegendKey val="0"/>
          <c:showVal val="0"/>
          <c:showCatName val="0"/>
          <c:showSerName val="0"/>
          <c:showPercent val="0"/>
          <c:showBubbleSize val="0"/>
        </c:dLbls>
        <c:marker val="1"/>
        <c:smooth val="0"/>
        <c:axId val="495786208"/>
        <c:axId val="495786768"/>
      </c:lineChart>
      <c:catAx>
        <c:axId val="4957862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786768"/>
        <c:crosses val="autoZero"/>
        <c:auto val="1"/>
        <c:lblAlgn val="ctr"/>
        <c:lblOffset val="100"/>
        <c:noMultiLvlLbl val="0"/>
      </c:catAx>
      <c:valAx>
        <c:axId val="4957867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7862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No Engagement Five-Year Overview</a:t>
            </a:r>
          </a:p>
        </c:rich>
      </c:tx>
      <c:layout>
        <c:manualLayout>
          <c:xMode val="edge"/>
          <c:yMode val="edge"/>
          <c:x val="0.16657405788049134"/>
          <c:y val="1.931285275419782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Washington state</c:v>
                </c:pt>
              </c:strCache>
            </c:strRef>
          </c:tx>
          <c:spPr>
            <a:ln w="34925" cap="rnd">
              <a:solidFill>
                <a:srgbClr val="FDB913"/>
              </a:solidFill>
              <a:prstDash val="dash"/>
              <a:round/>
            </a:ln>
            <a:effectLst/>
          </c:spPr>
          <c:marker>
            <c:symbol val="x"/>
            <c:size val="8"/>
            <c:spPr>
              <a:noFill/>
              <a:ln w="34925">
                <a:solidFill>
                  <a:srgbClr val="FDB913"/>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0.34799999999999998</c:v>
                </c:pt>
                <c:pt idx="1">
                  <c:v>0.32619999999999999</c:v>
                </c:pt>
                <c:pt idx="2">
                  <c:v>0.29530000000000001</c:v>
                </c:pt>
                <c:pt idx="3">
                  <c:v>0.27779999999999999</c:v>
                </c:pt>
                <c:pt idx="4">
                  <c:v>0.27829999999999999</c:v>
                </c:pt>
              </c:numCache>
            </c:numRef>
          </c:val>
          <c:smooth val="0"/>
          <c:extLst>
            <c:ext xmlns:c16="http://schemas.microsoft.com/office/drawing/2014/chart" uri="{C3380CC4-5D6E-409C-BE32-E72D297353CC}">
              <c16:uniqueId val="{00000000-BACD-4AA7-A71F-6730CB70D056}"/>
            </c:ext>
          </c:extLst>
        </c:ser>
        <c:dLbls>
          <c:showLegendKey val="0"/>
          <c:showVal val="0"/>
          <c:showCatName val="0"/>
          <c:showSerName val="0"/>
          <c:showPercent val="0"/>
          <c:showBubbleSize val="0"/>
        </c:dLbls>
        <c:marker val="1"/>
        <c:smooth val="0"/>
        <c:axId val="495789008"/>
        <c:axId val="495789568"/>
      </c:lineChart>
      <c:catAx>
        <c:axId val="49578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789568"/>
        <c:crosses val="autoZero"/>
        <c:auto val="1"/>
        <c:lblAlgn val="ctr"/>
        <c:lblOffset val="100"/>
        <c:noMultiLvlLbl val="0"/>
      </c:catAx>
      <c:valAx>
        <c:axId val="4957895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7890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Any Engagement by</a:t>
            </a:r>
            <a:r>
              <a:rPr lang="en-US" sz="2000" b="1" baseline="0" dirty="0">
                <a:solidFill>
                  <a:schemeClr val="tx1"/>
                </a:solidFill>
                <a:effectLst/>
              </a:rPr>
              <a:t> Exit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0.1744546846983098"/>
          <c:y val="4.321166423466757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0213212441085296"/>
          <c:y val="0.22190191099339754"/>
          <c:w val="0.62957090544846794"/>
          <c:h val="0.77809798270893371"/>
        </c:manualLayout>
      </c:layout>
      <c:barChart>
        <c:barDir val="bar"/>
        <c:grouping val="clustered"/>
        <c:varyColors val="0"/>
        <c:ser>
          <c:idx val="0"/>
          <c:order val="0"/>
          <c:tx>
            <c:strRef>
              <c:f>Sheet1!$B$1</c:f>
              <c:strCache>
                <c:ptCount val="1"/>
                <c:pt idx="0">
                  <c:v>Series 1</c:v>
                </c:pt>
              </c:strCache>
            </c:strRef>
          </c:tx>
          <c:spPr>
            <a:solidFill>
              <a:srgbClr val="FF0000"/>
            </a:solidFill>
            <a:ln w="12700">
              <a:solidFill>
                <a:schemeClr val="tx1"/>
              </a:solidFill>
            </a:ln>
            <a:effectLst/>
          </c:spPr>
          <c:invertIfNegative val="0"/>
          <c:dPt>
            <c:idx val="0"/>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0.51100000000000001</c:v>
                </c:pt>
                <c:pt idx="1">
                  <c:v>0.77200000000000002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611807536"/>
        <c:axId val="611808096"/>
      </c:barChart>
      <c:catAx>
        <c:axId val="611807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1808096"/>
        <c:crosses val="autoZero"/>
        <c:auto val="1"/>
        <c:lblAlgn val="ctr"/>
        <c:lblOffset val="100"/>
        <c:noMultiLvlLbl val="0"/>
      </c:catAx>
      <c:valAx>
        <c:axId val="611808096"/>
        <c:scaling>
          <c:orientation val="minMax"/>
        </c:scaling>
        <c:delete val="1"/>
        <c:axPos val="b"/>
        <c:numFmt formatCode="0.0%" sourceLinked="1"/>
        <c:majorTickMark val="out"/>
        <c:minorTickMark val="none"/>
        <c:tickLblPos val="nextTo"/>
        <c:crossAx val="61180753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No</a:t>
            </a:r>
            <a:r>
              <a:rPr lang="en-US" sz="2000" b="1" baseline="0" dirty="0">
                <a:solidFill>
                  <a:schemeClr val="tx1"/>
                </a:solidFill>
                <a:effectLst/>
              </a:rPr>
              <a:t> </a:t>
            </a:r>
            <a:r>
              <a:rPr lang="en-US" sz="2000" b="1" dirty="0">
                <a:solidFill>
                  <a:schemeClr val="tx1"/>
                </a:solidFill>
                <a:effectLst/>
              </a:rPr>
              <a:t>Engagement by</a:t>
            </a:r>
            <a:r>
              <a:rPr lang="en-US" sz="2000" b="1" baseline="0" dirty="0">
                <a:solidFill>
                  <a:schemeClr val="tx1"/>
                </a:solidFill>
                <a:effectLst/>
              </a:rPr>
              <a:t> Exit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u="none" strike="noStrike" baseline="0" dirty="0">
                <a:effectLst/>
              </a:rPr>
              <a:t>Washington state, 2016-17</a:t>
            </a:r>
            <a:endParaRPr lang="en-US" sz="2000" dirty="0">
              <a:effectLst/>
            </a:endParaRPr>
          </a:p>
        </c:rich>
      </c:tx>
      <c:layout>
        <c:manualLayout>
          <c:xMode val="edge"/>
          <c:yMode val="edge"/>
          <c:x val="0.11818312903119722"/>
          <c:y val="2.7732328153484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2812606722112275"/>
          <c:y val="0.19863308494839865"/>
          <c:w val="0.61915023690727844"/>
          <c:h val="0.77809798270893371"/>
        </c:manualLayout>
      </c:layout>
      <c:barChart>
        <c:barDir val="bar"/>
        <c:grouping val="clustered"/>
        <c:varyColors val="0"/>
        <c:ser>
          <c:idx val="0"/>
          <c:order val="0"/>
          <c:tx>
            <c:strRef>
              <c:f>Sheet1!$B$1</c:f>
              <c:strCache>
                <c:ptCount val="1"/>
                <c:pt idx="0">
                  <c:v>Series 1</c:v>
                </c:pt>
              </c:strCache>
            </c:strRef>
          </c:tx>
          <c:spPr>
            <a:solidFill>
              <a:srgbClr val="FDB913"/>
            </a:solidFill>
            <a:ln w="12700">
              <a:solidFill>
                <a:schemeClr val="tx1"/>
              </a:solidFill>
            </a:ln>
            <a:effectLst/>
          </c:spPr>
          <c:invertIfNegative val="0"/>
          <c:dPt>
            <c:idx val="0"/>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0.48899999999999999</c:v>
                </c:pt>
                <c:pt idx="1">
                  <c:v>0.22800000000000001</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26666896"/>
        <c:axId val="426667456"/>
      </c:barChart>
      <c:catAx>
        <c:axId val="426666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26667456"/>
        <c:crosses val="autoZero"/>
        <c:auto val="1"/>
        <c:lblAlgn val="ctr"/>
        <c:lblOffset val="100"/>
        <c:noMultiLvlLbl val="0"/>
      </c:catAx>
      <c:valAx>
        <c:axId val="426667456"/>
        <c:scaling>
          <c:orientation val="minMax"/>
          <c:max val="1"/>
        </c:scaling>
        <c:delete val="1"/>
        <c:axPos val="b"/>
        <c:numFmt formatCode="0.0%" sourceLinked="1"/>
        <c:majorTickMark val="out"/>
        <c:minorTickMark val="none"/>
        <c:tickLblPos val="nextTo"/>
        <c:crossAx val="42666689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C53042-CE99-4C64-8916-4BEC3FBE09E6}"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28DA2D8F-873A-425A-BFAD-8C11895E9076}">
      <dgm:prSet phldrT="[Text]" custT="1"/>
      <dgm:spPr>
        <a:solidFill>
          <a:schemeClr val="tx1">
            <a:lumMod val="65000"/>
            <a:lumOff val="35000"/>
          </a:schemeClr>
        </a:solidFill>
        <a:ln>
          <a:solidFill>
            <a:schemeClr val="tx1"/>
          </a:solidFill>
        </a:ln>
      </dgm:spPr>
      <dgm:t>
        <a:bodyPr/>
        <a:lstStyle/>
        <a:p>
          <a:r>
            <a:rPr lang="en-US" sz="2800" dirty="0">
              <a:latin typeface="Arial" panose="020B0604020202020204" pitchFamily="34" charset="0"/>
              <a:cs typeface="Arial" panose="020B0604020202020204" pitchFamily="34" charset="0"/>
            </a:rPr>
            <a:t>Post School Outcomes</a:t>
          </a:r>
        </a:p>
      </dgm:t>
    </dgm:pt>
    <dgm:pt modelId="{86FB81F2-57F2-40FE-A04F-FD0F1A126CF0}" type="parTrans" cxnId="{CF29905A-493A-4E13-8415-A6805A9AAE90}">
      <dgm:prSet/>
      <dgm:spPr/>
      <dgm:t>
        <a:bodyPr/>
        <a:lstStyle/>
        <a:p>
          <a:endParaRPr lang="en-US">
            <a:latin typeface="Arial" panose="020B0604020202020204" pitchFamily="34" charset="0"/>
            <a:cs typeface="Arial" panose="020B0604020202020204" pitchFamily="34" charset="0"/>
          </a:endParaRPr>
        </a:p>
      </dgm:t>
    </dgm:pt>
    <dgm:pt modelId="{5779B4DF-6998-42F5-AA5E-702EBBC3E22B}" type="sibTrans" cxnId="{CF29905A-493A-4E13-8415-A6805A9AAE90}">
      <dgm:prSet/>
      <dgm:spPr/>
      <dgm:t>
        <a:bodyPr/>
        <a:lstStyle/>
        <a:p>
          <a:endParaRPr lang="en-US">
            <a:latin typeface="Arial" panose="020B0604020202020204" pitchFamily="34" charset="0"/>
            <a:cs typeface="Arial" panose="020B0604020202020204" pitchFamily="34" charset="0"/>
          </a:endParaRPr>
        </a:p>
      </dgm:t>
    </dgm:pt>
    <dgm:pt modelId="{F1F5E832-D980-4D67-B1D5-FA83A44F33C6}">
      <dgm:prSet phldrT="[Text]" custT="1"/>
      <dgm:spPr>
        <a:solidFill>
          <a:srgbClr val="FDB913"/>
        </a:solidFill>
      </dgm:spPr>
      <dgm:t>
        <a:bodyPr/>
        <a:lstStyle/>
        <a:p>
          <a:r>
            <a:rPr lang="en-US" sz="2800" dirty="0">
              <a:solidFill>
                <a:schemeClr val="tx1"/>
              </a:solidFill>
              <a:latin typeface="Arial" panose="020B0604020202020204" pitchFamily="34" charset="0"/>
              <a:cs typeface="Arial" panose="020B0604020202020204" pitchFamily="34" charset="0"/>
            </a:rPr>
            <a:t>No Engage-</a:t>
          </a:r>
          <a:r>
            <a:rPr lang="en-US" sz="2800" dirty="0" err="1">
              <a:solidFill>
                <a:schemeClr val="tx1"/>
              </a:solidFill>
              <a:latin typeface="Arial" panose="020B0604020202020204" pitchFamily="34" charset="0"/>
              <a:cs typeface="Arial" panose="020B0604020202020204" pitchFamily="34" charset="0"/>
            </a:rPr>
            <a:t>ment</a:t>
          </a:r>
          <a:endParaRPr lang="en-US" sz="2800" dirty="0">
            <a:solidFill>
              <a:schemeClr val="tx1"/>
            </a:solidFill>
            <a:latin typeface="Arial" panose="020B0604020202020204" pitchFamily="34" charset="0"/>
            <a:cs typeface="Arial" panose="020B0604020202020204" pitchFamily="34" charset="0"/>
          </a:endParaRPr>
        </a:p>
      </dgm:t>
    </dgm:pt>
    <dgm:pt modelId="{798DA20D-D58A-4000-9F24-DF3F7F664451}" type="parTrans" cxnId="{B2D5B273-F24C-4633-BA85-ACFA0B1FCFC0}">
      <dgm:prSet/>
      <dgm:spPr/>
      <dgm:t>
        <a:bodyPr/>
        <a:lstStyle/>
        <a:p>
          <a:endParaRPr lang="en-US">
            <a:latin typeface="Arial" panose="020B0604020202020204" pitchFamily="34" charset="0"/>
            <a:cs typeface="Arial" panose="020B0604020202020204" pitchFamily="34" charset="0"/>
          </a:endParaRPr>
        </a:p>
      </dgm:t>
    </dgm:pt>
    <dgm:pt modelId="{CB5CE0DE-A4A2-4CB3-99FE-2D6254C3FF98}" type="sibTrans" cxnId="{B2D5B273-F24C-4633-BA85-ACFA0B1FCFC0}">
      <dgm:prSet/>
      <dgm:spPr/>
      <dgm:t>
        <a:bodyPr/>
        <a:lstStyle/>
        <a:p>
          <a:endParaRPr lang="en-US">
            <a:latin typeface="Arial" panose="020B0604020202020204" pitchFamily="34" charset="0"/>
            <a:cs typeface="Arial" panose="020B0604020202020204" pitchFamily="34" charset="0"/>
          </a:endParaRPr>
        </a:p>
      </dgm:t>
    </dgm:pt>
    <dgm:pt modelId="{CC43E420-EF2D-46D5-AC1E-BA42ADC2217F}">
      <dgm:prSet phldrT="[Text]" custT="1"/>
      <dgm:spPr>
        <a:solidFill>
          <a:srgbClr val="FF0000"/>
        </a:solidFill>
      </dgm:spPr>
      <dgm:t>
        <a:bodyPr/>
        <a:lstStyle/>
        <a:p>
          <a:r>
            <a:rPr lang="en-US" sz="2800" dirty="0">
              <a:latin typeface="Arial" panose="020B0604020202020204" pitchFamily="34" charset="0"/>
              <a:cs typeface="Arial" panose="020B0604020202020204" pitchFamily="34" charset="0"/>
            </a:rPr>
            <a:t>Any Engagement</a:t>
          </a:r>
        </a:p>
      </dgm:t>
    </dgm:pt>
    <dgm:pt modelId="{CAF56E00-2837-482A-B1E1-2B276C99C0B7}" type="parTrans" cxnId="{422DEA00-A979-45E5-9B72-81272BC48A95}">
      <dgm:prSet/>
      <dgm:spPr/>
      <dgm:t>
        <a:bodyPr/>
        <a:lstStyle/>
        <a:p>
          <a:endParaRPr lang="en-US">
            <a:latin typeface="Arial" panose="020B0604020202020204" pitchFamily="34" charset="0"/>
            <a:cs typeface="Arial" panose="020B0604020202020204" pitchFamily="34" charset="0"/>
          </a:endParaRPr>
        </a:p>
      </dgm:t>
    </dgm:pt>
    <dgm:pt modelId="{DCA76EB5-A033-47DC-9757-5AFDC4F0C53D}" type="sibTrans" cxnId="{422DEA00-A979-45E5-9B72-81272BC48A95}">
      <dgm:prSet/>
      <dgm:spPr/>
      <dgm:t>
        <a:bodyPr/>
        <a:lstStyle/>
        <a:p>
          <a:endParaRPr lang="en-US">
            <a:latin typeface="Arial" panose="020B0604020202020204" pitchFamily="34" charset="0"/>
            <a:cs typeface="Arial" panose="020B0604020202020204" pitchFamily="34" charset="0"/>
          </a:endParaRPr>
        </a:p>
      </dgm:t>
    </dgm:pt>
    <dgm:pt modelId="{2646B043-A2C6-4AB7-8E18-49C41CBDAD59}">
      <dgm:prSet phldrT="[Text]" custT="1"/>
      <dgm:spPr>
        <a:solidFill>
          <a:srgbClr val="47C3D3"/>
        </a:solidFill>
      </dgm:spPr>
      <dgm:t>
        <a:bodyPr/>
        <a:lstStyle/>
        <a:p>
          <a:r>
            <a:rPr lang="en-US" sz="2800" dirty="0">
              <a:solidFill>
                <a:schemeClr val="tx1"/>
              </a:solidFill>
              <a:latin typeface="Arial" panose="020B0604020202020204" pitchFamily="34" charset="0"/>
              <a:cs typeface="Arial" panose="020B0604020202020204" pitchFamily="34" charset="0"/>
            </a:rPr>
            <a:t>Higher Education</a:t>
          </a:r>
        </a:p>
      </dgm:t>
    </dgm:pt>
    <dgm:pt modelId="{779B953E-E3DC-4485-A4CE-6F1D519402D8}" type="parTrans" cxnId="{975B2908-0C53-49D4-837D-15E446582E51}">
      <dgm:prSet/>
      <dgm:spPr/>
      <dgm:t>
        <a:bodyPr/>
        <a:lstStyle/>
        <a:p>
          <a:endParaRPr lang="en-US">
            <a:latin typeface="Arial" panose="020B0604020202020204" pitchFamily="34" charset="0"/>
            <a:cs typeface="Arial" panose="020B0604020202020204" pitchFamily="34" charset="0"/>
          </a:endParaRPr>
        </a:p>
      </dgm:t>
    </dgm:pt>
    <dgm:pt modelId="{33B352A5-5E28-4FA0-9F13-641ACB1E17AF}" type="sibTrans" cxnId="{975B2908-0C53-49D4-837D-15E446582E51}">
      <dgm:prSet/>
      <dgm:spPr/>
      <dgm:t>
        <a:bodyPr/>
        <a:lstStyle/>
        <a:p>
          <a:endParaRPr lang="en-US">
            <a:latin typeface="Arial" panose="020B0604020202020204" pitchFamily="34" charset="0"/>
            <a:cs typeface="Arial" panose="020B0604020202020204" pitchFamily="34" charset="0"/>
          </a:endParaRPr>
        </a:p>
      </dgm:t>
    </dgm:pt>
    <dgm:pt modelId="{23AB4B94-F2D8-46FC-ABB3-D3753881BA3D}">
      <dgm:prSet phldrT="[Text]" custT="1"/>
      <dgm:spPr>
        <a:solidFill>
          <a:srgbClr val="AA0000"/>
        </a:solidFill>
      </dgm:spPr>
      <dgm:t>
        <a:bodyPr/>
        <a:lstStyle/>
        <a:p>
          <a:r>
            <a:rPr lang="en-US" sz="2800" dirty="0">
              <a:latin typeface="Arial" panose="020B0604020202020204" pitchFamily="34" charset="0"/>
              <a:cs typeface="Arial" panose="020B0604020202020204" pitchFamily="34" charset="0"/>
            </a:rPr>
            <a:t>Competitive Employment</a:t>
          </a:r>
        </a:p>
      </dgm:t>
    </dgm:pt>
    <dgm:pt modelId="{55093F46-6DA9-43BA-A310-3A79C5F81A6B}" type="parTrans" cxnId="{6D4FCB00-C7F1-4E95-AF9D-EA0C4DE98F9E}">
      <dgm:prSet/>
      <dgm:spPr/>
      <dgm:t>
        <a:bodyPr/>
        <a:lstStyle/>
        <a:p>
          <a:endParaRPr lang="en-US">
            <a:latin typeface="Arial" panose="020B0604020202020204" pitchFamily="34" charset="0"/>
            <a:cs typeface="Arial" panose="020B0604020202020204" pitchFamily="34" charset="0"/>
          </a:endParaRPr>
        </a:p>
      </dgm:t>
    </dgm:pt>
    <dgm:pt modelId="{7BAAF93F-0BF6-482F-81CB-F937C6D8D420}" type="sibTrans" cxnId="{6D4FCB00-C7F1-4E95-AF9D-EA0C4DE98F9E}">
      <dgm:prSet/>
      <dgm:spPr/>
      <dgm:t>
        <a:bodyPr/>
        <a:lstStyle/>
        <a:p>
          <a:endParaRPr lang="en-US">
            <a:latin typeface="Arial" panose="020B0604020202020204" pitchFamily="34" charset="0"/>
            <a:cs typeface="Arial" panose="020B0604020202020204" pitchFamily="34" charset="0"/>
          </a:endParaRPr>
        </a:p>
      </dgm:t>
    </dgm:pt>
    <dgm:pt modelId="{3C19D578-76FA-4B47-A2B4-8B6032F08906}">
      <dgm:prSet phldrT="[Text]" custT="1"/>
      <dgm:spPr>
        <a:solidFill>
          <a:srgbClr val="6CB33F"/>
        </a:solidFill>
      </dgm:spPr>
      <dgm:t>
        <a:bodyPr/>
        <a:lstStyle/>
        <a:p>
          <a:r>
            <a:rPr lang="en-US" sz="2800" dirty="0">
              <a:latin typeface="Arial" panose="020B0604020202020204" pitchFamily="34" charset="0"/>
              <a:cs typeface="Arial" panose="020B0604020202020204" pitchFamily="34" charset="0"/>
            </a:rPr>
            <a:t>Other Education/Training</a:t>
          </a:r>
        </a:p>
      </dgm:t>
    </dgm:pt>
    <dgm:pt modelId="{08CEF708-EF4A-42DE-A213-DCCB3EFD3A2C}" type="parTrans" cxnId="{89AB6013-9ED3-408F-90B1-C6E516306DB7}">
      <dgm:prSet/>
      <dgm:spPr/>
      <dgm:t>
        <a:bodyPr/>
        <a:lstStyle/>
        <a:p>
          <a:endParaRPr lang="en-US">
            <a:latin typeface="Arial" panose="020B0604020202020204" pitchFamily="34" charset="0"/>
            <a:cs typeface="Arial" panose="020B0604020202020204" pitchFamily="34" charset="0"/>
          </a:endParaRPr>
        </a:p>
      </dgm:t>
    </dgm:pt>
    <dgm:pt modelId="{D2903194-F894-4089-B016-89D2953FE236}" type="sibTrans" cxnId="{89AB6013-9ED3-408F-90B1-C6E516306DB7}">
      <dgm:prSet/>
      <dgm:spPr/>
      <dgm:t>
        <a:bodyPr/>
        <a:lstStyle/>
        <a:p>
          <a:endParaRPr lang="en-US">
            <a:latin typeface="Arial" panose="020B0604020202020204" pitchFamily="34" charset="0"/>
            <a:cs typeface="Arial" panose="020B0604020202020204" pitchFamily="34" charset="0"/>
          </a:endParaRPr>
        </a:p>
      </dgm:t>
    </dgm:pt>
    <dgm:pt modelId="{DE22D29F-DAB8-4C38-9844-176787D2F742}">
      <dgm:prSet phldrT="[Text]" custT="1"/>
      <dgm:spPr>
        <a:solidFill>
          <a:srgbClr val="004C97"/>
        </a:solidFill>
      </dgm:spPr>
      <dgm:t>
        <a:bodyPr/>
        <a:lstStyle/>
        <a:p>
          <a:r>
            <a:rPr lang="en-US" sz="2800" dirty="0">
              <a:latin typeface="Arial" panose="020B0604020202020204" pitchFamily="34" charset="0"/>
              <a:cs typeface="Arial" panose="020B0604020202020204" pitchFamily="34" charset="0"/>
            </a:rPr>
            <a:t>Other Employment</a:t>
          </a:r>
        </a:p>
      </dgm:t>
    </dgm:pt>
    <dgm:pt modelId="{C3BCBC87-FE0A-4E84-BA2F-F6B012376EC4}" type="parTrans" cxnId="{CFA9C2FB-8E9B-4497-A581-A3C010BA4F17}">
      <dgm:prSet/>
      <dgm:spPr/>
      <dgm:t>
        <a:bodyPr/>
        <a:lstStyle/>
        <a:p>
          <a:endParaRPr lang="en-US">
            <a:latin typeface="Arial" panose="020B0604020202020204" pitchFamily="34" charset="0"/>
            <a:cs typeface="Arial" panose="020B0604020202020204" pitchFamily="34" charset="0"/>
          </a:endParaRPr>
        </a:p>
      </dgm:t>
    </dgm:pt>
    <dgm:pt modelId="{09A42619-BB6B-4EFA-A5BB-45133EBC8DC7}" type="sibTrans" cxnId="{CFA9C2FB-8E9B-4497-A581-A3C010BA4F17}">
      <dgm:prSet/>
      <dgm:spPr/>
      <dgm:t>
        <a:bodyPr/>
        <a:lstStyle/>
        <a:p>
          <a:endParaRPr lang="en-US">
            <a:latin typeface="Arial" panose="020B0604020202020204" pitchFamily="34" charset="0"/>
            <a:cs typeface="Arial" panose="020B0604020202020204" pitchFamily="34" charset="0"/>
          </a:endParaRPr>
        </a:p>
      </dgm:t>
    </dgm:pt>
    <dgm:pt modelId="{F1BD8A7B-76B9-4562-8532-F81E30864FF9}" type="pres">
      <dgm:prSet presAssocID="{3EC53042-CE99-4C64-8916-4BEC3FBE09E6}" presName="Name0" presStyleCnt="0">
        <dgm:presLayoutVars>
          <dgm:chPref val="1"/>
          <dgm:dir/>
          <dgm:animOne val="branch"/>
          <dgm:animLvl val="lvl"/>
          <dgm:resizeHandles/>
        </dgm:presLayoutVars>
      </dgm:prSet>
      <dgm:spPr/>
    </dgm:pt>
    <dgm:pt modelId="{FC3D5100-8B81-4EE5-B53B-D5130BD52AAD}" type="pres">
      <dgm:prSet presAssocID="{28DA2D8F-873A-425A-BFAD-8C11895E9076}" presName="vertOne" presStyleCnt="0"/>
      <dgm:spPr/>
    </dgm:pt>
    <dgm:pt modelId="{F5713F6B-2457-48B8-B89C-36AC859A711A}" type="pres">
      <dgm:prSet presAssocID="{28DA2D8F-873A-425A-BFAD-8C11895E9076}" presName="txOne" presStyleLbl="node0" presStyleIdx="0" presStyleCnt="1">
        <dgm:presLayoutVars>
          <dgm:chPref val="3"/>
        </dgm:presLayoutVars>
      </dgm:prSet>
      <dgm:spPr/>
    </dgm:pt>
    <dgm:pt modelId="{DB6A6635-9E5A-46B3-AE8D-33E03EEFC0EF}" type="pres">
      <dgm:prSet presAssocID="{28DA2D8F-873A-425A-BFAD-8C11895E9076}" presName="parTransOne" presStyleCnt="0"/>
      <dgm:spPr/>
    </dgm:pt>
    <dgm:pt modelId="{D4ED6678-1DEB-4227-BE39-80EB58D82F87}" type="pres">
      <dgm:prSet presAssocID="{28DA2D8F-873A-425A-BFAD-8C11895E9076}" presName="horzOne" presStyleCnt="0"/>
      <dgm:spPr/>
    </dgm:pt>
    <dgm:pt modelId="{8C3FBB91-361F-49B2-949C-CEC32072D96F}" type="pres">
      <dgm:prSet presAssocID="{CC43E420-EF2D-46D5-AC1E-BA42ADC2217F}" presName="vertTwo" presStyleCnt="0"/>
      <dgm:spPr/>
    </dgm:pt>
    <dgm:pt modelId="{5AE4581D-B523-4862-91D1-B97F423C79CD}" type="pres">
      <dgm:prSet presAssocID="{CC43E420-EF2D-46D5-AC1E-BA42ADC2217F}" presName="txTwo" presStyleLbl="node2" presStyleIdx="0" presStyleCnt="2">
        <dgm:presLayoutVars>
          <dgm:chPref val="3"/>
        </dgm:presLayoutVars>
      </dgm:prSet>
      <dgm:spPr/>
    </dgm:pt>
    <dgm:pt modelId="{27218D10-992B-4A3D-AA99-D0225BB1D84F}" type="pres">
      <dgm:prSet presAssocID="{CC43E420-EF2D-46D5-AC1E-BA42ADC2217F}" presName="parTransTwo" presStyleCnt="0"/>
      <dgm:spPr/>
    </dgm:pt>
    <dgm:pt modelId="{3EDD1999-21C5-43DA-B94B-151483F7C5CC}" type="pres">
      <dgm:prSet presAssocID="{CC43E420-EF2D-46D5-AC1E-BA42ADC2217F}" presName="horzTwo" presStyleCnt="0"/>
      <dgm:spPr/>
    </dgm:pt>
    <dgm:pt modelId="{B03608C3-3B72-4265-BE53-DD1F33B758BB}" type="pres">
      <dgm:prSet presAssocID="{2646B043-A2C6-4AB7-8E18-49C41CBDAD59}" presName="vertThree" presStyleCnt="0"/>
      <dgm:spPr/>
    </dgm:pt>
    <dgm:pt modelId="{D7F62141-4A96-4A82-85F0-116E1FE15209}" type="pres">
      <dgm:prSet presAssocID="{2646B043-A2C6-4AB7-8E18-49C41CBDAD59}" presName="txThree" presStyleLbl="node3" presStyleIdx="0" presStyleCnt="4" custScaleX="120766">
        <dgm:presLayoutVars>
          <dgm:chPref val="3"/>
        </dgm:presLayoutVars>
      </dgm:prSet>
      <dgm:spPr/>
    </dgm:pt>
    <dgm:pt modelId="{5B2DDFBD-8C4E-4DEF-BE6E-561C4D8AAFD5}" type="pres">
      <dgm:prSet presAssocID="{2646B043-A2C6-4AB7-8E18-49C41CBDAD59}" presName="horzThree" presStyleCnt="0"/>
      <dgm:spPr/>
    </dgm:pt>
    <dgm:pt modelId="{1A2CCBF9-8C19-449F-9AD2-97A8BC63DC15}" type="pres">
      <dgm:prSet presAssocID="{33B352A5-5E28-4FA0-9F13-641ACB1E17AF}" presName="sibSpaceThree" presStyleCnt="0"/>
      <dgm:spPr/>
    </dgm:pt>
    <dgm:pt modelId="{35DAE693-40CB-48AD-BAC3-08070974191F}" type="pres">
      <dgm:prSet presAssocID="{23AB4B94-F2D8-46FC-ABB3-D3753881BA3D}" presName="vertThree" presStyleCnt="0"/>
      <dgm:spPr/>
    </dgm:pt>
    <dgm:pt modelId="{CBFAD191-7E55-492D-9353-DF99C70FFD13}" type="pres">
      <dgm:prSet presAssocID="{23AB4B94-F2D8-46FC-ABB3-D3753881BA3D}" presName="txThree" presStyleLbl="node3" presStyleIdx="1" presStyleCnt="4" custScaleX="140864">
        <dgm:presLayoutVars>
          <dgm:chPref val="3"/>
        </dgm:presLayoutVars>
      </dgm:prSet>
      <dgm:spPr/>
    </dgm:pt>
    <dgm:pt modelId="{5891EA6A-020B-4445-8BC6-D31A99516F90}" type="pres">
      <dgm:prSet presAssocID="{23AB4B94-F2D8-46FC-ABB3-D3753881BA3D}" presName="horzThree" presStyleCnt="0"/>
      <dgm:spPr/>
    </dgm:pt>
    <dgm:pt modelId="{202ABC83-F850-4D6E-9A91-CBB532F92940}" type="pres">
      <dgm:prSet presAssocID="{7BAAF93F-0BF6-482F-81CB-F937C6D8D420}" presName="sibSpaceThree" presStyleCnt="0"/>
      <dgm:spPr/>
    </dgm:pt>
    <dgm:pt modelId="{C7751D9F-946E-425A-9ACD-3045163E897A}" type="pres">
      <dgm:prSet presAssocID="{3C19D578-76FA-4B47-A2B4-8B6032F08906}" presName="vertThree" presStyleCnt="0"/>
      <dgm:spPr/>
    </dgm:pt>
    <dgm:pt modelId="{C33FF7F5-9069-4267-A08D-9503FD097B19}" type="pres">
      <dgm:prSet presAssocID="{3C19D578-76FA-4B47-A2B4-8B6032F08906}" presName="txThree" presStyleLbl="node3" presStyleIdx="2" presStyleCnt="4" custScaleX="111788">
        <dgm:presLayoutVars>
          <dgm:chPref val="3"/>
        </dgm:presLayoutVars>
      </dgm:prSet>
      <dgm:spPr/>
    </dgm:pt>
    <dgm:pt modelId="{15D123EA-DC42-40D1-B9C7-8757379708D3}" type="pres">
      <dgm:prSet presAssocID="{3C19D578-76FA-4B47-A2B4-8B6032F08906}" presName="horzThree" presStyleCnt="0"/>
      <dgm:spPr/>
    </dgm:pt>
    <dgm:pt modelId="{D92445A6-DDB4-4CF0-AEE2-71D8DB6531B8}" type="pres">
      <dgm:prSet presAssocID="{D2903194-F894-4089-B016-89D2953FE236}" presName="sibSpaceThree" presStyleCnt="0"/>
      <dgm:spPr/>
    </dgm:pt>
    <dgm:pt modelId="{263B12DB-D964-4759-ADA8-28C022D76554}" type="pres">
      <dgm:prSet presAssocID="{DE22D29F-DAB8-4C38-9844-176787D2F742}" presName="vertThree" presStyleCnt="0"/>
      <dgm:spPr/>
    </dgm:pt>
    <dgm:pt modelId="{58FF83CD-5806-40E1-97B8-9DB58C175C6D}" type="pres">
      <dgm:prSet presAssocID="{DE22D29F-DAB8-4C38-9844-176787D2F742}" presName="txThree" presStyleLbl="node3" presStyleIdx="3" presStyleCnt="4" custScaleX="129714">
        <dgm:presLayoutVars>
          <dgm:chPref val="3"/>
        </dgm:presLayoutVars>
      </dgm:prSet>
      <dgm:spPr/>
    </dgm:pt>
    <dgm:pt modelId="{573B3E53-C999-48DC-B55D-4EA03CDE248B}" type="pres">
      <dgm:prSet presAssocID="{DE22D29F-DAB8-4C38-9844-176787D2F742}" presName="horzThree" presStyleCnt="0"/>
      <dgm:spPr/>
    </dgm:pt>
    <dgm:pt modelId="{A31B3685-5487-4F24-9AFC-5CAF288BFC00}" type="pres">
      <dgm:prSet presAssocID="{DCA76EB5-A033-47DC-9757-5AFDC4F0C53D}" presName="sibSpaceTwo" presStyleCnt="0"/>
      <dgm:spPr/>
    </dgm:pt>
    <dgm:pt modelId="{D5B625B1-8546-4732-A3C0-DE364DD1E018}" type="pres">
      <dgm:prSet presAssocID="{F1F5E832-D980-4D67-B1D5-FA83A44F33C6}" presName="vertTwo" presStyleCnt="0"/>
      <dgm:spPr/>
    </dgm:pt>
    <dgm:pt modelId="{4372C48A-8BAA-4D3C-A2B3-7A671A7512A2}" type="pres">
      <dgm:prSet presAssocID="{F1F5E832-D980-4D67-B1D5-FA83A44F33C6}" presName="txTwo" presStyleLbl="node2" presStyleIdx="1" presStyleCnt="2">
        <dgm:presLayoutVars>
          <dgm:chPref val="3"/>
        </dgm:presLayoutVars>
      </dgm:prSet>
      <dgm:spPr/>
    </dgm:pt>
    <dgm:pt modelId="{FD739D5D-E3AB-4E56-A958-FABC905B72D1}" type="pres">
      <dgm:prSet presAssocID="{F1F5E832-D980-4D67-B1D5-FA83A44F33C6}" presName="horzTwo" presStyleCnt="0"/>
      <dgm:spPr/>
    </dgm:pt>
  </dgm:ptLst>
  <dgm:cxnLst>
    <dgm:cxn modelId="{6D4FCB00-C7F1-4E95-AF9D-EA0C4DE98F9E}" srcId="{CC43E420-EF2D-46D5-AC1E-BA42ADC2217F}" destId="{23AB4B94-F2D8-46FC-ABB3-D3753881BA3D}" srcOrd="1" destOrd="0" parTransId="{55093F46-6DA9-43BA-A310-3A79C5F81A6B}" sibTransId="{7BAAF93F-0BF6-482F-81CB-F937C6D8D420}"/>
    <dgm:cxn modelId="{422DEA00-A979-45E5-9B72-81272BC48A95}" srcId="{28DA2D8F-873A-425A-BFAD-8C11895E9076}" destId="{CC43E420-EF2D-46D5-AC1E-BA42ADC2217F}" srcOrd="0" destOrd="0" parTransId="{CAF56E00-2837-482A-B1E1-2B276C99C0B7}" sibTransId="{DCA76EB5-A033-47DC-9757-5AFDC4F0C53D}"/>
    <dgm:cxn modelId="{975B2908-0C53-49D4-837D-15E446582E51}" srcId="{CC43E420-EF2D-46D5-AC1E-BA42ADC2217F}" destId="{2646B043-A2C6-4AB7-8E18-49C41CBDAD59}" srcOrd="0" destOrd="0" parTransId="{779B953E-E3DC-4485-A4CE-6F1D519402D8}" sibTransId="{33B352A5-5E28-4FA0-9F13-641ACB1E17AF}"/>
    <dgm:cxn modelId="{89AB6013-9ED3-408F-90B1-C6E516306DB7}" srcId="{CC43E420-EF2D-46D5-AC1E-BA42ADC2217F}" destId="{3C19D578-76FA-4B47-A2B4-8B6032F08906}" srcOrd="2" destOrd="0" parTransId="{08CEF708-EF4A-42DE-A213-DCCB3EFD3A2C}" sibTransId="{D2903194-F894-4089-B016-89D2953FE236}"/>
    <dgm:cxn modelId="{11AE7A2D-4986-4544-B108-5FE81EA00E74}" type="presOf" srcId="{CC43E420-EF2D-46D5-AC1E-BA42ADC2217F}" destId="{5AE4581D-B523-4862-91D1-B97F423C79CD}" srcOrd="0" destOrd="0" presId="urn:microsoft.com/office/officeart/2005/8/layout/hierarchy4"/>
    <dgm:cxn modelId="{B2D5B273-F24C-4633-BA85-ACFA0B1FCFC0}" srcId="{28DA2D8F-873A-425A-BFAD-8C11895E9076}" destId="{F1F5E832-D980-4D67-B1D5-FA83A44F33C6}" srcOrd="1" destOrd="0" parTransId="{798DA20D-D58A-4000-9F24-DF3F7F664451}" sibTransId="{CB5CE0DE-A4A2-4CB3-99FE-2D6254C3FF98}"/>
    <dgm:cxn modelId="{FECC3C54-47FB-4D87-8854-F26C7A953C22}" type="presOf" srcId="{3C19D578-76FA-4B47-A2B4-8B6032F08906}" destId="{C33FF7F5-9069-4267-A08D-9503FD097B19}" srcOrd="0" destOrd="0" presId="urn:microsoft.com/office/officeart/2005/8/layout/hierarchy4"/>
    <dgm:cxn modelId="{CF29905A-493A-4E13-8415-A6805A9AAE90}" srcId="{3EC53042-CE99-4C64-8916-4BEC3FBE09E6}" destId="{28DA2D8F-873A-425A-BFAD-8C11895E9076}" srcOrd="0" destOrd="0" parTransId="{86FB81F2-57F2-40FE-A04F-FD0F1A126CF0}" sibTransId="{5779B4DF-6998-42F5-AA5E-702EBBC3E22B}"/>
    <dgm:cxn modelId="{7E3ECBB5-595A-4BC3-A183-4EA50CE926A9}" type="presOf" srcId="{23AB4B94-F2D8-46FC-ABB3-D3753881BA3D}" destId="{CBFAD191-7E55-492D-9353-DF99C70FFD13}" srcOrd="0" destOrd="0" presId="urn:microsoft.com/office/officeart/2005/8/layout/hierarchy4"/>
    <dgm:cxn modelId="{7EE299BA-10D2-4779-BEA9-408FCF16340A}" type="presOf" srcId="{28DA2D8F-873A-425A-BFAD-8C11895E9076}" destId="{F5713F6B-2457-48B8-B89C-36AC859A711A}" srcOrd="0" destOrd="0" presId="urn:microsoft.com/office/officeart/2005/8/layout/hierarchy4"/>
    <dgm:cxn modelId="{946E64C9-60FD-4946-80F1-8C5766A5A8E9}" type="presOf" srcId="{2646B043-A2C6-4AB7-8E18-49C41CBDAD59}" destId="{D7F62141-4A96-4A82-85F0-116E1FE15209}" srcOrd="0" destOrd="0" presId="urn:microsoft.com/office/officeart/2005/8/layout/hierarchy4"/>
    <dgm:cxn modelId="{045F87D4-3852-4CD9-BCC6-36016EC69695}" type="presOf" srcId="{3EC53042-CE99-4C64-8916-4BEC3FBE09E6}" destId="{F1BD8A7B-76B9-4562-8532-F81E30864FF9}" srcOrd="0" destOrd="0" presId="urn:microsoft.com/office/officeart/2005/8/layout/hierarchy4"/>
    <dgm:cxn modelId="{176097E7-AFD0-4BEB-9F39-C88CBEAED59D}" type="presOf" srcId="{F1F5E832-D980-4D67-B1D5-FA83A44F33C6}" destId="{4372C48A-8BAA-4D3C-A2B3-7A671A7512A2}" srcOrd="0" destOrd="0" presId="urn:microsoft.com/office/officeart/2005/8/layout/hierarchy4"/>
    <dgm:cxn modelId="{09AC17F9-E86F-464E-A8B5-701769B815BE}" type="presOf" srcId="{DE22D29F-DAB8-4C38-9844-176787D2F742}" destId="{58FF83CD-5806-40E1-97B8-9DB58C175C6D}" srcOrd="0" destOrd="0" presId="urn:microsoft.com/office/officeart/2005/8/layout/hierarchy4"/>
    <dgm:cxn modelId="{CFA9C2FB-8E9B-4497-A581-A3C010BA4F17}" srcId="{CC43E420-EF2D-46D5-AC1E-BA42ADC2217F}" destId="{DE22D29F-DAB8-4C38-9844-176787D2F742}" srcOrd="3" destOrd="0" parTransId="{C3BCBC87-FE0A-4E84-BA2F-F6B012376EC4}" sibTransId="{09A42619-BB6B-4EFA-A5BB-45133EBC8DC7}"/>
    <dgm:cxn modelId="{EE6741E7-3E8D-4CB4-B885-883CE1056FEF}" type="presParOf" srcId="{F1BD8A7B-76B9-4562-8532-F81E30864FF9}" destId="{FC3D5100-8B81-4EE5-B53B-D5130BD52AAD}" srcOrd="0" destOrd="0" presId="urn:microsoft.com/office/officeart/2005/8/layout/hierarchy4"/>
    <dgm:cxn modelId="{AF12F483-5DFD-48C8-B479-4E98CEF1D257}" type="presParOf" srcId="{FC3D5100-8B81-4EE5-B53B-D5130BD52AAD}" destId="{F5713F6B-2457-48B8-B89C-36AC859A711A}" srcOrd="0" destOrd="0" presId="urn:microsoft.com/office/officeart/2005/8/layout/hierarchy4"/>
    <dgm:cxn modelId="{C345E310-E8EA-42AC-8695-E26867D09D74}" type="presParOf" srcId="{FC3D5100-8B81-4EE5-B53B-D5130BD52AAD}" destId="{DB6A6635-9E5A-46B3-AE8D-33E03EEFC0EF}" srcOrd="1" destOrd="0" presId="urn:microsoft.com/office/officeart/2005/8/layout/hierarchy4"/>
    <dgm:cxn modelId="{3247FAD1-516A-4EB8-B973-AD004FD0EBB2}" type="presParOf" srcId="{FC3D5100-8B81-4EE5-B53B-D5130BD52AAD}" destId="{D4ED6678-1DEB-4227-BE39-80EB58D82F87}" srcOrd="2" destOrd="0" presId="urn:microsoft.com/office/officeart/2005/8/layout/hierarchy4"/>
    <dgm:cxn modelId="{E2AEF41D-9969-494D-8FAA-133CA9DB62BE}" type="presParOf" srcId="{D4ED6678-1DEB-4227-BE39-80EB58D82F87}" destId="{8C3FBB91-361F-49B2-949C-CEC32072D96F}" srcOrd="0" destOrd="0" presId="urn:microsoft.com/office/officeart/2005/8/layout/hierarchy4"/>
    <dgm:cxn modelId="{E487C11C-C95D-4419-9C11-A8550181770F}" type="presParOf" srcId="{8C3FBB91-361F-49B2-949C-CEC32072D96F}" destId="{5AE4581D-B523-4862-91D1-B97F423C79CD}" srcOrd="0" destOrd="0" presId="urn:microsoft.com/office/officeart/2005/8/layout/hierarchy4"/>
    <dgm:cxn modelId="{E55178B4-949E-4BDD-A6CB-2B23620F28D1}" type="presParOf" srcId="{8C3FBB91-361F-49B2-949C-CEC32072D96F}" destId="{27218D10-992B-4A3D-AA99-D0225BB1D84F}" srcOrd="1" destOrd="0" presId="urn:microsoft.com/office/officeart/2005/8/layout/hierarchy4"/>
    <dgm:cxn modelId="{132CE8D9-AAF0-4796-9DA6-B8C82C5BAB0A}" type="presParOf" srcId="{8C3FBB91-361F-49B2-949C-CEC32072D96F}" destId="{3EDD1999-21C5-43DA-B94B-151483F7C5CC}" srcOrd="2" destOrd="0" presId="urn:microsoft.com/office/officeart/2005/8/layout/hierarchy4"/>
    <dgm:cxn modelId="{9FB3B5F9-8642-4B08-B7F5-B15D77973ECD}" type="presParOf" srcId="{3EDD1999-21C5-43DA-B94B-151483F7C5CC}" destId="{B03608C3-3B72-4265-BE53-DD1F33B758BB}" srcOrd="0" destOrd="0" presId="urn:microsoft.com/office/officeart/2005/8/layout/hierarchy4"/>
    <dgm:cxn modelId="{CB4F13DA-AAD1-413D-B189-1173369C4AD2}" type="presParOf" srcId="{B03608C3-3B72-4265-BE53-DD1F33B758BB}" destId="{D7F62141-4A96-4A82-85F0-116E1FE15209}" srcOrd="0" destOrd="0" presId="urn:microsoft.com/office/officeart/2005/8/layout/hierarchy4"/>
    <dgm:cxn modelId="{A9EBB1CC-CD30-42CF-88A2-67B243896C89}" type="presParOf" srcId="{B03608C3-3B72-4265-BE53-DD1F33B758BB}" destId="{5B2DDFBD-8C4E-4DEF-BE6E-561C4D8AAFD5}" srcOrd="1" destOrd="0" presId="urn:microsoft.com/office/officeart/2005/8/layout/hierarchy4"/>
    <dgm:cxn modelId="{2905EE10-B734-458A-9B74-8DD5C6B5650E}" type="presParOf" srcId="{3EDD1999-21C5-43DA-B94B-151483F7C5CC}" destId="{1A2CCBF9-8C19-449F-9AD2-97A8BC63DC15}" srcOrd="1" destOrd="0" presId="urn:microsoft.com/office/officeart/2005/8/layout/hierarchy4"/>
    <dgm:cxn modelId="{81E0A438-E965-4BCE-8AA3-AD571B3557A6}" type="presParOf" srcId="{3EDD1999-21C5-43DA-B94B-151483F7C5CC}" destId="{35DAE693-40CB-48AD-BAC3-08070974191F}" srcOrd="2" destOrd="0" presId="urn:microsoft.com/office/officeart/2005/8/layout/hierarchy4"/>
    <dgm:cxn modelId="{654016EA-4605-46A7-B34E-550CB4136C24}" type="presParOf" srcId="{35DAE693-40CB-48AD-BAC3-08070974191F}" destId="{CBFAD191-7E55-492D-9353-DF99C70FFD13}" srcOrd="0" destOrd="0" presId="urn:microsoft.com/office/officeart/2005/8/layout/hierarchy4"/>
    <dgm:cxn modelId="{40060FD7-EFE2-4B9F-B446-D362879F1DA7}" type="presParOf" srcId="{35DAE693-40CB-48AD-BAC3-08070974191F}" destId="{5891EA6A-020B-4445-8BC6-D31A99516F90}" srcOrd="1" destOrd="0" presId="urn:microsoft.com/office/officeart/2005/8/layout/hierarchy4"/>
    <dgm:cxn modelId="{763347F1-985E-4408-A967-E0BA5C034A60}" type="presParOf" srcId="{3EDD1999-21C5-43DA-B94B-151483F7C5CC}" destId="{202ABC83-F850-4D6E-9A91-CBB532F92940}" srcOrd="3" destOrd="0" presId="urn:microsoft.com/office/officeart/2005/8/layout/hierarchy4"/>
    <dgm:cxn modelId="{71FDE491-7723-4830-BE9F-BFA768358260}" type="presParOf" srcId="{3EDD1999-21C5-43DA-B94B-151483F7C5CC}" destId="{C7751D9F-946E-425A-9ACD-3045163E897A}" srcOrd="4" destOrd="0" presId="urn:microsoft.com/office/officeart/2005/8/layout/hierarchy4"/>
    <dgm:cxn modelId="{F5FA197C-15CF-4080-8007-373E655B699C}" type="presParOf" srcId="{C7751D9F-946E-425A-9ACD-3045163E897A}" destId="{C33FF7F5-9069-4267-A08D-9503FD097B19}" srcOrd="0" destOrd="0" presId="urn:microsoft.com/office/officeart/2005/8/layout/hierarchy4"/>
    <dgm:cxn modelId="{52B649DA-7CDE-45AF-980C-096A09A5C5AF}" type="presParOf" srcId="{C7751D9F-946E-425A-9ACD-3045163E897A}" destId="{15D123EA-DC42-40D1-B9C7-8757379708D3}" srcOrd="1" destOrd="0" presId="urn:microsoft.com/office/officeart/2005/8/layout/hierarchy4"/>
    <dgm:cxn modelId="{E92C793B-748C-4A2F-8F97-BE6AD004AC9C}" type="presParOf" srcId="{3EDD1999-21C5-43DA-B94B-151483F7C5CC}" destId="{D92445A6-DDB4-4CF0-AEE2-71D8DB6531B8}" srcOrd="5" destOrd="0" presId="urn:microsoft.com/office/officeart/2005/8/layout/hierarchy4"/>
    <dgm:cxn modelId="{82494F01-20EC-4128-9408-A592FFDA7EF0}" type="presParOf" srcId="{3EDD1999-21C5-43DA-B94B-151483F7C5CC}" destId="{263B12DB-D964-4759-ADA8-28C022D76554}" srcOrd="6" destOrd="0" presId="urn:microsoft.com/office/officeart/2005/8/layout/hierarchy4"/>
    <dgm:cxn modelId="{635D8F40-6130-4A84-A710-8D1E28F57629}" type="presParOf" srcId="{263B12DB-D964-4759-ADA8-28C022D76554}" destId="{58FF83CD-5806-40E1-97B8-9DB58C175C6D}" srcOrd="0" destOrd="0" presId="urn:microsoft.com/office/officeart/2005/8/layout/hierarchy4"/>
    <dgm:cxn modelId="{F793E406-2556-4EE2-97CE-840DEC0F4A9D}" type="presParOf" srcId="{263B12DB-D964-4759-ADA8-28C022D76554}" destId="{573B3E53-C999-48DC-B55D-4EA03CDE248B}" srcOrd="1" destOrd="0" presId="urn:microsoft.com/office/officeart/2005/8/layout/hierarchy4"/>
    <dgm:cxn modelId="{4E7EBD00-6889-4D74-89A4-09091F178E41}" type="presParOf" srcId="{D4ED6678-1DEB-4227-BE39-80EB58D82F87}" destId="{A31B3685-5487-4F24-9AFC-5CAF288BFC00}" srcOrd="1" destOrd="0" presId="urn:microsoft.com/office/officeart/2005/8/layout/hierarchy4"/>
    <dgm:cxn modelId="{94F4080A-5AF0-4268-B01A-B4C8405DAF7A}" type="presParOf" srcId="{D4ED6678-1DEB-4227-BE39-80EB58D82F87}" destId="{D5B625B1-8546-4732-A3C0-DE364DD1E018}" srcOrd="2" destOrd="0" presId="urn:microsoft.com/office/officeart/2005/8/layout/hierarchy4"/>
    <dgm:cxn modelId="{34BD8588-D5C4-4619-8CD5-1B678E76CB05}" type="presParOf" srcId="{D5B625B1-8546-4732-A3C0-DE364DD1E018}" destId="{4372C48A-8BAA-4D3C-A2B3-7A671A7512A2}" srcOrd="0" destOrd="0" presId="urn:microsoft.com/office/officeart/2005/8/layout/hierarchy4"/>
    <dgm:cxn modelId="{39C40CA1-2CC8-462E-9689-8F981D7283CA}" type="presParOf" srcId="{D5B625B1-8546-4732-A3C0-DE364DD1E018}" destId="{FD739D5D-E3AB-4E56-A958-FABC905B72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13F6B-2457-48B8-B89C-36AC859A711A}">
      <dsp:nvSpPr>
        <dsp:cNvPr id="0" name=""/>
        <dsp:cNvSpPr/>
      </dsp:nvSpPr>
      <dsp:spPr>
        <a:xfrm>
          <a:off x="2275" y="1143"/>
          <a:ext cx="10997316" cy="1169837"/>
        </a:xfrm>
        <a:prstGeom prst="roundRect">
          <a:avLst>
            <a:gd name="adj" fmla="val 10000"/>
          </a:avLst>
        </a:prstGeom>
        <a:solidFill>
          <a:schemeClr val="tx1">
            <a:lumMod val="65000"/>
            <a:lumOff val="3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Post School Outcomes</a:t>
          </a:r>
        </a:p>
      </dsp:txBody>
      <dsp:txXfrm>
        <a:off x="36538" y="35406"/>
        <a:ext cx="10928790" cy="1101311"/>
      </dsp:txXfrm>
    </dsp:sp>
    <dsp:sp modelId="{5AE4581D-B523-4862-91D1-B97F423C79CD}">
      <dsp:nvSpPr>
        <dsp:cNvPr id="0" name=""/>
        <dsp:cNvSpPr/>
      </dsp:nvSpPr>
      <dsp:spPr>
        <a:xfrm>
          <a:off x="13009" y="1356593"/>
          <a:ext cx="9069549" cy="1169837"/>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Any Engagement</a:t>
          </a:r>
        </a:p>
      </dsp:txBody>
      <dsp:txXfrm>
        <a:off x="47272" y="1390856"/>
        <a:ext cx="9001023" cy="1101311"/>
      </dsp:txXfrm>
    </dsp:sp>
    <dsp:sp modelId="{D7F62141-4A96-4A82-85F0-116E1FE15209}">
      <dsp:nvSpPr>
        <dsp:cNvPr id="0" name=""/>
        <dsp:cNvSpPr/>
      </dsp:nvSpPr>
      <dsp:spPr>
        <a:xfrm>
          <a:off x="13009" y="2712044"/>
          <a:ext cx="2123764" cy="1169837"/>
        </a:xfrm>
        <a:prstGeom prst="roundRect">
          <a:avLst>
            <a:gd name="adj" fmla="val 10000"/>
          </a:avLst>
        </a:prstGeom>
        <a:solidFill>
          <a:srgbClr val="47C3D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Higher Education</a:t>
          </a:r>
        </a:p>
      </dsp:txBody>
      <dsp:txXfrm>
        <a:off x="47272" y="2746307"/>
        <a:ext cx="2055238" cy="1101311"/>
      </dsp:txXfrm>
    </dsp:sp>
    <dsp:sp modelId="{CBFAD191-7E55-492D-9353-DF99C70FFD13}">
      <dsp:nvSpPr>
        <dsp:cNvPr id="0" name=""/>
        <dsp:cNvSpPr/>
      </dsp:nvSpPr>
      <dsp:spPr>
        <a:xfrm>
          <a:off x="2210634" y="2712044"/>
          <a:ext cx="2477203" cy="1169837"/>
        </a:xfrm>
        <a:prstGeom prst="roundRect">
          <a:avLst>
            <a:gd name="adj" fmla="val 10000"/>
          </a:avLst>
        </a:prstGeom>
        <a:solidFill>
          <a:srgbClr val="AA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Competitive Employment</a:t>
          </a:r>
        </a:p>
      </dsp:txBody>
      <dsp:txXfrm>
        <a:off x="2244897" y="2746307"/>
        <a:ext cx="2408677" cy="1101311"/>
      </dsp:txXfrm>
    </dsp:sp>
    <dsp:sp modelId="{C33FF7F5-9069-4267-A08D-9503FD097B19}">
      <dsp:nvSpPr>
        <dsp:cNvPr id="0" name=""/>
        <dsp:cNvSpPr/>
      </dsp:nvSpPr>
      <dsp:spPr>
        <a:xfrm>
          <a:off x="4761697" y="2712044"/>
          <a:ext cx="1965879" cy="1169837"/>
        </a:xfrm>
        <a:prstGeom prst="roundRect">
          <a:avLst>
            <a:gd name="adj" fmla="val 10000"/>
          </a:avLst>
        </a:prstGeom>
        <a:solidFill>
          <a:srgbClr val="6CB33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Other Education/Training</a:t>
          </a:r>
        </a:p>
      </dsp:txBody>
      <dsp:txXfrm>
        <a:off x="4795960" y="2746307"/>
        <a:ext cx="1897353" cy="1101311"/>
      </dsp:txXfrm>
    </dsp:sp>
    <dsp:sp modelId="{58FF83CD-5806-40E1-97B8-9DB58C175C6D}">
      <dsp:nvSpPr>
        <dsp:cNvPr id="0" name=""/>
        <dsp:cNvSpPr/>
      </dsp:nvSpPr>
      <dsp:spPr>
        <a:xfrm>
          <a:off x="6801437" y="2712044"/>
          <a:ext cx="2281121" cy="1169837"/>
        </a:xfrm>
        <a:prstGeom prst="roundRect">
          <a:avLst>
            <a:gd name="adj" fmla="val 10000"/>
          </a:avLst>
        </a:prstGeom>
        <a:solidFill>
          <a:srgbClr val="004C9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Other Employment</a:t>
          </a:r>
        </a:p>
      </dsp:txBody>
      <dsp:txXfrm>
        <a:off x="6835700" y="2746307"/>
        <a:ext cx="2212595" cy="1101311"/>
      </dsp:txXfrm>
    </dsp:sp>
    <dsp:sp modelId="{4372C48A-8BAA-4D3C-A2B3-7A671A7512A2}">
      <dsp:nvSpPr>
        <dsp:cNvPr id="0" name=""/>
        <dsp:cNvSpPr/>
      </dsp:nvSpPr>
      <dsp:spPr>
        <a:xfrm>
          <a:off x="9230279" y="1356593"/>
          <a:ext cx="1758578" cy="1169837"/>
        </a:xfrm>
        <a:prstGeom prst="roundRect">
          <a:avLst>
            <a:gd name="adj" fmla="val 10000"/>
          </a:avLst>
        </a:prstGeom>
        <a:solidFill>
          <a:srgbClr val="FDB9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No Engage-</a:t>
          </a:r>
          <a:r>
            <a:rPr lang="en-US" sz="2800" kern="1200" dirty="0" err="1">
              <a:solidFill>
                <a:schemeClr val="tx1"/>
              </a:solidFill>
              <a:latin typeface="Arial" panose="020B0604020202020204" pitchFamily="34" charset="0"/>
              <a:cs typeface="Arial" panose="020B0604020202020204" pitchFamily="34" charset="0"/>
            </a:rPr>
            <a:t>ment</a:t>
          </a:r>
          <a:endParaRPr lang="en-US" sz="2800" kern="1200" dirty="0">
            <a:solidFill>
              <a:schemeClr val="tx1"/>
            </a:solidFill>
            <a:latin typeface="Arial" panose="020B0604020202020204" pitchFamily="34" charset="0"/>
            <a:cs typeface="Arial" panose="020B0604020202020204" pitchFamily="34" charset="0"/>
          </a:endParaRPr>
        </a:p>
      </dsp:txBody>
      <dsp:txXfrm>
        <a:off x="9264542" y="1390856"/>
        <a:ext cx="1690052" cy="11013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52CE0-5455-42BD-9D39-677307FE42A8}" type="datetimeFigureOut">
              <a:rPr lang="en-US" smtClean="0"/>
              <a:t>6/24/2019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0808A-A27B-4604-BEB8-01779BF399F4}" type="slidenum">
              <a:rPr lang="en-US" smtClean="0"/>
              <a:t>‹#›</a:t>
            </a:fld>
            <a:endParaRPr lang="en-US"/>
          </a:p>
        </p:txBody>
      </p:sp>
    </p:spTree>
    <p:extLst>
      <p:ext uri="{BB962C8B-B14F-4D97-AF65-F5344CB8AC3E}">
        <p14:creationId xmlns:p14="http://schemas.microsoft.com/office/powerpoint/2010/main" val="2716577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mailto:ccts@seattleu.edu"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www.seattleu.edu/ccts"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2</a:t>
            </a:fld>
            <a:endParaRPr lang="en-US"/>
          </a:p>
        </p:txBody>
      </p:sp>
    </p:spTree>
    <p:extLst>
      <p:ext uri="{BB962C8B-B14F-4D97-AF65-F5344CB8AC3E}">
        <p14:creationId xmlns:p14="http://schemas.microsoft.com/office/powerpoint/2010/main" val="405710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There is an important interrelationship among the indicators; </a:t>
            </a:r>
          </a:p>
          <a:p>
            <a:r>
              <a:rPr lang="en-US" dirty="0"/>
              <a:t>Quality IEPs lead to Staying in school, which leads to graduation, and better post-school outcomes. </a:t>
            </a:r>
          </a:p>
        </p:txBody>
      </p:sp>
      <p:sp>
        <p:nvSpPr>
          <p:cNvPr id="4" name="Slide Number Placeholder 3"/>
          <p:cNvSpPr>
            <a:spLocks noGrp="1"/>
          </p:cNvSpPr>
          <p:nvPr>
            <p:ph type="sldNum" sz="quarter" idx="10"/>
          </p:nvPr>
        </p:nvSpPr>
        <p:spPr/>
        <p:txBody>
          <a:bodyPr/>
          <a:lstStyle/>
          <a:p>
            <a:fld id="{E8FE46E3-F50B-40B7-A854-E3050C9E6CD9}" type="slidenum">
              <a:rPr lang="en-US" smtClean="0"/>
              <a:t>3</a:t>
            </a:fld>
            <a:endParaRPr lang="en-US"/>
          </a:p>
        </p:txBody>
      </p:sp>
      <p:sp>
        <p:nvSpPr>
          <p:cNvPr id="5" name="Footer Placeholder 4"/>
          <p:cNvSpPr>
            <a:spLocks noGrp="1"/>
          </p:cNvSpPr>
          <p:nvPr>
            <p:ph type="ftr" sz="quarter" idx="11"/>
          </p:nvPr>
        </p:nvSpPr>
        <p:spPr>
          <a:xfrm>
            <a:off x="0" y="8685213"/>
            <a:ext cx="2971800" cy="458787"/>
          </a:xfrm>
          <a:prstGeom prst="rect">
            <a:avLst/>
          </a:prstGeom>
        </p:spPr>
        <p:txBody>
          <a:bodyPr/>
          <a:lstStyle/>
          <a:p>
            <a:endParaRPr lang="en-US" dirty="0"/>
          </a:p>
        </p:txBody>
      </p:sp>
    </p:spTree>
    <p:extLst>
      <p:ext uri="{BB962C8B-B14F-4D97-AF65-F5344CB8AC3E}">
        <p14:creationId xmlns:p14="http://schemas.microsoft.com/office/powerpoint/2010/main" val="1661069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4</a:t>
            </a:fld>
            <a:endParaRPr lang="en-US"/>
          </a:p>
        </p:txBody>
      </p:sp>
    </p:spTree>
    <p:extLst>
      <p:ext uri="{BB962C8B-B14F-4D97-AF65-F5344CB8AC3E}">
        <p14:creationId xmlns:p14="http://schemas.microsoft.com/office/powerpoint/2010/main" val="2276013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5</a:t>
            </a:fld>
            <a:endParaRPr lang="en-US"/>
          </a:p>
        </p:txBody>
      </p:sp>
    </p:spTree>
    <p:extLst>
      <p:ext uri="{BB962C8B-B14F-4D97-AF65-F5344CB8AC3E}">
        <p14:creationId xmlns:p14="http://schemas.microsoft.com/office/powerpoint/2010/main" val="2221587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Additional information about the Post-School Survey process and timeline can be found on the CCTS website (link: www.seattleu.edu/ccts/post-school-survey--outcomes/. </a:t>
            </a:r>
          </a:p>
        </p:txBody>
      </p:sp>
      <p:sp>
        <p:nvSpPr>
          <p:cNvPr id="4" name="Slide Number Placeholder 3"/>
          <p:cNvSpPr>
            <a:spLocks noGrp="1"/>
          </p:cNvSpPr>
          <p:nvPr>
            <p:ph type="sldNum" sz="quarter" idx="10"/>
          </p:nvPr>
        </p:nvSpPr>
        <p:spPr/>
        <p:txBody>
          <a:bodyPr/>
          <a:lstStyle/>
          <a:p>
            <a:pPr>
              <a:defRPr/>
            </a:pPr>
            <a:fld id="{3ED4DF93-EF49-4822-93A4-91470096EF3E}" type="slidenum">
              <a:rPr lang="en-US" smtClean="0"/>
              <a:pPr>
                <a:defRPr/>
              </a:pPr>
              <a:t>6</a:t>
            </a:fld>
            <a:endParaRPr lang="en-US"/>
          </a:p>
        </p:txBody>
      </p:sp>
    </p:spTree>
    <p:extLst>
      <p:ext uri="{BB962C8B-B14F-4D97-AF65-F5344CB8AC3E}">
        <p14:creationId xmlns:p14="http://schemas.microsoft.com/office/powerpoint/2010/main" val="2171875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C5A4F3B3-B815-4A02-8C60-649B5A00746C}" type="slidenum">
              <a:rPr lang="en-US" smtClean="0">
                <a:latin typeface="Arial" pitchFamily="-123" charset="0"/>
                <a:ea typeface="ＭＳ Ｐゴシック" pitchFamily="-123" charset="-128"/>
                <a:cs typeface="ＭＳ Ｐゴシック" pitchFamily="-123" charset="-128"/>
              </a:rPr>
              <a:pPr/>
              <a:t>7</a:t>
            </a:fld>
            <a:endParaRPr lang="en-US">
              <a:latin typeface="Arial" pitchFamily="-123" charset="0"/>
              <a:ea typeface="ＭＳ Ｐゴシック" pitchFamily="-123" charset="-128"/>
              <a:cs typeface="ＭＳ Ｐゴシック" pitchFamily="-123" charset="-128"/>
            </a:endParaRPr>
          </a:p>
        </p:txBody>
      </p:sp>
      <p:sp>
        <p:nvSpPr>
          <p:cNvPr id="36866" name="Rectangle 2"/>
          <p:cNvSpPr>
            <a:spLocks noGrp="1" noRot="1" noChangeAspect="1" noChangeArrowheads="1" noTextEdit="1"/>
          </p:cNvSpPr>
          <p:nvPr>
            <p:ph type="sldImg"/>
          </p:nvPr>
        </p:nvSpPr>
        <p:spPr>
          <a:xfrm>
            <a:off x="685800" y="566738"/>
            <a:ext cx="5486400" cy="3086100"/>
          </a:xfrm>
          <a:ln/>
        </p:spPr>
      </p:sp>
      <p:sp>
        <p:nvSpPr>
          <p:cNvPr id="36867" name="Rectangle 3"/>
          <p:cNvSpPr>
            <a:spLocks noGrp="1" noChangeArrowheads="1"/>
          </p:cNvSpPr>
          <p:nvPr>
            <p:ph type="body" idx="1"/>
          </p:nvPr>
        </p:nvSpPr>
        <p:spPr>
          <a:noFill/>
          <a:ln/>
        </p:spPr>
        <p:txBody>
          <a:bodyPr/>
          <a:lstStyle/>
          <a:p>
            <a:pPr eaLnBrk="1" hangingPunct="1"/>
            <a:r>
              <a:rPr lang="en-US" dirty="0">
                <a:latin typeface="Arial Narrow" pitchFamily="34" charset="0"/>
              </a:rPr>
              <a:t>Take a few minutes to review the survey/interview questions used to collect the information</a:t>
            </a:r>
            <a:r>
              <a:rPr lang="en-US" baseline="0" dirty="0">
                <a:latin typeface="Arial Narrow" pitchFamily="34" charset="0"/>
              </a:rPr>
              <a:t>. This may be downloaded from the CCTS Transition Systemic Framework (TSF).</a:t>
            </a:r>
            <a:endParaRPr lang="en-US" dirty="0">
              <a:latin typeface="Arial Narrow" pitchFamily="34" charset="0"/>
            </a:endParaRPr>
          </a:p>
        </p:txBody>
      </p:sp>
    </p:spTree>
    <p:extLst>
      <p:ext uri="{BB962C8B-B14F-4D97-AF65-F5344CB8AC3E}">
        <p14:creationId xmlns:p14="http://schemas.microsoft.com/office/powerpoint/2010/main" val="1802126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8</a:t>
            </a:fld>
            <a:endParaRPr lang="en-US"/>
          </a:p>
        </p:txBody>
      </p:sp>
    </p:spTree>
    <p:extLst>
      <p:ext uri="{BB962C8B-B14F-4D97-AF65-F5344CB8AC3E}">
        <p14:creationId xmlns:p14="http://schemas.microsoft.com/office/powerpoint/2010/main" val="334045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685800" y="566738"/>
            <a:ext cx="5486400" cy="3086100"/>
          </a:xfrm>
          <a:ln/>
        </p:spPr>
      </p:sp>
      <p:sp>
        <p:nvSpPr>
          <p:cNvPr id="45058" name="Notes Placeholder 2"/>
          <p:cNvSpPr>
            <a:spLocks noGrp="1"/>
          </p:cNvSpPr>
          <p:nvPr>
            <p:ph type="body" idx="1"/>
          </p:nvPr>
        </p:nvSpPr>
        <p:spPr>
          <a:noFill/>
          <a:ln/>
        </p:spPr>
        <p:txBody>
          <a:bodyPr/>
          <a:lstStyle/>
          <a:p>
            <a:r>
              <a:rPr lang="en-US" dirty="0">
                <a:latin typeface="Arial Narrow" pitchFamily="34" charset="0"/>
              </a:rPr>
              <a:t>These are the state’s definitions.</a:t>
            </a:r>
          </a:p>
        </p:txBody>
      </p:sp>
      <p:sp>
        <p:nvSpPr>
          <p:cNvPr id="45059" name="Slide Number Placeholder 3"/>
          <p:cNvSpPr>
            <a:spLocks noGrp="1"/>
          </p:cNvSpPr>
          <p:nvPr>
            <p:ph type="sldNum" sz="quarter" idx="5"/>
          </p:nvPr>
        </p:nvSpPr>
        <p:spPr>
          <a:noFill/>
        </p:spPr>
        <p:txBody>
          <a:bodyPr/>
          <a:lstStyle/>
          <a:p>
            <a:fld id="{A0FF2DD7-6424-4068-A14E-8866A00CC834}" type="slidenum">
              <a:rPr lang="en-US" smtClean="0">
                <a:latin typeface="Arial" pitchFamily="-123" charset="0"/>
                <a:ea typeface="ＭＳ Ｐゴシック" pitchFamily="-123" charset="-128"/>
                <a:cs typeface="ＭＳ Ｐゴシック" pitchFamily="-123" charset="-128"/>
              </a:rPr>
              <a:pPr/>
              <a:t>9</a:t>
            </a:fld>
            <a:endParaRPr lang="en-US">
              <a:latin typeface="Arial" pitchFamily="-123" charset="0"/>
              <a:ea typeface="ＭＳ Ｐゴシック" pitchFamily="-123" charset="-128"/>
              <a:cs typeface="ＭＳ Ｐゴシック" pitchFamily="-123" charset="-128"/>
            </a:endParaRPr>
          </a:p>
        </p:txBody>
      </p:sp>
    </p:spTree>
    <p:extLst>
      <p:ext uri="{BB962C8B-B14F-4D97-AF65-F5344CB8AC3E}">
        <p14:creationId xmlns:p14="http://schemas.microsoft.com/office/powerpoint/2010/main" val="1302304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10</a:t>
            </a:fld>
            <a:endParaRPr lang="en-US"/>
          </a:p>
        </p:txBody>
      </p:sp>
    </p:spTree>
    <p:extLst>
      <p:ext uri="{BB962C8B-B14F-4D97-AF65-F5344CB8AC3E}">
        <p14:creationId xmlns:p14="http://schemas.microsoft.com/office/powerpoint/2010/main" val="1452290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1" charset="-128"/>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11</a:t>
            </a:fld>
            <a:endParaRPr lang="en-US">
              <a:latin typeface="Calibri" pitchFamily="31" charset="0"/>
            </a:endParaRPr>
          </a:p>
        </p:txBody>
      </p:sp>
    </p:spTree>
    <p:extLst>
      <p:ext uri="{BB962C8B-B14F-4D97-AF65-F5344CB8AC3E}">
        <p14:creationId xmlns:p14="http://schemas.microsoft.com/office/powerpoint/2010/main" val="3740965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1" charset="-128"/>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12</a:t>
            </a:fld>
            <a:endParaRPr lang="en-US">
              <a:latin typeface="Calibri" pitchFamily="31" charset="0"/>
            </a:endParaRPr>
          </a:p>
        </p:txBody>
      </p:sp>
    </p:spTree>
    <p:extLst>
      <p:ext uri="{BB962C8B-B14F-4D97-AF65-F5344CB8AC3E}">
        <p14:creationId xmlns:p14="http://schemas.microsoft.com/office/powerpoint/2010/main" val="3377592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1" charset="-128"/>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13</a:t>
            </a:fld>
            <a:endParaRPr lang="en-US">
              <a:latin typeface="Calibri" pitchFamily="31" charset="0"/>
            </a:endParaRPr>
          </a:p>
        </p:txBody>
      </p:sp>
    </p:spTree>
    <p:extLst>
      <p:ext uri="{BB962C8B-B14F-4D97-AF65-F5344CB8AC3E}">
        <p14:creationId xmlns:p14="http://schemas.microsoft.com/office/powerpoint/2010/main" val="2185329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1" charset="-128"/>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14</a:t>
            </a:fld>
            <a:endParaRPr lang="en-US">
              <a:latin typeface="Calibri" pitchFamily="31" charset="0"/>
            </a:endParaRPr>
          </a:p>
        </p:txBody>
      </p:sp>
    </p:spTree>
    <p:extLst>
      <p:ext uri="{BB962C8B-B14F-4D97-AF65-F5344CB8AC3E}">
        <p14:creationId xmlns:p14="http://schemas.microsoft.com/office/powerpoint/2010/main" val="2426662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15</a:t>
            </a:fld>
            <a:endParaRPr lang="en-US"/>
          </a:p>
        </p:txBody>
      </p:sp>
    </p:spTree>
    <p:extLst>
      <p:ext uri="{BB962C8B-B14F-4D97-AF65-F5344CB8AC3E}">
        <p14:creationId xmlns:p14="http://schemas.microsoft.com/office/powerpoint/2010/main" val="1314241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16</a:t>
            </a:fld>
            <a:endParaRPr lang="en-US" dirty="0"/>
          </a:p>
        </p:txBody>
      </p:sp>
    </p:spTree>
    <p:extLst>
      <p:ext uri="{BB962C8B-B14F-4D97-AF65-F5344CB8AC3E}">
        <p14:creationId xmlns:p14="http://schemas.microsoft.com/office/powerpoint/2010/main" val="568570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In the following slides, Post-School Outcome data is first broken down by </a:t>
            </a:r>
            <a:r>
              <a:rPr lang="en-US" b="1" dirty="0"/>
              <a:t>Any Engagement </a:t>
            </a:r>
            <a:r>
              <a:rPr lang="en-US" b="0" dirty="0"/>
              <a:t>and </a:t>
            </a:r>
            <a:r>
              <a:rPr lang="en-US" b="1" dirty="0"/>
              <a:t>No Engagement.</a:t>
            </a:r>
          </a:p>
          <a:p>
            <a:endParaRPr lang="en-US" dirty="0"/>
          </a:p>
          <a:p>
            <a:r>
              <a:rPr lang="en-US" dirty="0"/>
              <a:t>Then, </a:t>
            </a:r>
            <a:r>
              <a:rPr lang="en-US" b="1" dirty="0"/>
              <a:t>Any Engagement </a:t>
            </a:r>
            <a:r>
              <a:rPr lang="en-US" b="0" dirty="0"/>
              <a:t>is further broken down into the </a:t>
            </a:r>
            <a:r>
              <a:rPr lang="en-US" b="1" dirty="0"/>
              <a:t>four engagement categories: Higher Education, Competitive Employment, Other Education/Training, </a:t>
            </a:r>
            <a:r>
              <a:rPr lang="en-US" b="0" dirty="0"/>
              <a:t>and </a:t>
            </a:r>
            <a:r>
              <a:rPr lang="en-US" b="1" dirty="0"/>
              <a:t>Other Employment.</a:t>
            </a:r>
          </a:p>
          <a:p>
            <a:endParaRPr lang="en-US" b="0" dirty="0"/>
          </a:p>
          <a:p>
            <a:r>
              <a:rPr lang="en-US" b="0" dirty="0"/>
              <a:t>Data is displayed first as line or bar graphs, followed by data table slides. </a:t>
            </a:r>
          </a:p>
        </p:txBody>
      </p:sp>
      <p:sp>
        <p:nvSpPr>
          <p:cNvPr id="4" name="Slide Number Placeholder 3"/>
          <p:cNvSpPr>
            <a:spLocks noGrp="1"/>
          </p:cNvSpPr>
          <p:nvPr>
            <p:ph type="sldNum" sz="quarter" idx="10"/>
          </p:nvPr>
        </p:nvSpPr>
        <p:spPr/>
        <p:txBody>
          <a:bodyPr/>
          <a:lstStyle/>
          <a:p>
            <a:fld id="{E8FE46E3-F50B-40B7-A854-E3050C9E6CD9}" type="slidenum">
              <a:rPr lang="en-US" smtClean="0"/>
              <a:t>17</a:t>
            </a:fld>
            <a:endParaRPr lang="en-US"/>
          </a:p>
        </p:txBody>
      </p:sp>
    </p:spTree>
    <p:extLst>
      <p:ext uri="{BB962C8B-B14F-4D97-AF65-F5344CB8AC3E}">
        <p14:creationId xmlns:p14="http://schemas.microsoft.com/office/powerpoint/2010/main" val="60702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Contact CCTS for TSF 2.0 access.</a:t>
            </a:r>
          </a:p>
        </p:txBody>
      </p:sp>
      <p:sp>
        <p:nvSpPr>
          <p:cNvPr id="4" name="Slide Number Placeholder 3"/>
          <p:cNvSpPr>
            <a:spLocks noGrp="1"/>
          </p:cNvSpPr>
          <p:nvPr>
            <p:ph type="sldNum" sz="quarter" idx="10"/>
          </p:nvPr>
        </p:nvSpPr>
        <p:spPr/>
        <p:txBody>
          <a:bodyPr/>
          <a:lstStyle/>
          <a:p>
            <a:fld id="{E8FE46E3-F50B-40B7-A854-E3050C9E6CD9}" type="slidenum">
              <a:rPr lang="en-US" smtClean="0"/>
              <a:t>19</a:t>
            </a:fld>
            <a:endParaRPr lang="en-US"/>
          </a:p>
        </p:txBody>
      </p:sp>
    </p:spTree>
    <p:extLst>
      <p:ext uri="{BB962C8B-B14F-4D97-AF65-F5344CB8AC3E}">
        <p14:creationId xmlns:p14="http://schemas.microsoft.com/office/powerpoint/2010/main" val="2588766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This chart shows the percentages of respondents in Washington state in </a:t>
            </a:r>
            <a:r>
              <a:rPr lang="en-US" sz="1100" b="1" i="0" kern="1200" dirty="0">
                <a:solidFill>
                  <a:schemeClr val="tx1"/>
                </a:solidFill>
                <a:effectLst/>
                <a:latin typeface="+mn-lt"/>
                <a:ea typeface="+mn-ea"/>
                <a:cs typeface="+mn-cs"/>
              </a:rPr>
              <a:t>each of the five Post-School outcome categories</a:t>
            </a:r>
            <a:r>
              <a:rPr lang="en-US" sz="1100" b="0" i="0" kern="1200" dirty="0">
                <a:solidFill>
                  <a:schemeClr val="tx1"/>
                </a:solidFill>
                <a:effectLst/>
                <a:latin typeface="+mn-lt"/>
                <a:ea typeface="+mn-ea"/>
                <a:cs typeface="+mn-cs"/>
              </a:rPr>
              <a:t>: Higher Education, Competitive Employment, Other Education/Training, Other Employment, and No Engagement.</a:t>
            </a:r>
          </a:p>
          <a:p>
            <a:endParaRPr lang="en-US" sz="11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Please note that these data represent approximately 70% of the leavers. The lowest representative group is the hard-to-find students such as those who dropped out of school.</a:t>
            </a:r>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ＭＳ Ｐゴシック" pitchFamily="31" charset="-128"/>
              </a:rPr>
              <a:t>Important</a:t>
            </a:r>
            <a:r>
              <a:rPr lang="en-US" dirty="0">
                <a:ea typeface="ＭＳ Ｐゴシック" pitchFamily="31" charset="-128"/>
              </a:rPr>
              <a:t>: Each leaver is to be counted in only ONE</a:t>
            </a:r>
            <a:r>
              <a:rPr lang="en-US" baseline="0" dirty="0">
                <a:ea typeface="ＭＳ Ｐゴシック" pitchFamily="31" charset="-128"/>
              </a:rPr>
              <a:t> </a:t>
            </a:r>
            <a:r>
              <a:rPr lang="en-US" dirty="0">
                <a:ea typeface="ＭＳ Ｐゴシック" pitchFamily="31" charset="-128"/>
              </a:rPr>
              <a:t>category and ONLY in the HIGHEST category. For example: if a leaver is enrolled in higher education </a:t>
            </a:r>
            <a:r>
              <a:rPr lang="en-US" b="1" i="0" dirty="0">
                <a:ea typeface="ＭＳ Ｐゴシック" pitchFamily="31" charset="-128"/>
              </a:rPr>
              <a:t>and</a:t>
            </a:r>
            <a:r>
              <a:rPr lang="en-US" b="1" i="1" dirty="0">
                <a:ea typeface="ＭＳ Ｐゴシック" pitchFamily="31" charset="-128"/>
              </a:rPr>
              <a:t> </a:t>
            </a:r>
            <a:r>
              <a:rPr lang="en-US" dirty="0">
                <a:ea typeface="ＭＳ Ｐゴシック" pitchFamily="31" charset="-128"/>
              </a:rPr>
              <a:t>competitively employed, count the leaver ONLY in (1) higher education and NOT in (2) competitively employed.  </a:t>
            </a:r>
          </a:p>
          <a:p>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r>
              <a:rPr lang="en-US" b="1" baseline="0" dirty="0"/>
              <a:t>Contact rate for state leavers was 80.6%</a:t>
            </a:r>
          </a:p>
        </p:txBody>
      </p:sp>
      <p:sp>
        <p:nvSpPr>
          <p:cNvPr id="4" name="Slide Number Placeholder 3"/>
          <p:cNvSpPr>
            <a:spLocks noGrp="1"/>
          </p:cNvSpPr>
          <p:nvPr>
            <p:ph type="sldNum" sz="quarter" idx="10"/>
          </p:nvPr>
        </p:nvSpPr>
        <p:spPr/>
        <p:txBody>
          <a:bodyPr/>
          <a:lstStyle/>
          <a:p>
            <a:fld id="{EBA9D9B7-951B-46C4-B61F-7C3A673F39EC}" type="slidenum">
              <a:rPr lang="en-US" smtClean="0"/>
              <a:t>20</a:t>
            </a:fld>
            <a:endParaRPr lang="en-US"/>
          </a:p>
        </p:txBody>
      </p:sp>
    </p:spTree>
    <p:extLst>
      <p:ext uri="{BB962C8B-B14F-4D97-AF65-F5344CB8AC3E}">
        <p14:creationId xmlns:p14="http://schemas.microsoft.com/office/powerpoint/2010/main" val="2779084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Table of data from previous slide. </a:t>
            </a:r>
          </a:p>
        </p:txBody>
      </p:sp>
      <p:sp>
        <p:nvSpPr>
          <p:cNvPr id="4" name="Slide Number Placeholder 3"/>
          <p:cNvSpPr>
            <a:spLocks noGrp="1"/>
          </p:cNvSpPr>
          <p:nvPr>
            <p:ph type="sldNum" sz="quarter" idx="10"/>
          </p:nvPr>
        </p:nvSpPr>
        <p:spPr/>
        <p:txBody>
          <a:bodyPr/>
          <a:lstStyle/>
          <a:p>
            <a:fld id="{E8FE46E3-F50B-40B7-A854-E3050C9E6CD9}" type="slidenum">
              <a:rPr lang="en-US" smtClean="0"/>
              <a:t>21</a:t>
            </a:fld>
            <a:endParaRPr lang="en-US"/>
          </a:p>
        </p:txBody>
      </p:sp>
    </p:spTree>
    <p:extLst>
      <p:ext uri="{BB962C8B-B14F-4D97-AF65-F5344CB8AC3E}">
        <p14:creationId xmlns:p14="http://schemas.microsoft.com/office/powerpoint/2010/main" val="4290656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a:t>
            </a:r>
            <a:r>
              <a:rPr lang="en-US" sz="1100" b="0" i="0" kern="1200" baseline="0" dirty="0">
                <a:solidFill>
                  <a:schemeClr val="tx1"/>
                </a:solidFill>
                <a:effectLst/>
                <a:latin typeface="+mn-lt"/>
                <a:ea typeface="+mn-ea"/>
                <a:cs typeface="+mn-cs"/>
              </a:rPr>
              <a:t> are </a:t>
            </a:r>
            <a:r>
              <a:rPr lang="en-US" sz="1100" b="0" i="0" kern="1200" dirty="0">
                <a:solidFill>
                  <a:schemeClr val="tx1"/>
                </a:solidFill>
                <a:effectLst/>
                <a:latin typeface="+mn-lt"/>
                <a:ea typeface="+mn-ea"/>
                <a:cs typeface="+mn-cs"/>
              </a:rPr>
              <a:t>line charts showing the five-year data points for respondents in Washington state. It should be noted that these are actual data points and lines do not represent trend lines, therefore these charts do not predict future outcomes.</a:t>
            </a:r>
          </a:p>
          <a:p>
            <a:endParaRPr lang="en-US" sz="11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These charts show overall engagement (orange) and non-engagement (yellow).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kern="1200" dirty="0">
                <a:solidFill>
                  <a:schemeClr val="tx1"/>
                </a:solidFill>
                <a:effectLst/>
                <a:latin typeface="+mn-lt"/>
                <a:ea typeface="+mn-ea"/>
                <a:cs typeface="+mn-cs"/>
              </a:rPr>
              <a:t>Any Engagement</a:t>
            </a:r>
            <a:r>
              <a:rPr lang="en-US" sz="1100" b="0" i="0" kern="1200" dirty="0">
                <a:solidFill>
                  <a:schemeClr val="tx1"/>
                </a:solidFill>
                <a:effectLst/>
                <a:latin typeface="+mn-lt"/>
                <a:ea typeface="+mn-ea"/>
                <a:cs typeface="+mn-cs"/>
              </a:rPr>
              <a:t> means the respondent falls into any of the </a:t>
            </a:r>
            <a:r>
              <a:rPr lang="en-US" sz="1100" b="1" i="0" kern="1200" dirty="0">
                <a:solidFill>
                  <a:schemeClr val="tx1"/>
                </a:solidFill>
                <a:effectLst/>
                <a:latin typeface="+mn-lt"/>
                <a:ea typeface="+mn-ea"/>
                <a:cs typeface="+mn-cs"/>
              </a:rPr>
              <a:t>four post-secondary education or employment outcome categories</a:t>
            </a:r>
            <a:r>
              <a:rPr lang="en-US" sz="1100" b="0" i="0" kern="1200" dirty="0">
                <a:solidFill>
                  <a:schemeClr val="tx1"/>
                </a:solidFill>
                <a:effectLst/>
                <a:latin typeface="+mn-lt"/>
                <a:ea typeface="+mn-ea"/>
                <a:cs typeface="+mn-cs"/>
              </a:rPr>
              <a:t>, further detailed in the next set of charts. </a:t>
            </a:r>
          </a:p>
          <a:p>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22</a:t>
            </a:fld>
            <a:endParaRPr lang="en-US" dirty="0"/>
          </a:p>
        </p:txBody>
      </p:sp>
    </p:spTree>
    <p:extLst>
      <p:ext uri="{BB962C8B-B14F-4D97-AF65-F5344CB8AC3E}">
        <p14:creationId xmlns:p14="http://schemas.microsoft.com/office/powerpoint/2010/main" val="1576180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endParaRPr lang="en-US" sz="1100" b="1"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23</a:t>
            </a:fld>
            <a:endParaRPr lang="en-US"/>
          </a:p>
        </p:txBody>
      </p:sp>
    </p:spTree>
    <p:extLst>
      <p:ext uri="{BB962C8B-B14F-4D97-AF65-F5344CB8AC3E}">
        <p14:creationId xmlns:p14="http://schemas.microsoft.com/office/powerpoint/2010/main" val="2401383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a:t>
            </a:r>
            <a:r>
              <a:rPr lang="en-US" sz="1100" b="1" i="0" kern="1200" dirty="0">
                <a:solidFill>
                  <a:schemeClr val="tx1"/>
                </a:solidFill>
                <a:effectLst/>
                <a:latin typeface="+mn-lt"/>
                <a:ea typeface="+mn-ea"/>
                <a:cs typeface="+mn-cs"/>
              </a:rPr>
              <a:t>Exit Categories</a:t>
            </a:r>
            <a:r>
              <a:rPr lang="en-US" sz="1100" b="0" i="0" kern="1200" dirty="0">
                <a:solidFill>
                  <a:schemeClr val="tx1"/>
                </a:solidFill>
                <a:effectLst/>
                <a:latin typeface="+mn-lt"/>
                <a:ea typeface="+mn-ea"/>
                <a:cs typeface="+mn-cs"/>
              </a:rPr>
              <a:t>, who fall into the </a:t>
            </a:r>
            <a:r>
              <a:rPr lang="en-US" sz="1100" b="1" i="0" kern="1200" dirty="0">
                <a:solidFill>
                  <a:schemeClr val="tx1"/>
                </a:solidFill>
                <a:effectLst/>
                <a:latin typeface="+mn-lt"/>
                <a:ea typeface="+mn-ea"/>
                <a:cs typeface="+mn-cs"/>
              </a:rPr>
              <a:t>Any Engagement</a:t>
            </a:r>
            <a:r>
              <a:rPr lang="en-US" sz="1100" b="0" i="0" kern="1200" dirty="0">
                <a:solidFill>
                  <a:schemeClr val="tx1"/>
                </a:solidFill>
                <a:effectLst/>
                <a:latin typeface="+mn-lt"/>
                <a:ea typeface="+mn-ea"/>
                <a:cs typeface="+mn-cs"/>
              </a:rPr>
              <a:t> and </a:t>
            </a:r>
            <a:r>
              <a:rPr lang="en-US" sz="1100" b="1" i="0" kern="1200" dirty="0">
                <a:solidFill>
                  <a:schemeClr val="tx1"/>
                </a:solidFill>
                <a:effectLst/>
                <a:latin typeface="+mn-lt"/>
                <a:ea typeface="+mn-ea"/>
                <a:cs typeface="+mn-cs"/>
              </a:rPr>
              <a:t>No Engagement </a:t>
            </a:r>
            <a:r>
              <a:rPr lang="en-US" sz="1100" b="0" i="0" kern="1200" dirty="0">
                <a:solidFill>
                  <a:schemeClr val="tx1"/>
                </a:solidFill>
                <a:effectLst/>
                <a:latin typeface="+mn-lt"/>
                <a:ea typeface="+mn-ea"/>
                <a:cs typeface="+mn-cs"/>
              </a:rPr>
              <a:t>categories. </a:t>
            </a:r>
          </a:p>
          <a:p>
            <a:endParaRPr lang="en-US" sz="1100" b="0" i="0" kern="1200" dirty="0">
              <a:solidFill>
                <a:schemeClr val="tx1"/>
              </a:solidFill>
              <a:effectLst/>
              <a:latin typeface="+mn-lt"/>
              <a:ea typeface="+mn-ea"/>
              <a:cs typeface="+mn-cs"/>
            </a:endParaRPr>
          </a:p>
          <a:p>
            <a:r>
              <a:rPr lang="en-US" sz="1100" b="1" i="0" kern="1200" dirty="0">
                <a:solidFill>
                  <a:schemeClr val="tx1"/>
                </a:solidFill>
                <a:effectLst/>
                <a:latin typeface="+mn-lt"/>
                <a:ea typeface="+mn-ea"/>
                <a:cs typeface="+mn-cs"/>
              </a:rPr>
              <a:t>Any Engagement</a:t>
            </a:r>
            <a:r>
              <a:rPr lang="en-US" sz="1100" b="0" i="0" kern="1200" dirty="0">
                <a:solidFill>
                  <a:schemeClr val="tx1"/>
                </a:solidFill>
                <a:effectLst/>
                <a:latin typeface="+mn-lt"/>
                <a:ea typeface="+mn-ea"/>
                <a:cs typeface="+mn-cs"/>
              </a:rPr>
              <a:t> means the respondent falls into any of the four post-secondary education or employment outcome categories, further detailed in the next set of charts.</a:t>
            </a:r>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25</a:t>
            </a:fld>
            <a:endParaRPr lang="en-US" dirty="0"/>
          </a:p>
        </p:txBody>
      </p:sp>
    </p:spTree>
    <p:extLst>
      <p:ext uri="{BB962C8B-B14F-4D97-AF65-F5344CB8AC3E}">
        <p14:creationId xmlns:p14="http://schemas.microsoft.com/office/powerpoint/2010/main" val="2297003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26</a:t>
            </a:fld>
            <a:endParaRPr lang="en-US"/>
          </a:p>
        </p:txBody>
      </p:sp>
    </p:spTree>
    <p:extLst>
      <p:ext uri="{BB962C8B-B14F-4D97-AF65-F5344CB8AC3E}">
        <p14:creationId xmlns:p14="http://schemas.microsoft.com/office/powerpoint/2010/main" val="2080803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507CFA0-9F68-4635-8FC8-B136AEE0F0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234027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507CFA0-9F68-4635-8FC8-B136AEE0F0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360238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507CFA0-9F68-4635-8FC8-B136AEE0F0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05317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507CFA0-9F68-4635-8FC8-B136AEE0F0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66506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507CFA0-9F68-4635-8FC8-B136AEE0F0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7567207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predictors to the strengths and any areas identified for improvement for the district. Are some or most of the predictors evident in your programs for youth with disabilities? If not, what would it take to incorporate the predictors into your program? </a:t>
            </a:r>
          </a:p>
          <a:p>
            <a:r>
              <a:rPr lang="en-US" dirty="0"/>
              <a:t> </a:t>
            </a:r>
          </a:p>
          <a:p>
            <a:r>
              <a:rPr lang="en-US" dirty="0"/>
              <a:t>What is needed in order to make changes to the district or school programs? </a:t>
            </a:r>
          </a:p>
          <a:p>
            <a:r>
              <a:rPr lang="en-US" dirty="0"/>
              <a:t>Use one of the action planning worksheets to capture the changes the group wants to make. </a:t>
            </a:r>
          </a:p>
          <a:p>
            <a:endParaRPr lang="en-US" dirty="0"/>
          </a:p>
          <a:p>
            <a:r>
              <a:rPr lang="en-US" dirty="0"/>
              <a:t>Youth Autonomy is the process of becoming a self-governing person; exploring and developing self-individualization; the ability to direct one's own life.</a:t>
            </a:r>
          </a:p>
          <a:p>
            <a:endParaRPr lang="en-US" dirty="0"/>
          </a:p>
        </p:txBody>
      </p:sp>
      <p:sp>
        <p:nvSpPr>
          <p:cNvPr id="4" name="Slide Number Placeholder 3"/>
          <p:cNvSpPr>
            <a:spLocks noGrp="1"/>
          </p:cNvSpPr>
          <p:nvPr>
            <p:ph type="sldNum" sz="quarter" idx="5"/>
          </p:nvPr>
        </p:nvSpPr>
        <p:spPr/>
        <p:txBody>
          <a:bodyPr/>
          <a:lstStyle/>
          <a:p>
            <a:fld id="{F160808A-A27B-4604-BEB8-01779BF399F4}" type="slidenum">
              <a:rPr lang="en-US" smtClean="0"/>
              <a:t>40</a:t>
            </a:fld>
            <a:endParaRPr lang="en-US"/>
          </a:p>
        </p:txBody>
      </p:sp>
    </p:spTree>
    <p:extLst>
      <p:ext uri="{BB962C8B-B14F-4D97-AF65-F5344CB8AC3E}">
        <p14:creationId xmlns:p14="http://schemas.microsoft.com/office/powerpoint/2010/main" val="1778230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60808A-A27B-4604-BEB8-01779BF399F4}" type="slidenum">
              <a:rPr lang="en-US" smtClean="0"/>
              <a:t>41</a:t>
            </a:fld>
            <a:endParaRPr lang="en-US"/>
          </a:p>
        </p:txBody>
      </p:sp>
    </p:spTree>
    <p:extLst>
      <p:ext uri="{BB962C8B-B14F-4D97-AF65-F5344CB8AC3E}">
        <p14:creationId xmlns:p14="http://schemas.microsoft.com/office/powerpoint/2010/main" val="33077724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can email us at </a:t>
            </a:r>
            <a:r>
              <a:rPr lang="en-US" sz="1200" u="sng" kern="1200" dirty="0">
                <a:solidFill>
                  <a:schemeClr val="tx1"/>
                </a:solidFill>
                <a:effectLst/>
                <a:latin typeface="+mn-lt"/>
                <a:ea typeface="+mn-ea"/>
                <a:cs typeface="+mn-cs"/>
                <a:hlinkClick r:id="rId3"/>
              </a:rPr>
              <a:t>ccts@seattleu.edu</a:t>
            </a:r>
            <a:r>
              <a:rPr lang="en-US" sz="1200" kern="1200" dirty="0">
                <a:solidFill>
                  <a:schemeClr val="tx1"/>
                </a:solidFill>
                <a:effectLst/>
                <a:latin typeface="+mn-lt"/>
                <a:ea typeface="+mn-ea"/>
                <a:cs typeface="+mn-cs"/>
              </a:rPr>
              <a:t>, or call 206-296-6494. You can find us online at </a:t>
            </a:r>
            <a:r>
              <a:rPr lang="en-US" sz="1200" u="sng" kern="1200" dirty="0">
                <a:solidFill>
                  <a:schemeClr val="tx1"/>
                </a:solidFill>
                <a:effectLst/>
                <a:latin typeface="+mn-lt"/>
                <a:ea typeface="+mn-ea"/>
                <a:cs typeface="+mn-cs"/>
                <a:hlinkClick r:id="rId4"/>
              </a:rPr>
              <a:t>www.seattleu.edu/ccts</a:t>
            </a:r>
            <a:r>
              <a:rPr lang="en-US" sz="1200" kern="1200" dirty="0">
                <a:solidFill>
                  <a:schemeClr val="tx1"/>
                </a:solidFill>
                <a:effectLst/>
                <a:latin typeface="+mn-lt"/>
                <a:ea typeface="+mn-ea"/>
                <a:cs typeface="+mn-cs"/>
              </a:rPr>
              <a:t>, and on Facebook, Twitter, and Pinterest @WACCTS.</a:t>
            </a:r>
          </a:p>
          <a:p>
            <a:endParaRPr lang="en-US" dirty="0"/>
          </a:p>
        </p:txBody>
      </p:sp>
      <p:sp>
        <p:nvSpPr>
          <p:cNvPr id="5" name="Slide Number Placeholder 4"/>
          <p:cNvSpPr>
            <a:spLocks noGrp="1"/>
          </p:cNvSpPr>
          <p:nvPr>
            <p:ph type="sldNum" sz="quarter" idx="11"/>
          </p:nvPr>
        </p:nvSpPr>
        <p:spPr/>
        <p:txBody>
          <a:bodyPr/>
          <a:lstStyle/>
          <a:p>
            <a:fld id="{E8FE46E3-F50B-40B7-A854-E3050C9E6CD9}" type="slidenum">
              <a:rPr lang="en-US" smtClean="0"/>
              <a:t>43</a:t>
            </a:fld>
            <a:endParaRPr lang="en-US" dirty="0"/>
          </a:p>
        </p:txBody>
      </p:sp>
    </p:spTree>
    <p:extLst>
      <p:ext uri="{BB962C8B-B14F-4D97-AF65-F5344CB8AC3E}">
        <p14:creationId xmlns:p14="http://schemas.microsoft.com/office/powerpoint/2010/main" val="980674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44</a:t>
            </a:fld>
            <a:endParaRPr lang="en-US"/>
          </a:p>
        </p:txBody>
      </p:sp>
    </p:spTree>
    <p:extLst>
      <p:ext uri="{BB962C8B-B14F-4D97-AF65-F5344CB8AC3E}">
        <p14:creationId xmlns:p14="http://schemas.microsoft.com/office/powerpoint/2010/main" val="23767118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45</a:t>
            </a:fld>
            <a:endParaRPr lang="en-US"/>
          </a:p>
        </p:txBody>
      </p:sp>
    </p:spTree>
    <p:extLst>
      <p:ext uri="{BB962C8B-B14F-4D97-AF65-F5344CB8AC3E}">
        <p14:creationId xmlns:p14="http://schemas.microsoft.com/office/powerpoint/2010/main" val="13045462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95313"/>
            <a:ext cx="5759450" cy="3240087"/>
          </a:xfrm>
        </p:spPr>
      </p:sp>
      <p:sp>
        <p:nvSpPr>
          <p:cNvPr id="3" name="Notes Placeholder 2"/>
          <p:cNvSpPr>
            <a:spLocks noGrp="1"/>
          </p:cNvSpPr>
          <p:nvPr>
            <p:ph type="body" idx="1"/>
          </p:nvPr>
        </p:nvSpPr>
        <p:spPr/>
        <p:txBody>
          <a:bodyPr/>
          <a:lstStyle/>
          <a:p>
            <a:r>
              <a:rPr lang="en-US" u="sng" dirty="0">
                <a:hlinkClick r:id="rId3"/>
              </a:rPr>
              <a:t>Creative Commons Attribution 4.0 International license</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46</a:t>
            </a:fld>
            <a:endParaRPr lang="en-US"/>
          </a:p>
        </p:txBody>
      </p:sp>
      <p:sp>
        <p:nvSpPr>
          <p:cNvPr id="5" name="Footer Placeholder 4"/>
          <p:cNvSpPr>
            <a:spLocks noGrp="1"/>
          </p:cNvSpPr>
          <p:nvPr>
            <p:ph type="ftr" sz="quarter" idx="11"/>
          </p:nvPr>
        </p:nvSpPr>
        <p:spPr>
          <a:xfrm>
            <a:off x="0" y="8685213"/>
            <a:ext cx="2971800" cy="458787"/>
          </a:xfrm>
          <a:prstGeom prst="rect">
            <a:avLst/>
          </a:prstGeom>
        </p:spPr>
        <p:txBody>
          <a:bodyPr/>
          <a:lstStyle/>
          <a:p>
            <a:endParaRPr lang="en-US" dirty="0"/>
          </a:p>
        </p:txBody>
      </p:sp>
    </p:spTree>
    <p:extLst>
      <p:ext uri="{BB962C8B-B14F-4D97-AF65-F5344CB8AC3E}">
        <p14:creationId xmlns:p14="http://schemas.microsoft.com/office/powerpoint/2010/main" val="2622475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9511" y="1106312"/>
            <a:ext cx="5283199" cy="3070402"/>
          </a:xfrm>
        </p:spPr>
        <p:txBody>
          <a:bodyPr>
            <a:normAutofit/>
          </a:bodyPr>
          <a:lstStyle>
            <a:lvl1pPr>
              <a:defRPr sz="4000">
                <a:solidFill>
                  <a:schemeClr val="bg1"/>
                </a:solidFill>
              </a:defRPr>
            </a:lvl1pPr>
          </a:lstStyle>
          <a:p>
            <a:r>
              <a:rPr lang="en-US"/>
              <a:t>Click to edit Master title style</a:t>
            </a:r>
          </a:p>
        </p:txBody>
      </p:sp>
      <p:sp>
        <p:nvSpPr>
          <p:cNvPr id="7"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Date Placeholder 2"/>
          <p:cNvSpPr>
            <a:spLocks noGrp="1"/>
          </p:cNvSpPr>
          <p:nvPr>
            <p:ph type="dt" sz="half" idx="10"/>
          </p:nvPr>
        </p:nvSpPr>
        <p:spPr/>
        <p:txBody>
          <a:bodyPr/>
          <a:lstStyle/>
          <a:p>
            <a:fld id="{965099E6-7AC7-4938-83A6-AEB6F94D835A}"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pic>
        <p:nvPicPr>
          <p:cNvPr id="12" name="Graphic 6" descr="Upward trend">
            <a:extLst>
              <a:ext uri="{FF2B5EF4-FFF2-40B4-BE49-F238E27FC236}">
                <a16:creationId xmlns:a16="http://schemas.microsoft.com/office/drawing/2014/main" id="{CA4A1262-F925-445E-8B4A-50099F133AD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382" y="720993"/>
            <a:ext cx="4047843" cy="4047843"/>
          </a:xfrm>
          <a:prstGeom prst="rect">
            <a:avLst/>
          </a:prstGeom>
        </p:spPr>
      </p:pic>
      <p:sp>
        <p:nvSpPr>
          <p:cNvPr id="14" name="Text Placeholder 13"/>
          <p:cNvSpPr>
            <a:spLocks noGrp="1"/>
          </p:cNvSpPr>
          <p:nvPr>
            <p:ph type="body" sz="quarter" idx="13"/>
          </p:nvPr>
        </p:nvSpPr>
        <p:spPr>
          <a:xfrm>
            <a:off x="6389688" y="4402667"/>
            <a:ext cx="5283200" cy="12424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2853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39378-EC49-4037-B0FF-0D4487EFBF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EA76A3-CE4B-4A95-8540-7A3A15BCAF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8D854D-A135-4101-AF8D-237879D0119C}"/>
              </a:ext>
            </a:extLst>
          </p:cNvPr>
          <p:cNvSpPr>
            <a:spLocks noGrp="1"/>
          </p:cNvSpPr>
          <p:nvPr>
            <p:ph type="dt" sz="half" idx="10"/>
          </p:nvPr>
        </p:nvSpPr>
        <p:spPr/>
        <p:txBody>
          <a:bodyPr/>
          <a:lstStyle/>
          <a:p>
            <a:fld id="{392F86C6-D2FC-409F-96B6-DD5C2490C780}" type="datetime1">
              <a:rPr lang="en-US" smtClean="0"/>
              <a:t>6/24/2019</a:t>
            </a:fld>
            <a:endParaRPr lang="en-US"/>
          </a:p>
        </p:txBody>
      </p:sp>
      <p:sp>
        <p:nvSpPr>
          <p:cNvPr id="5" name="Footer Placeholder 4">
            <a:extLst>
              <a:ext uri="{FF2B5EF4-FFF2-40B4-BE49-F238E27FC236}">
                <a16:creationId xmlns:a16="http://schemas.microsoft.com/office/drawing/2014/main" id="{C3854410-6A0E-401B-80FF-D35516C51A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460F17-6898-4A90-ACC7-D5107ADDAEE7}"/>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1955226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14133" y="1659467"/>
            <a:ext cx="5825067" cy="3048000"/>
          </a:xfrm>
        </p:spPr>
        <p:txBody>
          <a:bodyPr>
            <a:normAutofit/>
          </a:bodyPr>
          <a:lstStyle>
            <a:lvl1pPr algn="ctr">
              <a:defRPr sz="51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F5B9279E-D13A-4858-BDAB-C700205E8F11}"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37782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C546CEB-8EB0-40F5-9F2D-6464B0D6B9AB}"/>
              </a:ext>
            </a:extLst>
          </p:cNvPr>
          <p:cNvSpPr>
            <a:spLocks noGrp="1"/>
          </p:cNvSpPr>
          <p:nvPr>
            <p:ph type="title"/>
          </p:nvPr>
        </p:nvSpPr>
        <p:spPr>
          <a:xfrm>
            <a:off x="838200" y="833854"/>
            <a:ext cx="10515600" cy="1325563"/>
          </a:xfrm>
        </p:spPr>
        <p:txBody>
          <a:bodyPr/>
          <a:lstStyle>
            <a:lvl1pPr algn="ct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C48869E-6B3C-4DF2-8B9F-6C0DF3270E12}"/>
              </a:ext>
            </a:extLst>
          </p:cNvPr>
          <p:cNvSpPr>
            <a:spLocks noGrp="1"/>
          </p:cNvSpPr>
          <p:nvPr>
            <p:ph idx="1"/>
          </p:nvPr>
        </p:nvSpPr>
        <p:spPr>
          <a:xfrm>
            <a:off x="1151467" y="2901244"/>
            <a:ext cx="9968090" cy="32757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0274AC8-F8E4-4340-A01B-679936401FE6}"/>
              </a:ext>
            </a:extLst>
          </p:cNvPr>
          <p:cNvSpPr>
            <a:spLocks noGrp="1"/>
          </p:cNvSpPr>
          <p:nvPr>
            <p:ph type="dt" sz="half" idx="10"/>
          </p:nvPr>
        </p:nvSpPr>
        <p:spPr/>
        <p:txBody>
          <a:bodyPr/>
          <a:lstStyle/>
          <a:p>
            <a:fld id="{D137C313-A190-4544-A756-1BC9BF26F68F}" type="datetime1">
              <a:rPr lang="en-US" smtClean="0"/>
              <a:t>6/24/2019</a:t>
            </a:fld>
            <a:endParaRPr lang="en-US"/>
          </a:p>
        </p:txBody>
      </p:sp>
      <p:sp>
        <p:nvSpPr>
          <p:cNvPr id="5" name="Footer Placeholder 4">
            <a:extLst>
              <a:ext uri="{FF2B5EF4-FFF2-40B4-BE49-F238E27FC236}">
                <a16:creationId xmlns:a16="http://schemas.microsoft.com/office/drawing/2014/main" id="{7BF1BFE9-B4DC-4243-90A7-4C586638D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9C1A9-F846-49FB-B44D-7B45A6FFC1B9}"/>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545443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722488" y="1975555"/>
            <a:ext cx="3309585" cy="2957689"/>
          </a:xfrm>
        </p:spPr>
        <p:txBody>
          <a:bodyPr/>
          <a:lstStyle>
            <a:lvl1pPr algn="l">
              <a:defRPr>
                <a:solidFill>
                  <a:schemeClr val="bg1"/>
                </a:solidFill>
              </a:defRPr>
            </a:lvl1pPr>
          </a:lstStyle>
          <a:p>
            <a:r>
              <a:rPr lang="en-US" dirty="0"/>
              <a:t>Click to edit Master title style</a:t>
            </a:r>
          </a:p>
        </p:txBody>
      </p:sp>
      <p:sp>
        <p:nvSpPr>
          <p:cNvPr id="9" name="Content Placeholder 8"/>
          <p:cNvSpPr>
            <a:spLocks noGrp="1"/>
          </p:cNvSpPr>
          <p:nvPr>
            <p:ph sz="quarter" idx="13"/>
          </p:nvPr>
        </p:nvSpPr>
        <p:spPr>
          <a:xfrm>
            <a:off x="5859463" y="722313"/>
            <a:ext cx="5494337" cy="5080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p:cNvSpPr>
            <a:spLocks noGrp="1"/>
          </p:cNvSpPr>
          <p:nvPr>
            <p:ph type="dt" sz="half" idx="10"/>
          </p:nvPr>
        </p:nvSpPr>
        <p:spPr/>
        <p:txBody>
          <a:bodyPr/>
          <a:lstStyle/>
          <a:p>
            <a:fld id="{85F97B27-53AA-417D-A35C-1B4648A23C1D}"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1864997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2B51-1FDE-4748-8EC4-24CB023D5D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4915A2-74CD-44C8-95A3-F532752986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B59E75-C33B-4D8A-B278-CFA617097A72}"/>
              </a:ext>
            </a:extLst>
          </p:cNvPr>
          <p:cNvSpPr>
            <a:spLocks noGrp="1"/>
          </p:cNvSpPr>
          <p:nvPr>
            <p:ph type="dt" sz="half" idx="10"/>
          </p:nvPr>
        </p:nvSpPr>
        <p:spPr/>
        <p:txBody>
          <a:bodyPr/>
          <a:lstStyle/>
          <a:p>
            <a:fld id="{B9B99B81-BCEF-4C60-8E10-F0577D030FC9}" type="datetime1">
              <a:rPr lang="en-US" smtClean="0"/>
              <a:t>6/24/2019</a:t>
            </a:fld>
            <a:endParaRPr lang="en-US"/>
          </a:p>
        </p:txBody>
      </p:sp>
      <p:sp>
        <p:nvSpPr>
          <p:cNvPr id="5" name="Footer Placeholder 4">
            <a:extLst>
              <a:ext uri="{FF2B5EF4-FFF2-40B4-BE49-F238E27FC236}">
                <a16:creationId xmlns:a16="http://schemas.microsoft.com/office/drawing/2014/main" id="{63BE7EB8-585C-4004-9006-D7FBD77BC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44554-5314-4BD5-8A43-9BD740415C34}"/>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3799138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A495F8E3-5243-4F02-AC53-F05721B35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45280F9F-2129-4B35-86B4-8A4267DFA30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8" name="Freeform 5">
              <a:extLst>
                <a:ext uri="{FF2B5EF4-FFF2-40B4-BE49-F238E27FC236}">
                  <a16:creationId xmlns:a16="http://schemas.microsoft.com/office/drawing/2014/main" id="{079E950F-26FD-49A5-8CFB-664703BE5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 name="Freeform 6">
              <a:extLst>
                <a:ext uri="{FF2B5EF4-FFF2-40B4-BE49-F238E27FC236}">
                  <a16:creationId xmlns:a16="http://schemas.microsoft.com/office/drawing/2014/main" id="{A957C5C2-2E01-464B-97B4-1981AF052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7">
              <a:extLst>
                <a:ext uri="{FF2B5EF4-FFF2-40B4-BE49-F238E27FC236}">
                  <a16:creationId xmlns:a16="http://schemas.microsoft.com/office/drawing/2014/main" id="{53B7BE02-9D75-4EBB-879B-D7B75937F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 name="Freeform 8">
              <a:extLst>
                <a:ext uri="{FF2B5EF4-FFF2-40B4-BE49-F238E27FC236}">
                  <a16:creationId xmlns:a16="http://schemas.microsoft.com/office/drawing/2014/main" id="{0D9536D6-02B7-4110-BF2B-17B08DDFE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9">
              <a:extLst>
                <a:ext uri="{FF2B5EF4-FFF2-40B4-BE49-F238E27FC236}">
                  <a16:creationId xmlns:a16="http://schemas.microsoft.com/office/drawing/2014/main" id="{ADA6B83F-32F5-4D8C-AA2F-53A4FA125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10">
              <a:extLst>
                <a:ext uri="{FF2B5EF4-FFF2-40B4-BE49-F238E27FC236}">
                  <a16:creationId xmlns:a16="http://schemas.microsoft.com/office/drawing/2014/main" id="{AE2FF24D-C357-4073-8093-410279D42F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1">
              <a:extLst>
                <a:ext uri="{FF2B5EF4-FFF2-40B4-BE49-F238E27FC236}">
                  <a16:creationId xmlns:a16="http://schemas.microsoft.com/office/drawing/2014/main" id="{7A7D5D9E-853D-4831-B45D-ED773133B8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2">
              <a:extLst>
                <a:ext uri="{FF2B5EF4-FFF2-40B4-BE49-F238E27FC236}">
                  <a16:creationId xmlns:a16="http://schemas.microsoft.com/office/drawing/2014/main" id="{5D185781-4FC4-4AF1-B231-942FDE963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3">
              <a:extLst>
                <a:ext uri="{FF2B5EF4-FFF2-40B4-BE49-F238E27FC236}">
                  <a16:creationId xmlns:a16="http://schemas.microsoft.com/office/drawing/2014/main" id="{CC270413-B0D3-4A07-BD1B-E9254A989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4">
              <a:extLst>
                <a:ext uri="{FF2B5EF4-FFF2-40B4-BE49-F238E27FC236}">
                  <a16:creationId xmlns:a16="http://schemas.microsoft.com/office/drawing/2014/main" id="{2C47358D-4669-406F-AC20-6D169951BE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5">
              <a:extLst>
                <a:ext uri="{FF2B5EF4-FFF2-40B4-BE49-F238E27FC236}">
                  <a16:creationId xmlns:a16="http://schemas.microsoft.com/office/drawing/2014/main" id="{328C9057-3C8A-45CB-A084-4AD4535CD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9" name="Freeform 16">
              <a:extLst>
                <a:ext uri="{FF2B5EF4-FFF2-40B4-BE49-F238E27FC236}">
                  <a16:creationId xmlns:a16="http://schemas.microsoft.com/office/drawing/2014/main" id="{D204A0F9-30D5-4D9E-9019-95DEDCFFE8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7">
              <a:extLst>
                <a:ext uri="{FF2B5EF4-FFF2-40B4-BE49-F238E27FC236}">
                  <a16:creationId xmlns:a16="http://schemas.microsoft.com/office/drawing/2014/main" id="{F9CC2C27-C82D-467C-836F-F166E7059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8">
              <a:extLst>
                <a:ext uri="{FF2B5EF4-FFF2-40B4-BE49-F238E27FC236}">
                  <a16:creationId xmlns:a16="http://schemas.microsoft.com/office/drawing/2014/main" id="{F680CD9A-5DEE-446A-A951-936A1B2D1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9">
              <a:extLst>
                <a:ext uri="{FF2B5EF4-FFF2-40B4-BE49-F238E27FC236}">
                  <a16:creationId xmlns:a16="http://schemas.microsoft.com/office/drawing/2014/main" id="{90F745C0-6118-47A3-85AB-A412FE581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20">
              <a:extLst>
                <a:ext uri="{FF2B5EF4-FFF2-40B4-BE49-F238E27FC236}">
                  <a16:creationId xmlns:a16="http://schemas.microsoft.com/office/drawing/2014/main" id="{3CEC5B1E-7348-4ACE-B1DD-E53926EB76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1">
              <a:extLst>
                <a:ext uri="{FF2B5EF4-FFF2-40B4-BE49-F238E27FC236}">
                  <a16:creationId xmlns:a16="http://schemas.microsoft.com/office/drawing/2014/main" id="{F96B7951-47C0-4555-9A22-86491610F4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2">
              <a:extLst>
                <a:ext uri="{FF2B5EF4-FFF2-40B4-BE49-F238E27FC236}">
                  <a16:creationId xmlns:a16="http://schemas.microsoft.com/office/drawing/2014/main" id="{ACD5C04A-A4EA-432A-A9B5-F84F41D745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23">
              <a:extLst>
                <a:ext uri="{FF2B5EF4-FFF2-40B4-BE49-F238E27FC236}">
                  <a16:creationId xmlns:a16="http://schemas.microsoft.com/office/drawing/2014/main" id="{B33C957B-D207-438D-9823-4FF59328F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a:extLst>
              <a:ext uri="{FF2B5EF4-FFF2-40B4-BE49-F238E27FC236}">
                <a16:creationId xmlns:a16="http://schemas.microsoft.com/office/drawing/2014/main" id="{EF79D782-A9ED-4AEE-B67D-DDD6F1CB5260}"/>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8" name="Rectangle 27">
              <a:extLst>
                <a:ext uri="{FF2B5EF4-FFF2-40B4-BE49-F238E27FC236}">
                  <a16:creationId xmlns:a16="http://schemas.microsoft.com/office/drawing/2014/main" id="{E6C9F140-6D17-42C4-96E2-F124090D4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8">
              <a:extLst>
                <a:ext uri="{FF2B5EF4-FFF2-40B4-BE49-F238E27FC236}">
                  <a16:creationId xmlns:a16="http://schemas.microsoft.com/office/drawing/2014/main" id="{EE0A3AEC-72D0-4759-A596-564927A0C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a:extLst>
                <a:ext uri="{FF2B5EF4-FFF2-40B4-BE49-F238E27FC236}">
                  <a16:creationId xmlns:a16="http://schemas.microsoft.com/office/drawing/2014/main" id="{1A027B02-EC1B-499B-B4F5-7221EC8D8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1838325" y="2016715"/>
            <a:ext cx="8533643" cy="1668315"/>
          </a:xfrm>
        </p:spPr>
        <p:txBody>
          <a:bodyPr>
            <a:noAutofit/>
          </a:bodyPr>
          <a:lstStyle>
            <a:lvl1pPr algn="ctr">
              <a:defRPr sz="6000">
                <a:solidFill>
                  <a:schemeClr val="bg1"/>
                </a:solidFill>
              </a:defRPr>
            </a:lvl1pPr>
          </a:lstStyle>
          <a:p>
            <a:r>
              <a:rPr lang="en-US" dirty="0"/>
              <a:t>Click to edit Master title style</a:t>
            </a:r>
          </a:p>
        </p:txBody>
      </p:sp>
      <p:sp>
        <p:nvSpPr>
          <p:cNvPr id="57" name="Content Placeholder 3"/>
          <p:cNvSpPr>
            <a:spLocks noGrp="1"/>
          </p:cNvSpPr>
          <p:nvPr>
            <p:ph type="body" idx="1"/>
          </p:nvPr>
        </p:nvSpPr>
        <p:spPr>
          <a:xfrm>
            <a:off x="1755648" y="3881568"/>
            <a:ext cx="8677656" cy="1231533"/>
          </a:xfrm>
        </p:spPr>
        <p:txBody>
          <a:bodyPr vert="horz" lIns="91440" tIns="45720" rIns="91440" bIns="45720" rtlCol="0">
            <a:normAutofit/>
          </a:bodyPr>
          <a:lstStyle/>
          <a:p>
            <a:pPr algn="ctr"/>
            <a:endParaRPr lang="en-US" sz="2800" kern="1200" dirty="0">
              <a:solidFill>
                <a:srgbClr val="FFFFFF"/>
              </a:solidFill>
              <a:latin typeface="Arial" panose="020B0604020202020204" pitchFamily="34" charset="0"/>
              <a:cs typeface="Arial" panose="020B0604020202020204" pitchFamily="34" charset="0"/>
            </a:endParaRPr>
          </a:p>
        </p:txBody>
      </p:sp>
      <p:sp>
        <p:nvSpPr>
          <p:cNvPr id="3" name="Date Placeholder 2"/>
          <p:cNvSpPr>
            <a:spLocks noGrp="1"/>
          </p:cNvSpPr>
          <p:nvPr>
            <p:ph type="dt" sz="half" idx="10"/>
          </p:nvPr>
        </p:nvSpPr>
        <p:spPr/>
        <p:txBody>
          <a:bodyPr/>
          <a:lstStyle/>
          <a:p>
            <a:fld id="{6D5B809F-891B-4EAF-BED5-0BA9DA5203FB}"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230655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p:cNvSpPr>
            <a:spLocks noGrp="1"/>
          </p:cNvSpPr>
          <p:nvPr>
            <p:ph type="title"/>
          </p:nvPr>
        </p:nvSpPr>
        <p:spPr>
          <a:xfrm>
            <a:off x="838200" y="1246117"/>
            <a:ext cx="10515600" cy="3077986"/>
          </a:xfrm>
        </p:spPr>
        <p:txBody>
          <a:bodyPr>
            <a:normAutofit/>
          </a:bodyPr>
          <a:lstStyle>
            <a:lvl1pPr>
              <a:defRPr sz="6600">
                <a:solidFill>
                  <a:schemeClr val="bg1"/>
                </a:solidFill>
              </a:defRPr>
            </a:lvl1pPr>
          </a:lstStyle>
          <a:p>
            <a:r>
              <a:rPr lang="en-US" dirty="0"/>
              <a:t>Click to edit Master title style</a:t>
            </a:r>
          </a:p>
        </p:txBody>
      </p:sp>
      <p:sp>
        <p:nvSpPr>
          <p:cNvPr id="9" name="Content Placeholder 8"/>
          <p:cNvSpPr>
            <a:spLocks noGrp="1"/>
          </p:cNvSpPr>
          <p:nvPr>
            <p:ph sz="quarter" idx="13"/>
          </p:nvPr>
        </p:nvSpPr>
        <p:spPr>
          <a:xfrm>
            <a:off x="838200" y="5091113"/>
            <a:ext cx="10515600" cy="1128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p>
            <a:fld id="{39B1FF93-5B8B-4475-A95A-6CD2C1A12126}"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4113762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168E7B-6D42-4B3A-B7A1-17D4C49E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83820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8A030C2-9F23-4593-9F99-7B73C232A4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2912323" y="1561571"/>
            <a:ext cx="6389721" cy="3123319"/>
          </a:xfrm>
        </p:spPr>
        <p:txBody>
          <a:bodyPr>
            <a:normAutofit/>
          </a:bodyPr>
          <a:lstStyle>
            <a:lvl1pPr algn="ctr">
              <a:defRPr sz="5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5D88FFC-A284-4E2C-81B9-0FC528B74197}"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997283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566A8E0-C8C3-44D2-9B8E-2975BC869E74}"/>
              </a:ext>
            </a:extLst>
          </p:cNvPr>
          <p:cNvSpPr>
            <a:spLocks noGrp="1"/>
          </p:cNvSpPr>
          <p:nvPr>
            <p:ph type="title"/>
          </p:nvPr>
        </p:nvSpPr>
        <p:spPr>
          <a:xfrm>
            <a:off x="838048" y="833854"/>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6E6BABF-EEE6-4955-8A83-7B2CB355F667}"/>
              </a:ext>
            </a:extLst>
          </p:cNvPr>
          <p:cNvSpPr>
            <a:spLocks noGrp="1"/>
          </p:cNvSpPr>
          <p:nvPr>
            <p:ph sz="half" idx="1"/>
          </p:nvPr>
        </p:nvSpPr>
        <p:spPr>
          <a:xfrm>
            <a:off x="838200" y="2753935"/>
            <a:ext cx="5181600" cy="342302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753A56-D0BA-47E2-BE24-BB7F84997352}"/>
              </a:ext>
            </a:extLst>
          </p:cNvPr>
          <p:cNvSpPr>
            <a:spLocks noGrp="1"/>
          </p:cNvSpPr>
          <p:nvPr>
            <p:ph sz="half" idx="2"/>
          </p:nvPr>
        </p:nvSpPr>
        <p:spPr>
          <a:xfrm>
            <a:off x="6172200" y="2753935"/>
            <a:ext cx="5181600" cy="342302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881A21D-A051-421A-BE13-7DB57A2662F4}"/>
              </a:ext>
            </a:extLst>
          </p:cNvPr>
          <p:cNvSpPr>
            <a:spLocks noGrp="1"/>
          </p:cNvSpPr>
          <p:nvPr>
            <p:ph type="dt" sz="half" idx="10"/>
          </p:nvPr>
        </p:nvSpPr>
        <p:spPr/>
        <p:txBody>
          <a:bodyPr/>
          <a:lstStyle/>
          <a:p>
            <a:fld id="{D4B9CCF6-18AF-4E73-A6E7-8B694E15A41A}" type="datetime1">
              <a:rPr lang="en-US" smtClean="0"/>
              <a:t>6/24/2019</a:t>
            </a:fld>
            <a:endParaRPr lang="en-US"/>
          </a:p>
        </p:txBody>
      </p:sp>
      <p:sp>
        <p:nvSpPr>
          <p:cNvPr id="6" name="Footer Placeholder 5">
            <a:extLst>
              <a:ext uri="{FF2B5EF4-FFF2-40B4-BE49-F238E27FC236}">
                <a16:creationId xmlns:a16="http://schemas.microsoft.com/office/drawing/2014/main" id="{538C1AD0-80C9-49F5-BD36-2C8E6BBFBC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FB60F7-9B75-49BE-8994-0B39BD792B44}"/>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727059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E640-3279-4D46-BF75-7E80988F8C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6C531-C9DF-4485-A3A8-58431B158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656BD8-1678-4CD1-B736-EE73CC94A8E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4F0744-D195-40B3-A9DC-770D3DEF4F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8D1951C-4A21-4282-AD74-7A242890872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BF5048-418B-4B43-9704-E687F119A908}"/>
              </a:ext>
            </a:extLst>
          </p:cNvPr>
          <p:cNvSpPr>
            <a:spLocks noGrp="1"/>
          </p:cNvSpPr>
          <p:nvPr>
            <p:ph type="dt" sz="half" idx="10"/>
          </p:nvPr>
        </p:nvSpPr>
        <p:spPr/>
        <p:txBody>
          <a:bodyPr/>
          <a:lstStyle/>
          <a:p>
            <a:fld id="{5663FAA0-5954-4412-8ECF-8786EAC21691}" type="datetime1">
              <a:rPr lang="en-US" smtClean="0"/>
              <a:t>6/24/2019</a:t>
            </a:fld>
            <a:endParaRPr lang="en-US"/>
          </a:p>
        </p:txBody>
      </p:sp>
      <p:sp>
        <p:nvSpPr>
          <p:cNvPr id="8" name="Footer Placeholder 7">
            <a:extLst>
              <a:ext uri="{FF2B5EF4-FFF2-40B4-BE49-F238E27FC236}">
                <a16:creationId xmlns:a16="http://schemas.microsoft.com/office/drawing/2014/main" id="{F11F319A-D529-4A4E-8410-9C24BCDB8D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92C086-A856-47A5-8DA6-2D1E87CD1EEB}"/>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401555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8956-E5E3-4F5F-AC1F-3B75218192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0C0776-918E-4BEF-A3E8-8C5CD8AF621C}"/>
              </a:ext>
            </a:extLst>
          </p:cNvPr>
          <p:cNvSpPr>
            <a:spLocks noGrp="1"/>
          </p:cNvSpPr>
          <p:nvPr>
            <p:ph type="dt" sz="half" idx="10"/>
          </p:nvPr>
        </p:nvSpPr>
        <p:spPr/>
        <p:txBody>
          <a:bodyPr/>
          <a:lstStyle/>
          <a:p>
            <a:fld id="{D7A6D833-B08C-4BCD-AF4F-0267108A473B}" type="datetime1">
              <a:rPr lang="en-US" smtClean="0"/>
              <a:t>6/24/2019</a:t>
            </a:fld>
            <a:endParaRPr lang="en-US"/>
          </a:p>
        </p:txBody>
      </p:sp>
      <p:sp>
        <p:nvSpPr>
          <p:cNvPr id="4" name="Footer Placeholder 3">
            <a:extLst>
              <a:ext uri="{FF2B5EF4-FFF2-40B4-BE49-F238E27FC236}">
                <a16:creationId xmlns:a16="http://schemas.microsoft.com/office/drawing/2014/main" id="{3802A314-45BC-435B-B52D-CF98FA7F5C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0A9254-1C3E-47BC-8A12-F3152EF3AF4B}"/>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51596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E93F62-0B37-4707-BA42-593693B66F51}"/>
              </a:ext>
            </a:extLst>
          </p:cNvPr>
          <p:cNvSpPr>
            <a:spLocks noGrp="1"/>
          </p:cNvSpPr>
          <p:nvPr>
            <p:ph type="dt" sz="half" idx="10"/>
          </p:nvPr>
        </p:nvSpPr>
        <p:spPr/>
        <p:txBody>
          <a:bodyPr/>
          <a:lstStyle/>
          <a:p>
            <a:fld id="{546898AE-91E8-45F6-A9D3-DEBA084AAFC6}" type="datetime1">
              <a:rPr lang="en-US" smtClean="0"/>
              <a:t>6/24/2019</a:t>
            </a:fld>
            <a:endParaRPr lang="en-US"/>
          </a:p>
        </p:txBody>
      </p:sp>
      <p:sp>
        <p:nvSpPr>
          <p:cNvPr id="3" name="Footer Placeholder 2">
            <a:extLst>
              <a:ext uri="{FF2B5EF4-FFF2-40B4-BE49-F238E27FC236}">
                <a16:creationId xmlns:a16="http://schemas.microsoft.com/office/drawing/2014/main" id="{A97CA437-2823-46B4-AAB3-7F07CACAC8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F92CE7-1CA5-4892-A23B-2D36D208A766}"/>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656317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7A42-3529-4563-8936-D740834FB5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EFFF84-FD9B-41B6-A5E2-1535E087D1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95CF5D-F467-4666-8E3D-BFE4B8AD36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A0BEC1-40B8-4135-9A6F-D3779FB1E095}"/>
              </a:ext>
            </a:extLst>
          </p:cNvPr>
          <p:cNvSpPr>
            <a:spLocks noGrp="1"/>
          </p:cNvSpPr>
          <p:nvPr>
            <p:ph type="dt" sz="half" idx="10"/>
          </p:nvPr>
        </p:nvSpPr>
        <p:spPr/>
        <p:txBody>
          <a:bodyPr/>
          <a:lstStyle/>
          <a:p>
            <a:fld id="{49251E55-8C6C-46C1-BF9E-7C7AE9EC72ED}" type="datetime1">
              <a:rPr lang="en-US" smtClean="0"/>
              <a:t>6/24/2019</a:t>
            </a:fld>
            <a:endParaRPr lang="en-US"/>
          </a:p>
        </p:txBody>
      </p:sp>
      <p:sp>
        <p:nvSpPr>
          <p:cNvPr id="6" name="Footer Placeholder 5">
            <a:extLst>
              <a:ext uri="{FF2B5EF4-FFF2-40B4-BE49-F238E27FC236}">
                <a16:creationId xmlns:a16="http://schemas.microsoft.com/office/drawing/2014/main" id="{F25EB319-E27C-4219-B015-B520065299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E5228E-CBFF-40F7-9AFE-0E51E3F150F5}"/>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1620837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185C-6389-4AF6-8D8D-15390E3D3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D2A36A-BAB6-4D78-9737-FFDA9BEBED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F6D96C-C126-4D9E-A340-CB019DB79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234FE6-852A-4974-A534-75CB01B803CA}"/>
              </a:ext>
            </a:extLst>
          </p:cNvPr>
          <p:cNvSpPr>
            <a:spLocks noGrp="1"/>
          </p:cNvSpPr>
          <p:nvPr>
            <p:ph type="dt" sz="half" idx="10"/>
          </p:nvPr>
        </p:nvSpPr>
        <p:spPr/>
        <p:txBody>
          <a:bodyPr/>
          <a:lstStyle/>
          <a:p>
            <a:fld id="{121214B4-5A72-45ED-96CA-F68F285EC07C}" type="datetime1">
              <a:rPr lang="en-US" smtClean="0"/>
              <a:t>6/24/2019</a:t>
            </a:fld>
            <a:endParaRPr lang="en-US"/>
          </a:p>
        </p:txBody>
      </p:sp>
      <p:sp>
        <p:nvSpPr>
          <p:cNvPr id="6" name="Footer Placeholder 5">
            <a:extLst>
              <a:ext uri="{FF2B5EF4-FFF2-40B4-BE49-F238E27FC236}">
                <a16:creationId xmlns:a16="http://schemas.microsoft.com/office/drawing/2014/main" id="{CDA43F47-BE65-4F26-BDD5-534F90502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190D4F-14B5-4B84-BE2D-A4C1C3B2C72C}"/>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1894842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52E9-3437-49DD-B100-CF9BC24587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8FF83B-EBEC-4456-B0D4-8F9B9792DD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5888A8-6C18-4E80-8424-0C13C003035C}"/>
              </a:ext>
            </a:extLst>
          </p:cNvPr>
          <p:cNvSpPr>
            <a:spLocks noGrp="1"/>
          </p:cNvSpPr>
          <p:nvPr>
            <p:ph type="dt" sz="half" idx="10"/>
          </p:nvPr>
        </p:nvSpPr>
        <p:spPr/>
        <p:txBody>
          <a:bodyPr/>
          <a:lstStyle/>
          <a:p>
            <a:fld id="{463B56F4-04E6-4055-8AF1-7ABCCD1AD2E3}" type="datetime1">
              <a:rPr lang="en-US" smtClean="0"/>
              <a:t>6/24/2019</a:t>
            </a:fld>
            <a:endParaRPr lang="en-US"/>
          </a:p>
        </p:txBody>
      </p:sp>
      <p:sp>
        <p:nvSpPr>
          <p:cNvPr id="5" name="Footer Placeholder 4">
            <a:extLst>
              <a:ext uri="{FF2B5EF4-FFF2-40B4-BE49-F238E27FC236}">
                <a16:creationId xmlns:a16="http://schemas.microsoft.com/office/drawing/2014/main" id="{DF78B0BE-179D-4562-BE91-E5294A487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3AC4F-45AC-4CB2-9799-9BAE07221E83}"/>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505423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87A927-86C1-47B2-B2AF-02BBF01F13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9E1AEB-5EC3-44DF-915E-744F46E7631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715BEE-7E08-4860-A935-4679D707E044}"/>
              </a:ext>
            </a:extLst>
          </p:cNvPr>
          <p:cNvSpPr>
            <a:spLocks noGrp="1"/>
          </p:cNvSpPr>
          <p:nvPr>
            <p:ph type="dt" sz="half" idx="10"/>
          </p:nvPr>
        </p:nvSpPr>
        <p:spPr/>
        <p:txBody>
          <a:bodyPr/>
          <a:lstStyle/>
          <a:p>
            <a:fld id="{72579BB6-7273-4A66-80C4-7E6003B4CFBB}" type="datetime1">
              <a:rPr lang="en-US" smtClean="0"/>
              <a:t>6/24/2019</a:t>
            </a:fld>
            <a:endParaRPr lang="en-US"/>
          </a:p>
        </p:txBody>
      </p:sp>
      <p:sp>
        <p:nvSpPr>
          <p:cNvPr id="5" name="Footer Placeholder 4">
            <a:extLst>
              <a:ext uri="{FF2B5EF4-FFF2-40B4-BE49-F238E27FC236}">
                <a16:creationId xmlns:a16="http://schemas.microsoft.com/office/drawing/2014/main" id="{750C9923-4A94-42F9-A1D5-5D929B654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CE52D-B60F-4D9F-8D1B-1DBEADB3281D}"/>
              </a:ext>
            </a:extLst>
          </p:cNvPr>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888382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ta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3"/>
          </p:nvPr>
        </p:nvSpPr>
        <p:spPr>
          <a:xfrm>
            <a:off x="838200" y="2043289"/>
            <a:ext cx="10515600" cy="3882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p>
            <a:fld id="{F32747D9-D772-461F-9FCD-052961EDC18C}" type="datetime1">
              <a:rPr lang="en-US" smtClean="0"/>
              <a:t>6/24/2019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a:t>
            </a:fld>
            <a:endParaRPr lang="en-US"/>
          </a:p>
        </p:txBody>
      </p:sp>
    </p:spTree>
    <p:extLst>
      <p:ext uri="{BB962C8B-B14F-4D97-AF65-F5344CB8AC3E}">
        <p14:creationId xmlns:p14="http://schemas.microsoft.com/office/powerpoint/2010/main" val="2582883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B2CF9-EDE9-48EF-AECD-57ABD1801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846DD8-D0C8-48DE-9266-7D29A62A7D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A983D-3EB2-449C-BD15-B0DED91680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3EAB8-7FB8-4024-B942-F53384340435}" type="datetime1">
              <a:rPr lang="en-US" smtClean="0"/>
              <a:t>6/24/2019</a:t>
            </a:fld>
            <a:endParaRPr lang="en-US"/>
          </a:p>
        </p:txBody>
      </p:sp>
      <p:sp>
        <p:nvSpPr>
          <p:cNvPr id="5" name="Footer Placeholder 4">
            <a:extLst>
              <a:ext uri="{FF2B5EF4-FFF2-40B4-BE49-F238E27FC236}">
                <a16:creationId xmlns:a16="http://schemas.microsoft.com/office/drawing/2014/main" id="{BC9D5241-3EC5-4EA4-859F-75F485F708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444673-ACBC-451C-AB3B-48FC55F9CD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322AEA-E043-4D02-A00F-A5B6E4162603}" type="slidenum">
              <a:rPr lang="en-US" smtClean="0"/>
              <a:t>‹#›</a:t>
            </a:fld>
            <a:endParaRPr lang="en-US"/>
          </a:p>
        </p:txBody>
      </p:sp>
    </p:spTree>
    <p:extLst>
      <p:ext uri="{BB962C8B-B14F-4D97-AF65-F5344CB8AC3E}">
        <p14:creationId xmlns:p14="http://schemas.microsoft.com/office/powerpoint/2010/main" val="3072591602"/>
      </p:ext>
    </p:extLst>
  </p:cSld>
  <p:clrMap bg1="lt1" tx1="dk1" bg2="lt2" tx2="dk2" accent1="accent1" accent2="accent2" accent3="accent3" accent4="accent4" accent5="accent5" accent6="accent6" hlink="hlink" folHlink="folHlink"/>
  <p:sldLayoutIdLst>
    <p:sldLayoutId id="2147483665" r:id="rId1"/>
    <p:sldLayoutId id="2147483649" r:id="rId2"/>
    <p:sldLayoutId id="2147483664" r:id="rId3"/>
    <p:sldLayoutId id="2147483650" r:id="rId4"/>
    <p:sldLayoutId id="2147483661" r:id="rId5"/>
    <p:sldLayoutId id="2147483651" r:id="rId6"/>
    <p:sldLayoutId id="2147483666" r:id="rId7"/>
    <p:sldLayoutId id="2147483663" r:id="rId8"/>
    <p:sldLayoutId id="2147483662" r:id="rId9"/>
    <p:sldLayoutId id="2147483652" r:id="rId10"/>
    <p:sldLayoutId id="2147483653" r:id="rId11"/>
    <p:sldLayoutId id="2147483654" r:id="rId12"/>
    <p:sldLayoutId id="2147483655" r:id="rId13"/>
    <p:sldLayoutId id="2147483656" r:id="rId14"/>
    <p:sldLayoutId id="2147483657" r:id="rId15"/>
    <p:sldLayoutId id="2147483658" r:id="rId16"/>
    <p:sldLayoutId id="2147483659" r:id="rId17"/>
    <p:sldLayoutId id="2147483660"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mailto:tagab@seattleu.edu"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hyperlink" Target="http://www.seattleu.edu/ccts" TargetMode="External"/><Relationship Id="rId4" Type="http://schemas.openxmlformats.org/officeDocument/2006/relationships/hyperlink" Target="mailto:cinda@seattleu.edu"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0EA9-E112-4D16-A8C0-DE89757178ED}"/>
              </a:ext>
            </a:extLst>
          </p:cNvPr>
          <p:cNvSpPr>
            <a:spLocks noGrp="1"/>
          </p:cNvSpPr>
          <p:nvPr>
            <p:ph type="title"/>
          </p:nvPr>
        </p:nvSpPr>
        <p:spPr/>
        <p:txBody>
          <a:bodyPr anchor="b">
            <a:normAutofit fontScale="90000"/>
          </a:bodyPr>
          <a:lstStyle/>
          <a:p>
            <a:pPr algn="l"/>
            <a:br>
              <a:rPr lang="en-US" sz="3800" dirty="0">
                <a:solidFill>
                  <a:schemeClr val="bg1"/>
                </a:solidFill>
              </a:rPr>
            </a:br>
            <a:r>
              <a:rPr lang="en-US" sz="4400" dirty="0">
                <a:solidFill>
                  <a:schemeClr val="bg1"/>
                </a:solidFill>
              </a:rPr>
              <a:t>Post-school Outcomes: Understanding Post-school Data for Program Improvements</a:t>
            </a:r>
            <a:br>
              <a:rPr lang="en-US" dirty="0"/>
            </a:br>
            <a:endParaRPr lang="en-US" sz="3800" dirty="0">
              <a:solidFill>
                <a:schemeClr val="bg1"/>
              </a:solidFill>
            </a:endParaRPr>
          </a:p>
        </p:txBody>
      </p:sp>
      <p:sp>
        <p:nvSpPr>
          <p:cNvPr id="3" name="Subtitle 2">
            <a:extLst>
              <a:ext uri="{FF2B5EF4-FFF2-40B4-BE49-F238E27FC236}">
                <a16:creationId xmlns:a16="http://schemas.microsoft.com/office/drawing/2014/main" id="{71D07372-9843-4F5E-9DB9-2AB1ACCC56C6}"/>
              </a:ext>
            </a:extLst>
          </p:cNvPr>
          <p:cNvSpPr>
            <a:spLocks noGrp="1"/>
          </p:cNvSpPr>
          <p:nvPr>
            <p:ph type="body" sz="quarter" idx="13"/>
          </p:nvPr>
        </p:nvSpPr>
        <p:spPr>
          <a:xfrm>
            <a:off x="5778110" y="4402667"/>
            <a:ext cx="5894778" cy="1242483"/>
          </a:xfrm>
        </p:spPr>
        <p:txBody>
          <a:bodyPr anchor="t">
            <a:noAutofit/>
          </a:bodyPr>
          <a:lstStyle/>
          <a:p>
            <a:pPr marL="0" indent="0" algn="l">
              <a:buNone/>
            </a:pPr>
            <a:r>
              <a:rPr lang="en-US" dirty="0">
                <a:solidFill>
                  <a:schemeClr val="bg1"/>
                </a:solidFill>
              </a:rPr>
              <a:t>Dr. Brendon Taga, Associate Dean</a:t>
            </a:r>
          </a:p>
          <a:p>
            <a:pPr marL="0" indent="0" algn="l">
              <a:buNone/>
            </a:pPr>
            <a:r>
              <a:rPr lang="en-US" dirty="0">
                <a:solidFill>
                  <a:schemeClr val="bg1"/>
                </a:solidFill>
              </a:rPr>
              <a:t>Dr. Cinda Johnson, Associate Professor</a:t>
            </a:r>
          </a:p>
          <a:p>
            <a:pPr marL="0" indent="0" algn="l">
              <a:buNone/>
            </a:pPr>
            <a:r>
              <a:rPr lang="en-US" dirty="0">
                <a:solidFill>
                  <a:schemeClr val="bg1"/>
                </a:solidFill>
              </a:rPr>
              <a:t>Seattle University</a:t>
            </a:r>
          </a:p>
        </p:txBody>
      </p:sp>
      <p:pic>
        <p:nvPicPr>
          <p:cNvPr id="19" name="Graphic 6" descr="Upward trend">
            <a:extLst>
              <a:ext uri="{FF2B5EF4-FFF2-40B4-BE49-F238E27FC236}">
                <a16:creationId xmlns:a16="http://schemas.microsoft.com/office/drawing/2014/main" id="{CA4A1262-F925-445E-8B4A-50099F133A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382" y="720993"/>
            <a:ext cx="4047843" cy="4047843"/>
          </a:xfrm>
          <a:prstGeom prst="rect">
            <a:avLst/>
          </a:prstGeom>
        </p:spPr>
      </p:pic>
      <p:sp>
        <p:nvSpPr>
          <p:cNvPr id="5" name="Slide Number Placeholder 4"/>
          <p:cNvSpPr>
            <a:spLocks noGrp="1"/>
          </p:cNvSpPr>
          <p:nvPr>
            <p:ph type="sldNum" sz="quarter" idx="12"/>
          </p:nvPr>
        </p:nvSpPr>
        <p:spPr/>
        <p:txBody>
          <a:bodyPr/>
          <a:lstStyle/>
          <a:p>
            <a:fld id="{53322AEA-E043-4D02-A00F-A5B6E4162603}" type="slidenum">
              <a:rPr lang="en-US" smtClean="0"/>
              <a:t>1</a:t>
            </a:fld>
            <a:endParaRPr lang="en-US"/>
          </a:p>
        </p:txBody>
      </p:sp>
    </p:spTree>
    <p:extLst>
      <p:ext uri="{BB962C8B-B14F-4D97-AF65-F5344CB8AC3E}">
        <p14:creationId xmlns:p14="http://schemas.microsoft.com/office/powerpoint/2010/main" val="77689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cs typeface="Verdana" charset="0"/>
              </a:rPr>
              <a:t>Center for Change in Transition Services</a:t>
            </a:r>
          </a:p>
        </p:txBody>
      </p:sp>
      <p:sp>
        <p:nvSpPr>
          <p:cNvPr id="4" name="Content Placeholder 3"/>
          <p:cNvSpPr>
            <a:spLocks noGrp="1"/>
          </p:cNvSpPr>
          <p:nvPr>
            <p:ph idx="1"/>
          </p:nvPr>
        </p:nvSpPr>
        <p:spPr/>
        <p:txBody>
          <a:bodyPr>
            <a:normAutofit/>
          </a:bodyPr>
          <a:lstStyle/>
          <a:p>
            <a:pPr>
              <a:spcBef>
                <a:spcPts val="0"/>
              </a:spcBef>
              <a:spcAft>
                <a:spcPts val="1600"/>
              </a:spcAft>
            </a:pPr>
            <a:r>
              <a:rPr lang="en-US" dirty="0">
                <a:solidFill>
                  <a:srgbClr val="000000"/>
                </a:solidFill>
                <a:latin typeface="Arial" panose="020B0604020202020204" pitchFamily="34" charset="0"/>
                <a:cs typeface="Arial" panose="020B0604020202020204" pitchFamily="34" charset="0"/>
              </a:rPr>
              <a:t>Mission: Improving post-school outcomes for students with disabilities in Washington state.</a:t>
            </a:r>
          </a:p>
          <a:p>
            <a:pPr>
              <a:spcBef>
                <a:spcPts val="0"/>
              </a:spcBef>
              <a:spcAft>
                <a:spcPts val="1600"/>
              </a:spcAft>
            </a:pPr>
            <a:r>
              <a:rPr lang="en-US" dirty="0">
                <a:solidFill>
                  <a:srgbClr val="000000"/>
                </a:solidFill>
                <a:latin typeface="Arial" panose="020B0604020202020204" pitchFamily="34" charset="0"/>
                <a:cs typeface="Arial" panose="020B0604020202020204" pitchFamily="34" charset="0"/>
              </a:rPr>
              <a:t>CCTS analyzes and reports post-school outcomes for all high school students who had an IEP in Washington. </a:t>
            </a:r>
          </a:p>
        </p:txBody>
      </p:sp>
      <p:sp>
        <p:nvSpPr>
          <p:cNvPr id="3" name="Slide Number Placeholder 2">
            <a:extLst>
              <a:ext uri="{FF2B5EF4-FFF2-40B4-BE49-F238E27FC236}">
                <a16:creationId xmlns:a16="http://schemas.microsoft.com/office/drawing/2014/main" id="{A8C830B9-CDF1-4C1B-AE3A-7494EA6E1A00}"/>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2</a:t>
            </a:fld>
            <a:endParaRPr lang="en-US" sz="1000">
              <a:solidFill>
                <a:srgbClr val="898989"/>
              </a:solidFill>
            </a:endParaRPr>
          </a:p>
        </p:txBody>
      </p:sp>
    </p:spTree>
    <p:extLst>
      <p:ext uri="{BB962C8B-B14F-4D97-AF65-F5344CB8AC3E}">
        <p14:creationId xmlns:p14="http://schemas.microsoft.com/office/powerpoint/2010/main" val="852162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Interrelationship of Indicators</a:t>
            </a:r>
          </a:p>
        </p:txBody>
      </p:sp>
      <p:sp>
        <p:nvSpPr>
          <p:cNvPr id="3" name="Content Placeholder 2"/>
          <p:cNvSpPr>
            <a:spLocks noGrp="1"/>
          </p:cNvSpPr>
          <p:nvPr>
            <p:ph idx="1"/>
          </p:nvPr>
        </p:nvSpPr>
        <p:spPr>
          <a:xfrm>
            <a:off x="1151467" y="2901243"/>
            <a:ext cx="9968090" cy="3820231"/>
          </a:xfrm>
        </p:spPr>
        <p:txBody>
          <a:bodyPr>
            <a:normAutofit fontScale="92500" lnSpcReduction="10000"/>
          </a:bodyPr>
          <a:lstStyle/>
          <a:p>
            <a:pPr marL="0" indent="0">
              <a:spcBef>
                <a:spcPts val="0"/>
              </a:spcBef>
              <a:spcAft>
                <a:spcPts val="1600"/>
              </a:spcAft>
              <a:buNone/>
            </a:pPr>
            <a:r>
              <a:rPr lang="en-US" dirty="0">
                <a:latin typeface="Arial" panose="020B0604020202020204" pitchFamily="34" charset="0"/>
                <a:cs typeface="Arial" panose="020B0604020202020204" pitchFamily="34" charset="0"/>
              </a:rPr>
              <a:t>Four of the IDEA indicators relate to secondary transition. These indicators also correlate with one another.</a:t>
            </a:r>
          </a:p>
          <a:p>
            <a:pPr>
              <a:spcBef>
                <a:spcPts val="0"/>
              </a:spcBef>
              <a:spcAft>
                <a:spcPts val="1600"/>
              </a:spcAft>
            </a:pPr>
            <a:r>
              <a:rPr lang="en-US" dirty="0">
                <a:latin typeface="Arial" panose="020B0604020202020204" pitchFamily="34" charset="0"/>
                <a:cs typeface="Arial" panose="020B0604020202020204" pitchFamily="34" charset="0"/>
              </a:rPr>
              <a:t>Quality IEPs – Indicator 13</a:t>
            </a:r>
          </a:p>
          <a:p>
            <a:pPr>
              <a:spcBef>
                <a:spcPts val="0"/>
              </a:spcBef>
              <a:spcAft>
                <a:spcPts val="1600"/>
              </a:spcAft>
            </a:pPr>
            <a:r>
              <a:rPr lang="en-US" dirty="0">
                <a:latin typeface="Arial" panose="020B0604020202020204" pitchFamily="34" charset="0"/>
                <a:cs typeface="Arial" panose="020B0604020202020204" pitchFamily="34" charset="0"/>
              </a:rPr>
              <a:t>Staying in school – Indicator 2</a:t>
            </a:r>
          </a:p>
          <a:p>
            <a:pPr>
              <a:spcBef>
                <a:spcPts val="0"/>
              </a:spcBef>
              <a:spcAft>
                <a:spcPts val="1600"/>
              </a:spcAft>
            </a:pPr>
            <a:r>
              <a:rPr lang="en-US" dirty="0">
                <a:latin typeface="Arial" panose="020B0604020202020204" pitchFamily="34" charset="0"/>
                <a:cs typeface="Arial" panose="020B0604020202020204" pitchFamily="34" charset="0"/>
              </a:rPr>
              <a:t>Graduating – Indicator 1</a:t>
            </a:r>
          </a:p>
          <a:p>
            <a:pPr>
              <a:spcBef>
                <a:spcPts val="0"/>
              </a:spcBef>
              <a:spcAft>
                <a:spcPts val="1600"/>
              </a:spcAft>
            </a:pPr>
            <a:r>
              <a:rPr lang="en-US" b="1" dirty="0">
                <a:latin typeface="Arial" panose="020B0604020202020204" pitchFamily="34" charset="0"/>
                <a:cs typeface="Arial" panose="020B0604020202020204" pitchFamily="34" charset="0"/>
              </a:rPr>
              <a:t>Positive post-school outcomes – Indicator 14</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(Kohler, </a:t>
            </a:r>
            <a:r>
              <a:rPr lang="en-US" sz="2400" dirty="0" err="1">
                <a:latin typeface="Arial" panose="020B0604020202020204" pitchFamily="34" charset="0"/>
                <a:cs typeface="Arial" panose="020B0604020202020204" pitchFamily="34" charset="0"/>
              </a:rPr>
              <a:t>Gothberg</a:t>
            </a:r>
            <a:r>
              <a:rPr lang="en-US" sz="2400" dirty="0">
                <a:latin typeface="Arial" panose="020B0604020202020204" pitchFamily="34" charset="0"/>
                <a:cs typeface="Arial" panose="020B0604020202020204" pitchFamily="34" charset="0"/>
              </a:rPr>
              <a:t>, &amp; Hill, "NSTTAC Evaluation Toolkit", 2009)</a:t>
            </a:r>
          </a:p>
          <a:p>
            <a:endParaRPr lang="en-US" dirty="0"/>
          </a:p>
        </p:txBody>
      </p:sp>
      <p:sp>
        <p:nvSpPr>
          <p:cNvPr id="5" name="Curved Right Arrow 4" descr="down arrow, pointing to next bullet point"/>
          <p:cNvSpPr/>
          <p:nvPr/>
        </p:nvSpPr>
        <p:spPr>
          <a:xfrm>
            <a:off x="652461" y="3897068"/>
            <a:ext cx="505747" cy="517183"/>
          </a:xfrm>
          <a:prstGeom prst="curvedRightArrow">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6" name="Curved Right Arrow 5" descr="down arrow, pointing to next bullet point"/>
          <p:cNvSpPr/>
          <p:nvPr/>
        </p:nvSpPr>
        <p:spPr>
          <a:xfrm>
            <a:off x="652460" y="4447156"/>
            <a:ext cx="505747" cy="517183"/>
          </a:xfrm>
          <a:prstGeom prst="curvedRightArrow">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7" name="Curved Right Arrow 6" descr="down arrow, pointing to next bullet point"/>
          <p:cNvSpPr/>
          <p:nvPr/>
        </p:nvSpPr>
        <p:spPr>
          <a:xfrm>
            <a:off x="652461" y="5012940"/>
            <a:ext cx="505747" cy="517183"/>
          </a:xfrm>
          <a:prstGeom prst="curvedRightArrow">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t>3</a:t>
            </a:fld>
            <a:endParaRPr lang="en-US"/>
          </a:p>
        </p:txBody>
      </p:sp>
    </p:spTree>
    <p:extLst>
      <p:ext uri="{BB962C8B-B14F-4D97-AF65-F5344CB8AC3E}">
        <p14:creationId xmlns:p14="http://schemas.microsoft.com/office/powerpoint/2010/main" val="477828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FF"/>
                </a:solidFill>
                <a:cs typeface="Arial" pitchFamily="34" charset="0"/>
              </a:rPr>
              <a:t>Federal Collection &amp; Reporting</a:t>
            </a:r>
            <a:endParaRPr lang="en-US" dirty="0">
              <a:solidFill>
                <a:srgbClr val="FFFFFF"/>
              </a:solidFill>
            </a:endParaRPr>
          </a:p>
        </p:txBody>
      </p:sp>
      <p:sp>
        <p:nvSpPr>
          <p:cNvPr id="3" name="Content Placeholder 2"/>
          <p:cNvSpPr>
            <a:spLocks noGrp="1"/>
          </p:cNvSpPr>
          <p:nvPr>
            <p:ph sz="quarter" idx="13"/>
          </p:nvPr>
        </p:nvSpPr>
        <p:spPr/>
        <p:txBody>
          <a:bodyPr anchor="ctr">
            <a:normAutofit lnSpcReduction="10000"/>
          </a:bodyPr>
          <a:lstStyle/>
          <a:p>
            <a:pPr>
              <a:spcBef>
                <a:spcPts val="0"/>
              </a:spcBef>
              <a:spcAft>
                <a:spcPts val="1200"/>
              </a:spcAft>
            </a:pPr>
            <a:r>
              <a:rPr lang="en-US" sz="2400" b="1" dirty="0">
                <a:solidFill>
                  <a:srgbClr val="000000"/>
                </a:solidFill>
                <a:latin typeface="Arial" pitchFamily="-123" charset="0"/>
              </a:rPr>
              <a:t>Requirement</a:t>
            </a:r>
          </a:p>
          <a:p>
            <a:pPr lvl="1">
              <a:spcBef>
                <a:spcPts val="0"/>
              </a:spcBef>
              <a:spcAft>
                <a:spcPts val="1200"/>
              </a:spcAft>
            </a:pPr>
            <a:r>
              <a:rPr lang="en-US" dirty="0">
                <a:solidFill>
                  <a:srgbClr val="000000"/>
                </a:solidFill>
                <a:latin typeface="Arial" pitchFamily="-123" charset="0"/>
              </a:rPr>
              <a:t>States collect data and report to the Office of Special Education Programs (OSEP) on a series of performance indicators. </a:t>
            </a:r>
          </a:p>
          <a:p>
            <a:pPr>
              <a:spcBef>
                <a:spcPts val="0"/>
              </a:spcBef>
              <a:spcAft>
                <a:spcPts val="1200"/>
              </a:spcAft>
            </a:pPr>
            <a:r>
              <a:rPr lang="en-US" sz="2400" b="1" dirty="0">
                <a:solidFill>
                  <a:srgbClr val="000000"/>
                </a:solidFill>
                <a:latin typeface="Arial" pitchFamily="-123" charset="0"/>
              </a:rPr>
              <a:t>Purpose</a:t>
            </a:r>
          </a:p>
          <a:p>
            <a:pPr lvl="1">
              <a:spcBef>
                <a:spcPts val="0"/>
              </a:spcBef>
              <a:spcAft>
                <a:spcPts val="1200"/>
              </a:spcAft>
            </a:pPr>
            <a:r>
              <a:rPr lang="en-US" dirty="0">
                <a:solidFill>
                  <a:srgbClr val="000000"/>
                </a:solidFill>
                <a:latin typeface="Arial" pitchFamily="-123" charset="0"/>
              </a:rPr>
              <a:t>Increased emphasis on accountability in education</a:t>
            </a:r>
          </a:p>
          <a:p>
            <a:pPr lvl="1">
              <a:spcBef>
                <a:spcPts val="0"/>
              </a:spcBef>
              <a:spcAft>
                <a:spcPts val="1200"/>
              </a:spcAft>
            </a:pPr>
            <a:r>
              <a:rPr lang="en-US" dirty="0">
                <a:solidFill>
                  <a:srgbClr val="000000"/>
                </a:solidFill>
                <a:latin typeface="Arial" pitchFamily="-123" charset="0"/>
              </a:rPr>
              <a:t>Determine how well the state is meeting its responsibility under the Individuals with Disabilities Education Act (IDEA)</a:t>
            </a:r>
          </a:p>
          <a:p>
            <a:pPr lvl="1">
              <a:spcBef>
                <a:spcPts val="0"/>
              </a:spcBef>
              <a:spcAft>
                <a:spcPts val="1200"/>
              </a:spcAft>
            </a:pPr>
            <a:r>
              <a:rPr lang="en-US" dirty="0">
                <a:solidFill>
                  <a:srgbClr val="000000"/>
                </a:solidFill>
                <a:latin typeface="Arial" pitchFamily="-123" charset="0"/>
              </a:rPr>
              <a:t>System improvement</a:t>
            </a:r>
          </a:p>
        </p:txBody>
      </p:sp>
      <p:sp>
        <p:nvSpPr>
          <p:cNvPr id="4" name="Slide Number Placeholder 3">
            <a:extLst>
              <a:ext uri="{FF2B5EF4-FFF2-40B4-BE49-F238E27FC236}">
                <a16:creationId xmlns:a16="http://schemas.microsoft.com/office/drawing/2014/main" id="{517F070E-4CD1-4343-9C03-9CEB2F2E3C27}"/>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4</a:t>
            </a:fld>
            <a:endParaRPr lang="en-US" sz="1000">
              <a:solidFill>
                <a:srgbClr val="898989"/>
              </a:solidFill>
            </a:endParaRPr>
          </a:p>
        </p:txBody>
      </p:sp>
    </p:spTree>
    <p:extLst>
      <p:ext uri="{BB962C8B-B14F-4D97-AF65-F5344CB8AC3E}">
        <p14:creationId xmlns:p14="http://schemas.microsoft.com/office/powerpoint/2010/main" val="468424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pPr algn="ctr"/>
            <a:r>
              <a:rPr lang="en-US" kern="1200" dirty="0">
                <a:solidFill>
                  <a:srgbClr val="FFFFFF"/>
                </a:solidFill>
                <a:latin typeface="+mj-lt"/>
                <a:ea typeface="+mj-ea"/>
                <a:cs typeface="+mj-cs"/>
              </a:rPr>
              <a:t>Data Collection</a:t>
            </a:r>
          </a:p>
        </p:txBody>
      </p:sp>
      <p:sp>
        <p:nvSpPr>
          <p:cNvPr id="4" name="Content Placeholder 3"/>
          <p:cNvSpPr>
            <a:spLocks noGrp="1"/>
          </p:cNvSpPr>
          <p:nvPr>
            <p:ph type="body" idx="1"/>
          </p:nvPr>
        </p:nvSpPr>
        <p:spPr/>
        <p:txBody>
          <a:bodyPr vert="horz" lIns="91440" tIns="45720" rIns="91440" bIns="45720" rtlCol="0">
            <a:normAutofit fontScale="92500"/>
          </a:bodyPr>
          <a:lstStyle/>
          <a:p>
            <a:pPr algn="ctr"/>
            <a:r>
              <a:rPr lang="en-US" sz="2800" kern="1200" dirty="0">
                <a:solidFill>
                  <a:srgbClr val="FFFFFF"/>
                </a:solidFill>
                <a:latin typeface="Arial" panose="020B0604020202020204" pitchFamily="34" charset="0"/>
                <a:cs typeface="Arial" panose="020B0604020202020204" pitchFamily="34" charset="0"/>
              </a:rPr>
              <a:t>How are post-school outcome (PSO) data collected?</a:t>
            </a:r>
          </a:p>
          <a:p>
            <a:pPr algn="ctr"/>
            <a:r>
              <a:rPr lang="en-US" sz="2800" kern="1200" dirty="0">
                <a:solidFill>
                  <a:srgbClr val="FFFFFF"/>
                </a:solidFill>
                <a:latin typeface="Arial" panose="020B0604020202020204" pitchFamily="34" charset="0"/>
                <a:cs typeface="Arial" panose="020B0604020202020204" pitchFamily="34" charset="0"/>
              </a:rPr>
              <a:t>What data are reported?</a:t>
            </a:r>
          </a:p>
        </p:txBody>
      </p:sp>
      <p:sp>
        <p:nvSpPr>
          <p:cNvPr id="3" name="Slide Number Placeholder 2">
            <a:extLst>
              <a:ext uri="{FF2B5EF4-FFF2-40B4-BE49-F238E27FC236}">
                <a16:creationId xmlns:a16="http://schemas.microsoft.com/office/drawing/2014/main" id="{ABC0E3E9-C092-4FE9-B025-BA779540FA95}"/>
              </a:ext>
            </a:extLst>
          </p:cNvPr>
          <p:cNvSpPr>
            <a:spLocks noGrp="1"/>
          </p:cNvSpPr>
          <p:nvPr>
            <p:ph type="sldNum" sz="quarter" idx="12"/>
          </p:nvPr>
        </p:nvSpPr>
        <p:spPr/>
        <p:txBody>
          <a:bodyPr vert="horz" lIns="91440" tIns="45720" rIns="91440" bIns="45720" rtlCol="0" anchor="ctr">
            <a:normAutofit/>
          </a:bodyPr>
          <a:lstStyle/>
          <a:p>
            <a:pPr>
              <a:spcAft>
                <a:spcPts val="600"/>
              </a:spcAft>
            </a:pPr>
            <a:fld id="{50ADEE99-5B15-4B10-A3EB-5286E787B43D}" type="slidenum">
              <a:rPr lang="en-US">
                <a:solidFill>
                  <a:schemeClr val="tx1">
                    <a:lumMod val="50000"/>
                    <a:lumOff val="50000"/>
                  </a:schemeClr>
                </a:solidFill>
              </a:rPr>
              <a:pPr>
                <a:spcAft>
                  <a:spcPts val="600"/>
                </a:spcAft>
              </a:pPr>
              <a:t>5</a:t>
            </a:fld>
            <a:endParaRPr lang="en-US">
              <a:solidFill>
                <a:schemeClr val="tx1">
                  <a:lumMod val="50000"/>
                  <a:lumOff val="50000"/>
                </a:schemeClr>
              </a:solidFill>
            </a:endParaRPr>
          </a:p>
        </p:txBody>
      </p:sp>
    </p:spTree>
    <p:extLst>
      <p:ext uri="{BB962C8B-B14F-4D97-AF65-F5344CB8AC3E}">
        <p14:creationId xmlns:p14="http://schemas.microsoft.com/office/powerpoint/2010/main" val="2037657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cs typeface="Verdana" charset="0"/>
              </a:rPr>
              <a:t>How are PSO Data Collected?</a:t>
            </a:r>
          </a:p>
        </p:txBody>
      </p:sp>
      <p:sp>
        <p:nvSpPr>
          <p:cNvPr id="6" name="Content Placeholder 2"/>
          <p:cNvSpPr>
            <a:spLocks noGrp="1"/>
          </p:cNvSpPr>
          <p:nvPr>
            <p:ph idx="1"/>
          </p:nvPr>
        </p:nvSpPr>
        <p:spPr/>
        <p:txBody>
          <a:bodyPr>
            <a:noAutofit/>
          </a:bodyPr>
          <a:lstStyle/>
          <a:p>
            <a:pPr>
              <a:spcBef>
                <a:spcPts val="0"/>
              </a:spcBef>
              <a:spcAft>
                <a:spcPts val="1200"/>
              </a:spcAft>
            </a:pPr>
            <a:r>
              <a:rPr lang="en-US" dirty="0">
                <a:solidFill>
                  <a:srgbClr val="000000"/>
                </a:solidFill>
                <a:latin typeface="Arial" panose="020B0604020202020204" pitchFamily="34" charset="0"/>
                <a:cs typeface="Arial" panose="020B0604020202020204" pitchFamily="34" charset="0"/>
              </a:rPr>
              <a:t>The annual Post-School Survey takes place one year after students exit high school by way of graduation, dropping out, or ageing out.</a:t>
            </a:r>
          </a:p>
          <a:p>
            <a:pPr lvl="1">
              <a:spcBef>
                <a:spcPts val="0"/>
              </a:spcBef>
              <a:spcAft>
                <a:spcPts val="1200"/>
              </a:spcAft>
            </a:pPr>
            <a:r>
              <a:rPr lang="en-US" sz="2800" dirty="0">
                <a:solidFill>
                  <a:srgbClr val="000000"/>
                </a:solidFill>
                <a:latin typeface="Arial" panose="020B0604020202020204" pitchFamily="34" charset="0"/>
                <a:cs typeface="Arial" panose="020B0604020202020204" pitchFamily="34" charset="0"/>
              </a:rPr>
              <a:t>Phone calls are conducted by district/school personnel</a:t>
            </a:r>
          </a:p>
          <a:p>
            <a:pPr lvl="1">
              <a:spcBef>
                <a:spcPts val="0"/>
              </a:spcBef>
              <a:spcAft>
                <a:spcPts val="1200"/>
              </a:spcAft>
            </a:pPr>
            <a:r>
              <a:rPr lang="en-US" sz="2800" dirty="0">
                <a:solidFill>
                  <a:srgbClr val="000000"/>
                </a:solidFill>
                <a:latin typeface="Arial" panose="020B0604020202020204" pitchFamily="34" charset="0"/>
                <a:cs typeface="Arial" panose="020B0604020202020204" pitchFamily="34" charset="0"/>
              </a:rPr>
              <a:t>Data are recorded in the CCTS’s secure online data collection platform.</a:t>
            </a:r>
          </a:p>
          <a:p>
            <a:pPr>
              <a:spcBef>
                <a:spcPts val="0"/>
              </a:spcBef>
              <a:spcAft>
                <a:spcPts val="1200"/>
              </a:spcAft>
            </a:pPr>
            <a:r>
              <a:rPr lang="en-US" dirty="0">
                <a:solidFill>
                  <a:srgbClr val="000000"/>
                </a:solidFill>
                <a:latin typeface="Arial" panose="020B0604020202020204" pitchFamily="34" charset="0"/>
                <a:cs typeface="Arial" panose="020B0604020202020204" pitchFamily="34" charset="0"/>
              </a:rPr>
              <a:t>CCTS provides district/school with technical assistance as needed.</a:t>
            </a:r>
          </a:p>
        </p:txBody>
      </p:sp>
      <p:sp>
        <p:nvSpPr>
          <p:cNvPr id="3" name="Slide Number Placeholder 2">
            <a:extLst>
              <a:ext uri="{FF2B5EF4-FFF2-40B4-BE49-F238E27FC236}">
                <a16:creationId xmlns:a16="http://schemas.microsoft.com/office/drawing/2014/main" id="{6DC34265-41EB-4F16-95A4-F4BB80AF50A1}"/>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6</a:t>
            </a:fld>
            <a:endParaRPr lang="en-US" sz="1000">
              <a:solidFill>
                <a:srgbClr val="898989"/>
              </a:solidFill>
            </a:endParaRPr>
          </a:p>
        </p:txBody>
      </p:sp>
    </p:spTree>
    <p:extLst>
      <p:ext uri="{BB962C8B-B14F-4D97-AF65-F5344CB8AC3E}">
        <p14:creationId xmlns:p14="http://schemas.microsoft.com/office/powerpoint/2010/main" val="1224216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dirty="0">
                <a:solidFill>
                  <a:srgbClr val="FFFFFF"/>
                </a:solidFill>
              </a:rPr>
              <a:t>What Data are Collected? </a:t>
            </a:r>
          </a:p>
        </p:txBody>
      </p:sp>
      <p:sp>
        <p:nvSpPr>
          <p:cNvPr id="11" name="Content Placeholder 9"/>
          <p:cNvSpPr>
            <a:spLocks noGrp="1"/>
          </p:cNvSpPr>
          <p:nvPr>
            <p:ph idx="1"/>
          </p:nvPr>
        </p:nvSpPr>
        <p:spPr/>
        <p:txBody>
          <a:bodyPr>
            <a:noAutofit/>
          </a:bodyPr>
          <a:lstStyle/>
          <a:p>
            <a:pPr>
              <a:spcBef>
                <a:spcPts val="0"/>
              </a:spcBef>
              <a:spcAft>
                <a:spcPts val="600"/>
              </a:spcAft>
            </a:pPr>
            <a:r>
              <a:rPr lang="en-US" dirty="0">
                <a:solidFill>
                  <a:srgbClr val="000000"/>
                </a:solidFill>
                <a:latin typeface="Arial" panose="020B0604020202020204" pitchFamily="34" charset="0"/>
                <a:cs typeface="Arial" panose="020B0604020202020204" pitchFamily="34" charset="0"/>
              </a:rPr>
              <a:t>Demographics (e.g., gender, disability, race/ethnicity) </a:t>
            </a:r>
          </a:p>
          <a:p>
            <a:pPr>
              <a:spcBef>
                <a:spcPts val="0"/>
              </a:spcBef>
              <a:spcAft>
                <a:spcPts val="600"/>
              </a:spcAft>
            </a:pPr>
            <a:r>
              <a:rPr lang="en-US" dirty="0">
                <a:solidFill>
                  <a:srgbClr val="000000"/>
                </a:solidFill>
                <a:latin typeface="Arial" panose="020B0604020202020204" pitchFamily="34" charset="0"/>
                <a:cs typeface="Arial" panose="020B0604020202020204" pitchFamily="34" charset="0"/>
              </a:rPr>
              <a:t>Work and school experiences</a:t>
            </a:r>
          </a:p>
          <a:p>
            <a:pPr>
              <a:spcBef>
                <a:spcPts val="0"/>
              </a:spcBef>
              <a:spcAft>
                <a:spcPts val="600"/>
              </a:spcAft>
            </a:pPr>
            <a:r>
              <a:rPr lang="en-US" dirty="0">
                <a:solidFill>
                  <a:srgbClr val="000000"/>
                </a:solidFill>
                <a:latin typeface="Arial" panose="020B0604020202020204" pitchFamily="34" charset="0"/>
                <a:cs typeface="Arial" panose="020B0604020202020204" pitchFamily="34" charset="0"/>
              </a:rPr>
              <a:t>Type of job or school</a:t>
            </a:r>
          </a:p>
          <a:p>
            <a:pPr>
              <a:spcBef>
                <a:spcPts val="0"/>
              </a:spcBef>
              <a:spcAft>
                <a:spcPts val="600"/>
              </a:spcAft>
            </a:pPr>
            <a:r>
              <a:rPr lang="en-US" dirty="0">
                <a:solidFill>
                  <a:srgbClr val="000000"/>
                </a:solidFill>
                <a:latin typeface="Arial" panose="020B0604020202020204" pitchFamily="34" charset="0"/>
                <a:cs typeface="Arial" panose="020B0604020202020204" pitchFamily="34" charset="0"/>
              </a:rPr>
              <a:t>Number of hours working or in school</a:t>
            </a:r>
          </a:p>
          <a:p>
            <a:pPr>
              <a:spcBef>
                <a:spcPts val="0"/>
              </a:spcBef>
              <a:spcAft>
                <a:spcPts val="600"/>
              </a:spcAft>
            </a:pPr>
            <a:r>
              <a:rPr lang="en-US" dirty="0">
                <a:solidFill>
                  <a:srgbClr val="000000"/>
                </a:solidFill>
                <a:latin typeface="Arial" panose="020B0604020202020204" pitchFamily="34" charset="0"/>
                <a:cs typeface="Arial" panose="020B0604020202020204" pitchFamily="34" charset="0"/>
              </a:rPr>
              <a:t>Contact with agencies</a:t>
            </a:r>
          </a:p>
          <a:p>
            <a:pPr>
              <a:spcBef>
                <a:spcPts val="0"/>
              </a:spcBef>
              <a:spcAft>
                <a:spcPts val="600"/>
              </a:spcAft>
            </a:pPr>
            <a:endParaRPr lang="en-US" dirty="0">
              <a:solidFill>
                <a:srgbClr val="000000"/>
              </a:solidFill>
              <a:latin typeface="Arial" panose="020B0604020202020204" pitchFamily="34" charset="0"/>
              <a:cs typeface="Arial" panose="020B0604020202020204" pitchFamily="34" charset="0"/>
            </a:endParaRPr>
          </a:p>
          <a:p>
            <a:pPr marL="0" indent="0">
              <a:spcBef>
                <a:spcPts val="0"/>
              </a:spcBef>
              <a:spcAft>
                <a:spcPts val="600"/>
              </a:spcAft>
              <a:buNone/>
            </a:pPr>
            <a:r>
              <a:rPr lang="en-US" dirty="0">
                <a:solidFill>
                  <a:srgbClr val="000000"/>
                </a:solidFill>
                <a:latin typeface="Arial" panose="020B0604020202020204" pitchFamily="34" charset="0"/>
                <a:cs typeface="Arial" panose="020B0604020202020204" pitchFamily="34" charset="0"/>
              </a:rPr>
              <a:t>District/school is responsible for tracking leavers and their contact information.</a:t>
            </a:r>
          </a:p>
          <a:p>
            <a:pPr lvl="1">
              <a:spcAft>
                <a:spcPts val="600"/>
              </a:spcAft>
              <a:buClrTx/>
              <a:buNone/>
            </a:pPr>
            <a:endParaRPr lang="en-US" dirty="0">
              <a:solidFill>
                <a:srgbClr val="00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F31D89D-1A47-4103-BD21-88071D6F3F78}"/>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7</a:t>
            </a:fld>
            <a:endParaRPr lang="en-US" sz="1000">
              <a:solidFill>
                <a:srgbClr val="898989"/>
              </a:solidFill>
            </a:endParaRPr>
          </a:p>
        </p:txBody>
      </p:sp>
    </p:spTree>
    <p:extLst>
      <p:ext uri="{BB962C8B-B14F-4D97-AF65-F5344CB8AC3E}">
        <p14:creationId xmlns:p14="http://schemas.microsoft.com/office/powerpoint/2010/main" val="149557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9448" y="1218671"/>
            <a:ext cx="6731740" cy="3123319"/>
          </a:xfrm>
        </p:spPr>
        <p:txBody>
          <a:bodyPr vert="horz" lIns="91440" tIns="45720" rIns="91440" bIns="45720" rtlCol="0" anchor="b">
            <a:normAutofit/>
          </a:bodyPr>
          <a:lstStyle/>
          <a:p>
            <a:pPr algn="ctr"/>
            <a:r>
              <a:rPr lang="en-US" sz="5600" kern="1200" dirty="0">
                <a:solidFill>
                  <a:srgbClr val="FFFFFF"/>
                </a:solidFill>
                <a:latin typeface="+mj-lt"/>
                <a:ea typeface="+mj-ea"/>
                <a:cs typeface="+mj-cs"/>
              </a:rPr>
              <a:t>Post-School Outcomes</a:t>
            </a:r>
            <a:br>
              <a:rPr lang="en-US" sz="5600" kern="1200" dirty="0">
                <a:solidFill>
                  <a:srgbClr val="FFFFFF"/>
                </a:solidFill>
                <a:latin typeface="+mj-lt"/>
                <a:ea typeface="+mj-ea"/>
                <a:cs typeface="+mj-cs"/>
              </a:rPr>
            </a:br>
            <a:r>
              <a:rPr lang="en-US" sz="5600" kern="1200" dirty="0">
                <a:solidFill>
                  <a:srgbClr val="FFFFFF"/>
                </a:solidFill>
                <a:latin typeface="+mj-lt"/>
                <a:ea typeface="+mj-ea"/>
                <a:cs typeface="+mj-cs"/>
              </a:rPr>
              <a:t>Terms and Definitions</a:t>
            </a:r>
          </a:p>
        </p:txBody>
      </p:sp>
      <p:sp>
        <p:nvSpPr>
          <p:cNvPr id="4" name="Slide Number Placeholder 3"/>
          <p:cNvSpPr>
            <a:spLocks noGrp="1"/>
          </p:cNvSpPr>
          <p:nvPr>
            <p:ph type="sldNum" sz="quarter" idx="12"/>
          </p:nvPr>
        </p:nvSpPr>
        <p:spPr/>
        <p:txBody>
          <a:bodyPr vert="horz" lIns="91440" tIns="45720" rIns="91440" bIns="45720" rtlCol="0" anchor="ctr">
            <a:normAutofit/>
          </a:bodyPr>
          <a:lstStyle/>
          <a:p>
            <a:pPr>
              <a:spcAft>
                <a:spcPts val="600"/>
              </a:spcAft>
            </a:pPr>
            <a:fld id="{50ADEE99-5B15-4B10-A3EB-5286E787B43D}" type="slidenum">
              <a:rPr lang="en-US" sz="1000">
                <a:solidFill>
                  <a:srgbClr val="898989"/>
                </a:solidFill>
              </a:rPr>
              <a:pPr>
                <a:spcAft>
                  <a:spcPts val="600"/>
                </a:spcAft>
              </a:pPr>
              <a:t>8</a:t>
            </a:fld>
            <a:endParaRPr lang="en-US" sz="1000">
              <a:solidFill>
                <a:srgbClr val="898989"/>
              </a:solidFill>
            </a:endParaRPr>
          </a:p>
        </p:txBody>
      </p:sp>
    </p:spTree>
    <p:extLst>
      <p:ext uri="{BB962C8B-B14F-4D97-AF65-F5344CB8AC3E}">
        <p14:creationId xmlns:p14="http://schemas.microsoft.com/office/powerpoint/2010/main" val="4293555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4033" name="Title 1"/>
          <p:cNvSpPr>
            <a:spLocks noGrp="1"/>
          </p:cNvSpPr>
          <p:nvPr>
            <p:ph type="title"/>
          </p:nvPr>
        </p:nvSpPr>
        <p:spPr bwMode="auto"/>
        <p:txBody>
          <a:bodyPr vert="horz" lIns="91440" tIns="45720" rIns="91440" bIns="45720" numCol="1" rtlCol="0" anchorCtr="0" compatLnSpc="1">
            <a:prstTxWarp prst="textNoShape">
              <a:avLst/>
            </a:prstTxWarp>
            <a:normAutofit/>
          </a:bodyPr>
          <a:lstStyle/>
          <a:p>
            <a:pPr marL="24161147" indent="-24161147" algn="ctr"/>
            <a:r>
              <a:rPr lang="en-US" sz="4000" cap="none" dirty="0">
                <a:solidFill>
                  <a:srgbClr val="FFFFFF"/>
                </a:solidFill>
              </a:rPr>
              <a:t>Commonly Used Terms</a:t>
            </a:r>
            <a:endParaRPr lang="en-US" sz="4000" dirty="0">
              <a:solidFill>
                <a:srgbClr val="FFFFFF"/>
              </a:solidFill>
            </a:endParaRPr>
          </a:p>
        </p:txBody>
      </p:sp>
      <p:sp>
        <p:nvSpPr>
          <p:cNvPr id="44034" name="Content Placeholder 2"/>
          <p:cNvSpPr>
            <a:spLocks noGrp="1"/>
          </p:cNvSpPr>
          <p:nvPr>
            <p:ph idx="1"/>
          </p:nvPr>
        </p:nvSpPr>
        <p:spPr>
          <a:xfrm>
            <a:off x="1151466" y="2901244"/>
            <a:ext cx="10122991" cy="3275718"/>
          </a:xfrm>
        </p:spPr>
        <p:txBody>
          <a:bodyPr>
            <a:noAutofit/>
          </a:bodyPr>
          <a:lstStyle/>
          <a:p>
            <a:pPr marL="0" indent="0">
              <a:lnSpc>
                <a:spcPct val="100000"/>
              </a:lnSpc>
              <a:spcBef>
                <a:spcPts val="0"/>
              </a:spcBef>
              <a:spcAft>
                <a:spcPts val="1200"/>
              </a:spcAft>
              <a:buNone/>
            </a:pPr>
            <a:r>
              <a:rPr lang="en-US" sz="2400" b="1" dirty="0">
                <a:solidFill>
                  <a:srgbClr val="000000"/>
                </a:solidFill>
              </a:rPr>
              <a:t>Leaver: </a:t>
            </a:r>
            <a:r>
              <a:rPr lang="en-US" sz="2400" dirty="0">
                <a:solidFill>
                  <a:srgbClr val="000000"/>
                </a:solidFill>
              </a:rPr>
              <a:t>Youth ages 16 and older with an IEP who left school by graduating with a diploma, aging out, dropping out, or who were expected to return and did not.</a:t>
            </a:r>
          </a:p>
          <a:p>
            <a:pPr lvl="1">
              <a:lnSpc>
                <a:spcPct val="100000"/>
              </a:lnSpc>
              <a:spcBef>
                <a:spcPts val="0"/>
              </a:spcBef>
              <a:spcAft>
                <a:spcPts val="600"/>
              </a:spcAft>
            </a:pPr>
            <a:r>
              <a:rPr lang="en-US" b="1" dirty="0">
                <a:solidFill>
                  <a:srgbClr val="000000"/>
                </a:solidFill>
              </a:rPr>
              <a:t>Graduated: </a:t>
            </a:r>
            <a:r>
              <a:rPr lang="en-US" dirty="0">
                <a:solidFill>
                  <a:srgbClr val="000000"/>
                </a:solidFill>
              </a:rPr>
              <a:t>Any leaver that left school with a diploma.</a:t>
            </a:r>
          </a:p>
          <a:p>
            <a:pPr lvl="1">
              <a:lnSpc>
                <a:spcPct val="100000"/>
              </a:lnSpc>
              <a:spcBef>
                <a:spcPts val="0"/>
              </a:spcBef>
              <a:spcAft>
                <a:spcPts val="600"/>
              </a:spcAft>
            </a:pPr>
            <a:r>
              <a:rPr lang="en-US" b="1" dirty="0">
                <a:solidFill>
                  <a:srgbClr val="000000"/>
                </a:solidFill>
              </a:rPr>
              <a:t>Dropped out: </a:t>
            </a:r>
            <a:r>
              <a:rPr lang="en-US" dirty="0">
                <a:solidFill>
                  <a:srgbClr val="000000"/>
                </a:solidFill>
              </a:rPr>
              <a:t>Any leaver that left school without a diploma. This includes students who aged out or received an adult HS diploma or GED.</a:t>
            </a:r>
          </a:p>
          <a:p>
            <a:pPr marL="0" indent="0">
              <a:lnSpc>
                <a:spcPct val="100000"/>
              </a:lnSpc>
              <a:spcBef>
                <a:spcPts val="600"/>
              </a:spcBef>
              <a:spcAft>
                <a:spcPts val="600"/>
              </a:spcAft>
              <a:buNone/>
            </a:pPr>
            <a:r>
              <a:rPr lang="en-US" sz="2400" b="1" dirty="0">
                <a:solidFill>
                  <a:srgbClr val="000000"/>
                </a:solidFill>
              </a:rPr>
              <a:t>Responder/Respondent: </a:t>
            </a:r>
            <a:r>
              <a:rPr lang="en-US" sz="2400" dirty="0">
                <a:solidFill>
                  <a:srgbClr val="000000"/>
                </a:solidFill>
              </a:rPr>
              <a:t>Young adult leavers or their designated family member who answered the survey interview questions.</a:t>
            </a:r>
            <a:endParaRPr lang="en-US" sz="2400" b="1" dirty="0">
              <a:solidFill>
                <a:srgbClr val="000000"/>
              </a:solidFill>
            </a:endParaRPr>
          </a:p>
        </p:txBody>
      </p:sp>
      <p:sp>
        <p:nvSpPr>
          <p:cNvPr id="2" name="Slide Number Placeholder 1">
            <a:extLst>
              <a:ext uri="{FF2B5EF4-FFF2-40B4-BE49-F238E27FC236}">
                <a16:creationId xmlns:a16="http://schemas.microsoft.com/office/drawing/2014/main" id="{75D37095-F5B0-4BBB-9445-54A69884F73A}"/>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9</a:t>
            </a:fld>
            <a:endParaRPr lang="en-US" sz="1000">
              <a:solidFill>
                <a:srgbClr val="898989"/>
              </a:solidFill>
            </a:endParaRPr>
          </a:p>
        </p:txBody>
      </p:sp>
    </p:spTree>
    <p:extLst>
      <p:ext uri="{BB962C8B-B14F-4D97-AF65-F5344CB8AC3E}">
        <p14:creationId xmlns:p14="http://schemas.microsoft.com/office/powerpoint/2010/main" val="383221786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4000" dirty="0">
                <a:solidFill>
                  <a:srgbClr val="FFFFFF"/>
                </a:solidFill>
              </a:rPr>
              <a:t>PSO – Any Engagement vs. No Engagement</a:t>
            </a:r>
          </a:p>
        </p:txBody>
      </p:sp>
      <p:sp>
        <p:nvSpPr>
          <p:cNvPr id="6" name="Content Placeholder 5"/>
          <p:cNvSpPr>
            <a:spLocks noGrp="1"/>
          </p:cNvSpPr>
          <p:nvPr>
            <p:ph idx="1"/>
          </p:nvPr>
        </p:nvSpPr>
        <p:spPr/>
        <p:txBody>
          <a:bodyPr>
            <a:noAutofit/>
          </a:bodyPr>
          <a:lstStyle/>
          <a:p>
            <a:pPr marL="0" indent="0">
              <a:spcAft>
                <a:spcPts val="600"/>
              </a:spcAft>
              <a:buNone/>
            </a:pPr>
            <a:r>
              <a:rPr lang="en-US" sz="2400" b="1" dirty="0">
                <a:solidFill>
                  <a:srgbClr val="000000"/>
                </a:solidFill>
              </a:rPr>
              <a:t>Any Engagement: </a:t>
            </a:r>
            <a:r>
              <a:rPr lang="en-US" sz="2400" dirty="0">
                <a:solidFill>
                  <a:srgbClr val="000000"/>
                </a:solidFill>
              </a:rPr>
              <a:t>leaver falls into one of the following categories</a:t>
            </a:r>
          </a:p>
          <a:p>
            <a:pPr marL="834390" lvl="1" indent="-514350">
              <a:spcAft>
                <a:spcPts val="600"/>
              </a:spcAft>
              <a:buFont typeface="+mj-lt"/>
              <a:buAutoNum type="arabicPeriod"/>
            </a:pPr>
            <a:r>
              <a:rPr lang="en-US" dirty="0">
                <a:solidFill>
                  <a:srgbClr val="000000"/>
                </a:solidFill>
              </a:rPr>
              <a:t>Higher education</a:t>
            </a:r>
          </a:p>
          <a:p>
            <a:pPr marL="834390" lvl="1" indent="-514350">
              <a:spcBef>
                <a:spcPts val="0"/>
              </a:spcBef>
              <a:spcAft>
                <a:spcPts val="600"/>
              </a:spcAft>
              <a:buFont typeface="+mj-lt"/>
              <a:buAutoNum type="arabicPeriod"/>
            </a:pPr>
            <a:r>
              <a:rPr lang="en-US" dirty="0">
                <a:solidFill>
                  <a:srgbClr val="000000"/>
                </a:solidFill>
              </a:rPr>
              <a:t>Competitive employment </a:t>
            </a:r>
          </a:p>
          <a:p>
            <a:pPr marL="834390" lvl="1" indent="-514350">
              <a:spcBef>
                <a:spcPts val="0"/>
              </a:spcBef>
              <a:spcAft>
                <a:spcPts val="600"/>
              </a:spcAft>
              <a:buFont typeface="+mj-lt"/>
              <a:buAutoNum type="arabicPeriod"/>
            </a:pPr>
            <a:r>
              <a:rPr lang="en-US" dirty="0">
                <a:solidFill>
                  <a:srgbClr val="000000"/>
                </a:solidFill>
              </a:rPr>
              <a:t>Other postsecondary education or training </a:t>
            </a:r>
          </a:p>
          <a:p>
            <a:pPr marL="834390" lvl="1" indent="-514350">
              <a:spcBef>
                <a:spcPts val="0"/>
              </a:spcBef>
              <a:spcAft>
                <a:spcPts val="600"/>
              </a:spcAft>
              <a:buFont typeface="+mj-lt"/>
              <a:buAutoNum type="arabicPeriod"/>
            </a:pPr>
            <a:r>
              <a:rPr lang="en-US" dirty="0">
                <a:solidFill>
                  <a:srgbClr val="000000"/>
                </a:solidFill>
              </a:rPr>
              <a:t>Some other employment</a:t>
            </a:r>
          </a:p>
          <a:p>
            <a:pPr marL="0" indent="0">
              <a:spcBef>
                <a:spcPts val="600"/>
              </a:spcBef>
              <a:spcAft>
                <a:spcPts val="600"/>
              </a:spcAft>
              <a:buNone/>
            </a:pPr>
            <a:r>
              <a:rPr lang="en-US" sz="2400" b="1" dirty="0">
                <a:solidFill>
                  <a:srgbClr val="000000"/>
                </a:solidFill>
              </a:rPr>
              <a:t>No Engagement: </a:t>
            </a:r>
            <a:r>
              <a:rPr lang="en-US" sz="2400" dirty="0">
                <a:solidFill>
                  <a:srgbClr val="000000"/>
                </a:solidFill>
              </a:rPr>
              <a:t>leaver does not meet reporting requirements for any of the above categories. </a:t>
            </a:r>
          </a:p>
          <a:p>
            <a:pPr marL="0" indent="0">
              <a:spcAft>
                <a:spcPts val="600"/>
              </a:spcAft>
              <a:buNone/>
            </a:pPr>
            <a:r>
              <a:rPr lang="en-US" sz="2400" dirty="0">
                <a:solidFill>
                  <a:srgbClr val="000000"/>
                </a:solidFill>
              </a:rPr>
              <a:t>The </a:t>
            </a:r>
            <a:r>
              <a:rPr lang="en-US" sz="2400" b="1" dirty="0">
                <a:solidFill>
                  <a:srgbClr val="000000"/>
                </a:solidFill>
              </a:rPr>
              <a:t>five PSO categories </a:t>
            </a:r>
            <a:r>
              <a:rPr lang="en-US" sz="2400" dirty="0">
                <a:solidFill>
                  <a:srgbClr val="000000"/>
                </a:solidFill>
              </a:rPr>
              <a:t>are further defined on the following slides.</a:t>
            </a:r>
          </a:p>
        </p:txBody>
      </p:sp>
      <p:sp>
        <p:nvSpPr>
          <p:cNvPr id="4" name="Slide Number Placeholder 3"/>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10</a:t>
            </a:fld>
            <a:endParaRPr lang="en-US" sz="1000" dirty="0">
              <a:solidFill>
                <a:srgbClr val="898989"/>
              </a:solidFill>
            </a:endParaRPr>
          </a:p>
        </p:txBody>
      </p:sp>
    </p:spTree>
    <p:extLst>
      <p:ext uri="{BB962C8B-B14F-4D97-AF65-F5344CB8AC3E}">
        <p14:creationId xmlns:p14="http://schemas.microsoft.com/office/powerpoint/2010/main" val="337247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FFFF"/>
                </a:solidFill>
              </a:rPr>
              <a:t>Higher Education</a:t>
            </a:r>
            <a:endParaRPr lang="en-US" dirty="0">
              <a:solidFill>
                <a:srgbClr val="FFFFFF"/>
              </a:solidFill>
              <a:cs typeface="Verdana" charset="0"/>
            </a:endParaRPr>
          </a:p>
        </p:txBody>
      </p:sp>
      <p:sp>
        <p:nvSpPr>
          <p:cNvPr id="30723" name="Content Placeholder 2"/>
          <p:cNvSpPr>
            <a:spLocks noGrp="1"/>
          </p:cNvSpPr>
          <p:nvPr>
            <p:ph sz="quarter" idx="13"/>
          </p:nvPr>
        </p:nvSpPr>
        <p:spPr/>
        <p:txBody>
          <a:bodyPr anchor="ctr">
            <a:normAutofit/>
          </a:bodyPr>
          <a:lstStyle/>
          <a:p>
            <a:pPr>
              <a:spcBef>
                <a:spcPts val="0"/>
              </a:spcBef>
              <a:spcAft>
                <a:spcPts val="600"/>
              </a:spcAft>
            </a:pPr>
            <a:r>
              <a:rPr lang="en-US" dirty="0">
                <a:solidFill>
                  <a:srgbClr val="000000"/>
                </a:solidFill>
              </a:rPr>
              <a:t>Enrolled full- or part-time</a:t>
            </a:r>
          </a:p>
          <a:p>
            <a:pPr>
              <a:spcBef>
                <a:spcPts val="0"/>
              </a:spcBef>
              <a:spcAft>
                <a:spcPts val="600"/>
              </a:spcAft>
            </a:pPr>
            <a:r>
              <a:rPr lang="en-US" dirty="0">
                <a:solidFill>
                  <a:srgbClr val="000000"/>
                </a:solidFill>
              </a:rPr>
              <a:t>Community college (two-year) program</a:t>
            </a:r>
          </a:p>
          <a:p>
            <a:pPr>
              <a:spcBef>
                <a:spcPts val="0"/>
              </a:spcBef>
              <a:spcAft>
                <a:spcPts val="600"/>
              </a:spcAft>
            </a:pPr>
            <a:r>
              <a:rPr lang="en-US" dirty="0">
                <a:solidFill>
                  <a:srgbClr val="000000"/>
                </a:solidFill>
              </a:rPr>
              <a:t>College/university (four- or more year) program</a:t>
            </a:r>
          </a:p>
          <a:p>
            <a:pPr>
              <a:spcBef>
                <a:spcPts val="0"/>
              </a:spcBef>
              <a:spcAft>
                <a:spcPts val="600"/>
              </a:spcAft>
            </a:pPr>
            <a:r>
              <a:rPr lang="en-US" dirty="0">
                <a:solidFill>
                  <a:srgbClr val="000000"/>
                </a:solidFill>
              </a:rPr>
              <a:t>At least one complete term</a:t>
            </a:r>
          </a:p>
          <a:p>
            <a:pPr>
              <a:spcBef>
                <a:spcPts val="0"/>
              </a:spcBef>
              <a:spcAft>
                <a:spcPts val="600"/>
              </a:spcAft>
            </a:pPr>
            <a:endParaRPr lang="en-US" dirty="0">
              <a:solidFill>
                <a:srgbClr val="000000"/>
              </a:solidFill>
              <a:latin typeface="Verdana" pitchFamily="31" charset="0"/>
              <a:cs typeface="Candara" pitchFamily="31" charset="0"/>
            </a:endParaRPr>
          </a:p>
          <a:p>
            <a:pPr>
              <a:spcBef>
                <a:spcPts val="0"/>
              </a:spcBef>
              <a:spcAft>
                <a:spcPts val="600"/>
              </a:spcAft>
            </a:pPr>
            <a:endParaRPr lang="en-US" dirty="0">
              <a:solidFill>
                <a:srgbClr val="000000"/>
              </a:solidFill>
              <a:latin typeface="Verdana" pitchFamily="31" charset="0"/>
              <a:cs typeface="Candara" pitchFamily="31" charset="0"/>
            </a:endParaRPr>
          </a:p>
          <a:p>
            <a:pPr marL="0" indent="0">
              <a:spcBef>
                <a:spcPts val="0"/>
              </a:spcBef>
              <a:spcAft>
                <a:spcPts val="600"/>
              </a:spcAft>
              <a:buNone/>
            </a:pPr>
            <a:r>
              <a:rPr lang="en-US" dirty="0">
                <a:solidFill>
                  <a:srgbClr val="000000"/>
                </a:solidFill>
              </a:rPr>
              <a:t>(National Technical Assistance Center on Transition, 2018)</a:t>
            </a:r>
          </a:p>
        </p:txBody>
      </p:sp>
      <p:sp>
        <p:nvSpPr>
          <p:cNvPr id="2" name="Slide Number Placeholder 1">
            <a:extLst>
              <a:ext uri="{FF2B5EF4-FFF2-40B4-BE49-F238E27FC236}">
                <a16:creationId xmlns:a16="http://schemas.microsoft.com/office/drawing/2014/main" id="{2D4D7D2E-8A5F-433D-820A-771FE302D0B4}"/>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11</a:t>
            </a:fld>
            <a:endParaRPr lang="en-US" sz="1000">
              <a:solidFill>
                <a:srgbClr val="898989"/>
              </a:solidFill>
            </a:endParaRPr>
          </a:p>
        </p:txBody>
      </p:sp>
    </p:spTree>
    <p:extLst>
      <p:ext uri="{BB962C8B-B14F-4D97-AF65-F5344CB8AC3E}">
        <p14:creationId xmlns:p14="http://schemas.microsoft.com/office/powerpoint/2010/main" val="184461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FFFF"/>
                </a:solidFill>
              </a:rPr>
              <a:t>Competitive Employment</a:t>
            </a:r>
            <a:endParaRPr lang="en-US" dirty="0">
              <a:solidFill>
                <a:srgbClr val="FFFFFF"/>
              </a:solidFill>
              <a:cs typeface="Verdana" charset="0"/>
            </a:endParaRPr>
          </a:p>
        </p:txBody>
      </p:sp>
      <p:sp>
        <p:nvSpPr>
          <p:cNvPr id="30723" name="Content Placeholder 2"/>
          <p:cNvSpPr>
            <a:spLocks noGrp="1"/>
          </p:cNvSpPr>
          <p:nvPr>
            <p:ph sz="quarter" idx="13"/>
          </p:nvPr>
        </p:nvSpPr>
        <p:spPr>
          <a:xfrm>
            <a:off x="5859463" y="722313"/>
            <a:ext cx="5494337" cy="5716194"/>
          </a:xfrm>
        </p:spPr>
        <p:txBody>
          <a:bodyPr anchor="ctr">
            <a:normAutofit/>
          </a:bodyPr>
          <a:lstStyle/>
          <a:p>
            <a:pPr>
              <a:lnSpc>
                <a:spcPct val="110000"/>
              </a:lnSpc>
              <a:spcBef>
                <a:spcPts val="0"/>
              </a:spcBef>
              <a:spcAft>
                <a:spcPts val="600"/>
              </a:spcAft>
            </a:pPr>
            <a:r>
              <a:rPr lang="en-US" dirty="0">
                <a:solidFill>
                  <a:srgbClr val="000000"/>
                </a:solidFill>
              </a:rPr>
              <a:t>Worked for pay at or above minimum wage </a:t>
            </a:r>
          </a:p>
          <a:p>
            <a:pPr>
              <a:lnSpc>
                <a:spcPct val="110000"/>
              </a:lnSpc>
              <a:spcBef>
                <a:spcPts val="0"/>
              </a:spcBef>
              <a:spcAft>
                <a:spcPts val="600"/>
              </a:spcAft>
            </a:pPr>
            <a:r>
              <a:rPr lang="en-US" dirty="0">
                <a:solidFill>
                  <a:srgbClr val="000000"/>
                </a:solidFill>
              </a:rPr>
              <a:t>Setting with others who are nondisabled</a:t>
            </a:r>
          </a:p>
          <a:p>
            <a:pPr>
              <a:lnSpc>
                <a:spcPct val="110000"/>
              </a:lnSpc>
              <a:spcBef>
                <a:spcPts val="0"/>
              </a:spcBef>
              <a:spcAft>
                <a:spcPts val="600"/>
              </a:spcAft>
            </a:pPr>
            <a:r>
              <a:rPr lang="en-US" dirty="0">
                <a:solidFill>
                  <a:srgbClr val="000000"/>
                </a:solidFill>
              </a:rPr>
              <a:t>20 hours or more a week</a:t>
            </a:r>
          </a:p>
          <a:p>
            <a:pPr>
              <a:lnSpc>
                <a:spcPct val="110000"/>
              </a:lnSpc>
              <a:spcBef>
                <a:spcPts val="0"/>
              </a:spcBef>
              <a:spcAft>
                <a:spcPts val="600"/>
              </a:spcAft>
            </a:pPr>
            <a:r>
              <a:rPr lang="en-US" dirty="0">
                <a:solidFill>
                  <a:srgbClr val="000000"/>
                </a:solidFill>
              </a:rPr>
              <a:t>At least 90 days at any time in the year since leaving high school </a:t>
            </a:r>
          </a:p>
          <a:p>
            <a:pPr>
              <a:lnSpc>
                <a:spcPct val="110000"/>
              </a:lnSpc>
              <a:spcBef>
                <a:spcPts val="0"/>
              </a:spcBef>
              <a:spcAft>
                <a:spcPts val="600"/>
              </a:spcAft>
            </a:pPr>
            <a:r>
              <a:rPr lang="en-US" dirty="0">
                <a:solidFill>
                  <a:srgbClr val="000000"/>
                </a:solidFill>
              </a:rPr>
              <a:t>Includes military employment</a:t>
            </a:r>
          </a:p>
          <a:p>
            <a:pPr marL="0" indent="0">
              <a:lnSpc>
                <a:spcPct val="110000"/>
              </a:lnSpc>
              <a:spcBef>
                <a:spcPts val="0"/>
              </a:spcBef>
              <a:spcAft>
                <a:spcPts val="600"/>
              </a:spcAft>
              <a:buNone/>
            </a:pPr>
            <a:endParaRPr lang="en-US" dirty="0">
              <a:solidFill>
                <a:srgbClr val="000000"/>
              </a:solidFill>
            </a:endParaRPr>
          </a:p>
          <a:p>
            <a:pPr marL="0" indent="0">
              <a:lnSpc>
                <a:spcPct val="110000"/>
              </a:lnSpc>
              <a:spcBef>
                <a:spcPts val="0"/>
              </a:spcBef>
              <a:spcAft>
                <a:spcPts val="600"/>
              </a:spcAft>
              <a:buNone/>
            </a:pPr>
            <a:r>
              <a:rPr lang="en-US" dirty="0">
                <a:solidFill>
                  <a:srgbClr val="000000"/>
                </a:solidFill>
              </a:rPr>
              <a:t>(National Technical Assistance Center on Transition, 2018)</a:t>
            </a:r>
          </a:p>
        </p:txBody>
      </p:sp>
      <p:sp>
        <p:nvSpPr>
          <p:cNvPr id="2" name="Slide Number Placeholder 1">
            <a:extLst>
              <a:ext uri="{FF2B5EF4-FFF2-40B4-BE49-F238E27FC236}">
                <a16:creationId xmlns:a16="http://schemas.microsoft.com/office/drawing/2014/main" id="{AC834FDE-65D3-447D-A55D-254F4F57CE51}"/>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12</a:t>
            </a:fld>
            <a:endParaRPr lang="en-US" sz="1000">
              <a:solidFill>
                <a:srgbClr val="898989"/>
              </a:solidFill>
            </a:endParaRPr>
          </a:p>
        </p:txBody>
      </p:sp>
    </p:spTree>
    <p:extLst>
      <p:ext uri="{BB962C8B-B14F-4D97-AF65-F5344CB8AC3E}">
        <p14:creationId xmlns:p14="http://schemas.microsoft.com/office/powerpoint/2010/main" val="2656615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93888" y="1624366"/>
            <a:ext cx="4078112" cy="3275894"/>
          </a:xfrm>
        </p:spPr>
        <p:txBody>
          <a:bodyPr>
            <a:normAutofit/>
          </a:bodyPr>
          <a:lstStyle/>
          <a:p>
            <a:r>
              <a:rPr lang="en-US" sz="4000" dirty="0">
                <a:solidFill>
                  <a:srgbClr val="FFFFFF"/>
                </a:solidFill>
                <a:cs typeface="Candara" pitchFamily="31" charset="0"/>
              </a:rPr>
              <a:t>Other </a:t>
            </a:r>
            <a:br>
              <a:rPr lang="en-US" sz="4000" dirty="0">
                <a:solidFill>
                  <a:srgbClr val="FFFFFF"/>
                </a:solidFill>
                <a:cs typeface="Candara" pitchFamily="31" charset="0"/>
              </a:rPr>
            </a:br>
            <a:r>
              <a:rPr lang="en-US" sz="4000" dirty="0">
                <a:solidFill>
                  <a:srgbClr val="FFFFFF"/>
                </a:solidFill>
                <a:cs typeface="Candara" pitchFamily="31" charset="0"/>
              </a:rPr>
              <a:t>Postsecondary Education/Training</a:t>
            </a:r>
          </a:p>
        </p:txBody>
      </p:sp>
      <p:sp>
        <p:nvSpPr>
          <p:cNvPr id="30723" name="Content Placeholder 2"/>
          <p:cNvSpPr>
            <a:spLocks noGrp="1"/>
          </p:cNvSpPr>
          <p:nvPr>
            <p:ph sz="quarter" idx="13"/>
          </p:nvPr>
        </p:nvSpPr>
        <p:spPr/>
        <p:txBody>
          <a:bodyPr anchor="ctr">
            <a:normAutofit/>
          </a:bodyPr>
          <a:lstStyle/>
          <a:p>
            <a:pPr>
              <a:lnSpc>
                <a:spcPct val="100000"/>
              </a:lnSpc>
              <a:spcBef>
                <a:spcPts val="0"/>
              </a:spcBef>
              <a:spcAft>
                <a:spcPts val="600"/>
              </a:spcAft>
            </a:pPr>
            <a:r>
              <a:rPr lang="en-US" dirty="0">
                <a:solidFill>
                  <a:srgbClr val="000000"/>
                </a:solidFill>
              </a:rPr>
              <a:t>Enrolled full- or part-time</a:t>
            </a:r>
          </a:p>
          <a:p>
            <a:pPr>
              <a:lnSpc>
                <a:spcPct val="100000"/>
              </a:lnSpc>
              <a:spcBef>
                <a:spcPts val="0"/>
              </a:spcBef>
              <a:spcAft>
                <a:spcPts val="600"/>
              </a:spcAft>
            </a:pPr>
            <a:r>
              <a:rPr lang="en-US" dirty="0">
                <a:solidFill>
                  <a:srgbClr val="000000"/>
                </a:solidFill>
              </a:rPr>
              <a:t>Education or training program (e.g., adult education, vocational technical school that is less than a two-year program)</a:t>
            </a:r>
          </a:p>
          <a:p>
            <a:pPr>
              <a:lnSpc>
                <a:spcPct val="100000"/>
              </a:lnSpc>
              <a:spcBef>
                <a:spcPts val="0"/>
              </a:spcBef>
              <a:spcAft>
                <a:spcPts val="600"/>
              </a:spcAft>
            </a:pPr>
            <a:r>
              <a:rPr lang="en-US" dirty="0">
                <a:solidFill>
                  <a:srgbClr val="000000"/>
                </a:solidFill>
              </a:rPr>
              <a:t>At least one complete term</a:t>
            </a:r>
          </a:p>
          <a:p>
            <a:pPr marL="0" indent="0">
              <a:lnSpc>
                <a:spcPct val="100000"/>
              </a:lnSpc>
              <a:spcBef>
                <a:spcPts val="0"/>
              </a:spcBef>
              <a:spcAft>
                <a:spcPts val="600"/>
              </a:spcAft>
              <a:buNone/>
            </a:pPr>
            <a:endParaRPr lang="en-US" dirty="0">
              <a:solidFill>
                <a:srgbClr val="000000"/>
              </a:solidFill>
            </a:endParaRPr>
          </a:p>
          <a:p>
            <a:pPr marL="0" indent="0">
              <a:lnSpc>
                <a:spcPct val="100000"/>
              </a:lnSpc>
              <a:spcBef>
                <a:spcPts val="0"/>
              </a:spcBef>
              <a:spcAft>
                <a:spcPts val="600"/>
              </a:spcAft>
              <a:buNone/>
            </a:pPr>
            <a:r>
              <a:rPr lang="en-US" dirty="0">
                <a:solidFill>
                  <a:srgbClr val="000000"/>
                </a:solidFill>
              </a:rPr>
              <a:t>(National Technical Assistance Center on Transition, 2018)</a:t>
            </a:r>
          </a:p>
        </p:txBody>
      </p:sp>
      <p:sp>
        <p:nvSpPr>
          <p:cNvPr id="2" name="Slide Number Placeholder 1">
            <a:extLst>
              <a:ext uri="{FF2B5EF4-FFF2-40B4-BE49-F238E27FC236}">
                <a16:creationId xmlns:a16="http://schemas.microsoft.com/office/drawing/2014/main" id="{A12A10E3-C8ED-40EE-AB28-CF16FBE80410}"/>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13</a:t>
            </a:fld>
            <a:endParaRPr lang="en-US" sz="1000">
              <a:solidFill>
                <a:srgbClr val="898989"/>
              </a:solidFill>
            </a:endParaRPr>
          </a:p>
        </p:txBody>
      </p:sp>
    </p:spTree>
    <p:extLst>
      <p:ext uri="{BB962C8B-B14F-4D97-AF65-F5344CB8AC3E}">
        <p14:creationId xmlns:p14="http://schemas.microsoft.com/office/powerpoint/2010/main" val="2649812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FFFF"/>
                </a:solidFill>
                <a:cs typeface="Candara" pitchFamily="31" charset="0"/>
              </a:rPr>
              <a:t>Some Other Employment</a:t>
            </a:r>
          </a:p>
        </p:txBody>
      </p:sp>
      <p:sp>
        <p:nvSpPr>
          <p:cNvPr id="30723" name="Content Placeholder 2"/>
          <p:cNvSpPr>
            <a:spLocks noGrp="1"/>
          </p:cNvSpPr>
          <p:nvPr>
            <p:ph sz="quarter" idx="13"/>
          </p:nvPr>
        </p:nvSpPr>
        <p:spPr/>
        <p:txBody>
          <a:bodyPr anchor="ctr">
            <a:normAutofit/>
          </a:bodyPr>
          <a:lstStyle/>
          <a:p>
            <a:pPr>
              <a:lnSpc>
                <a:spcPct val="100000"/>
              </a:lnSpc>
              <a:spcBef>
                <a:spcPts val="0"/>
              </a:spcBef>
              <a:spcAft>
                <a:spcPts val="600"/>
              </a:spcAft>
            </a:pPr>
            <a:r>
              <a:rPr lang="en-US" dirty="0">
                <a:solidFill>
                  <a:srgbClr val="000000"/>
                </a:solidFill>
              </a:rPr>
              <a:t>Worked for pay or has been self-employed </a:t>
            </a:r>
          </a:p>
          <a:p>
            <a:pPr>
              <a:lnSpc>
                <a:spcPct val="100000"/>
              </a:lnSpc>
              <a:spcBef>
                <a:spcPts val="0"/>
              </a:spcBef>
              <a:spcAft>
                <a:spcPts val="600"/>
              </a:spcAft>
            </a:pPr>
            <a:r>
              <a:rPr lang="en-US" dirty="0">
                <a:solidFill>
                  <a:srgbClr val="000000"/>
                </a:solidFill>
              </a:rPr>
              <a:t>At least 90 days at any time since leaving high school</a:t>
            </a:r>
          </a:p>
          <a:p>
            <a:pPr>
              <a:lnSpc>
                <a:spcPct val="100000"/>
              </a:lnSpc>
              <a:spcBef>
                <a:spcPts val="0"/>
              </a:spcBef>
              <a:spcAft>
                <a:spcPts val="600"/>
              </a:spcAft>
            </a:pPr>
            <a:r>
              <a:rPr lang="en-US" dirty="0">
                <a:solidFill>
                  <a:srgbClr val="000000"/>
                </a:solidFill>
              </a:rPr>
              <a:t>Includes working in a family business. (e.g., farm, store, fishing, ranching, catering services, etc.)</a:t>
            </a:r>
          </a:p>
          <a:p>
            <a:pPr marL="0" indent="0">
              <a:lnSpc>
                <a:spcPct val="100000"/>
              </a:lnSpc>
              <a:spcBef>
                <a:spcPts val="0"/>
              </a:spcBef>
              <a:spcAft>
                <a:spcPts val="600"/>
              </a:spcAft>
              <a:buNone/>
            </a:pPr>
            <a:endParaRPr lang="en-US" dirty="0">
              <a:solidFill>
                <a:srgbClr val="000000"/>
              </a:solidFill>
            </a:endParaRPr>
          </a:p>
          <a:p>
            <a:pPr marL="0" indent="0">
              <a:lnSpc>
                <a:spcPct val="100000"/>
              </a:lnSpc>
              <a:spcBef>
                <a:spcPts val="0"/>
              </a:spcBef>
              <a:spcAft>
                <a:spcPts val="600"/>
              </a:spcAft>
              <a:buNone/>
            </a:pPr>
            <a:r>
              <a:rPr lang="en-US" dirty="0">
                <a:solidFill>
                  <a:srgbClr val="000000"/>
                </a:solidFill>
              </a:rPr>
              <a:t>(National Technical Assistance Center on Transition, 2018)</a:t>
            </a:r>
          </a:p>
        </p:txBody>
      </p:sp>
      <p:sp>
        <p:nvSpPr>
          <p:cNvPr id="2" name="Slide Number Placeholder 1">
            <a:extLst>
              <a:ext uri="{FF2B5EF4-FFF2-40B4-BE49-F238E27FC236}">
                <a16:creationId xmlns:a16="http://schemas.microsoft.com/office/drawing/2014/main" id="{49E6E64A-8F9C-4945-A16A-3384268B945E}"/>
              </a:ext>
            </a:extLst>
          </p:cNvPr>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14</a:t>
            </a:fld>
            <a:endParaRPr lang="en-US" sz="1000">
              <a:solidFill>
                <a:srgbClr val="898989"/>
              </a:solidFill>
            </a:endParaRPr>
          </a:p>
        </p:txBody>
      </p:sp>
    </p:spTree>
    <p:extLst>
      <p:ext uri="{BB962C8B-B14F-4D97-AF65-F5344CB8AC3E}">
        <p14:creationId xmlns:p14="http://schemas.microsoft.com/office/powerpoint/2010/main" val="335371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rPr>
              <a:t>No Engagement</a:t>
            </a:r>
          </a:p>
        </p:txBody>
      </p:sp>
      <p:sp>
        <p:nvSpPr>
          <p:cNvPr id="3" name="Content Placeholder 2"/>
          <p:cNvSpPr>
            <a:spLocks noGrp="1"/>
          </p:cNvSpPr>
          <p:nvPr>
            <p:ph idx="1"/>
          </p:nvPr>
        </p:nvSpPr>
        <p:spPr/>
        <p:txBody>
          <a:bodyPr>
            <a:normAutofit/>
          </a:bodyPr>
          <a:lstStyle/>
          <a:p>
            <a:pPr>
              <a:lnSpc>
                <a:spcPct val="100000"/>
              </a:lnSpc>
            </a:pPr>
            <a:r>
              <a:rPr lang="en-US" dirty="0">
                <a:solidFill>
                  <a:srgbClr val="000000"/>
                </a:solidFill>
              </a:rPr>
              <a:t>Leaver does not fall into one of the previous employment or education categories. </a:t>
            </a:r>
          </a:p>
          <a:p>
            <a:pPr>
              <a:lnSpc>
                <a:spcPct val="100000"/>
              </a:lnSpc>
            </a:pPr>
            <a:r>
              <a:rPr lang="en-US" dirty="0">
                <a:solidFill>
                  <a:srgbClr val="000000"/>
                </a:solidFill>
              </a:rPr>
              <a:t>The “not engaged” leaver may have had some education or employment experience, but for less time than the minimum period required for reporting.</a:t>
            </a:r>
          </a:p>
          <a:p>
            <a:pPr>
              <a:lnSpc>
                <a:spcPct val="100000"/>
              </a:lnSpc>
            </a:pPr>
            <a:endParaRPr lang="en-US" dirty="0">
              <a:solidFill>
                <a:srgbClr val="000000"/>
              </a:solidFill>
            </a:endParaRPr>
          </a:p>
        </p:txBody>
      </p:sp>
      <p:sp>
        <p:nvSpPr>
          <p:cNvPr id="4" name="Slide Number Placeholder 3"/>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15</a:t>
            </a:fld>
            <a:endParaRPr lang="en-US" sz="1000">
              <a:solidFill>
                <a:srgbClr val="898989"/>
              </a:solidFill>
            </a:endParaRPr>
          </a:p>
        </p:txBody>
      </p:sp>
    </p:spTree>
    <p:extLst>
      <p:ext uri="{BB962C8B-B14F-4D97-AF65-F5344CB8AC3E}">
        <p14:creationId xmlns:p14="http://schemas.microsoft.com/office/powerpoint/2010/main" val="2185736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100" dirty="0">
                <a:solidFill>
                  <a:srgbClr val="FFFFFF"/>
                </a:solidFill>
              </a:rPr>
              <a:t>Post-School Outcome </a:t>
            </a:r>
            <a:br>
              <a:rPr lang="en-US" sz="5100" dirty="0">
                <a:solidFill>
                  <a:srgbClr val="FFFFFF"/>
                </a:solidFill>
              </a:rPr>
            </a:br>
            <a:r>
              <a:rPr lang="en-US" sz="5100" dirty="0">
                <a:solidFill>
                  <a:srgbClr val="FFFFFF"/>
                </a:solidFill>
              </a:rPr>
              <a:t>Data Review</a:t>
            </a:r>
            <a:br>
              <a:rPr lang="en-US" sz="5100" dirty="0">
                <a:solidFill>
                  <a:srgbClr val="FFFFFF"/>
                </a:solidFill>
              </a:rPr>
            </a:br>
            <a:r>
              <a:rPr lang="en-US" altLang="ja-JP" sz="4000" b="1" dirty="0">
                <a:solidFill>
                  <a:srgbClr val="FFFFFF"/>
                </a:solidFill>
              </a:rPr>
              <a:t>Washington state, 2016-17</a:t>
            </a:r>
            <a:endParaRPr lang="en-US" sz="4000" dirty="0">
              <a:solidFill>
                <a:srgbClr val="FFFFFF"/>
              </a:solidFill>
            </a:endParaRPr>
          </a:p>
        </p:txBody>
      </p:sp>
      <p:sp>
        <p:nvSpPr>
          <p:cNvPr id="4" name="Slide Number Placeholder 3"/>
          <p:cNvSpPr>
            <a:spLocks noGrp="1"/>
          </p:cNvSpPr>
          <p:nvPr>
            <p:ph type="sldNum" sz="quarter" idx="12"/>
          </p:nvPr>
        </p:nvSpPr>
        <p:spPr/>
        <p:txBody>
          <a:bodyPr>
            <a:normAutofit/>
          </a:bodyPr>
          <a:lstStyle/>
          <a:p>
            <a:pPr>
              <a:spcAft>
                <a:spcPts val="600"/>
              </a:spcAft>
            </a:pPr>
            <a:fld id="{50ADEE99-5B15-4B10-A3EB-5286E787B43D}" type="slidenum">
              <a:rPr lang="en-US" sz="1000">
                <a:solidFill>
                  <a:srgbClr val="898989"/>
                </a:solidFill>
              </a:rPr>
              <a:pPr>
                <a:spcAft>
                  <a:spcPts val="600"/>
                </a:spcAft>
              </a:pPr>
              <a:t>16</a:t>
            </a:fld>
            <a:endParaRPr lang="en-US" sz="1000">
              <a:solidFill>
                <a:srgbClr val="898989"/>
              </a:solidFill>
            </a:endParaRPr>
          </a:p>
        </p:txBody>
      </p:sp>
    </p:spTree>
    <p:extLst>
      <p:ext uri="{BB962C8B-B14F-4D97-AF65-F5344CB8AC3E}">
        <p14:creationId xmlns:p14="http://schemas.microsoft.com/office/powerpoint/2010/main" val="652980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8531-1809-4C55-8C12-C5E14CDD3C43}"/>
              </a:ext>
            </a:extLst>
          </p:cNvPr>
          <p:cNvSpPr>
            <a:spLocks noGrp="1"/>
          </p:cNvSpPr>
          <p:nvPr>
            <p:ph type="title"/>
          </p:nvPr>
        </p:nvSpPr>
        <p:spPr/>
        <p:txBody>
          <a:bodyPr>
            <a:normAutofit/>
          </a:bodyPr>
          <a:lstStyle/>
          <a:p>
            <a:r>
              <a:rPr lang="en-US"/>
              <a:t>Breaking Down PSO Data by Engagement</a:t>
            </a:r>
            <a:endParaRPr lang="en-US" dirty="0"/>
          </a:p>
        </p:txBody>
      </p:sp>
      <p:sp>
        <p:nvSpPr>
          <p:cNvPr id="4" name="Slide Number Placeholder 3">
            <a:extLst>
              <a:ext uri="{FF2B5EF4-FFF2-40B4-BE49-F238E27FC236}">
                <a16:creationId xmlns:a16="http://schemas.microsoft.com/office/drawing/2014/main" id="{00EBD22D-3A1D-4830-9A7E-706A47F96C19}"/>
              </a:ext>
            </a:extLst>
          </p:cNvPr>
          <p:cNvSpPr>
            <a:spLocks noGrp="1"/>
          </p:cNvSpPr>
          <p:nvPr>
            <p:ph type="sldNum" sz="quarter" idx="12"/>
          </p:nvPr>
        </p:nvSpPr>
        <p:spPr/>
        <p:txBody>
          <a:bodyPr vert="horz" lIns="91440" tIns="45720" rIns="91440" bIns="45720" rtlCol="0">
            <a:normAutofit/>
          </a:bodyPr>
          <a:lstStyle/>
          <a:p>
            <a:pPr>
              <a:spcAft>
                <a:spcPts val="600"/>
              </a:spcAft>
            </a:pPr>
            <a:fld id="{50ADEE99-5B15-4B10-A3EB-5286E787B43D}" type="slidenum">
              <a:rPr lang="en-US" smtClean="0">
                <a:solidFill>
                  <a:schemeClr val="tx1">
                    <a:lumMod val="50000"/>
                    <a:lumOff val="50000"/>
                  </a:schemeClr>
                </a:solidFill>
              </a:rPr>
              <a:pPr>
                <a:spcAft>
                  <a:spcPts val="600"/>
                </a:spcAft>
              </a:pPr>
              <a:t>17</a:t>
            </a:fld>
            <a:endParaRPr lang="en-US">
              <a:solidFill>
                <a:schemeClr val="tx1">
                  <a:lumMod val="50000"/>
                  <a:lumOff val="50000"/>
                </a:schemeClr>
              </a:solidFill>
            </a:endParaRPr>
          </a:p>
        </p:txBody>
      </p:sp>
      <p:graphicFrame>
        <p:nvGraphicFramePr>
          <p:cNvPr id="7" name="Content Placeholder 4" descr="Depicts hierarchical relationship. Under Post-School Outcomes is Any Engagmeent and no Engagment. Under Any Engagment is Higher Education, Competitive Employment, Other Education/Training, Other Employment.">
            <a:extLst>
              <a:ext uri="{FF2B5EF4-FFF2-40B4-BE49-F238E27FC236}">
                <a16:creationId xmlns:a16="http://schemas.microsoft.com/office/drawing/2014/main" id="{F26394C0-EF56-4FEE-A47D-ACB721791C0B}"/>
              </a:ext>
            </a:extLst>
          </p:cNvPr>
          <p:cNvGraphicFramePr>
            <a:graphicFrameLocks noGrp="1"/>
          </p:cNvGraphicFramePr>
          <p:nvPr>
            <p:ph sz="quarter" idx="13"/>
            <p:extLst>
              <p:ext uri="{D42A27DB-BD31-4B8C-83A1-F6EECF244321}">
                <p14:modId xmlns:p14="http://schemas.microsoft.com/office/powerpoint/2010/main" val="3157042311"/>
              </p:ext>
            </p:extLst>
          </p:nvPr>
        </p:nvGraphicFramePr>
        <p:xfrm>
          <a:off x="595066" y="1882857"/>
          <a:ext cx="11001867" cy="3883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9799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6D605-EAC9-4CB2-942F-1CB502B51E3D}"/>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Are the post-school outcome data used?</a:t>
            </a:r>
          </a:p>
        </p:txBody>
      </p:sp>
      <p:sp>
        <p:nvSpPr>
          <p:cNvPr id="6" name="Content Placeholder 5"/>
          <p:cNvSpPr>
            <a:spLocks noGrp="1"/>
          </p:cNvSpPr>
          <p:nvPr>
            <p:ph idx="1"/>
          </p:nvPr>
        </p:nvSpPr>
        <p:spPr/>
        <p:txBody>
          <a:bodyPr/>
          <a:lstStyle/>
          <a:p>
            <a:r>
              <a:rPr lang="en-US" dirty="0"/>
              <a:t>The data are not used.</a:t>
            </a:r>
          </a:p>
          <a:p>
            <a:pPr lvl="1"/>
            <a:r>
              <a:rPr lang="en-US" dirty="0"/>
              <a:t>Why not?</a:t>
            </a:r>
          </a:p>
          <a:p>
            <a:r>
              <a:rPr lang="en-US" dirty="0"/>
              <a:t>The data are used.</a:t>
            </a:r>
          </a:p>
          <a:p>
            <a:pPr lvl="1"/>
            <a:r>
              <a:rPr lang="en-US" dirty="0"/>
              <a:t>Examples</a:t>
            </a:r>
          </a:p>
          <a:p>
            <a:r>
              <a:rPr lang="en-US" dirty="0"/>
              <a:t>The data could be used.</a:t>
            </a:r>
          </a:p>
          <a:p>
            <a:pPr lvl="1"/>
            <a:r>
              <a:rPr lang="en-US" dirty="0"/>
              <a:t>Examples</a:t>
            </a:r>
          </a:p>
        </p:txBody>
      </p:sp>
      <p:sp>
        <p:nvSpPr>
          <p:cNvPr id="8" name="Slide Number Placeholder 7"/>
          <p:cNvSpPr>
            <a:spLocks noGrp="1"/>
          </p:cNvSpPr>
          <p:nvPr>
            <p:ph type="sldNum" sz="quarter" idx="12"/>
          </p:nvPr>
        </p:nvSpPr>
        <p:spPr/>
        <p:txBody>
          <a:bodyPr/>
          <a:lstStyle/>
          <a:p>
            <a:fld id="{53322AEA-E043-4D02-A00F-A5B6E4162603}" type="slidenum">
              <a:rPr lang="en-US" smtClean="0"/>
              <a:t>18</a:t>
            </a:fld>
            <a:endParaRPr lang="en-US"/>
          </a:p>
        </p:txBody>
      </p:sp>
    </p:spTree>
    <p:extLst>
      <p:ext uri="{BB962C8B-B14F-4D97-AF65-F5344CB8AC3E}">
        <p14:creationId xmlns:p14="http://schemas.microsoft.com/office/powerpoint/2010/main" val="1936833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6600" kern="1200" dirty="0">
                <a:solidFill>
                  <a:srgbClr val="FFFFFF"/>
                </a:solidFill>
                <a:latin typeface="+mj-lt"/>
                <a:ea typeface="+mj-ea"/>
                <a:cs typeface="+mj-cs"/>
              </a:rPr>
              <a:t>Post-School Outcome </a:t>
            </a:r>
            <a:br>
              <a:rPr lang="en-US" sz="6600" kern="1200" dirty="0">
                <a:solidFill>
                  <a:srgbClr val="FFFFFF"/>
                </a:solidFill>
                <a:latin typeface="+mj-lt"/>
                <a:ea typeface="+mj-ea"/>
                <a:cs typeface="+mj-cs"/>
              </a:rPr>
            </a:br>
            <a:r>
              <a:rPr lang="en-US" sz="6600" kern="1200" dirty="0">
                <a:solidFill>
                  <a:srgbClr val="FFFFFF"/>
                </a:solidFill>
                <a:latin typeface="+mj-lt"/>
                <a:ea typeface="+mj-ea"/>
                <a:cs typeface="+mj-cs"/>
              </a:rPr>
              <a:t>Charts and Tables, 2016-17</a:t>
            </a:r>
          </a:p>
        </p:txBody>
      </p:sp>
      <p:sp>
        <p:nvSpPr>
          <p:cNvPr id="3" name="Text Placeholder 2"/>
          <p:cNvSpPr>
            <a:spLocks noGrp="1"/>
          </p:cNvSpPr>
          <p:nvPr>
            <p:ph sz="quarter" idx="13"/>
          </p:nvPr>
        </p:nvSpPr>
        <p:spPr/>
        <p:txBody>
          <a:bodyPr vert="horz" lIns="91440" tIns="45720" rIns="91440" bIns="45720" rtlCol="0" anchor="t">
            <a:noAutofit/>
          </a:bodyPr>
          <a:lstStyle/>
          <a:p>
            <a:pPr>
              <a:lnSpc>
                <a:spcPct val="100000"/>
              </a:lnSpc>
              <a:spcBef>
                <a:spcPts val="600"/>
              </a:spcBef>
            </a:pPr>
            <a:r>
              <a:rPr lang="en-US" dirty="0"/>
              <a:t>The following slides include a selection of the state-level charts that are available on the CCTS website. </a:t>
            </a:r>
          </a:p>
          <a:p>
            <a:pPr>
              <a:lnSpc>
                <a:spcPct val="100000"/>
              </a:lnSpc>
              <a:spcBef>
                <a:spcPts val="600"/>
              </a:spcBef>
            </a:pPr>
            <a:r>
              <a:rPr lang="en-US" dirty="0"/>
              <a:t>Each set of charts is followed by a data table summary.</a:t>
            </a:r>
          </a:p>
        </p:txBody>
      </p:sp>
      <p:sp>
        <p:nvSpPr>
          <p:cNvPr id="4" name="Slide Number Placeholder 3"/>
          <p:cNvSpPr>
            <a:spLocks noGrp="1"/>
          </p:cNvSpPr>
          <p:nvPr>
            <p:ph type="sldNum" sz="quarter" idx="12"/>
          </p:nvPr>
        </p:nvSpPr>
        <p:spPr/>
        <p:txBody>
          <a:bodyPr vert="horz" lIns="91440" tIns="45720" rIns="91440" bIns="45720" rtlCol="0" anchor="ctr">
            <a:normAutofit/>
          </a:bodyPr>
          <a:lstStyle/>
          <a:p>
            <a:pPr>
              <a:spcAft>
                <a:spcPts val="600"/>
              </a:spcAft>
            </a:pPr>
            <a:fld id="{50ADEE99-5B15-4B10-A3EB-5286E787B43D}" type="slidenum">
              <a:rPr lang="en-US" sz="1000">
                <a:solidFill>
                  <a:srgbClr val="898989"/>
                </a:solidFill>
              </a:rPr>
              <a:pPr>
                <a:spcAft>
                  <a:spcPts val="600"/>
                </a:spcAft>
              </a:pPr>
              <a:t>19</a:t>
            </a:fld>
            <a:endParaRPr lang="en-US" sz="1000">
              <a:solidFill>
                <a:srgbClr val="898989"/>
              </a:solidFill>
            </a:endParaRPr>
          </a:p>
        </p:txBody>
      </p:sp>
    </p:spTree>
    <p:extLst>
      <p:ext uri="{BB962C8B-B14F-4D97-AF65-F5344CB8AC3E}">
        <p14:creationId xmlns:p14="http://schemas.microsoft.com/office/powerpoint/2010/main" val="1076608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53915"/>
            <a:ext cx="10705077" cy="984556"/>
          </a:xfrm>
        </p:spPr>
        <p:txBody>
          <a:bodyPr>
            <a:noAutofit/>
          </a:bodyPr>
          <a:lstStyle/>
          <a:p>
            <a:r>
              <a:rPr lang="en-US" dirty="0"/>
              <a:t>State – PSO Bar Chart</a:t>
            </a:r>
          </a:p>
        </p:txBody>
      </p:sp>
      <p:graphicFrame>
        <p:nvGraphicFramePr>
          <p:cNvPr id="12" name="Content Placeholder 8" descr="Bar chart. Data table on next slide. " title="Post-School Outcomes, Washington state"/>
          <p:cNvGraphicFramePr>
            <a:graphicFrameLocks/>
          </p:cNvGraphicFramePr>
          <p:nvPr>
            <p:extLst/>
          </p:nvPr>
        </p:nvGraphicFramePr>
        <p:xfrm>
          <a:off x="1003656" y="1145095"/>
          <a:ext cx="9647172" cy="4487291"/>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79B89B11-FEAE-4DB5-9E64-F528899BE0AA}"/>
              </a:ext>
            </a:extLst>
          </p:cNvPr>
          <p:cNvSpPr/>
          <p:nvPr/>
        </p:nvSpPr>
        <p:spPr>
          <a:xfrm>
            <a:off x="2199642" y="5636704"/>
            <a:ext cx="8451186"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2F20C5F8-E7F7-4978-981D-AC8EDC1545B3}"/>
              </a:ext>
            </a:extLst>
          </p:cNvPr>
          <p:cNvSpPr>
            <a:spLocks noGrp="1"/>
          </p:cNvSpPr>
          <p:nvPr>
            <p:ph type="sldNum" sz="quarter" idx="12"/>
          </p:nvPr>
        </p:nvSpPr>
        <p:spPr/>
        <p:txBody>
          <a:bodyPr/>
          <a:lstStyle/>
          <a:p>
            <a:fld id="{50ADEE99-5B15-4B10-A3EB-5286E787B43D}" type="slidenum">
              <a:rPr lang="en-US" smtClean="0"/>
              <a:t>20</a:t>
            </a:fld>
            <a:endParaRPr lang="en-US"/>
          </a:p>
        </p:txBody>
      </p:sp>
    </p:spTree>
    <p:extLst>
      <p:ext uri="{BB962C8B-B14F-4D97-AF65-F5344CB8AC3E}">
        <p14:creationId xmlns:p14="http://schemas.microsoft.com/office/powerpoint/2010/main" val="3047847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State – PSO Summary</a:t>
            </a:r>
          </a:p>
        </p:txBody>
      </p:sp>
      <p:graphicFrame>
        <p:nvGraphicFramePr>
          <p:cNvPr id="7" name="Table 3" descr="Data table. Also available by logging in to the TSF 2.0 at www.cctsTSF.com." title="State and District PSO Summary">
            <a:extLst>
              <a:ext uri="{FF2B5EF4-FFF2-40B4-BE49-F238E27FC236}">
                <a16:creationId xmlns:a16="http://schemas.microsoft.com/office/drawing/2014/main" id="{F7493EE6-11EC-4420-9971-D09901AC721D}"/>
              </a:ext>
            </a:extLst>
          </p:cNvPr>
          <p:cNvGraphicFramePr>
            <a:graphicFrameLocks noGrp="1"/>
          </p:cNvGraphicFramePr>
          <p:nvPr>
            <p:ph sz="quarter" idx="13"/>
            <p:extLst>
              <p:ext uri="{D42A27DB-BD31-4B8C-83A1-F6EECF244321}">
                <p14:modId xmlns:p14="http://schemas.microsoft.com/office/powerpoint/2010/main" val="3892088651"/>
              </p:ext>
            </p:extLst>
          </p:nvPr>
        </p:nvGraphicFramePr>
        <p:xfrm>
          <a:off x="838200" y="2043113"/>
          <a:ext cx="10673132" cy="1894555"/>
        </p:xfrm>
        <a:graphic>
          <a:graphicData uri="http://schemas.openxmlformats.org/drawingml/2006/table">
            <a:tbl>
              <a:tblPr firstRow="1" firstCol="1" bandRow="1">
                <a:tableStyleId>{69CF1AB2-1976-4502-BF36-3FF5EA218861}</a:tableStyleId>
              </a:tblPr>
              <a:tblGrid>
                <a:gridCol w="1289799">
                  <a:extLst>
                    <a:ext uri="{9D8B030D-6E8A-4147-A177-3AD203B41FA5}">
                      <a16:colId xmlns:a16="http://schemas.microsoft.com/office/drawing/2014/main" val="2608274751"/>
                    </a:ext>
                  </a:extLst>
                </a:gridCol>
                <a:gridCol w="1790163">
                  <a:extLst>
                    <a:ext uri="{9D8B030D-6E8A-4147-A177-3AD203B41FA5}">
                      <a16:colId xmlns:a16="http://schemas.microsoft.com/office/drawing/2014/main" val="1056807777"/>
                    </a:ext>
                  </a:extLst>
                </a:gridCol>
                <a:gridCol w="1944710">
                  <a:extLst>
                    <a:ext uri="{9D8B030D-6E8A-4147-A177-3AD203B41FA5}">
                      <a16:colId xmlns:a16="http://schemas.microsoft.com/office/drawing/2014/main" val="3527995630"/>
                    </a:ext>
                  </a:extLst>
                </a:gridCol>
                <a:gridCol w="1893194">
                  <a:extLst>
                    <a:ext uri="{9D8B030D-6E8A-4147-A177-3AD203B41FA5}">
                      <a16:colId xmlns:a16="http://schemas.microsoft.com/office/drawing/2014/main" val="3002199596"/>
                    </a:ext>
                  </a:extLst>
                </a:gridCol>
                <a:gridCol w="1880316">
                  <a:extLst>
                    <a:ext uri="{9D8B030D-6E8A-4147-A177-3AD203B41FA5}">
                      <a16:colId xmlns:a16="http://schemas.microsoft.com/office/drawing/2014/main" val="3587713390"/>
                    </a:ext>
                  </a:extLst>
                </a:gridCol>
                <a:gridCol w="1874950">
                  <a:extLst>
                    <a:ext uri="{9D8B030D-6E8A-4147-A177-3AD203B41FA5}">
                      <a16:colId xmlns:a16="http://schemas.microsoft.com/office/drawing/2014/main" val="179744690"/>
                    </a:ext>
                  </a:extLst>
                </a:gridCol>
              </a:tblGrid>
              <a:tr h="1231003">
                <a:tc>
                  <a:txBody>
                    <a:bodyPr/>
                    <a:lstStyle/>
                    <a:p>
                      <a:pPr algn="l" fontAlgn="b"/>
                      <a:r>
                        <a:rPr lang="en-US" sz="2000" u="none" strike="noStrike" dirty="0">
                          <a:effectLst/>
                          <a:latin typeface="Arial" panose="020B0604020202020204" pitchFamily="34" charset="0"/>
                          <a:cs typeface="Arial" panose="020B0604020202020204" pitchFamily="34" charset="0"/>
                        </a:rPr>
                        <a:t>Sample</a:t>
                      </a:r>
                      <a:r>
                        <a:rPr lang="en-US" sz="2000" u="none" strike="noStrike" baseline="0" dirty="0">
                          <a:effectLst/>
                          <a:latin typeface="Arial" panose="020B0604020202020204" pitchFamily="34" charset="0"/>
                          <a:cs typeface="Arial" panose="020B0604020202020204" pitchFamily="34" charset="0"/>
                        </a:rPr>
                        <a:t> </a:t>
                      </a:r>
                      <a:r>
                        <a:rPr lang="en-US" sz="2000" u="none" strike="noStrike" dirty="0">
                          <a:effectLst/>
                          <a:latin typeface="Arial" panose="020B0604020202020204" pitchFamily="34" charset="0"/>
                          <a:cs typeface="Arial" panose="020B0604020202020204" pitchFamily="34" charset="0"/>
                        </a:rPr>
                        <a:t>Size</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Higher Education</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Competitive Employment</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Other Education</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Other Employment</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No Engagement</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663552">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6475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21.3%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34.8%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27.8%</a:t>
                      </a:r>
                    </a:p>
                  </a:txBody>
                  <a:tcPr marL="6350" marR="6350" marT="6350" marB="0" anchor="b"/>
                </a:tc>
                <a:extLst>
                  <a:ext uri="{0D108BD9-81ED-4DB2-BD59-A6C34878D82A}">
                    <a16:rowId xmlns:a16="http://schemas.microsoft.com/office/drawing/2014/main" val="3974610188"/>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21</a:t>
            </a:fld>
            <a:endParaRPr lang="en-US"/>
          </a:p>
        </p:txBody>
      </p:sp>
    </p:spTree>
    <p:extLst>
      <p:ext uri="{BB962C8B-B14F-4D97-AF65-F5344CB8AC3E}">
        <p14:creationId xmlns:p14="http://schemas.microsoft.com/office/powerpoint/2010/main" val="775098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94257"/>
            <a:ext cx="11089077" cy="984556"/>
          </a:xfrm>
        </p:spPr>
        <p:txBody>
          <a:bodyPr>
            <a:noAutofit/>
          </a:bodyPr>
          <a:lstStyle/>
          <a:p>
            <a:r>
              <a:rPr lang="en-US" dirty="0"/>
              <a:t>State – Any Engagement vs. No Engagement, Five-Year Overview Line Graphs</a:t>
            </a:r>
          </a:p>
        </p:txBody>
      </p:sp>
      <p:graphicFrame>
        <p:nvGraphicFramePr>
          <p:cNvPr id="34" name="Chart 33" descr="Line Graph. Data table on next slide. " title="Any Engagement, Five Year Overview"/>
          <p:cNvGraphicFramePr/>
          <p:nvPr>
            <p:extLst/>
          </p:nvPr>
        </p:nvGraphicFramePr>
        <p:xfrm>
          <a:off x="74322" y="1599836"/>
          <a:ext cx="6003750" cy="39455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descr="Line chart. Data table on next slide. " title="No Engagement, Five Year Overview"/>
          <p:cNvGraphicFramePr/>
          <p:nvPr>
            <p:extLst/>
          </p:nvPr>
        </p:nvGraphicFramePr>
        <p:xfrm>
          <a:off x="6078072" y="1599835"/>
          <a:ext cx="6003750" cy="3945559"/>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2AA8676E-DE11-42C2-8F22-28E2EB0BABB8}"/>
              </a:ext>
            </a:extLst>
          </p:cNvPr>
          <p:cNvSpPr/>
          <p:nvPr/>
        </p:nvSpPr>
        <p:spPr>
          <a:xfrm>
            <a:off x="403120" y="5744450"/>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9E5CF627-1CD4-4718-AE68-3E10EC997D92}"/>
              </a:ext>
            </a:extLst>
          </p:cNvPr>
          <p:cNvSpPr>
            <a:spLocks noGrp="1"/>
          </p:cNvSpPr>
          <p:nvPr>
            <p:ph type="sldNum" sz="quarter" idx="12"/>
          </p:nvPr>
        </p:nvSpPr>
        <p:spPr/>
        <p:txBody>
          <a:bodyPr/>
          <a:lstStyle/>
          <a:p>
            <a:fld id="{50ADEE99-5B15-4B10-A3EB-5286E787B43D}" type="slidenum">
              <a:rPr lang="en-US" smtClean="0"/>
              <a:t>22</a:t>
            </a:fld>
            <a:endParaRPr lang="en-US" dirty="0"/>
          </a:p>
        </p:txBody>
      </p:sp>
    </p:spTree>
    <p:extLst>
      <p:ext uri="{BB962C8B-B14F-4D97-AF65-F5344CB8AC3E}">
        <p14:creationId xmlns:p14="http://schemas.microsoft.com/office/powerpoint/2010/main" val="737741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Five-Year Overview Summary</a:t>
            </a:r>
          </a:p>
        </p:txBody>
      </p:sp>
      <p:graphicFrame>
        <p:nvGraphicFramePr>
          <p:cNvPr id="7" name="Content Placeholder 10" descr="Data table. Also available by logging in to the TSF 2.0 at www.cctsTSF.com.">
            <a:extLst>
              <a:ext uri="{FF2B5EF4-FFF2-40B4-BE49-F238E27FC236}">
                <a16:creationId xmlns:a16="http://schemas.microsoft.com/office/drawing/2014/main" id="{43EDCF2C-2EFC-4562-A645-1428CF07EF98}"/>
              </a:ext>
            </a:extLst>
          </p:cNvPr>
          <p:cNvGraphicFramePr>
            <a:graphicFrameLocks noGrp="1"/>
          </p:cNvGraphicFramePr>
          <p:nvPr>
            <p:ph sz="quarter" idx="13"/>
            <p:extLst>
              <p:ext uri="{D42A27DB-BD31-4B8C-83A1-F6EECF244321}">
                <p14:modId xmlns:p14="http://schemas.microsoft.com/office/powerpoint/2010/main" val="4226560678"/>
              </p:ext>
            </p:extLst>
          </p:nvPr>
        </p:nvGraphicFramePr>
        <p:xfrm>
          <a:off x="838200" y="2043113"/>
          <a:ext cx="10714703" cy="3075434"/>
        </p:xfrm>
        <a:graphic>
          <a:graphicData uri="http://schemas.openxmlformats.org/drawingml/2006/table">
            <a:tbl>
              <a:tblPr firstRow="1" firstCol="1" bandRow="1">
                <a:tableStyleId>{69CF1AB2-1976-4502-BF36-3FF5EA218861}</a:tableStyleId>
              </a:tblPr>
              <a:tblGrid>
                <a:gridCol w="2317889">
                  <a:extLst>
                    <a:ext uri="{9D8B030D-6E8A-4147-A177-3AD203B41FA5}">
                      <a16:colId xmlns:a16="http://schemas.microsoft.com/office/drawing/2014/main" val="3309648954"/>
                    </a:ext>
                  </a:extLst>
                </a:gridCol>
                <a:gridCol w="1993090">
                  <a:extLst>
                    <a:ext uri="{9D8B030D-6E8A-4147-A177-3AD203B41FA5}">
                      <a16:colId xmlns:a16="http://schemas.microsoft.com/office/drawing/2014/main" val="275513339"/>
                    </a:ext>
                  </a:extLst>
                </a:gridCol>
                <a:gridCol w="3277525">
                  <a:extLst>
                    <a:ext uri="{9D8B030D-6E8A-4147-A177-3AD203B41FA5}">
                      <a16:colId xmlns:a16="http://schemas.microsoft.com/office/drawing/2014/main" val="1154197909"/>
                    </a:ext>
                  </a:extLst>
                </a:gridCol>
                <a:gridCol w="3126199">
                  <a:extLst>
                    <a:ext uri="{9D8B030D-6E8A-4147-A177-3AD203B41FA5}">
                      <a16:colId xmlns:a16="http://schemas.microsoft.com/office/drawing/2014/main" val="1634692490"/>
                    </a:ext>
                  </a:extLst>
                </a:gridCol>
              </a:tblGrid>
              <a:tr h="556564">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Leaver Year</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595100349"/>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2016-17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6475</a:t>
                      </a:r>
                    </a:p>
                  </a:txBody>
                  <a:tcPr marL="6350" marR="6350" marT="6350" marB="0" anchor="b"/>
                </a:tc>
                <a:tc>
                  <a:txBody>
                    <a:bodyPr/>
                    <a:lstStyle/>
                    <a:p>
                      <a:pPr algn="r" fontAlgn="b"/>
                      <a:r>
                        <a:rPr lang="en-US" sz="2400" b="0" i="0" u="none" strike="noStrike">
                          <a:solidFill>
                            <a:srgbClr val="000000"/>
                          </a:solidFill>
                          <a:effectLst/>
                          <a:latin typeface="Arial" panose="020B0604020202020204" pitchFamily="34" charset="0"/>
                          <a:cs typeface="Arial" panose="020B0604020202020204" pitchFamily="34" charset="0"/>
                        </a:rPr>
                        <a:t>72.2%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27.8%</a:t>
                      </a:r>
                    </a:p>
                  </a:txBody>
                  <a:tcPr marL="6350" marR="6350" marT="6350" marB="0" anchor="b"/>
                </a:tc>
                <a:extLst>
                  <a:ext uri="{0D108BD9-81ED-4DB2-BD59-A6C34878D82A}">
                    <a16:rowId xmlns:a16="http://schemas.microsoft.com/office/drawing/2014/main" val="1492471375"/>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2015-16</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6081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72.2%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27.8%</a:t>
                      </a:r>
                    </a:p>
                  </a:txBody>
                  <a:tcPr marL="6350" marR="6350" marT="6350" marB="0" anchor="b"/>
                </a:tc>
                <a:extLst>
                  <a:ext uri="{0D108BD9-81ED-4DB2-BD59-A6C34878D82A}">
                    <a16:rowId xmlns:a16="http://schemas.microsoft.com/office/drawing/2014/main" val="1304524336"/>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2014-15</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6153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70.5%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29.5%</a:t>
                      </a:r>
                    </a:p>
                  </a:txBody>
                  <a:tcPr marL="6350" marR="6350" marT="6350" marB="0" anchor="b"/>
                </a:tc>
                <a:extLst>
                  <a:ext uri="{0D108BD9-81ED-4DB2-BD59-A6C34878D82A}">
                    <a16:rowId xmlns:a16="http://schemas.microsoft.com/office/drawing/2014/main" val="3097960602"/>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2013-14</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5717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67.4%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32.6%</a:t>
                      </a:r>
                    </a:p>
                  </a:txBody>
                  <a:tcPr marL="6350" marR="6350" marT="6350" marB="0" anchor="b"/>
                </a:tc>
                <a:extLst>
                  <a:ext uri="{0D108BD9-81ED-4DB2-BD59-A6C34878D82A}">
                    <a16:rowId xmlns:a16="http://schemas.microsoft.com/office/drawing/2014/main" val="420707745"/>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2012-13</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5348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65.2%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34.8%</a:t>
                      </a:r>
                    </a:p>
                  </a:txBody>
                  <a:tcPr marL="6350" marR="6350" marT="6350" marB="0" anchor="b"/>
                </a:tc>
                <a:extLst>
                  <a:ext uri="{0D108BD9-81ED-4DB2-BD59-A6C34878D82A}">
                    <a16:rowId xmlns:a16="http://schemas.microsoft.com/office/drawing/2014/main" val="3228478819"/>
                  </a:ext>
                </a:extLst>
              </a:tr>
            </a:tbl>
          </a:graphicData>
        </a:graphic>
      </p:graphicFrame>
      <p:sp>
        <p:nvSpPr>
          <p:cNvPr id="4" name="Slide Number Placeholder 3"/>
          <p:cNvSpPr>
            <a:spLocks noGrp="1"/>
          </p:cNvSpPr>
          <p:nvPr>
            <p:ph type="sldNum" sz="quarter" idx="12"/>
          </p:nvPr>
        </p:nvSpPr>
        <p:spPr/>
        <p:txBody>
          <a:bodyPr/>
          <a:lstStyle/>
          <a:p>
            <a:fld id="{50ADEE99-5B15-4B10-A3EB-5286E787B43D}" type="slidenum">
              <a:rPr lang="en-US" smtClean="0"/>
              <a:t>23</a:t>
            </a:fld>
            <a:endParaRPr lang="en-US"/>
          </a:p>
        </p:txBody>
      </p:sp>
    </p:spTree>
    <p:extLst>
      <p:ext uri="{BB962C8B-B14F-4D97-AF65-F5344CB8AC3E}">
        <p14:creationId xmlns:p14="http://schemas.microsoft.com/office/powerpoint/2010/main" val="3242028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9D47-CF5E-45EA-9529-DFFE6FC020BA}"/>
              </a:ext>
            </a:extLst>
          </p:cNvPr>
          <p:cNvSpPr>
            <a:spLocks noGrp="1"/>
          </p:cNvSpPr>
          <p:nvPr>
            <p:ph type="title"/>
          </p:nvPr>
        </p:nvSpPr>
        <p:spPr/>
        <p:txBody>
          <a:bodyPr vert="horz" lIns="91440" tIns="45720" rIns="91440" bIns="45720" rtlCol="0" anchor="ctr">
            <a:normAutofit/>
          </a:bodyPr>
          <a:lstStyle/>
          <a:p>
            <a:r>
              <a:rPr lang="en-US" sz="5100" kern="1200" dirty="0">
                <a:solidFill>
                  <a:srgbClr val="FFFFFF"/>
                </a:solidFill>
                <a:latin typeface="+mj-lt"/>
                <a:ea typeface="+mj-ea"/>
                <a:cs typeface="+mj-cs"/>
              </a:rPr>
              <a:t>What do you think makes it more likely a student would be </a:t>
            </a:r>
            <a:r>
              <a:rPr lang="en-US" sz="5100" dirty="0">
                <a:solidFill>
                  <a:srgbClr val="FFFFFF"/>
                </a:solidFill>
              </a:rPr>
              <a:t>employed or attending college or training</a:t>
            </a:r>
            <a:r>
              <a:rPr lang="en-US" sz="5100" kern="1200" dirty="0">
                <a:solidFill>
                  <a:srgbClr val="FFFFFF"/>
                </a:solidFill>
                <a:latin typeface="+mj-lt"/>
                <a:ea typeface="+mj-ea"/>
                <a:cs typeface="+mj-cs"/>
              </a:rPr>
              <a:t> after leaving high school?</a:t>
            </a:r>
          </a:p>
        </p:txBody>
      </p:sp>
      <p:sp>
        <p:nvSpPr>
          <p:cNvPr id="3" name="Content Placeholder 2"/>
          <p:cNvSpPr>
            <a:spLocks noGrp="1"/>
          </p:cNvSpPr>
          <p:nvPr>
            <p:ph sz="quarter" idx="13"/>
          </p:nvPr>
        </p:nvSpPr>
        <p:spPr/>
        <p:txBody>
          <a:bodyPr/>
          <a:lstStyle/>
          <a:p>
            <a:endParaRPr lang="en-US"/>
          </a:p>
        </p:txBody>
      </p:sp>
      <p:sp>
        <p:nvSpPr>
          <p:cNvPr id="5" name="Slide Number Placeholder 4"/>
          <p:cNvSpPr>
            <a:spLocks noGrp="1"/>
          </p:cNvSpPr>
          <p:nvPr>
            <p:ph type="sldNum" sz="quarter" idx="12"/>
          </p:nvPr>
        </p:nvSpPr>
        <p:spPr/>
        <p:txBody>
          <a:bodyPr/>
          <a:lstStyle/>
          <a:p>
            <a:fld id="{53322AEA-E043-4D02-A00F-A5B6E4162603}" type="slidenum">
              <a:rPr lang="en-US" smtClean="0"/>
              <a:t>24</a:t>
            </a:fld>
            <a:endParaRPr lang="en-US"/>
          </a:p>
        </p:txBody>
      </p:sp>
    </p:spTree>
    <p:extLst>
      <p:ext uri="{BB962C8B-B14F-4D97-AF65-F5344CB8AC3E}">
        <p14:creationId xmlns:p14="http://schemas.microsoft.com/office/powerpoint/2010/main" val="2838313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Exit Categories Bar Charts</a:t>
            </a:r>
          </a:p>
        </p:txBody>
      </p:sp>
      <p:graphicFrame>
        <p:nvGraphicFramePr>
          <p:cNvPr id="4" name="Content Placeholder 8" descr="Bar chart. Data table on next slide. " title="Any Engagement by Graduation Status"/>
          <p:cNvGraphicFramePr>
            <a:graphicFrameLocks/>
          </p:cNvGraphicFramePr>
          <p:nvPr>
            <p:extLst/>
          </p:nvPr>
        </p:nvGraphicFramePr>
        <p:xfrm>
          <a:off x="-209005" y="1597330"/>
          <a:ext cx="6426924" cy="37602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No Engagement by Graduation Status"/>
          <p:cNvGraphicFramePr>
            <a:graphicFrameLocks/>
          </p:cNvGraphicFramePr>
          <p:nvPr>
            <p:extLst/>
          </p:nvPr>
        </p:nvGraphicFramePr>
        <p:xfrm>
          <a:off x="5875046" y="1652599"/>
          <a:ext cx="6316954" cy="3705012"/>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BDA0BC54-8F4D-47B2-BF81-6969566AED14}"/>
              </a:ext>
            </a:extLst>
          </p:cNvPr>
          <p:cNvSpPr/>
          <p:nvPr/>
        </p:nvSpPr>
        <p:spPr>
          <a:xfrm>
            <a:off x="403120" y="5333572"/>
            <a:ext cx="11395587" cy="861774"/>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Includes students who aged out or received an adult high school diploma or GED. </a:t>
            </a: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25</a:t>
            </a:fld>
            <a:endParaRPr lang="en-US" dirty="0"/>
          </a:p>
        </p:txBody>
      </p:sp>
    </p:spTree>
    <p:extLst>
      <p:ext uri="{BB962C8B-B14F-4D97-AF65-F5344CB8AC3E}">
        <p14:creationId xmlns:p14="http://schemas.microsoft.com/office/powerpoint/2010/main" val="130041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Exit Categories Summary</a:t>
            </a:r>
          </a:p>
        </p:txBody>
      </p:sp>
      <p:graphicFrame>
        <p:nvGraphicFramePr>
          <p:cNvPr id="7" name="Table 3" descr="Data table. Also available by logging in to the TSF 2.0 at www.cctsTSF.com.">
            <a:extLst>
              <a:ext uri="{FF2B5EF4-FFF2-40B4-BE49-F238E27FC236}">
                <a16:creationId xmlns:a16="http://schemas.microsoft.com/office/drawing/2014/main" id="{BFB0429D-57E7-4D48-9136-677A8D2916F4}"/>
              </a:ext>
            </a:extLst>
          </p:cNvPr>
          <p:cNvGraphicFramePr>
            <a:graphicFrameLocks noGrp="1"/>
          </p:cNvGraphicFramePr>
          <p:nvPr>
            <p:ph sz="quarter" idx="13"/>
            <p:extLst>
              <p:ext uri="{D42A27DB-BD31-4B8C-83A1-F6EECF244321}">
                <p14:modId xmlns:p14="http://schemas.microsoft.com/office/powerpoint/2010/main" val="605662104"/>
              </p:ext>
            </p:extLst>
          </p:nvPr>
        </p:nvGraphicFramePr>
        <p:xfrm>
          <a:off x="728815" y="2129400"/>
          <a:ext cx="10854812" cy="2311346"/>
        </p:xfrm>
        <a:graphic>
          <a:graphicData uri="http://schemas.openxmlformats.org/drawingml/2006/table">
            <a:tbl>
              <a:tblPr firstRow="1" firstCol="1" bandRow="1">
                <a:tableStyleId>{69CF1AB2-1976-4502-BF36-3FF5EA218861}</a:tableStyleId>
              </a:tblPr>
              <a:tblGrid>
                <a:gridCol w="2890685">
                  <a:extLst>
                    <a:ext uri="{9D8B030D-6E8A-4147-A177-3AD203B41FA5}">
                      <a16:colId xmlns:a16="http://schemas.microsoft.com/office/drawing/2014/main" val="2513740713"/>
                    </a:ext>
                  </a:extLst>
                </a:gridCol>
                <a:gridCol w="2179376">
                  <a:extLst>
                    <a:ext uri="{9D8B030D-6E8A-4147-A177-3AD203B41FA5}">
                      <a16:colId xmlns:a16="http://schemas.microsoft.com/office/drawing/2014/main" val="2608274751"/>
                    </a:ext>
                  </a:extLst>
                </a:gridCol>
                <a:gridCol w="2988249">
                  <a:extLst>
                    <a:ext uri="{9D8B030D-6E8A-4147-A177-3AD203B41FA5}">
                      <a16:colId xmlns:a16="http://schemas.microsoft.com/office/drawing/2014/main" val="1056807777"/>
                    </a:ext>
                  </a:extLst>
                </a:gridCol>
                <a:gridCol w="2796502">
                  <a:extLst>
                    <a:ext uri="{9D8B030D-6E8A-4147-A177-3AD203B41FA5}">
                      <a16:colId xmlns:a16="http://schemas.microsoft.com/office/drawing/2014/main" val="3527995630"/>
                    </a:ext>
                  </a:extLst>
                </a:gridCol>
              </a:tblGrid>
              <a:tr h="1150722">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Exit</a:t>
                      </a:r>
                      <a:r>
                        <a:rPr lang="en-US" sz="2400" b="1" i="0" u="none" strike="noStrike" baseline="0" dirty="0">
                          <a:solidFill>
                            <a:schemeClr val="tx1"/>
                          </a:solidFill>
                          <a:effectLst/>
                          <a:latin typeface="Arial" panose="020B0604020202020204" pitchFamily="34" charset="0"/>
                          <a:cs typeface="Arial" panose="020B0604020202020204" pitchFamily="34" charset="0"/>
                        </a:rPr>
                        <a:t> </a:t>
                      </a:r>
                      <a:r>
                        <a:rPr lang="en-US" sz="2400" b="1" i="0" u="none" strike="noStrike" dirty="0">
                          <a:solidFill>
                            <a:schemeClr val="tx1"/>
                          </a:solidFill>
                          <a:effectLst/>
                          <a:latin typeface="Arial" panose="020B0604020202020204" pitchFamily="34" charset="0"/>
                          <a:cs typeface="Arial" panose="020B0604020202020204" pitchFamily="34" charset="0"/>
                        </a:rPr>
                        <a:t>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 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580312">
                <a:tc>
                  <a:txBody>
                    <a:bodyPr/>
                    <a:lstStyle/>
                    <a:p>
                      <a:pPr algn="l" fontAlgn="b"/>
                      <a:r>
                        <a:rPr lang="en-US" sz="2400" b="0" u="none" strike="noStrike" dirty="0">
                          <a:effectLst/>
                          <a:latin typeface="Arial" panose="020B0604020202020204" pitchFamily="34" charset="0"/>
                          <a:cs typeface="Arial" panose="020B0604020202020204" pitchFamily="34" charset="0"/>
                        </a:rPr>
                        <a:t>Graduated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5219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77.2%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22.8%</a:t>
                      </a:r>
                    </a:p>
                  </a:txBody>
                  <a:tcPr marL="6350" marR="6350" marT="6350" marB="0" anchor="b"/>
                </a:tc>
                <a:extLst>
                  <a:ext uri="{0D108BD9-81ED-4DB2-BD59-A6C34878D82A}">
                    <a16:rowId xmlns:a16="http://schemas.microsoft.com/office/drawing/2014/main" val="3974610188"/>
                  </a:ext>
                </a:extLst>
              </a:tr>
              <a:tr h="580312">
                <a:tc>
                  <a:txBody>
                    <a:bodyPr/>
                    <a:lstStyle/>
                    <a:p>
                      <a:pPr algn="l" fontAlgn="b"/>
                      <a:r>
                        <a:rPr lang="en-US" sz="2400" b="0" u="none" strike="noStrike" dirty="0">
                          <a:effectLst/>
                          <a:latin typeface="Arial" panose="020B0604020202020204" pitchFamily="34" charset="0"/>
                          <a:cs typeface="Arial" panose="020B0604020202020204" pitchFamily="34" charset="0"/>
                        </a:rPr>
                        <a:t>Dropped Out*</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1256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51.1%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48.9%</a:t>
                      </a:r>
                    </a:p>
                  </a:txBody>
                  <a:tcPr marL="6350" marR="6350" marT="6350" marB="0" anchor="b"/>
                </a:tc>
                <a:extLst>
                  <a:ext uri="{0D108BD9-81ED-4DB2-BD59-A6C34878D82A}">
                    <a16:rowId xmlns:a16="http://schemas.microsoft.com/office/drawing/2014/main" val="553610216"/>
                  </a:ext>
                </a:extLst>
              </a:tr>
            </a:tbl>
          </a:graphicData>
        </a:graphic>
      </p:graphicFrame>
      <p:sp>
        <p:nvSpPr>
          <p:cNvPr id="4" name="Rectangle 3"/>
          <p:cNvSpPr/>
          <p:nvPr/>
        </p:nvSpPr>
        <p:spPr>
          <a:xfrm>
            <a:off x="728815" y="4879459"/>
            <a:ext cx="10854812" cy="369332"/>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Includes students who aged out or received an adult high school diploma or GED. </a:t>
            </a:r>
          </a:p>
        </p:txBody>
      </p:sp>
      <p:sp>
        <p:nvSpPr>
          <p:cNvPr id="3" name="Slide Number Placeholder 2"/>
          <p:cNvSpPr>
            <a:spLocks noGrp="1"/>
          </p:cNvSpPr>
          <p:nvPr>
            <p:ph type="sldNum" sz="quarter" idx="12"/>
          </p:nvPr>
        </p:nvSpPr>
        <p:spPr/>
        <p:txBody>
          <a:bodyPr/>
          <a:lstStyle/>
          <a:p>
            <a:fld id="{50ADEE99-5B15-4B10-A3EB-5286E787B43D}" type="slidenum">
              <a:rPr lang="en-US" smtClean="0"/>
              <a:t>26</a:t>
            </a:fld>
            <a:endParaRPr lang="en-US" dirty="0"/>
          </a:p>
        </p:txBody>
      </p:sp>
    </p:spTree>
    <p:extLst>
      <p:ext uri="{BB962C8B-B14F-4D97-AF65-F5344CB8AC3E}">
        <p14:creationId xmlns:p14="http://schemas.microsoft.com/office/powerpoint/2010/main" val="2750284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rPr>
              <a:t>Questioning the Data</a:t>
            </a:r>
          </a:p>
        </p:txBody>
      </p:sp>
      <p:sp>
        <p:nvSpPr>
          <p:cNvPr id="3" name="Content Placeholder 2"/>
          <p:cNvSpPr>
            <a:spLocks noGrp="1"/>
          </p:cNvSpPr>
          <p:nvPr>
            <p:ph idx="1"/>
          </p:nvPr>
        </p:nvSpPr>
        <p:spPr/>
        <p:txBody>
          <a:bodyPr>
            <a:normAutofit/>
          </a:bodyPr>
          <a:lstStyle/>
          <a:p>
            <a:r>
              <a:rPr lang="en-US" dirty="0">
                <a:solidFill>
                  <a:srgbClr val="000000"/>
                </a:solidFill>
                <a:cs typeface="Arial" panose="020B0604020202020204" pitchFamily="34" charset="0"/>
              </a:rPr>
              <a:t>What questions do you have about the outcome data?</a:t>
            </a:r>
          </a:p>
          <a:p>
            <a:r>
              <a:rPr lang="en-US" dirty="0">
                <a:solidFill>
                  <a:srgbClr val="000000"/>
                </a:solidFill>
                <a:cs typeface="Arial" panose="020B0604020202020204" pitchFamily="34" charset="0"/>
              </a:rPr>
              <a:t>What questions do we have?</a:t>
            </a:r>
          </a:p>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53322AEA-E043-4D02-A00F-A5B6E4162603}" type="slidenum">
              <a:rPr lang="en-US" smtClean="0"/>
              <a:t>27</a:t>
            </a:fld>
            <a:endParaRPr lang="en-US"/>
          </a:p>
        </p:txBody>
      </p:sp>
    </p:spTree>
    <p:extLst>
      <p:ext uri="{BB962C8B-B14F-4D97-AF65-F5344CB8AC3E}">
        <p14:creationId xmlns:p14="http://schemas.microsoft.com/office/powerpoint/2010/main" val="2202383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5C15-6EFC-4598-99A8-B2FC62240524}"/>
              </a:ext>
            </a:extLst>
          </p:cNvPr>
          <p:cNvSpPr>
            <a:spLocks noGrp="1"/>
          </p:cNvSpPr>
          <p:nvPr>
            <p:ph type="title"/>
          </p:nvPr>
        </p:nvSpPr>
        <p:spPr>
          <a:xfrm>
            <a:off x="2823654" y="1285703"/>
            <a:ext cx="6389721" cy="3402676"/>
          </a:xfrm>
        </p:spPr>
        <p:txBody>
          <a:bodyPr>
            <a:normAutofit/>
          </a:bodyPr>
          <a:lstStyle/>
          <a:p>
            <a:pPr algn="ctr">
              <a:lnSpc>
                <a:spcPct val="100000"/>
              </a:lnSpc>
              <a:spcBef>
                <a:spcPts val="0"/>
              </a:spcBef>
              <a:spcAft>
                <a:spcPts val="3000"/>
              </a:spcAft>
            </a:pPr>
            <a:r>
              <a:rPr lang="en-US" altLang="en-US" sz="3600" dirty="0">
                <a:ea typeface="ＭＳ Ｐゴシック" panose="020B0600070205080204" pitchFamily="34" charset="-128"/>
              </a:rPr>
              <a:t>Predictors of Higher Education Participation for Students with a Specific Learning Disability:</a:t>
            </a:r>
            <a:br>
              <a:rPr lang="en-US" altLang="en-US" sz="3600" dirty="0">
                <a:ea typeface="ＭＳ Ｐゴシック" panose="020B0600070205080204" pitchFamily="34" charset="-128"/>
              </a:rPr>
            </a:br>
            <a:r>
              <a:rPr lang="en-US" altLang="en-US" sz="3600" dirty="0">
                <a:ea typeface="ＭＳ Ｐゴシック" panose="020B0600070205080204" pitchFamily="34" charset="-128"/>
              </a:rPr>
              <a:t>A Secondary Data Analysis of High School Students in Washington State</a:t>
            </a:r>
            <a:endParaRPr lang="en-US" sz="3200" dirty="0"/>
          </a:p>
        </p:txBody>
      </p:sp>
      <p:sp>
        <p:nvSpPr>
          <p:cNvPr id="5" name="Rectangle 4">
            <a:extLst>
              <a:ext uri="{FF2B5EF4-FFF2-40B4-BE49-F238E27FC236}">
                <a16:creationId xmlns:a16="http://schemas.microsoft.com/office/drawing/2014/main" id="{AE3D9CEE-23C2-40DE-977B-6A7154475078}"/>
              </a:ext>
            </a:extLst>
          </p:cNvPr>
          <p:cNvSpPr/>
          <p:nvPr/>
        </p:nvSpPr>
        <p:spPr>
          <a:xfrm>
            <a:off x="4022419" y="4962298"/>
            <a:ext cx="4147161" cy="523220"/>
          </a:xfrm>
          <a:prstGeom prst="rect">
            <a:avLst/>
          </a:prstGeom>
        </p:spPr>
        <p:txBody>
          <a:bodyPr wrap="none">
            <a:spAutoFit/>
          </a:bodyPr>
          <a:lstStyle/>
          <a:p>
            <a:r>
              <a:rPr lang="en-US" altLang="en-US" sz="2800" dirty="0">
                <a:solidFill>
                  <a:schemeClr val="bg1"/>
                </a:solidFill>
                <a:ea typeface="ＭＳ Ｐゴシック" panose="020B0600070205080204" pitchFamily="34" charset="-128"/>
              </a:rPr>
              <a:t>Brendon K. Taga, Ph.D., J.D.</a:t>
            </a:r>
            <a:endParaRPr lang="en-US" sz="2800" dirty="0">
              <a:solidFill>
                <a:schemeClr val="bg1"/>
              </a:solidFill>
            </a:endParaRPr>
          </a:p>
        </p:txBody>
      </p:sp>
    </p:spTree>
    <p:extLst>
      <p:ext uri="{BB962C8B-B14F-4D97-AF65-F5344CB8AC3E}">
        <p14:creationId xmlns:p14="http://schemas.microsoft.com/office/powerpoint/2010/main" val="1968599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algn="ctr"/>
            <a:r>
              <a:rPr lang="en-US" altLang="en-US" dirty="0">
                <a:ea typeface="ＭＳ Ｐゴシック" panose="020B0600070205080204" pitchFamily="34" charset="-128"/>
              </a:rPr>
              <a:t>Research Aims &amp; Design</a:t>
            </a:r>
          </a:p>
        </p:txBody>
      </p:sp>
      <p:sp>
        <p:nvSpPr>
          <p:cNvPr id="12291" name="Content Placeholder 2"/>
          <p:cNvSpPr>
            <a:spLocks noGrp="1"/>
          </p:cNvSpPr>
          <p:nvPr>
            <p:ph idx="1"/>
          </p:nvPr>
        </p:nvSpPr>
        <p:spPr/>
        <p:txBody>
          <a:bodyPr>
            <a:normAutofit fontScale="92500" lnSpcReduction="20000"/>
          </a:bodyPr>
          <a:lstStyle/>
          <a:p>
            <a:pPr>
              <a:spcBef>
                <a:spcPts val="0"/>
              </a:spcBef>
              <a:spcAft>
                <a:spcPts val="2400"/>
              </a:spcAft>
              <a:buFont typeface="Arial" panose="020B0604020202020204" pitchFamily="34" charset="0"/>
              <a:buChar char="•"/>
              <a:defRPr/>
            </a:pPr>
            <a:r>
              <a:rPr lang="en-US" altLang="en-US" b="0" dirty="0">
                <a:ea typeface="ＭＳ Ｐゴシック" panose="020B0600070205080204" pitchFamily="34" charset="-128"/>
              </a:rPr>
              <a:t>Better understand higher education outcomes for students with specific learning disabilities.</a:t>
            </a:r>
          </a:p>
          <a:p>
            <a:pPr>
              <a:spcBef>
                <a:spcPts val="0"/>
              </a:spcBef>
              <a:spcAft>
                <a:spcPts val="2400"/>
              </a:spcAft>
              <a:buFont typeface="Arial" panose="020B0604020202020204" pitchFamily="34" charset="0"/>
              <a:buChar char="•"/>
              <a:defRPr/>
            </a:pPr>
            <a:r>
              <a:rPr lang="en-US" altLang="en-US" b="0" dirty="0">
                <a:ea typeface="ＭＳ Ｐゴシック" panose="020B0600070205080204" pitchFamily="34" charset="-128"/>
              </a:rPr>
              <a:t>Use data collected through Seattle University’s Center for Change in Transition Services (CCTS).</a:t>
            </a:r>
          </a:p>
          <a:p>
            <a:pPr>
              <a:spcBef>
                <a:spcPts val="0"/>
              </a:spcBef>
              <a:spcAft>
                <a:spcPts val="2400"/>
              </a:spcAft>
              <a:buFont typeface="Arial" panose="020B0604020202020204" pitchFamily="34" charset="0"/>
              <a:buChar char="•"/>
              <a:defRPr/>
            </a:pPr>
            <a:r>
              <a:rPr lang="en-US" altLang="en-US" b="0" dirty="0">
                <a:ea typeface="ＭＳ Ｐゴシック" panose="020B0600070205080204" pitchFamily="34" charset="-128"/>
              </a:rPr>
              <a:t>Explore both student-level and school-level predictors</a:t>
            </a:r>
          </a:p>
          <a:p>
            <a:pPr marL="914400">
              <a:spcBef>
                <a:spcPts val="0"/>
              </a:spcBef>
              <a:spcAft>
                <a:spcPts val="2400"/>
              </a:spcAft>
              <a:buFont typeface="Arial" panose="020B0604020202020204" pitchFamily="34" charset="0"/>
              <a:buChar char="•"/>
              <a:defRPr/>
            </a:pPr>
            <a:r>
              <a:rPr lang="en-US" altLang="en-US" b="0" dirty="0">
                <a:ea typeface="ＭＳ Ｐゴシック" panose="020B0600070205080204" pitchFamily="34" charset="-128"/>
              </a:rPr>
              <a:t>Hierarchical Generalized Linear Model (HGLM) / Multilevel Logistic Regression</a:t>
            </a:r>
          </a:p>
          <a:p>
            <a:pPr>
              <a:spcBef>
                <a:spcPts val="0"/>
              </a:spcBef>
              <a:spcAft>
                <a:spcPts val="2400"/>
              </a:spcAft>
              <a:buFont typeface="Arial" panose="020B0604020202020204" pitchFamily="34" charset="0"/>
              <a:buChar char="•"/>
              <a:defRPr/>
            </a:pPr>
            <a:endParaRPr lang="en-US" altLang="en-US" b="0" dirty="0">
              <a:ea typeface="ＭＳ Ｐゴシック" panose="020B0600070205080204" pitchFamily="34" charset="-128"/>
            </a:endParaRPr>
          </a:p>
        </p:txBody>
      </p:sp>
    </p:spTree>
    <p:extLst>
      <p:ext uri="{BB962C8B-B14F-4D97-AF65-F5344CB8AC3E}">
        <p14:creationId xmlns:p14="http://schemas.microsoft.com/office/powerpoint/2010/main" val="630211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algn="ctr"/>
            <a:r>
              <a:rPr lang="en-US" altLang="en-US" dirty="0">
                <a:ea typeface="ＭＳ Ｐゴシック" panose="020B0600070205080204" pitchFamily="34" charset="-128"/>
              </a:rPr>
              <a:t>Research Question</a:t>
            </a:r>
          </a:p>
        </p:txBody>
      </p:sp>
      <p:sp>
        <p:nvSpPr>
          <p:cNvPr id="14339" name="Content Placeholder 2"/>
          <p:cNvSpPr>
            <a:spLocks noGrp="1"/>
          </p:cNvSpPr>
          <p:nvPr>
            <p:ph idx="1"/>
          </p:nvPr>
        </p:nvSpPr>
        <p:spPr>
          <a:xfrm>
            <a:off x="1151467" y="2770909"/>
            <a:ext cx="9968090" cy="3796146"/>
          </a:xfrm>
        </p:spPr>
        <p:txBody>
          <a:bodyPr>
            <a:normAutofit fontScale="92500"/>
          </a:bodyPr>
          <a:lstStyle/>
          <a:p>
            <a:pPr marL="0" indent="0">
              <a:spcAft>
                <a:spcPts val="1200"/>
              </a:spcAft>
              <a:buNone/>
            </a:pPr>
            <a:r>
              <a:rPr lang="en-US" altLang="en-US" b="0" dirty="0">
                <a:ea typeface="ＭＳ Ｐゴシック" panose="020B0600070205080204" pitchFamily="34" charset="-128"/>
              </a:rPr>
              <a:t>To what extent is the probability of a Washington state high school student with a specific learning disability participating in higher education impacted by:</a:t>
            </a:r>
          </a:p>
          <a:p>
            <a:pPr lvl="1">
              <a:spcAft>
                <a:spcPts val="1200"/>
              </a:spcAft>
            </a:pPr>
            <a:r>
              <a:rPr lang="en-US" altLang="en-US" sz="2800" b="0" dirty="0">
                <a:ea typeface="ＭＳ Ｐゴシック" panose="020B0600070205080204" pitchFamily="34" charset="-128"/>
              </a:rPr>
              <a:t>five student-level variables (race, gender, primary language, least restrictive environment type or code, and exit status); and </a:t>
            </a:r>
          </a:p>
          <a:p>
            <a:pPr lvl="1">
              <a:spcAft>
                <a:spcPts val="1200"/>
              </a:spcAft>
            </a:pPr>
            <a:r>
              <a:rPr lang="en-US" altLang="en-US" sz="2800" b="0" dirty="0">
                <a:ea typeface="ＭＳ Ｐゴシック" panose="020B0600070205080204" pitchFamily="34" charset="-128"/>
              </a:rPr>
              <a:t>three school-level variables (the proportion of minorities of the school’s student population, the proportion of free and reduced price meal program (FRM) participation of the school’s student population, and student-teacher ratio)?</a:t>
            </a:r>
          </a:p>
        </p:txBody>
      </p:sp>
    </p:spTree>
    <p:extLst>
      <p:ext uri="{BB962C8B-B14F-4D97-AF65-F5344CB8AC3E}">
        <p14:creationId xmlns:p14="http://schemas.microsoft.com/office/powerpoint/2010/main" val="818550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US" altLang="en-US" dirty="0">
                <a:ea typeface="ＭＳ Ｐゴシック" panose="020B0600070205080204" pitchFamily="34" charset="-128"/>
              </a:rPr>
              <a:t>Outcome Variable (binary)</a:t>
            </a:r>
          </a:p>
        </p:txBody>
      </p:sp>
      <p:sp>
        <p:nvSpPr>
          <p:cNvPr id="18435" name="Content Placeholder 2"/>
          <p:cNvSpPr>
            <a:spLocks noGrp="1"/>
          </p:cNvSpPr>
          <p:nvPr>
            <p:ph idx="1"/>
          </p:nvPr>
        </p:nvSpPr>
        <p:spPr>
          <a:xfrm>
            <a:off x="1151467" y="2901244"/>
            <a:ext cx="9968090" cy="3275718"/>
          </a:xfrm>
        </p:spPr>
        <p:txBody>
          <a:bodyPr>
            <a:normAutofit fontScale="92500"/>
          </a:bodyPr>
          <a:lstStyle/>
          <a:p>
            <a:pPr>
              <a:spcBef>
                <a:spcPct val="0"/>
              </a:spcBef>
              <a:spcAft>
                <a:spcPts val="1200"/>
              </a:spcAft>
              <a:defRPr/>
            </a:pPr>
            <a:r>
              <a:rPr lang="en-US" altLang="en-US" b="0" dirty="0">
                <a:solidFill>
                  <a:prstClr val="black"/>
                </a:solidFill>
                <a:ea typeface="ＭＳ Ｐゴシック" panose="020B0600070205080204" pitchFamily="34" charset="-128"/>
              </a:rPr>
              <a:t>If the youth is no longer is secondary school; </a:t>
            </a:r>
          </a:p>
          <a:p>
            <a:pPr marL="285750" indent="-285750">
              <a:spcBef>
                <a:spcPct val="0"/>
              </a:spcBef>
              <a:spcAft>
                <a:spcPts val="1200"/>
              </a:spcAft>
              <a:buFont typeface="Arial" panose="020B0604020202020204" pitchFamily="34" charset="0"/>
              <a:buChar char="•"/>
              <a:defRPr/>
            </a:pPr>
            <a:r>
              <a:rPr lang="en-US" altLang="en-US" b="0" dirty="0">
                <a:solidFill>
                  <a:prstClr val="black"/>
                </a:solidFill>
                <a:ea typeface="ＭＳ Ｐゴシック" panose="020B0600070205080204" pitchFamily="34" charset="-128"/>
              </a:rPr>
              <a:t>had an individualized education program (IEP) in effect at the time they left school; </a:t>
            </a:r>
          </a:p>
          <a:p>
            <a:pPr marL="285750" indent="-285750">
              <a:spcBef>
                <a:spcPct val="0"/>
              </a:spcBef>
              <a:spcAft>
                <a:spcPts val="1200"/>
              </a:spcAft>
              <a:buFont typeface="Arial" panose="020B0604020202020204" pitchFamily="34" charset="0"/>
              <a:buChar char="•"/>
              <a:defRPr/>
            </a:pPr>
            <a:r>
              <a:rPr lang="en-US" altLang="en-US" b="0" dirty="0">
                <a:solidFill>
                  <a:prstClr val="black"/>
                </a:solidFill>
                <a:ea typeface="ＭＳ Ｐゴシック" panose="020B0600070205080204" pitchFamily="34" charset="-128"/>
              </a:rPr>
              <a:t>were enrolled on a full-or part-time basis at a community college (two-year program) or a college or university (four- or more years program) for at least one complete term; and</a:t>
            </a:r>
          </a:p>
          <a:p>
            <a:pPr marL="285750" indent="-285750">
              <a:spcBef>
                <a:spcPct val="0"/>
              </a:spcBef>
              <a:spcAft>
                <a:spcPts val="1200"/>
              </a:spcAft>
              <a:buFont typeface="Arial" panose="020B0604020202020204" pitchFamily="34" charset="0"/>
              <a:buChar char="•"/>
              <a:defRPr/>
            </a:pPr>
            <a:r>
              <a:rPr lang="en-US" altLang="en-US" b="0" dirty="0">
                <a:solidFill>
                  <a:prstClr val="black"/>
                </a:solidFill>
                <a:ea typeface="ＭＳ Ｐゴシック" panose="020B0600070205080204" pitchFamily="34" charset="-128"/>
              </a:rPr>
              <a:t>were enrolled at any time in the first year since leaving high school.</a:t>
            </a:r>
          </a:p>
          <a:p>
            <a:pPr marL="0" indent="0" algn="ctr">
              <a:spcAft>
                <a:spcPts val="1200"/>
              </a:spcAft>
            </a:pPr>
            <a:endParaRPr lang="en-US" altLang="en-US" b="0" dirty="0">
              <a:ea typeface="ＭＳ Ｐゴシック" panose="020B0600070205080204" pitchFamily="34" charset="-128"/>
            </a:endParaRPr>
          </a:p>
        </p:txBody>
      </p:sp>
    </p:spTree>
    <p:extLst>
      <p:ext uri="{BB962C8B-B14F-4D97-AF65-F5344CB8AC3E}">
        <p14:creationId xmlns:p14="http://schemas.microsoft.com/office/powerpoint/2010/main" val="1878743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ctr"/>
            <a:r>
              <a:rPr lang="en-US" altLang="en-US" dirty="0">
                <a:ea typeface="ＭＳ Ｐゴシック" panose="020B0600070205080204" pitchFamily="34" charset="-128"/>
              </a:rPr>
              <a:t>Participants</a:t>
            </a:r>
          </a:p>
        </p:txBody>
      </p:sp>
      <p:sp>
        <p:nvSpPr>
          <p:cNvPr id="6" name="Content Placeholder 2"/>
          <p:cNvSpPr>
            <a:spLocks noGrp="1"/>
          </p:cNvSpPr>
          <p:nvPr>
            <p:ph idx="1"/>
          </p:nvPr>
        </p:nvSpPr>
        <p:spPr/>
        <p:txBody>
          <a:bodyPr>
            <a:normAutofit/>
          </a:bodyPr>
          <a:lstStyle/>
          <a:p>
            <a:pPr>
              <a:spcBef>
                <a:spcPts val="0"/>
              </a:spcBef>
              <a:spcAft>
                <a:spcPts val="1200"/>
              </a:spcAft>
              <a:defRPr/>
            </a:pPr>
            <a:r>
              <a:rPr lang="en-US" altLang="en-US" b="0" dirty="0">
                <a:ea typeface="ＭＳ Ｐゴシック" panose="020B0600070205080204" pitchFamily="34" charset="-128"/>
              </a:rPr>
              <a:t>2,225 survey respondents </a:t>
            </a:r>
          </a:p>
          <a:p>
            <a:pPr>
              <a:spcBef>
                <a:spcPts val="0"/>
              </a:spcBef>
              <a:spcAft>
                <a:spcPts val="1200"/>
              </a:spcAft>
              <a:defRPr/>
            </a:pPr>
            <a:r>
              <a:rPr lang="en-US" altLang="en-US" b="0" dirty="0">
                <a:ea typeface="ＭＳ Ｐゴシック" panose="020B0600070205080204" pitchFamily="34" charset="-128"/>
              </a:rPr>
              <a:t>Identified as having a Specific Learning Disability (SLD)</a:t>
            </a:r>
          </a:p>
          <a:p>
            <a:pPr>
              <a:spcBef>
                <a:spcPts val="0"/>
              </a:spcBef>
              <a:spcAft>
                <a:spcPts val="1200"/>
              </a:spcAft>
              <a:defRPr/>
            </a:pPr>
            <a:r>
              <a:rPr lang="en-US" altLang="en-US" b="0" dirty="0">
                <a:ea typeface="ＭＳ Ｐゴシック" panose="020B0600070205080204" pitchFamily="34" charset="-128"/>
              </a:rPr>
              <a:t>Left public secondary schools during the 2013-2014 school year  </a:t>
            </a:r>
          </a:p>
          <a:p>
            <a:pPr>
              <a:spcBef>
                <a:spcPts val="0"/>
              </a:spcBef>
              <a:spcAft>
                <a:spcPts val="1200"/>
              </a:spcAft>
              <a:defRPr/>
            </a:pPr>
            <a:r>
              <a:rPr lang="en-US" altLang="en-US" b="0" dirty="0">
                <a:ea typeface="ＭＳ Ｐゴシック" panose="020B0600070205080204" pitchFamily="34" charset="-128"/>
              </a:rPr>
              <a:t>Distributed across 208 Washington state schools </a:t>
            </a:r>
          </a:p>
          <a:p>
            <a:pPr>
              <a:spcBef>
                <a:spcPts val="0"/>
              </a:spcBef>
              <a:spcAft>
                <a:spcPts val="1200"/>
              </a:spcAft>
              <a:defRPr/>
            </a:pPr>
            <a:r>
              <a:rPr lang="en-US" altLang="en-US" b="0" dirty="0">
                <a:ea typeface="ＭＳ Ｐゴシック" panose="020B0600070205080204" pitchFamily="34" charset="-128"/>
              </a:rPr>
              <a:t>Schools with fewer than five respondents were excluded from the study</a:t>
            </a:r>
          </a:p>
          <a:p>
            <a:pPr marL="0" indent="0">
              <a:spcBef>
                <a:spcPts val="0"/>
              </a:spcBef>
              <a:spcAft>
                <a:spcPts val="1200"/>
              </a:spcAft>
              <a:defRPr/>
            </a:pPr>
            <a:endParaRPr lang="en-US" altLang="en-US" b="0" dirty="0">
              <a:ea typeface="ＭＳ Ｐゴシック" panose="020B0600070205080204" pitchFamily="34" charset="-128"/>
            </a:endParaRPr>
          </a:p>
          <a:p>
            <a:pPr>
              <a:spcBef>
                <a:spcPts val="0"/>
              </a:spcBef>
              <a:spcAft>
                <a:spcPts val="1200"/>
              </a:spcAft>
              <a:defRPr/>
            </a:pPr>
            <a:endParaRPr lang="en-US" dirty="0"/>
          </a:p>
        </p:txBody>
      </p:sp>
    </p:spTree>
    <p:extLst>
      <p:ext uri="{BB962C8B-B14F-4D97-AF65-F5344CB8AC3E}">
        <p14:creationId xmlns:p14="http://schemas.microsoft.com/office/powerpoint/2010/main" val="150639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pPr algn="ctr"/>
            <a:r>
              <a:rPr lang="en-US" altLang="en-US" dirty="0">
                <a:ea typeface="ＭＳ Ｐゴシック" panose="020B0600070205080204" pitchFamily="34" charset="-128"/>
              </a:rPr>
              <a:t>Predictors for Attending Higher Education</a:t>
            </a:r>
          </a:p>
        </p:txBody>
      </p:sp>
      <p:sp>
        <p:nvSpPr>
          <p:cNvPr id="3" name="Content Placeholder 2"/>
          <p:cNvSpPr>
            <a:spLocks noGrp="1"/>
          </p:cNvSpPr>
          <p:nvPr>
            <p:ph idx="1"/>
          </p:nvPr>
        </p:nvSpPr>
        <p:spPr>
          <a:xfrm>
            <a:off x="1151467" y="2901244"/>
            <a:ext cx="10202333" cy="3275718"/>
          </a:xfrm>
        </p:spPr>
        <p:txBody>
          <a:bodyPr>
            <a:noAutofit/>
          </a:bodyPr>
          <a:lstStyle/>
          <a:p>
            <a:pPr marL="0" indent="0">
              <a:spcAft>
                <a:spcPts val="1200"/>
              </a:spcAft>
              <a:buNone/>
              <a:defRPr/>
            </a:pPr>
            <a:r>
              <a:rPr lang="en-US" altLang="en-US" sz="2600" b="0" dirty="0">
                <a:ea typeface="ＭＳ Ｐゴシック" panose="020B0600070205080204" pitchFamily="34" charset="-128"/>
              </a:rPr>
              <a:t>Overall Probability of SLD Student Participating in Higher Education was 18.7%</a:t>
            </a:r>
          </a:p>
          <a:p>
            <a:pPr>
              <a:spcAft>
                <a:spcPts val="1200"/>
              </a:spcAft>
              <a:defRPr/>
            </a:pPr>
            <a:r>
              <a:rPr lang="en-US" altLang="en-US" sz="2600" b="1" dirty="0">
                <a:ea typeface="ＭＳ Ｐゴシック" panose="020B0600070205080204" pitchFamily="34" charset="-128"/>
              </a:rPr>
              <a:t>Race</a:t>
            </a:r>
            <a:r>
              <a:rPr lang="en-US" altLang="en-US" sz="2600" dirty="0">
                <a:ea typeface="ＭＳ Ｐゴシック" panose="020B0600070205080204" pitchFamily="34" charset="-128"/>
              </a:rPr>
              <a:t>: </a:t>
            </a:r>
            <a:r>
              <a:rPr lang="en-US" altLang="en-US" sz="2600" b="0" dirty="0">
                <a:ea typeface="ＭＳ Ｐゴシック" panose="020B0600070205080204" pitchFamily="34" charset="-128"/>
              </a:rPr>
              <a:t>Students of color were 1.17 times more likely to participate.</a:t>
            </a:r>
          </a:p>
          <a:p>
            <a:pPr>
              <a:spcAft>
                <a:spcPts val="1200"/>
              </a:spcAft>
              <a:defRPr/>
            </a:pPr>
            <a:r>
              <a:rPr lang="en-US" altLang="en-US" sz="2600" b="1" dirty="0">
                <a:ea typeface="ＭＳ Ｐゴシック" panose="020B0600070205080204" pitchFamily="34" charset="-128"/>
              </a:rPr>
              <a:t>Gender</a:t>
            </a:r>
            <a:r>
              <a:rPr lang="en-US" altLang="en-US" sz="2600" dirty="0">
                <a:ea typeface="ＭＳ Ｐゴシック" panose="020B0600070205080204" pitchFamily="34" charset="-128"/>
              </a:rPr>
              <a:t>: </a:t>
            </a:r>
            <a:r>
              <a:rPr lang="en-US" altLang="en-US" sz="2600" b="0" dirty="0">
                <a:ea typeface="ＭＳ Ｐゴシック" panose="020B0600070205080204" pitchFamily="34" charset="-128"/>
              </a:rPr>
              <a:t>Female students were 1.89 times more likely to participate. </a:t>
            </a:r>
            <a:r>
              <a:rPr lang="en-US" sz="2600" b="0" dirty="0">
                <a:ea typeface="Times New Roman" panose="02020603050405020304" pitchFamily="18" charset="0"/>
              </a:rPr>
              <a:t>Female students (24.8%) / Male students (14.8%)</a:t>
            </a:r>
            <a:endParaRPr lang="en-US" altLang="en-US" sz="2600" b="0" dirty="0">
              <a:ea typeface="ＭＳ Ｐゴシック" panose="020B0600070205080204" pitchFamily="34" charset="-128"/>
            </a:endParaRPr>
          </a:p>
          <a:p>
            <a:pPr>
              <a:spcAft>
                <a:spcPts val="1200"/>
              </a:spcAft>
              <a:defRPr/>
            </a:pPr>
            <a:r>
              <a:rPr lang="en-US" altLang="en-US" sz="2600" b="1" dirty="0">
                <a:ea typeface="ＭＳ Ｐゴシック" panose="020B0600070205080204" pitchFamily="34" charset="-128"/>
              </a:rPr>
              <a:t>Primary Language</a:t>
            </a:r>
            <a:r>
              <a:rPr lang="en-US" altLang="en-US" sz="2600" dirty="0">
                <a:ea typeface="ＭＳ Ｐゴシック" panose="020B0600070205080204" pitchFamily="34" charset="-128"/>
              </a:rPr>
              <a:t>: </a:t>
            </a:r>
            <a:r>
              <a:rPr lang="en-US" altLang="en-US" sz="2600" b="0" dirty="0">
                <a:ea typeface="ＭＳ Ｐゴシック" panose="020B0600070205080204" pitchFamily="34" charset="-128"/>
              </a:rPr>
              <a:t>Students who identified English as their primary language were 1.28 times more likely to participate.</a:t>
            </a:r>
          </a:p>
        </p:txBody>
      </p:sp>
    </p:spTree>
    <p:extLst>
      <p:ext uri="{BB962C8B-B14F-4D97-AF65-F5344CB8AC3E}">
        <p14:creationId xmlns:p14="http://schemas.microsoft.com/office/powerpoint/2010/main" val="1733295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56DB-E72A-40C7-8198-663EC156D994}"/>
              </a:ext>
            </a:extLst>
          </p:cNvPr>
          <p:cNvSpPr>
            <a:spLocks noGrp="1"/>
          </p:cNvSpPr>
          <p:nvPr>
            <p:ph type="title"/>
          </p:nvPr>
        </p:nvSpPr>
        <p:spPr/>
        <p:txBody>
          <a:bodyPr/>
          <a:lstStyle/>
          <a:p>
            <a:pPr algn="ctr"/>
            <a:r>
              <a:rPr lang="en-US" dirty="0"/>
              <a:t>Predictors, Continued</a:t>
            </a:r>
          </a:p>
        </p:txBody>
      </p:sp>
      <p:sp>
        <p:nvSpPr>
          <p:cNvPr id="3" name="Content Placeholder 2">
            <a:extLst>
              <a:ext uri="{FF2B5EF4-FFF2-40B4-BE49-F238E27FC236}">
                <a16:creationId xmlns:a16="http://schemas.microsoft.com/office/drawing/2014/main" id="{D9B44E57-EEF2-4A7A-BE97-D07978E1FA2A}"/>
              </a:ext>
            </a:extLst>
          </p:cNvPr>
          <p:cNvSpPr>
            <a:spLocks noGrp="1"/>
          </p:cNvSpPr>
          <p:nvPr>
            <p:ph idx="1"/>
          </p:nvPr>
        </p:nvSpPr>
        <p:spPr>
          <a:xfrm>
            <a:off x="1151467" y="2901243"/>
            <a:ext cx="9968090" cy="3638101"/>
          </a:xfrm>
        </p:spPr>
        <p:txBody>
          <a:bodyPr>
            <a:normAutofit/>
          </a:bodyPr>
          <a:lstStyle/>
          <a:p>
            <a:r>
              <a:rPr lang="en-US" altLang="en-US" b="1" dirty="0">
                <a:ea typeface="ＭＳ Ｐゴシック" panose="020B0600070205080204" pitchFamily="34" charset="-128"/>
              </a:rPr>
              <a:t>LRE Type</a:t>
            </a:r>
            <a:r>
              <a:rPr lang="en-US" altLang="en-US" dirty="0">
                <a:ea typeface="ＭＳ Ｐゴシック" panose="020B0600070205080204" pitchFamily="34" charset="-128"/>
              </a:rPr>
              <a:t>: Students who spent 40% or more of their day in general education classes were 5.15 times more likely to participate.</a:t>
            </a:r>
            <a:r>
              <a:rPr lang="en-US" dirty="0">
                <a:ea typeface="Times New Roman" panose="02020603050405020304" pitchFamily="18" charset="0"/>
              </a:rPr>
              <a:t> </a:t>
            </a:r>
          </a:p>
          <a:p>
            <a:r>
              <a:rPr lang="en-US" altLang="en-US" b="1" dirty="0">
                <a:ea typeface="ＭＳ Ｐゴシック" panose="020B0600070205080204" pitchFamily="34" charset="-128"/>
              </a:rPr>
              <a:t>Exit Status</a:t>
            </a:r>
          </a:p>
          <a:p>
            <a:pPr lvl="1"/>
            <a:r>
              <a:rPr lang="en-US" altLang="en-US" dirty="0">
                <a:ea typeface="ＭＳ Ｐゴシック" panose="020B0600070205080204" pitchFamily="34" charset="-128"/>
              </a:rPr>
              <a:t>Those who graduated or completed a GED were 9.53 times more likely to participate than those who do not.</a:t>
            </a:r>
          </a:p>
          <a:p>
            <a:pPr lvl="1"/>
            <a:r>
              <a:rPr lang="en-US" dirty="0">
                <a:ea typeface="Times New Roman" panose="02020603050405020304" pitchFamily="18" charset="0"/>
              </a:rPr>
              <a:t>Graduated &amp; GED (21.2%) / Drop &amp; Age Out (2.7%)</a:t>
            </a:r>
          </a:p>
          <a:p>
            <a:r>
              <a:rPr lang="en-US" altLang="en-US" b="1" dirty="0">
                <a:ea typeface="ＭＳ Ｐゴシック" panose="020B0600070205080204" pitchFamily="34" charset="-128"/>
              </a:rPr>
              <a:t>Classroom Size</a:t>
            </a:r>
            <a:r>
              <a:rPr lang="en-US" altLang="en-US" dirty="0">
                <a:ea typeface="ＭＳ Ｐゴシック" panose="020B0600070205080204" pitchFamily="34" charset="-128"/>
              </a:rPr>
              <a:t>: Schools with more teachers or fewer students better support higher education participation.</a:t>
            </a:r>
            <a:endParaRPr lang="en-US" dirty="0">
              <a:ea typeface="Times New Roman" panose="02020603050405020304" pitchFamily="18" charset="0"/>
            </a:endParaRPr>
          </a:p>
          <a:p>
            <a:endParaRPr lang="en-US" dirty="0"/>
          </a:p>
        </p:txBody>
      </p:sp>
    </p:spTree>
    <p:extLst>
      <p:ext uri="{BB962C8B-B14F-4D97-AF65-F5344CB8AC3E}">
        <p14:creationId xmlns:p14="http://schemas.microsoft.com/office/powerpoint/2010/main" val="437060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students </a:t>
            </a:r>
            <a:br>
              <a:rPr lang="en-US" dirty="0"/>
            </a:br>
            <a:r>
              <a:rPr lang="en-US" dirty="0"/>
              <a:t>dropping out?</a:t>
            </a:r>
          </a:p>
        </p:txBody>
      </p:sp>
      <p:sp>
        <p:nvSpPr>
          <p:cNvPr id="4" name="Slide Number Placeholder 3"/>
          <p:cNvSpPr>
            <a:spLocks noGrp="1"/>
          </p:cNvSpPr>
          <p:nvPr>
            <p:ph type="sldNum" sz="quarter" idx="12"/>
          </p:nvPr>
        </p:nvSpPr>
        <p:spPr/>
        <p:txBody>
          <a:bodyPr/>
          <a:lstStyle/>
          <a:p>
            <a:fld id="{53322AEA-E043-4D02-A00F-A5B6E4162603}" type="slidenum">
              <a:rPr lang="en-US" smtClean="0"/>
              <a:t>35</a:t>
            </a:fld>
            <a:endParaRPr lang="en-US"/>
          </a:p>
        </p:txBody>
      </p:sp>
    </p:spTree>
    <p:extLst>
      <p:ext uri="{BB962C8B-B14F-4D97-AF65-F5344CB8AC3E}">
        <p14:creationId xmlns:p14="http://schemas.microsoft.com/office/powerpoint/2010/main" val="208909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rPr>
              <a:t>Personal or family needs, social, life issues</a:t>
            </a:r>
          </a:p>
        </p:txBody>
      </p:sp>
      <p:sp>
        <p:nvSpPr>
          <p:cNvPr id="3" name="Content Placeholder 2"/>
          <p:cNvSpPr>
            <a:spLocks noGrp="1"/>
          </p:cNvSpPr>
          <p:nvPr>
            <p:ph idx="1"/>
          </p:nvPr>
        </p:nvSpPr>
        <p:spPr/>
        <p:txBody>
          <a:bodyPr>
            <a:normAutofit/>
          </a:bodyPr>
          <a:lstStyle/>
          <a:p>
            <a:r>
              <a:rPr lang="en-US" dirty="0">
                <a:solidFill>
                  <a:srgbClr val="000000"/>
                </a:solidFill>
                <a:latin typeface="Arial" panose="020B0604020202020204" pitchFamily="34" charset="0"/>
                <a:cs typeface="Arial" panose="020B0604020202020204" pitchFamily="34" charset="0"/>
              </a:rPr>
              <a:t>Mental health issues (depression, anxiety, schizophrenia, “anger issues”)</a:t>
            </a:r>
          </a:p>
          <a:p>
            <a:r>
              <a:rPr lang="en-US" dirty="0">
                <a:solidFill>
                  <a:srgbClr val="000000"/>
                </a:solidFill>
                <a:latin typeface="Arial" panose="020B0604020202020204" pitchFamily="34" charset="0"/>
                <a:cs typeface="Arial" panose="020B0604020202020204" pitchFamily="34" charset="0"/>
              </a:rPr>
              <a:t>Bullying, humiliation from students and teachers</a:t>
            </a:r>
          </a:p>
          <a:p>
            <a:r>
              <a:rPr lang="en-US" dirty="0">
                <a:solidFill>
                  <a:srgbClr val="000000"/>
                </a:solidFill>
                <a:latin typeface="Arial" panose="020B0604020202020204" pitchFamily="34" charset="0"/>
                <a:cs typeface="Arial" panose="020B0604020202020204" pitchFamily="34" charset="0"/>
              </a:rPr>
              <a:t>Pregnancy</a:t>
            </a:r>
          </a:p>
          <a:p>
            <a:r>
              <a:rPr lang="en-US" dirty="0">
                <a:solidFill>
                  <a:srgbClr val="000000"/>
                </a:solidFill>
                <a:latin typeface="Arial" panose="020B0604020202020204" pitchFamily="34" charset="0"/>
                <a:cs typeface="Arial" panose="020B0604020202020204" pitchFamily="34" charset="0"/>
              </a:rPr>
              <a:t>Housing issues, homeless, needing to work</a:t>
            </a:r>
          </a:p>
          <a:p>
            <a:r>
              <a:rPr lang="en-US" dirty="0">
                <a:solidFill>
                  <a:srgbClr val="000000"/>
                </a:solidFill>
                <a:latin typeface="Arial" panose="020B0604020202020204" pitchFamily="34" charset="0"/>
                <a:cs typeface="Arial" panose="020B0604020202020204" pitchFamily="34" charset="0"/>
              </a:rPr>
              <a:t>Didn’t understand disability</a:t>
            </a:r>
          </a:p>
          <a:p>
            <a:pPr lvl="1"/>
            <a:endParaRPr lang="en-US" sz="1400" dirty="0">
              <a:solidFill>
                <a:srgbClr val="000000"/>
              </a:solidFill>
            </a:endParaRPr>
          </a:p>
          <a:p>
            <a:pPr lvl="1"/>
            <a:endParaRPr lang="en-US" sz="1400" dirty="0">
              <a:solidFill>
                <a:srgbClr val="000000"/>
              </a:solidFill>
            </a:endParaRPr>
          </a:p>
          <a:p>
            <a:endParaRPr lang="en-US" sz="1400" dirty="0">
              <a:solidFill>
                <a:srgbClr val="000000"/>
              </a:solidFill>
            </a:endParaRPr>
          </a:p>
        </p:txBody>
      </p:sp>
      <p:sp>
        <p:nvSpPr>
          <p:cNvPr id="5" name="Slide Number Placeholder 4"/>
          <p:cNvSpPr>
            <a:spLocks noGrp="1"/>
          </p:cNvSpPr>
          <p:nvPr>
            <p:ph type="sldNum" sz="quarter" idx="12"/>
          </p:nvPr>
        </p:nvSpPr>
        <p:spPr/>
        <p:txBody>
          <a:bodyPr/>
          <a:lstStyle/>
          <a:p>
            <a:fld id="{53322AEA-E043-4D02-A00F-A5B6E4162603}" type="slidenum">
              <a:rPr lang="en-US" smtClean="0"/>
              <a:t>36</a:t>
            </a:fld>
            <a:endParaRPr lang="en-US"/>
          </a:p>
        </p:txBody>
      </p:sp>
    </p:spTree>
    <p:extLst>
      <p:ext uri="{BB962C8B-B14F-4D97-AF65-F5344CB8AC3E}">
        <p14:creationId xmlns:p14="http://schemas.microsoft.com/office/powerpoint/2010/main" val="2804171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229E7C-A5C5-46F8-A79C-C5C45BDF3A81}"/>
              </a:ext>
            </a:extLst>
          </p:cNvPr>
          <p:cNvSpPr>
            <a:spLocks noGrp="1"/>
          </p:cNvSpPr>
          <p:nvPr>
            <p:ph type="title"/>
          </p:nvPr>
        </p:nvSpPr>
        <p:spPr/>
        <p:txBody>
          <a:bodyPr>
            <a:normAutofit/>
          </a:bodyPr>
          <a:lstStyle/>
          <a:p>
            <a:pPr algn="ctr"/>
            <a:r>
              <a:rPr lang="en-US" sz="4000" dirty="0">
                <a:solidFill>
                  <a:srgbClr val="FFFFFF"/>
                </a:solidFill>
              </a:rPr>
              <a:t>Needs weren’t being met</a:t>
            </a:r>
          </a:p>
        </p:txBody>
      </p:sp>
      <p:sp>
        <p:nvSpPr>
          <p:cNvPr id="5" name="Content Placeholder 4">
            <a:extLst>
              <a:ext uri="{FF2B5EF4-FFF2-40B4-BE49-F238E27FC236}">
                <a16:creationId xmlns:a16="http://schemas.microsoft.com/office/drawing/2014/main" id="{81F24BB5-B884-4CBB-BAE5-1ADB1F7C2350}"/>
              </a:ext>
            </a:extLst>
          </p:cNvPr>
          <p:cNvSpPr>
            <a:spLocks noGrp="1"/>
          </p:cNvSpPr>
          <p:nvPr>
            <p:ph idx="1"/>
          </p:nvPr>
        </p:nvSpPr>
        <p:spPr/>
        <p:txBody>
          <a:bodyPr>
            <a:normAutofit/>
          </a:bodyPr>
          <a:lstStyle/>
          <a:p>
            <a:r>
              <a:rPr lang="en-US" dirty="0">
                <a:solidFill>
                  <a:srgbClr val="000000"/>
                </a:solidFill>
                <a:latin typeface="Arial" panose="020B0604020202020204" pitchFamily="34" charset="0"/>
                <a:cs typeface="Arial" panose="020B0604020202020204" pitchFamily="34" charset="0"/>
              </a:rPr>
              <a:t>More “hands on activities”, vocational classes, “real world”</a:t>
            </a:r>
          </a:p>
          <a:p>
            <a:r>
              <a:rPr lang="en-US" dirty="0">
                <a:solidFill>
                  <a:srgbClr val="000000"/>
                </a:solidFill>
                <a:latin typeface="Arial" panose="020B0604020202020204" pitchFamily="34" charset="0"/>
                <a:cs typeface="Arial" panose="020B0604020202020204" pitchFamily="34" charset="0"/>
              </a:rPr>
              <a:t>“If I would have more support like academic support, more time to complete assignments and support from the teacher I would had stayed in school.”</a:t>
            </a:r>
          </a:p>
          <a:p>
            <a:endParaRPr lang="en-US" sz="2000" dirty="0">
              <a:solidFill>
                <a:srgbClr val="000000"/>
              </a:solidFill>
            </a:endParaRPr>
          </a:p>
        </p:txBody>
      </p:sp>
      <p:sp>
        <p:nvSpPr>
          <p:cNvPr id="3" name="Slide Number Placeholder 2"/>
          <p:cNvSpPr>
            <a:spLocks noGrp="1"/>
          </p:cNvSpPr>
          <p:nvPr>
            <p:ph type="sldNum" sz="quarter" idx="12"/>
          </p:nvPr>
        </p:nvSpPr>
        <p:spPr/>
        <p:txBody>
          <a:bodyPr/>
          <a:lstStyle/>
          <a:p>
            <a:fld id="{53322AEA-E043-4D02-A00F-A5B6E4162603}" type="slidenum">
              <a:rPr lang="en-US" smtClean="0"/>
              <a:t>37</a:t>
            </a:fld>
            <a:endParaRPr lang="en-US"/>
          </a:p>
        </p:txBody>
      </p:sp>
    </p:spTree>
    <p:extLst>
      <p:ext uri="{BB962C8B-B14F-4D97-AF65-F5344CB8AC3E}">
        <p14:creationId xmlns:p14="http://schemas.microsoft.com/office/powerpoint/2010/main" val="557933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rPr>
              <a:t>Capacity</a:t>
            </a:r>
          </a:p>
        </p:txBody>
      </p:sp>
      <p:sp>
        <p:nvSpPr>
          <p:cNvPr id="3" name="Content Placeholder 2"/>
          <p:cNvSpPr>
            <a:spLocks noGrp="1"/>
          </p:cNvSpPr>
          <p:nvPr>
            <p:ph idx="1"/>
          </p:nvPr>
        </p:nvSpPr>
        <p:spPr>
          <a:xfrm>
            <a:off x="1151467" y="2901244"/>
            <a:ext cx="10447558" cy="3275718"/>
          </a:xfrm>
        </p:spPr>
        <p:txBody>
          <a:bodyPr>
            <a:normAutofit/>
          </a:bodyPr>
          <a:lstStyle/>
          <a:p>
            <a:r>
              <a:rPr lang="en-US" dirty="0">
                <a:solidFill>
                  <a:srgbClr val="000000"/>
                </a:solidFill>
                <a:latin typeface="Arial" panose="020B0604020202020204" pitchFamily="34" charset="0"/>
                <a:cs typeface="Arial" panose="020B0604020202020204" pitchFamily="34" charset="0"/>
              </a:rPr>
              <a:t>Got too far behind with health issues</a:t>
            </a:r>
          </a:p>
          <a:p>
            <a:r>
              <a:rPr lang="en-US" dirty="0">
                <a:solidFill>
                  <a:srgbClr val="000000"/>
                </a:solidFill>
                <a:latin typeface="Arial" panose="020B0604020202020204" pitchFamily="34" charset="0"/>
                <a:cs typeface="Arial" panose="020B0604020202020204" pitchFamily="34" charset="0"/>
              </a:rPr>
              <a:t>Taking care of grandparents, siblings, family members</a:t>
            </a:r>
          </a:p>
          <a:p>
            <a:r>
              <a:rPr lang="en-US" dirty="0">
                <a:solidFill>
                  <a:srgbClr val="000000"/>
                </a:solidFill>
                <a:latin typeface="Arial" panose="020B0604020202020204" pitchFamily="34" charset="0"/>
                <a:cs typeface="Arial" panose="020B0604020202020204" pitchFamily="34" charset="0"/>
              </a:rPr>
              <a:t>“If had a car.  Was hard to get to and from school so I gave up.”</a:t>
            </a:r>
          </a:p>
          <a:p>
            <a:r>
              <a:rPr lang="en-US" dirty="0">
                <a:solidFill>
                  <a:srgbClr val="000000"/>
                </a:solidFill>
                <a:latin typeface="Arial" panose="020B0604020202020204" pitchFamily="34" charset="0"/>
                <a:cs typeface="Arial" panose="020B0604020202020204" pitchFamily="34" charset="0"/>
              </a:rPr>
              <a:t>“Not having to pay rent, bills, groceries.  Richard had no place to live.”</a:t>
            </a:r>
          </a:p>
          <a:p>
            <a:pPr lvl="1"/>
            <a:endParaRPr lang="en-US" sz="1900" dirty="0">
              <a:solidFill>
                <a:srgbClr val="000000"/>
              </a:solidFill>
            </a:endParaRPr>
          </a:p>
          <a:p>
            <a:endParaRPr lang="en-US" sz="1900" dirty="0">
              <a:solidFill>
                <a:srgbClr val="000000"/>
              </a:solidFill>
            </a:endParaRPr>
          </a:p>
        </p:txBody>
      </p:sp>
      <p:sp>
        <p:nvSpPr>
          <p:cNvPr id="5" name="Slide Number Placeholder 4"/>
          <p:cNvSpPr>
            <a:spLocks noGrp="1"/>
          </p:cNvSpPr>
          <p:nvPr>
            <p:ph type="sldNum" sz="quarter" idx="12"/>
          </p:nvPr>
        </p:nvSpPr>
        <p:spPr/>
        <p:txBody>
          <a:bodyPr/>
          <a:lstStyle/>
          <a:p>
            <a:fld id="{53322AEA-E043-4D02-A00F-A5B6E4162603}" type="slidenum">
              <a:rPr lang="en-US" smtClean="0"/>
              <a:t>38</a:t>
            </a:fld>
            <a:endParaRPr lang="en-US"/>
          </a:p>
        </p:txBody>
      </p:sp>
    </p:spTree>
    <p:extLst>
      <p:ext uri="{BB962C8B-B14F-4D97-AF65-F5344CB8AC3E}">
        <p14:creationId xmlns:p14="http://schemas.microsoft.com/office/powerpoint/2010/main" val="3882589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FFFF"/>
                </a:solidFill>
              </a:rPr>
              <a:t>Too far behind (credits)</a:t>
            </a:r>
          </a:p>
        </p:txBody>
      </p:sp>
      <p:sp>
        <p:nvSpPr>
          <p:cNvPr id="3" name="Content Placeholder 2"/>
          <p:cNvSpPr>
            <a:spLocks noGrp="1"/>
          </p:cNvSpPr>
          <p:nvPr>
            <p:ph idx="1"/>
          </p:nvPr>
        </p:nvSpPr>
        <p:spPr/>
        <p:txBody>
          <a:bodyPr>
            <a:normAutofit/>
          </a:bodyPr>
          <a:lstStyle/>
          <a:p>
            <a:r>
              <a:rPr lang="en-US" dirty="0">
                <a:solidFill>
                  <a:srgbClr val="000000"/>
                </a:solidFill>
                <a:latin typeface="Arial" panose="020B0604020202020204" pitchFamily="34" charset="0"/>
                <a:cs typeface="Arial" panose="020B0604020202020204" pitchFamily="34" charset="0"/>
              </a:rPr>
              <a:t>“I’m in foster care. Didn't have enough credits to graduate.”</a:t>
            </a:r>
          </a:p>
          <a:p>
            <a:r>
              <a:rPr lang="en-US" dirty="0">
                <a:solidFill>
                  <a:srgbClr val="000000"/>
                </a:solidFill>
                <a:latin typeface="Arial" panose="020B0604020202020204" pitchFamily="34" charset="0"/>
                <a:cs typeface="Arial" panose="020B0604020202020204" pitchFamily="34" charset="0"/>
              </a:rPr>
              <a:t>“(Young person) was incarcerated for a period of time, and had difficulty getting back to his education.”</a:t>
            </a:r>
          </a:p>
          <a:p>
            <a:pPr lvl="1"/>
            <a:endParaRPr lang="en-US" sz="1900" dirty="0">
              <a:solidFill>
                <a:srgbClr val="000000"/>
              </a:solidFill>
            </a:endParaRPr>
          </a:p>
          <a:p>
            <a:endParaRPr lang="en-US" sz="1900" dirty="0">
              <a:solidFill>
                <a:srgbClr val="000000"/>
              </a:solidFill>
            </a:endParaRPr>
          </a:p>
        </p:txBody>
      </p:sp>
      <p:sp>
        <p:nvSpPr>
          <p:cNvPr id="5" name="Slide Number Placeholder 4"/>
          <p:cNvSpPr>
            <a:spLocks noGrp="1"/>
          </p:cNvSpPr>
          <p:nvPr>
            <p:ph type="sldNum" sz="quarter" idx="12"/>
          </p:nvPr>
        </p:nvSpPr>
        <p:spPr/>
        <p:txBody>
          <a:bodyPr/>
          <a:lstStyle/>
          <a:p>
            <a:fld id="{53322AEA-E043-4D02-A00F-A5B6E4162603}" type="slidenum">
              <a:rPr lang="en-US" smtClean="0"/>
              <a:t>39</a:t>
            </a:fld>
            <a:endParaRPr lang="en-US"/>
          </a:p>
        </p:txBody>
      </p:sp>
    </p:spTree>
    <p:extLst>
      <p:ext uri="{BB962C8B-B14F-4D97-AF65-F5344CB8AC3E}">
        <p14:creationId xmlns:p14="http://schemas.microsoft.com/office/powerpoint/2010/main" val="1884872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3DD66-AB8D-43AD-B3FB-5317CCAF966D}"/>
              </a:ext>
            </a:extLst>
          </p:cNvPr>
          <p:cNvSpPr>
            <a:spLocks noGrp="1"/>
          </p:cNvSpPr>
          <p:nvPr>
            <p:ph type="title"/>
          </p:nvPr>
        </p:nvSpPr>
        <p:spPr/>
        <p:txBody>
          <a:bodyPr>
            <a:normAutofit/>
          </a:bodyPr>
          <a:lstStyle/>
          <a:p>
            <a:pPr algn="ctr"/>
            <a:r>
              <a:rPr lang="en-US" sz="4000" dirty="0">
                <a:solidFill>
                  <a:srgbClr val="FFFFFF"/>
                </a:solidFill>
              </a:rPr>
              <a:t>What Does the Research Say?</a:t>
            </a:r>
            <a:br>
              <a:rPr lang="en-US" sz="4000" dirty="0">
                <a:solidFill>
                  <a:srgbClr val="FFFFFF"/>
                </a:solidFill>
              </a:rPr>
            </a:br>
            <a:r>
              <a:rPr lang="en-US" sz="4000" dirty="0">
                <a:solidFill>
                  <a:srgbClr val="FFFFFF"/>
                </a:solidFill>
              </a:rPr>
              <a:t>(Research Based)</a:t>
            </a:r>
          </a:p>
        </p:txBody>
      </p:sp>
      <p:sp>
        <p:nvSpPr>
          <p:cNvPr id="3" name="Content Placeholder 2">
            <a:extLst>
              <a:ext uri="{FF2B5EF4-FFF2-40B4-BE49-F238E27FC236}">
                <a16:creationId xmlns:a16="http://schemas.microsoft.com/office/drawing/2014/main" id="{2F2E83FC-3DC5-4740-B3CC-FCE32168D18E}"/>
              </a:ext>
            </a:extLst>
          </p:cNvPr>
          <p:cNvSpPr>
            <a:spLocks noGrp="1"/>
          </p:cNvSpPr>
          <p:nvPr>
            <p:ph sz="half" idx="1"/>
          </p:nvPr>
        </p:nvSpPr>
        <p:spPr>
          <a:xfrm>
            <a:off x="838200" y="2753935"/>
            <a:ext cx="5473390" cy="3423027"/>
          </a:xfrm>
        </p:spPr>
        <p:txBody>
          <a:bodyPr>
            <a:normAutofit/>
          </a:bodyPr>
          <a:lstStyle/>
          <a:p>
            <a:pPr>
              <a:spcAft>
                <a:spcPts val="450"/>
              </a:spcAft>
            </a:pPr>
            <a:r>
              <a:rPr lang="en-US" dirty="0"/>
              <a:t>Inclusion in General Education</a:t>
            </a:r>
          </a:p>
          <a:p>
            <a:pPr>
              <a:spcAft>
                <a:spcPts val="450"/>
              </a:spcAft>
            </a:pPr>
            <a:r>
              <a:rPr lang="en-US" dirty="0"/>
              <a:t>Occupational Courses</a:t>
            </a:r>
          </a:p>
          <a:p>
            <a:pPr>
              <a:spcAft>
                <a:spcPts val="450"/>
              </a:spcAft>
            </a:pPr>
            <a:r>
              <a:rPr lang="en-US" dirty="0"/>
              <a:t>Paid Work Experience  </a:t>
            </a:r>
          </a:p>
          <a:p>
            <a:pPr>
              <a:spcAft>
                <a:spcPts val="450"/>
              </a:spcAft>
            </a:pPr>
            <a:r>
              <a:rPr lang="en-US" dirty="0"/>
              <a:t>Self-Care/Independent Living Skills </a:t>
            </a:r>
          </a:p>
          <a:p>
            <a:endParaRPr lang="en-US" dirty="0"/>
          </a:p>
          <a:p>
            <a:endParaRPr lang="en-US" dirty="0"/>
          </a:p>
        </p:txBody>
      </p:sp>
      <p:sp>
        <p:nvSpPr>
          <p:cNvPr id="4" name="Content Placeholder 3"/>
          <p:cNvSpPr>
            <a:spLocks noGrp="1"/>
          </p:cNvSpPr>
          <p:nvPr>
            <p:ph sz="half" idx="2"/>
          </p:nvPr>
        </p:nvSpPr>
        <p:spPr>
          <a:xfrm>
            <a:off x="6612672" y="2753935"/>
            <a:ext cx="4741127" cy="3423028"/>
          </a:xfrm>
        </p:spPr>
        <p:txBody>
          <a:bodyPr>
            <a:normAutofit/>
          </a:bodyPr>
          <a:lstStyle/>
          <a:p>
            <a:pPr>
              <a:lnSpc>
                <a:spcPct val="100000"/>
              </a:lnSpc>
            </a:pPr>
            <a:r>
              <a:rPr lang="en-US" dirty="0"/>
              <a:t>Transition Program</a:t>
            </a:r>
          </a:p>
          <a:p>
            <a:pPr>
              <a:lnSpc>
                <a:spcPct val="100000"/>
              </a:lnSpc>
            </a:pPr>
            <a:r>
              <a:rPr lang="en-US" dirty="0"/>
              <a:t>Vocational Education </a:t>
            </a:r>
          </a:p>
          <a:p>
            <a:pPr>
              <a:lnSpc>
                <a:spcPct val="100000"/>
              </a:lnSpc>
            </a:pPr>
            <a:r>
              <a:rPr lang="en-US" dirty="0"/>
              <a:t>Work Study</a:t>
            </a:r>
          </a:p>
          <a:p>
            <a:pPr>
              <a:lnSpc>
                <a:spcPct val="100000"/>
              </a:lnSpc>
            </a:pPr>
            <a:r>
              <a:rPr lang="en-US" dirty="0"/>
              <a:t>Youth Autonomy</a:t>
            </a:r>
          </a:p>
        </p:txBody>
      </p:sp>
      <p:sp>
        <p:nvSpPr>
          <p:cNvPr id="5" name="Rectangle 4"/>
          <p:cNvSpPr/>
          <p:nvPr/>
        </p:nvSpPr>
        <p:spPr>
          <a:xfrm>
            <a:off x="838048" y="5807630"/>
            <a:ext cx="7051867" cy="523220"/>
          </a:xfrm>
          <a:prstGeom prst="rect">
            <a:avLst/>
          </a:prstGeom>
        </p:spPr>
        <p:txBody>
          <a:bodyPr wrap="none">
            <a:spAutoFit/>
          </a:bodyPr>
          <a:lstStyle/>
          <a:p>
            <a:r>
              <a:rPr lang="en-US" sz="2800" dirty="0"/>
              <a:t>Predictors of Post-School Success (NTACT, </a:t>
            </a:r>
            <a:r>
              <a:rPr lang="en-US" sz="2800" dirty="0" err="1"/>
              <a:t>n.d.</a:t>
            </a:r>
            <a:r>
              <a:rPr lang="en-US" sz="2800" dirty="0"/>
              <a:t>) </a:t>
            </a:r>
          </a:p>
        </p:txBody>
      </p:sp>
      <p:sp>
        <p:nvSpPr>
          <p:cNvPr id="7" name="Slide Number Placeholder 6"/>
          <p:cNvSpPr>
            <a:spLocks noGrp="1"/>
          </p:cNvSpPr>
          <p:nvPr>
            <p:ph type="sldNum" sz="quarter" idx="12"/>
          </p:nvPr>
        </p:nvSpPr>
        <p:spPr/>
        <p:txBody>
          <a:bodyPr/>
          <a:lstStyle/>
          <a:p>
            <a:fld id="{53322AEA-E043-4D02-A00F-A5B6E4162603}" type="slidenum">
              <a:rPr lang="en-US" smtClean="0"/>
              <a:t>40</a:t>
            </a:fld>
            <a:endParaRPr lang="en-US"/>
          </a:p>
        </p:txBody>
      </p:sp>
    </p:spTree>
    <p:extLst>
      <p:ext uri="{BB962C8B-B14F-4D97-AF65-F5344CB8AC3E}">
        <p14:creationId xmlns:p14="http://schemas.microsoft.com/office/powerpoint/2010/main" val="2721598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3DD66-AB8D-43AD-B3FB-5317CCAF966D}"/>
              </a:ext>
            </a:extLst>
          </p:cNvPr>
          <p:cNvSpPr>
            <a:spLocks noGrp="1"/>
          </p:cNvSpPr>
          <p:nvPr>
            <p:ph type="title"/>
          </p:nvPr>
        </p:nvSpPr>
        <p:spPr/>
        <p:txBody>
          <a:bodyPr>
            <a:normAutofit/>
          </a:bodyPr>
          <a:lstStyle/>
          <a:p>
            <a:pPr algn="ctr"/>
            <a:r>
              <a:rPr lang="en-US" sz="4000" dirty="0">
                <a:solidFill>
                  <a:srgbClr val="FFFFFF"/>
                </a:solidFill>
              </a:rPr>
              <a:t>What Does the Research Say?</a:t>
            </a:r>
            <a:br>
              <a:rPr lang="en-US" sz="4000" dirty="0">
                <a:solidFill>
                  <a:srgbClr val="FFFFFF"/>
                </a:solidFill>
              </a:rPr>
            </a:br>
            <a:r>
              <a:rPr lang="en-US" sz="4000" dirty="0">
                <a:solidFill>
                  <a:srgbClr val="FFFFFF"/>
                </a:solidFill>
              </a:rPr>
              <a:t>(Promising)</a:t>
            </a:r>
          </a:p>
        </p:txBody>
      </p:sp>
      <p:sp>
        <p:nvSpPr>
          <p:cNvPr id="3" name="Content Placeholder 2">
            <a:extLst>
              <a:ext uri="{FF2B5EF4-FFF2-40B4-BE49-F238E27FC236}">
                <a16:creationId xmlns:a16="http://schemas.microsoft.com/office/drawing/2014/main" id="{2F2E83FC-3DC5-4740-B3CC-FCE32168D18E}"/>
              </a:ext>
            </a:extLst>
          </p:cNvPr>
          <p:cNvSpPr>
            <a:spLocks noGrp="1"/>
          </p:cNvSpPr>
          <p:nvPr>
            <p:ph sz="half" idx="1"/>
          </p:nvPr>
        </p:nvSpPr>
        <p:spPr/>
        <p:txBody>
          <a:bodyPr>
            <a:normAutofit/>
          </a:bodyPr>
          <a:lstStyle/>
          <a:p>
            <a:pPr marL="285750" indent="-285750">
              <a:spcAft>
                <a:spcPts val="450"/>
              </a:spcAft>
            </a:pPr>
            <a:r>
              <a:rPr lang="en-US" dirty="0"/>
              <a:t>Career Awareness</a:t>
            </a:r>
          </a:p>
          <a:p>
            <a:pPr marL="285750" indent="-285750">
              <a:spcAft>
                <a:spcPts val="450"/>
              </a:spcAft>
            </a:pPr>
            <a:r>
              <a:rPr lang="en-US" dirty="0"/>
              <a:t>Community Experiences</a:t>
            </a:r>
          </a:p>
          <a:p>
            <a:pPr marL="285750" indent="-285750">
              <a:spcAft>
                <a:spcPts val="450"/>
              </a:spcAft>
            </a:pPr>
            <a:r>
              <a:rPr lang="en-US" dirty="0"/>
              <a:t>Exit Exam Requirements/</a:t>
            </a:r>
            <a:br>
              <a:rPr lang="en-US" dirty="0"/>
            </a:br>
            <a:r>
              <a:rPr lang="en-US" dirty="0"/>
              <a:t>High School Diploma Status</a:t>
            </a:r>
          </a:p>
          <a:p>
            <a:pPr marL="285750" indent="-285750">
              <a:spcAft>
                <a:spcPts val="450"/>
              </a:spcAft>
            </a:pPr>
            <a:r>
              <a:rPr lang="en-US" dirty="0"/>
              <a:t>Interagency Collaboration</a:t>
            </a:r>
          </a:p>
          <a:p>
            <a:endParaRPr lang="en-US" dirty="0"/>
          </a:p>
          <a:p>
            <a:endParaRPr lang="en-US" dirty="0"/>
          </a:p>
          <a:p>
            <a:endParaRPr lang="en-US" dirty="0"/>
          </a:p>
          <a:p>
            <a:endParaRPr lang="en-US" dirty="0"/>
          </a:p>
          <a:p>
            <a:endParaRPr lang="en-US" dirty="0"/>
          </a:p>
          <a:p>
            <a:endParaRPr lang="en-US" dirty="0"/>
          </a:p>
        </p:txBody>
      </p:sp>
      <p:sp>
        <p:nvSpPr>
          <p:cNvPr id="6" name="Content Placeholder 5"/>
          <p:cNvSpPr>
            <a:spLocks noGrp="1"/>
          </p:cNvSpPr>
          <p:nvPr>
            <p:ph sz="half" idx="2"/>
          </p:nvPr>
        </p:nvSpPr>
        <p:spPr>
          <a:xfrm>
            <a:off x="6172200" y="2753935"/>
            <a:ext cx="5547732" cy="3423028"/>
          </a:xfrm>
        </p:spPr>
        <p:txBody>
          <a:bodyPr>
            <a:normAutofit/>
          </a:bodyPr>
          <a:lstStyle/>
          <a:p>
            <a:pPr marL="285750" indent="-285750">
              <a:spcAft>
                <a:spcPts val="450"/>
              </a:spcAft>
            </a:pPr>
            <a:r>
              <a:rPr lang="en-US" dirty="0"/>
              <a:t>Parental Involvement</a:t>
            </a:r>
          </a:p>
          <a:p>
            <a:pPr marL="285750" indent="-285750">
              <a:spcAft>
                <a:spcPts val="450"/>
              </a:spcAft>
            </a:pPr>
            <a:r>
              <a:rPr lang="en-US" dirty="0"/>
              <a:t>Program of Study </a:t>
            </a:r>
          </a:p>
          <a:p>
            <a:pPr marL="285750" indent="-285750">
              <a:spcAft>
                <a:spcPts val="450"/>
              </a:spcAft>
            </a:pPr>
            <a:r>
              <a:rPr lang="en-US" dirty="0"/>
              <a:t>Self-Advocacy/Self-Determination</a:t>
            </a:r>
          </a:p>
          <a:p>
            <a:pPr marL="285750" indent="-285750">
              <a:spcAft>
                <a:spcPts val="450"/>
              </a:spcAft>
            </a:pPr>
            <a:r>
              <a:rPr lang="en-US" dirty="0"/>
              <a:t>Social Skills </a:t>
            </a:r>
          </a:p>
          <a:p>
            <a:pPr marL="285750" indent="-285750">
              <a:spcAft>
                <a:spcPts val="450"/>
              </a:spcAft>
            </a:pPr>
            <a:r>
              <a:rPr lang="en-US" dirty="0"/>
              <a:t>Student Support</a:t>
            </a:r>
          </a:p>
          <a:p>
            <a:endParaRPr lang="en-US" dirty="0"/>
          </a:p>
        </p:txBody>
      </p:sp>
      <p:sp>
        <p:nvSpPr>
          <p:cNvPr id="5" name="Slide Number Placeholder 4"/>
          <p:cNvSpPr>
            <a:spLocks noGrp="1"/>
          </p:cNvSpPr>
          <p:nvPr>
            <p:ph type="sldNum" sz="quarter" idx="12"/>
          </p:nvPr>
        </p:nvSpPr>
        <p:spPr/>
        <p:txBody>
          <a:bodyPr/>
          <a:lstStyle/>
          <a:p>
            <a:fld id="{53322AEA-E043-4D02-A00F-A5B6E4162603}" type="slidenum">
              <a:rPr lang="en-US" smtClean="0"/>
              <a:t>41</a:t>
            </a:fld>
            <a:endParaRPr lang="en-US" dirty="0"/>
          </a:p>
        </p:txBody>
      </p:sp>
      <p:sp>
        <p:nvSpPr>
          <p:cNvPr id="9" name="Rectangle 8"/>
          <p:cNvSpPr/>
          <p:nvPr/>
        </p:nvSpPr>
        <p:spPr>
          <a:xfrm>
            <a:off x="838048" y="5807630"/>
            <a:ext cx="7051867" cy="523220"/>
          </a:xfrm>
          <a:prstGeom prst="rect">
            <a:avLst/>
          </a:prstGeom>
        </p:spPr>
        <p:txBody>
          <a:bodyPr wrap="none">
            <a:spAutoFit/>
          </a:bodyPr>
          <a:lstStyle/>
          <a:p>
            <a:r>
              <a:rPr lang="en-US" sz="2800" dirty="0"/>
              <a:t>Predictors of Post-School Success (NTACT, </a:t>
            </a:r>
            <a:r>
              <a:rPr lang="en-US" sz="2800" dirty="0" err="1"/>
              <a:t>n.d.</a:t>
            </a:r>
            <a:r>
              <a:rPr lang="en-US" sz="2800" dirty="0"/>
              <a:t>) </a:t>
            </a:r>
          </a:p>
        </p:txBody>
      </p:sp>
    </p:spTree>
    <p:extLst>
      <p:ext uri="{BB962C8B-B14F-4D97-AF65-F5344CB8AC3E}">
        <p14:creationId xmlns:p14="http://schemas.microsoft.com/office/powerpoint/2010/main" val="1807768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Predictors</a:t>
            </a:r>
          </a:p>
        </p:txBody>
      </p:sp>
      <p:sp>
        <p:nvSpPr>
          <p:cNvPr id="3" name="Content Placeholder 2"/>
          <p:cNvSpPr>
            <a:spLocks noGrp="1"/>
          </p:cNvSpPr>
          <p:nvPr>
            <p:ph idx="1"/>
          </p:nvPr>
        </p:nvSpPr>
        <p:spPr/>
        <p:txBody>
          <a:bodyPr/>
          <a:lstStyle/>
          <a:p>
            <a:r>
              <a:rPr lang="en-US" dirty="0"/>
              <a:t>Which are the easiest to implement?</a:t>
            </a:r>
          </a:p>
          <a:p>
            <a:r>
              <a:rPr lang="en-US" dirty="0"/>
              <a:t>Which are the most difficult?</a:t>
            </a:r>
          </a:p>
          <a:p>
            <a:r>
              <a:rPr lang="en-US" dirty="0"/>
              <a:t>What are examples in your schools where these are implemented?</a:t>
            </a:r>
          </a:p>
        </p:txBody>
      </p:sp>
      <p:sp>
        <p:nvSpPr>
          <p:cNvPr id="5" name="Slide Number Placeholder 4"/>
          <p:cNvSpPr>
            <a:spLocks noGrp="1"/>
          </p:cNvSpPr>
          <p:nvPr>
            <p:ph type="sldNum" sz="quarter" idx="12"/>
          </p:nvPr>
        </p:nvSpPr>
        <p:spPr/>
        <p:txBody>
          <a:bodyPr/>
          <a:lstStyle/>
          <a:p>
            <a:fld id="{53322AEA-E043-4D02-A00F-A5B6E4162603}" type="slidenum">
              <a:rPr lang="en-US" smtClean="0"/>
              <a:t>42</a:t>
            </a:fld>
            <a:endParaRPr lang="en-US"/>
          </a:p>
        </p:txBody>
      </p:sp>
    </p:spTree>
    <p:extLst>
      <p:ext uri="{BB962C8B-B14F-4D97-AF65-F5344CB8AC3E}">
        <p14:creationId xmlns:p14="http://schemas.microsoft.com/office/powerpoint/2010/main" val="14566999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Information</a:t>
            </a:r>
          </a:p>
        </p:txBody>
      </p:sp>
      <p:sp>
        <p:nvSpPr>
          <p:cNvPr id="3" name="Content Placeholder 2"/>
          <p:cNvSpPr>
            <a:spLocks noGrp="1"/>
          </p:cNvSpPr>
          <p:nvPr>
            <p:ph idx="1"/>
          </p:nvPr>
        </p:nvSpPr>
        <p:spPr/>
        <p:txBody>
          <a:bodyPr>
            <a:normAutofit lnSpcReduction="10000"/>
          </a:bodyPr>
          <a:lstStyle/>
          <a:p>
            <a:pPr marL="0" indent="0">
              <a:spcBef>
                <a:spcPts val="0"/>
              </a:spcBef>
              <a:buSzPct val="25000"/>
              <a:buNone/>
            </a:pPr>
            <a:r>
              <a:rPr lang="en-US" dirty="0">
                <a:solidFill>
                  <a:schemeClr val="dk1"/>
                </a:solidFill>
                <a:ea typeface="Calibri"/>
                <a:sym typeface="Calibri"/>
              </a:rPr>
              <a:t>Dr. Brendon Taga</a:t>
            </a:r>
          </a:p>
          <a:p>
            <a:pPr marL="0" indent="0">
              <a:spcBef>
                <a:spcPts val="0"/>
              </a:spcBef>
              <a:buSzPct val="25000"/>
              <a:buNone/>
            </a:pPr>
            <a:r>
              <a:rPr lang="en-US" dirty="0">
                <a:solidFill>
                  <a:schemeClr val="dk1"/>
                </a:solidFill>
                <a:ea typeface="Calibri"/>
                <a:sym typeface="Calibri"/>
                <a:hlinkClick r:id="rId3"/>
              </a:rPr>
              <a:t>tagab@seattleu.edu</a:t>
            </a:r>
            <a:r>
              <a:rPr lang="en-US" dirty="0">
                <a:solidFill>
                  <a:schemeClr val="dk1"/>
                </a:solidFill>
                <a:ea typeface="Calibri"/>
                <a:sym typeface="Calibri"/>
              </a:rPr>
              <a:t> </a:t>
            </a:r>
          </a:p>
          <a:p>
            <a:pPr marL="0" indent="0">
              <a:spcBef>
                <a:spcPts val="0"/>
              </a:spcBef>
              <a:buSzPct val="25000"/>
              <a:buNone/>
            </a:pPr>
            <a:endParaRPr lang="en-US" dirty="0">
              <a:solidFill>
                <a:schemeClr val="dk1"/>
              </a:solidFill>
              <a:ea typeface="Calibri"/>
              <a:sym typeface="Calibri"/>
            </a:endParaRPr>
          </a:p>
          <a:p>
            <a:pPr marL="0" indent="0">
              <a:spcBef>
                <a:spcPts val="0"/>
              </a:spcBef>
              <a:buSzPct val="25000"/>
              <a:buNone/>
            </a:pPr>
            <a:r>
              <a:rPr lang="en-US" dirty="0">
                <a:solidFill>
                  <a:schemeClr val="dk1"/>
                </a:solidFill>
                <a:ea typeface="Calibri"/>
                <a:sym typeface="Calibri"/>
              </a:rPr>
              <a:t>Dr. Cinda Johnson</a:t>
            </a:r>
          </a:p>
          <a:p>
            <a:pPr marL="0" indent="0">
              <a:spcBef>
                <a:spcPts val="0"/>
              </a:spcBef>
              <a:buSzPct val="25000"/>
              <a:buNone/>
            </a:pPr>
            <a:r>
              <a:rPr lang="en-US" dirty="0">
                <a:solidFill>
                  <a:schemeClr val="dk1"/>
                </a:solidFill>
                <a:ea typeface="Calibri"/>
                <a:sym typeface="Calibri"/>
                <a:hlinkClick r:id="rId4"/>
              </a:rPr>
              <a:t>cinda@seattleu.edu</a:t>
            </a:r>
            <a:r>
              <a:rPr lang="en-US" dirty="0">
                <a:solidFill>
                  <a:schemeClr val="dk1"/>
                </a:solidFill>
                <a:ea typeface="Calibri"/>
                <a:sym typeface="Calibri"/>
              </a:rPr>
              <a:t> </a:t>
            </a:r>
          </a:p>
          <a:p>
            <a:pPr marL="0" indent="0">
              <a:spcBef>
                <a:spcPts val="0"/>
              </a:spcBef>
              <a:buSzPct val="25000"/>
              <a:buNone/>
            </a:pPr>
            <a:endParaRPr lang="en-US" b="1" dirty="0">
              <a:solidFill>
                <a:schemeClr val="dk1"/>
              </a:solidFill>
              <a:ea typeface="Calibri"/>
              <a:sym typeface="Calibri"/>
            </a:endParaRPr>
          </a:p>
          <a:p>
            <a:pPr marL="0" indent="0">
              <a:spcBef>
                <a:spcPts val="0"/>
              </a:spcBef>
              <a:buClr>
                <a:schemeClr val="dk1"/>
              </a:buClr>
              <a:buSzPct val="25000"/>
              <a:buNone/>
            </a:pPr>
            <a:endParaRPr lang="en-US" u="sng" dirty="0">
              <a:solidFill>
                <a:schemeClr val="hlink"/>
              </a:solidFill>
              <a:ea typeface="Arial"/>
              <a:cs typeface="Arial"/>
              <a:sym typeface="Arial"/>
              <a:hlinkClick r:id="rId5"/>
            </a:endParaRPr>
          </a:p>
          <a:p>
            <a:pPr marL="0" indent="0">
              <a:spcBef>
                <a:spcPts val="0"/>
              </a:spcBef>
              <a:buClr>
                <a:schemeClr val="dk1"/>
              </a:buClr>
              <a:buSzPct val="25000"/>
              <a:buNone/>
            </a:pPr>
            <a:r>
              <a:rPr lang="en-US" dirty="0">
                <a:solidFill>
                  <a:schemeClr val="dk1"/>
                </a:solidFill>
                <a:ea typeface="Calibri"/>
                <a:sym typeface="Calibri"/>
              </a:rPr>
              <a:t>Center for Change in Transition Services</a:t>
            </a:r>
          </a:p>
          <a:p>
            <a:pPr marL="0" indent="0">
              <a:spcBef>
                <a:spcPts val="0"/>
              </a:spcBef>
              <a:buClr>
                <a:schemeClr val="dk1"/>
              </a:buClr>
              <a:buSzPct val="25000"/>
              <a:buNone/>
            </a:pPr>
            <a:r>
              <a:rPr lang="en-US" u="sng" dirty="0">
                <a:solidFill>
                  <a:schemeClr val="hlink"/>
                </a:solidFill>
                <a:ea typeface="Arial"/>
                <a:cs typeface="Arial"/>
                <a:sym typeface="Arial"/>
                <a:hlinkClick r:id="rId5"/>
              </a:rPr>
              <a:t>www.seattleu.edu/ccts</a:t>
            </a:r>
            <a:endParaRPr lang="en-US" dirty="0">
              <a:solidFill>
                <a:schemeClr val="dk1"/>
              </a:solidFill>
              <a:ea typeface="Arial"/>
              <a:cs typeface="Arial"/>
              <a:sym typeface="Arial"/>
            </a:endParaRPr>
          </a:p>
          <a:p>
            <a:pPr marL="0" indent="0">
              <a:spcBef>
                <a:spcPts val="0"/>
              </a:spcBef>
              <a:buClr>
                <a:schemeClr val="dk1"/>
              </a:buClr>
              <a:buSzPct val="25000"/>
              <a:buNone/>
            </a:pPr>
            <a:endParaRPr lang="en-US" u="sng" dirty="0">
              <a:solidFill>
                <a:schemeClr val="hlink"/>
              </a:solidFill>
              <a:latin typeface="Arial"/>
              <a:cs typeface="Arial"/>
              <a:sym typeface="Arial"/>
              <a:hlinkClick r:id="rId5"/>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t>43</a:t>
            </a:fld>
            <a:endParaRPr lang="en-US" dirty="0"/>
          </a:p>
        </p:txBody>
      </p:sp>
    </p:spTree>
    <p:extLst>
      <p:ext uri="{BB962C8B-B14F-4D97-AF65-F5344CB8AC3E}">
        <p14:creationId xmlns:p14="http://schemas.microsoft.com/office/powerpoint/2010/main" val="3374035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66E8-C99B-40D1-B327-640AE862D4E1}"/>
              </a:ext>
            </a:extLst>
          </p:cNvPr>
          <p:cNvSpPr>
            <a:spLocks noGrp="1"/>
          </p:cNvSpPr>
          <p:nvPr>
            <p:ph type="title"/>
          </p:nvPr>
        </p:nvSpPr>
        <p:spPr/>
        <p:txBody>
          <a:bodyPr/>
          <a:lstStyle/>
          <a:p>
            <a:r>
              <a:rPr lang="en-US" dirty="0"/>
              <a:t>Citations for PSO Charts and Data</a:t>
            </a:r>
          </a:p>
        </p:txBody>
      </p:sp>
      <p:sp>
        <p:nvSpPr>
          <p:cNvPr id="3" name="Content Placeholder 2">
            <a:extLst>
              <a:ext uri="{FF2B5EF4-FFF2-40B4-BE49-F238E27FC236}">
                <a16:creationId xmlns:a16="http://schemas.microsoft.com/office/drawing/2014/main" id="{06087FCB-4B4C-4F4A-BD33-7F54937E83C4}"/>
              </a:ext>
            </a:extLst>
          </p:cNvPr>
          <p:cNvSpPr>
            <a:spLocks noGrp="1"/>
          </p:cNvSpPr>
          <p:nvPr>
            <p:ph idx="1"/>
          </p:nvPr>
        </p:nvSpPr>
        <p:spPr/>
        <p:txBody>
          <a:bodyPr>
            <a:normAutofit/>
          </a:bodyPr>
          <a:lstStyle/>
          <a:p>
            <a:pPr marL="0" indent="0">
              <a:spcBef>
                <a:spcPts val="0"/>
              </a:spcBef>
              <a:spcAft>
                <a:spcPts val="2400"/>
              </a:spcAft>
              <a:buNone/>
            </a:pPr>
            <a:r>
              <a:rPr lang="en-US" dirty="0"/>
              <a:t>Center for Change in Transition Services</a:t>
            </a:r>
            <a:r>
              <a:rPr lang="en-GB" i="1" dirty="0"/>
              <a:t>, </a:t>
            </a:r>
            <a:r>
              <a:rPr lang="en-GB" dirty="0"/>
              <a:t>Seattle University (January, 2019)</a:t>
            </a:r>
            <a:r>
              <a:rPr lang="en-GB" i="1" dirty="0"/>
              <a:t>. Indicator 14 Post-School Outcome Mini-Report, Washington state, 2016-2017</a:t>
            </a:r>
            <a:r>
              <a:rPr lang="en-GB" dirty="0"/>
              <a:t>. </a:t>
            </a:r>
          </a:p>
        </p:txBody>
      </p:sp>
      <p:sp>
        <p:nvSpPr>
          <p:cNvPr id="4" name="Slide Number Placeholder 3">
            <a:extLst>
              <a:ext uri="{FF2B5EF4-FFF2-40B4-BE49-F238E27FC236}">
                <a16:creationId xmlns:a16="http://schemas.microsoft.com/office/drawing/2014/main" id="{0ACF6781-23B8-46AA-B654-F3377D9E37FC}"/>
              </a:ext>
            </a:extLst>
          </p:cNvPr>
          <p:cNvSpPr>
            <a:spLocks noGrp="1"/>
          </p:cNvSpPr>
          <p:nvPr>
            <p:ph type="sldNum" sz="quarter" idx="12"/>
          </p:nvPr>
        </p:nvSpPr>
        <p:spPr/>
        <p:txBody>
          <a:bodyPr/>
          <a:lstStyle/>
          <a:p>
            <a:fld id="{50ADEE99-5B15-4B10-A3EB-5286E787B43D}" type="slidenum">
              <a:rPr lang="en-US" smtClean="0"/>
              <a:t>44</a:t>
            </a:fld>
            <a:endParaRPr lang="en-US"/>
          </a:p>
        </p:txBody>
      </p:sp>
    </p:spTree>
    <p:extLst>
      <p:ext uri="{BB962C8B-B14F-4D97-AF65-F5344CB8AC3E}">
        <p14:creationId xmlns:p14="http://schemas.microsoft.com/office/powerpoint/2010/main" val="2502303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Citations</a:t>
            </a:r>
          </a:p>
        </p:txBody>
      </p:sp>
      <p:sp>
        <p:nvSpPr>
          <p:cNvPr id="3" name="Content Placeholder 2"/>
          <p:cNvSpPr>
            <a:spLocks noGrp="1"/>
          </p:cNvSpPr>
          <p:nvPr>
            <p:ph idx="1"/>
          </p:nvPr>
        </p:nvSpPr>
        <p:spPr>
          <a:xfrm>
            <a:off x="838200" y="2901244"/>
            <a:ext cx="10515600" cy="3275718"/>
          </a:xfrm>
        </p:spPr>
        <p:txBody>
          <a:bodyPr>
            <a:noAutofit/>
          </a:bodyPr>
          <a:lstStyle/>
          <a:p>
            <a:pPr marL="0" indent="0">
              <a:spcBef>
                <a:spcPts val="0"/>
              </a:spcBef>
              <a:spcAft>
                <a:spcPts val="1200"/>
              </a:spcAft>
              <a:buNone/>
            </a:pPr>
            <a:r>
              <a:rPr lang="en-US" sz="2400" dirty="0"/>
              <a:t>Kohler, P. D., </a:t>
            </a:r>
            <a:r>
              <a:rPr lang="en-US" sz="2400" dirty="0" err="1"/>
              <a:t>Gothberg</a:t>
            </a:r>
            <a:r>
              <a:rPr lang="en-US" sz="2400" dirty="0"/>
              <a:t>, J., &amp; Hill, J. (2009, November 12). </a:t>
            </a:r>
            <a:r>
              <a:rPr lang="en-US" sz="2400" i="1" dirty="0"/>
              <a:t>NSTTAC Evaluation Toolkit</a:t>
            </a:r>
            <a:r>
              <a:rPr lang="en-US" sz="2400" dirty="0"/>
              <a:t> [PDF]. Kalamazoo: Western Michigan University. http://comm.eval.org/HigherLogic/System/DownloadDocumentFile.ashx?DocumentFileKey= 8d43c53a-e804-4647-856c-f783fceccff2&amp;forceDialog=0</a:t>
            </a:r>
          </a:p>
          <a:p>
            <a:pPr marL="0" indent="0">
              <a:spcBef>
                <a:spcPts val="0"/>
              </a:spcBef>
              <a:spcAft>
                <a:spcPts val="1200"/>
              </a:spcAft>
              <a:buNone/>
            </a:pPr>
            <a:r>
              <a:rPr lang="en-US" sz="2400" dirty="0"/>
              <a:t>National Technical Assistance Center on Transition. (2018, October). </a:t>
            </a:r>
            <a:r>
              <a:rPr lang="en-US" sz="2400" i="1" dirty="0"/>
              <a:t>Post-School Outcomes: What’s New, How to Find, Improve, and Use Them </a:t>
            </a:r>
            <a:r>
              <a:rPr lang="en-US" sz="2400" dirty="0"/>
              <a:t>[PDF]. Presented at DCDT, Cedar Rapids, Iowa. </a:t>
            </a:r>
            <a:endParaRPr lang="en-US" sz="2400" i="1" dirty="0"/>
          </a:p>
          <a:p>
            <a:pPr marL="0" indent="0">
              <a:spcBef>
                <a:spcPts val="0"/>
              </a:spcBef>
              <a:spcAft>
                <a:spcPts val="1200"/>
              </a:spcAft>
              <a:buNone/>
            </a:pPr>
            <a:r>
              <a:rPr lang="en-US" sz="2400" i="1" dirty="0"/>
              <a:t>Predictors of Post School Success</a:t>
            </a:r>
            <a:r>
              <a:rPr lang="en-US" sz="2400" dirty="0"/>
              <a:t> [PDF]. (</a:t>
            </a:r>
            <a:r>
              <a:rPr lang="en-US" sz="2400" dirty="0" err="1"/>
              <a:t>n.d.</a:t>
            </a:r>
            <a:r>
              <a:rPr lang="en-US" sz="2400" dirty="0"/>
              <a:t>) National Technical Center on Transition. http://transitionta.org/system/files /resources/EPP_Matrix_Preds%20revised.pdf</a:t>
            </a:r>
          </a:p>
        </p:txBody>
      </p:sp>
      <p:sp>
        <p:nvSpPr>
          <p:cNvPr id="4" name="Slide Number Placeholder 3">
            <a:extLst>
              <a:ext uri="{FF2B5EF4-FFF2-40B4-BE49-F238E27FC236}">
                <a16:creationId xmlns:a16="http://schemas.microsoft.com/office/drawing/2014/main" id="{D0AF07BD-0071-4216-907E-85D5E0A10E99}"/>
              </a:ext>
            </a:extLst>
          </p:cNvPr>
          <p:cNvSpPr>
            <a:spLocks noGrp="1"/>
          </p:cNvSpPr>
          <p:nvPr>
            <p:ph type="sldNum" sz="quarter" idx="12"/>
          </p:nvPr>
        </p:nvSpPr>
        <p:spPr/>
        <p:txBody>
          <a:bodyPr/>
          <a:lstStyle/>
          <a:p>
            <a:fld id="{50ADEE99-5B15-4B10-A3EB-5286E787B43D}" type="slidenum">
              <a:rPr lang="en-US" smtClean="0"/>
              <a:t>45</a:t>
            </a:fld>
            <a:endParaRPr lang="en-US"/>
          </a:p>
        </p:txBody>
      </p:sp>
    </p:spTree>
    <p:extLst>
      <p:ext uri="{BB962C8B-B14F-4D97-AF65-F5344CB8AC3E}">
        <p14:creationId xmlns:p14="http://schemas.microsoft.com/office/powerpoint/2010/main" val="1189681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Commons License</a:t>
            </a:r>
          </a:p>
        </p:txBody>
      </p:sp>
      <p:sp>
        <p:nvSpPr>
          <p:cNvPr id="3" name="Content Placeholder 2"/>
          <p:cNvSpPr>
            <a:spLocks noGrp="1"/>
          </p:cNvSpPr>
          <p:nvPr>
            <p:ph sz="quarter" idx="13"/>
          </p:nvPr>
        </p:nvSpPr>
        <p:spPr/>
        <p:txBody>
          <a:bodyPr/>
          <a:lstStyle/>
          <a:p>
            <a:pPr marL="0" indent="0">
              <a:buNone/>
            </a:pPr>
            <a:r>
              <a:rPr lang="en-US" dirty="0"/>
              <a:t>Except where otherwise noted, content in this presentation is licensed under a </a:t>
            </a:r>
            <a:r>
              <a:rPr lang="en-US" u="sng" dirty="0">
                <a:hlinkClick r:id="rId3"/>
              </a:rPr>
              <a:t>Creative Commons Attribution 4.0 International license</a:t>
            </a:r>
            <a:r>
              <a:rPr lang="en-US" dirty="0"/>
              <a:t>. All logos and trademarks are property of their respective owners.</a:t>
            </a:r>
          </a:p>
          <a:p>
            <a:pPr marL="0" indent="0">
              <a:buNone/>
            </a:pPr>
            <a:r>
              <a:rPr lang="en-US" dirty="0"/>
              <a:t>You may share and adapt this material, but you must give appropriate credit, provide a link to the license, and indicate if changes were made.</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46</a:t>
            </a:fld>
            <a:endParaRPr lang="en-US"/>
          </a:p>
        </p:txBody>
      </p:sp>
      <p:pic>
        <p:nvPicPr>
          <p:cNvPr id="5" name="Picture 6" descr="Creative Commons CC BY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5386" y="4518309"/>
            <a:ext cx="1885374" cy="664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0069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1235</TotalTime>
  <Words>2471</Words>
  <Application>Microsoft Office PowerPoint</Application>
  <PresentationFormat>Widescreen</PresentationFormat>
  <Paragraphs>384</Paragraphs>
  <Slides>46</Slides>
  <Notes>34</Notes>
  <HiddenSlides>16</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46</vt:i4>
      </vt:variant>
    </vt:vector>
  </HeadingPairs>
  <TitlesOfParts>
    <vt:vector size="56" baseType="lpstr">
      <vt:lpstr>ＭＳ Ｐゴシック</vt:lpstr>
      <vt:lpstr>游ゴシック Light</vt:lpstr>
      <vt:lpstr>Arial</vt:lpstr>
      <vt:lpstr>Arial Narrow</vt:lpstr>
      <vt:lpstr>Calibri</vt:lpstr>
      <vt:lpstr>Calibri Light</vt:lpstr>
      <vt:lpstr>Candara</vt:lpstr>
      <vt:lpstr>Times New Roman</vt:lpstr>
      <vt:lpstr>Verdana</vt:lpstr>
      <vt:lpstr>Office Theme</vt:lpstr>
      <vt:lpstr> Post-school Outcomes: Understanding Post-school Data for Program Improvements </vt:lpstr>
      <vt:lpstr>Center for Change in Transition Services</vt:lpstr>
      <vt:lpstr>Critical Interrelationship of Indicators</vt:lpstr>
      <vt:lpstr>Federal Collection &amp; Reporting</vt:lpstr>
      <vt:lpstr>Data Collection</vt:lpstr>
      <vt:lpstr>How are PSO Data Collected?</vt:lpstr>
      <vt:lpstr>What Data are Collected? </vt:lpstr>
      <vt:lpstr>Post-School Outcomes Terms and Definitions</vt:lpstr>
      <vt:lpstr>Commonly Used Terms</vt:lpstr>
      <vt:lpstr>PSO – Any Engagement vs. No Engagement</vt:lpstr>
      <vt:lpstr>Higher Education</vt:lpstr>
      <vt:lpstr>Competitive Employment</vt:lpstr>
      <vt:lpstr>Other  Postsecondary Education/Training</vt:lpstr>
      <vt:lpstr>Some Other Employment</vt:lpstr>
      <vt:lpstr>No Engagement</vt:lpstr>
      <vt:lpstr>Post-School Outcome  Data Review Washington state, 2016-17</vt:lpstr>
      <vt:lpstr>Breaking Down PSO Data by Engagement</vt:lpstr>
      <vt:lpstr>Are the post-school outcome data used?</vt:lpstr>
      <vt:lpstr>Post-School Outcome  Charts and Tables, 2016-17</vt:lpstr>
      <vt:lpstr>State – PSO Bar Chart</vt:lpstr>
      <vt:lpstr>State – PSO Summary</vt:lpstr>
      <vt:lpstr>State – Any Engagement vs. No Engagement, Five-Year Overview Line Graphs</vt:lpstr>
      <vt:lpstr>State – Any Engagement vs. No Engagement, Five-Year Overview Summary</vt:lpstr>
      <vt:lpstr>What do you think makes it more likely a student would be employed or attending college or training after leaving high school?</vt:lpstr>
      <vt:lpstr>State – Any Engagement vs. No Engagement by Exit Categories Bar Charts</vt:lpstr>
      <vt:lpstr>State – Any Engagement vs. No Engagement by Exit Categories Summary</vt:lpstr>
      <vt:lpstr>Questioning the Data</vt:lpstr>
      <vt:lpstr>Predictors of Higher Education Participation for Students with a Specific Learning Disability: A Secondary Data Analysis of High School Students in Washington State</vt:lpstr>
      <vt:lpstr>Research Aims &amp; Design</vt:lpstr>
      <vt:lpstr>Research Question</vt:lpstr>
      <vt:lpstr>Outcome Variable (binary)</vt:lpstr>
      <vt:lpstr>Participants</vt:lpstr>
      <vt:lpstr>Predictors for Attending Higher Education</vt:lpstr>
      <vt:lpstr>Predictors, Continued</vt:lpstr>
      <vt:lpstr>Why are students  dropping out?</vt:lpstr>
      <vt:lpstr>Personal or family needs, social, life issues</vt:lpstr>
      <vt:lpstr>Needs weren’t being met</vt:lpstr>
      <vt:lpstr>Capacity</vt:lpstr>
      <vt:lpstr>Too far behind (credits)</vt:lpstr>
      <vt:lpstr>What Does the Research Say? (Research Based)</vt:lpstr>
      <vt:lpstr>What Does the Research Say? (Promising)</vt:lpstr>
      <vt:lpstr>The Predictors</vt:lpstr>
      <vt:lpstr>Contact Information</vt:lpstr>
      <vt:lpstr>Citations for PSO Charts and Data</vt:lpstr>
      <vt:lpstr>Additional Citations</vt:lpstr>
      <vt:lpstr>Creative Commons License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Post-school Outcomes: Understanding Post-school Data for Program Improvements</dc:title>
  <dc:creator>Johnson, Cinda</dc:creator>
  <cp:lastModifiedBy>Shepherd, Jay</cp:lastModifiedBy>
  <cp:revision>28</cp:revision>
  <dcterms:created xsi:type="dcterms:W3CDTF">2019-06-17T22:25:46Z</dcterms:created>
  <dcterms:modified xsi:type="dcterms:W3CDTF">2019-06-24T22:02:41Z</dcterms:modified>
</cp:coreProperties>
</file>