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36"/>
  </p:notesMasterIdLst>
  <p:sldIdLst>
    <p:sldId id="259" r:id="rId5"/>
    <p:sldId id="278" r:id="rId6"/>
    <p:sldId id="279" r:id="rId7"/>
    <p:sldId id="276" r:id="rId8"/>
    <p:sldId id="277" r:id="rId9"/>
    <p:sldId id="296" r:id="rId10"/>
    <p:sldId id="297" r:id="rId11"/>
    <p:sldId id="298" r:id="rId12"/>
    <p:sldId id="299" r:id="rId13"/>
    <p:sldId id="300" r:id="rId14"/>
    <p:sldId id="301" r:id="rId15"/>
    <p:sldId id="303" r:id="rId16"/>
    <p:sldId id="318" r:id="rId17"/>
    <p:sldId id="317" r:id="rId18"/>
    <p:sldId id="305" r:id="rId19"/>
    <p:sldId id="313" r:id="rId20"/>
    <p:sldId id="325" r:id="rId21"/>
    <p:sldId id="326" r:id="rId22"/>
    <p:sldId id="327" r:id="rId23"/>
    <p:sldId id="328" r:id="rId24"/>
    <p:sldId id="309" r:id="rId25"/>
    <p:sldId id="314" r:id="rId26"/>
    <p:sldId id="319" r:id="rId27"/>
    <p:sldId id="320" r:id="rId28"/>
    <p:sldId id="321" r:id="rId29"/>
    <p:sldId id="323" r:id="rId30"/>
    <p:sldId id="324" r:id="rId31"/>
    <p:sldId id="315" r:id="rId32"/>
    <p:sldId id="310" r:id="rId33"/>
    <p:sldId id="311" r:id="rId34"/>
    <p:sldId id="287"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8727"/>
    <a:srgbClr val="56819C"/>
    <a:srgbClr val="5986A1"/>
    <a:srgbClr val="5A88A4"/>
    <a:srgbClr val="6490AA"/>
    <a:srgbClr val="799BC5"/>
    <a:srgbClr val="648CBC"/>
    <a:srgbClr val="6E93C0"/>
    <a:srgbClr val="6F7CBF"/>
    <a:srgbClr val="4771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30"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AFA6C45-3892-4E03-A741-C9B5B08CBC60}" type="datetimeFigureOut">
              <a:rPr lang="en-US" smtClean="0"/>
              <a:t>6/24/2019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E9E84D7-0568-4D8C-84D1-FD757859F86D}" type="slidenum">
              <a:rPr lang="en-US" smtClean="0"/>
              <a:t>‹#›</a:t>
            </a:fld>
            <a:endParaRPr lang="en-US" dirty="0"/>
          </a:p>
        </p:txBody>
      </p:sp>
    </p:spTree>
    <p:extLst>
      <p:ext uri="{BB962C8B-B14F-4D97-AF65-F5344CB8AC3E}">
        <p14:creationId xmlns:p14="http://schemas.microsoft.com/office/powerpoint/2010/main" val="2135967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a:t>
            </a:r>
            <a:r>
              <a:rPr lang="en-US" baseline="0" dirty="0"/>
              <a:t> SLIDE</a:t>
            </a:r>
            <a:endParaRPr lang="en-US" dirty="0"/>
          </a:p>
        </p:txBody>
      </p:sp>
      <p:sp>
        <p:nvSpPr>
          <p:cNvPr id="4" name="Slide Number Placeholder 3"/>
          <p:cNvSpPr>
            <a:spLocks noGrp="1"/>
          </p:cNvSpPr>
          <p:nvPr>
            <p:ph type="sldNum" sz="quarter" idx="10"/>
          </p:nvPr>
        </p:nvSpPr>
        <p:spPr/>
        <p:txBody>
          <a:bodyPr/>
          <a:lstStyle/>
          <a:p>
            <a:fld id="{CE9E84D7-0568-4D8C-84D1-FD757859F86D}" type="slidenum">
              <a:rPr lang="en-US" smtClean="0"/>
              <a:t>1</a:t>
            </a:fld>
            <a:endParaRPr lang="en-US" dirty="0"/>
          </a:p>
        </p:txBody>
      </p:sp>
    </p:spTree>
    <p:extLst>
      <p:ext uri="{BB962C8B-B14F-4D97-AF65-F5344CB8AC3E}">
        <p14:creationId xmlns:p14="http://schemas.microsoft.com/office/powerpoint/2010/main" val="183290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55650" indent="-290513">
              <a:defRPr>
                <a:solidFill>
                  <a:schemeClr val="tx1"/>
                </a:solidFill>
                <a:latin typeface="Garamond" panose="02020404030301010803" pitchFamily="18" charset="0"/>
              </a:defRPr>
            </a:lvl2pPr>
            <a:lvl3pPr marL="1163638" indent="-231775">
              <a:defRPr>
                <a:solidFill>
                  <a:schemeClr val="tx1"/>
                </a:solidFill>
                <a:latin typeface="Garamond" panose="02020404030301010803" pitchFamily="18" charset="0"/>
              </a:defRPr>
            </a:lvl3pPr>
            <a:lvl4pPr marL="1630363" indent="-231775">
              <a:defRPr>
                <a:solidFill>
                  <a:schemeClr val="tx1"/>
                </a:solidFill>
                <a:latin typeface="Garamond" panose="02020404030301010803" pitchFamily="18" charset="0"/>
              </a:defRPr>
            </a:lvl4pPr>
            <a:lvl5pPr marL="2095500" indent="-231775">
              <a:defRPr>
                <a:solidFill>
                  <a:schemeClr val="tx1"/>
                </a:solidFill>
                <a:latin typeface="Garamond" panose="02020404030301010803" pitchFamily="18" charset="0"/>
              </a:defRPr>
            </a:lvl5pPr>
            <a:lvl6pPr marL="2552700" indent="-231775" eaLnBrk="0" fontAlgn="base" hangingPunct="0">
              <a:spcBef>
                <a:spcPct val="0"/>
              </a:spcBef>
              <a:spcAft>
                <a:spcPct val="0"/>
              </a:spcAft>
              <a:defRPr>
                <a:solidFill>
                  <a:schemeClr val="tx1"/>
                </a:solidFill>
                <a:latin typeface="Garamond" panose="02020404030301010803" pitchFamily="18" charset="0"/>
              </a:defRPr>
            </a:lvl6pPr>
            <a:lvl7pPr marL="3009900" indent="-231775" eaLnBrk="0" fontAlgn="base" hangingPunct="0">
              <a:spcBef>
                <a:spcPct val="0"/>
              </a:spcBef>
              <a:spcAft>
                <a:spcPct val="0"/>
              </a:spcAft>
              <a:defRPr>
                <a:solidFill>
                  <a:schemeClr val="tx1"/>
                </a:solidFill>
                <a:latin typeface="Garamond" panose="02020404030301010803" pitchFamily="18" charset="0"/>
              </a:defRPr>
            </a:lvl7pPr>
            <a:lvl8pPr marL="3467100" indent="-231775" eaLnBrk="0" fontAlgn="base" hangingPunct="0">
              <a:spcBef>
                <a:spcPct val="0"/>
              </a:spcBef>
              <a:spcAft>
                <a:spcPct val="0"/>
              </a:spcAft>
              <a:defRPr>
                <a:solidFill>
                  <a:schemeClr val="tx1"/>
                </a:solidFill>
                <a:latin typeface="Garamond" panose="02020404030301010803" pitchFamily="18" charset="0"/>
              </a:defRPr>
            </a:lvl8pPr>
            <a:lvl9pPr marL="3924300" indent="-231775"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C4A43C3-F436-47A6-B439-38BA49D564F8}" type="slidenum">
              <a:rPr kumimoji="0" lang="en-US" altLang="en-US" sz="1200" b="0" i="0" u="none" strike="noStrike" kern="1200" cap="none" spc="0" normalizeH="0" baseline="0" noProof="0">
                <a:ln>
                  <a:noFill/>
                </a:ln>
                <a:solidFill>
                  <a:prstClr val="black"/>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761333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55650" indent="-290513">
              <a:defRPr>
                <a:solidFill>
                  <a:schemeClr val="tx1"/>
                </a:solidFill>
                <a:latin typeface="Garamond" panose="02020404030301010803" pitchFamily="18" charset="0"/>
              </a:defRPr>
            </a:lvl2pPr>
            <a:lvl3pPr marL="1163638" indent="-231775">
              <a:defRPr>
                <a:solidFill>
                  <a:schemeClr val="tx1"/>
                </a:solidFill>
                <a:latin typeface="Garamond" panose="02020404030301010803" pitchFamily="18" charset="0"/>
              </a:defRPr>
            </a:lvl3pPr>
            <a:lvl4pPr marL="1630363" indent="-231775">
              <a:defRPr>
                <a:solidFill>
                  <a:schemeClr val="tx1"/>
                </a:solidFill>
                <a:latin typeface="Garamond" panose="02020404030301010803" pitchFamily="18" charset="0"/>
              </a:defRPr>
            </a:lvl4pPr>
            <a:lvl5pPr marL="2095500" indent="-231775">
              <a:defRPr>
                <a:solidFill>
                  <a:schemeClr val="tx1"/>
                </a:solidFill>
                <a:latin typeface="Garamond" panose="02020404030301010803" pitchFamily="18" charset="0"/>
              </a:defRPr>
            </a:lvl5pPr>
            <a:lvl6pPr marL="2552700" indent="-231775" eaLnBrk="0" fontAlgn="base" hangingPunct="0">
              <a:spcBef>
                <a:spcPct val="0"/>
              </a:spcBef>
              <a:spcAft>
                <a:spcPct val="0"/>
              </a:spcAft>
              <a:defRPr>
                <a:solidFill>
                  <a:schemeClr val="tx1"/>
                </a:solidFill>
                <a:latin typeface="Garamond" panose="02020404030301010803" pitchFamily="18" charset="0"/>
              </a:defRPr>
            </a:lvl6pPr>
            <a:lvl7pPr marL="3009900" indent="-231775" eaLnBrk="0" fontAlgn="base" hangingPunct="0">
              <a:spcBef>
                <a:spcPct val="0"/>
              </a:spcBef>
              <a:spcAft>
                <a:spcPct val="0"/>
              </a:spcAft>
              <a:defRPr>
                <a:solidFill>
                  <a:schemeClr val="tx1"/>
                </a:solidFill>
                <a:latin typeface="Garamond" panose="02020404030301010803" pitchFamily="18" charset="0"/>
              </a:defRPr>
            </a:lvl7pPr>
            <a:lvl8pPr marL="3467100" indent="-231775" eaLnBrk="0" fontAlgn="base" hangingPunct="0">
              <a:spcBef>
                <a:spcPct val="0"/>
              </a:spcBef>
              <a:spcAft>
                <a:spcPct val="0"/>
              </a:spcAft>
              <a:defRPr>
                <a:solidFill>
                  <a:schemeClr val="tx1"/>
                </a:solidFill>
                <a:latin typeface="Garamond" panose="02020404030301010803" pitchFamily="18" charset="0"/>
              </a:defRPr>
            </a:lvl8pPr>
            <a:lvl9pPr marL="3924300" indent="-231775"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CA54941-D980-40E9-88D0-5B2E068ADC0A}" type="slidenum">
              <a:rPr kumimoji="0" lang="en-US" altLang="en-US" sz="1200" b="0" i="0" u="none" strike="noStrike" kern="1200" cap="none" spc="0" normalizeH="0" baseline="0" noProof="0">
                <a:ln>
                  <a:noFill/>
                </a:ln>
                <a:solidFill>
                  <a:prstClr val="black"/>
                </a:solidFill>
                <a:effectLst/>
                <a:uLnTx/>
                <a:uFillTx/>
                <a:latin typeface="Garamond" panose="020204040303010108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3999719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994212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11747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1161252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175339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527059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75360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863449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179717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057319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3329268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27F4B-19C8-4DFB-99B5-492AF6CE2948}"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1E5A2D-AE81-4FC9-BA91-D7AA9E2B5A1B}" type="slidenum">
              <a:rPr lang="en-US" smtClean="0"/>
              <a:t>‹#›</a:t>
            </a:fld>
            <a:endParaRPr lang="en-US" dirty="0"/>
          </a:p>
        </p:txBody>
      </p:sp>
    </p:spTree>
    <p:extLst>
      <p:ext uri="{BB962C8B-B14F-4D97-AF65-F5344CB8AC3E}">
        <p14:creationId xmlns:p14="http://schemas.microsoft.com/office/powerpoint/2010/main" val="2760181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169140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846138"/>
            <a:ext cx="8229600" cy="1143000"/>
          </a:xfrm>
        </p:spPr>
        <p:txBody>
          <a:bodyPr/>
          <a:lstStyle/>
          <a:p>
            <a:r>
              <a:rPr lang="en-US"/>
              <a:t>Click to edit Master title style</a:t>
            </a:r>
          </a:p>
        </p:txBody>
      </p:sp>
      <p:sp>
        <p:nvSpPr>
          <p:cNvPr id="3" name="Content Placeholder 2"/>
          <p:cNvSpPr>
            <a:spLocks noGrp="1"/>
          </p:cNvSpPr>
          <p:nvPr>
            <p:ph idx="1"/>
          </p:nvPr>
        </p:nvSpPr>
        <p:spPr>
          <a:xfrm>
            <a:off x="457200" y="2040556"/>
            <a:ext cx="8229600" cy="4315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1182317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1227755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770020"/>
            <a:ext cx="8229600" cy="83018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022538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683393"/>
            <a:ext cx="8229600" cy="851719"/>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522493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3240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1676283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850564"/>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721895"/>
            <a:ext cx="5111750" cy="54042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021305"/>
            <a:ext cx="3008313" cy="41048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2934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92288" y="5012353"/>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72653"/>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792288" y="5598344"/>
            <a:ext cx="5486400" cy="75800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1784646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871406"/>
            <a:ext cx="8229600" cy="1143000"/>
          </a:xfrm>
        </p:spPr>
        <p:txBody>
          <a:bodyPr/>
          <a:lstStyle/>
          <a:p>
            <a:r>
              <a:rPr lang="en-US"/>
              <a:t>Click to edit Master title style</a:t>
            </a:r>
          </a:p>
        </p:txBody>
      </p:sp>
      <p:sp>
        <p:nvSpPr>
          <p:cNvPr id="3" name="Vertical Text Placeholder 2"/>
          <p:cNvSpPr>
            <a:spLocks noGrp="1"/>
          </p:cNvSpPr>
          <p:nvPr>
            <p:ph type="body" orient="vert" idx="1"/>
          </p:nvPr>
        </p:nvSpPr>
        <p:spPr>
          <a:xfrm>
            <a:off x="457200" y="2050181"/>
            <a:ext cx="8229600" cy="4059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2252153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629400" y="798897"/>
            <a:ext cx="2057400" cy="53272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98897"/>
            <a:ext cx="6019800" cy="53272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92953B-5C54-8E44-A5F3-53CF2CAA24A4}" type="datetimeFigureOut">
              <a:rPr lang="en-US" smtClean="0"/>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1568180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lvl1pPr>
              <a:defRPr>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DA71388-910A-4C5A-93ED-FD363651F207}" type="datetime1">
              <a:rPr lang="en-US" smtClean="0"/>
              <a:t>6/24/2019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8" name="TextBox 7"/>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1682298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494273"/>
            <a:ext cx="8229600" cy="1143000"/>
          </a:xfrm>
        </p:spPr>
        <p:txBody>
          <a:bodyPr/>
          <a:lstStyle>
            <a:lvl1pPr>
              <a:defRPr>
                <a:solidFill>
                  <a:schemeClr val="accent6"/>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133D5-5066-4B88-BB6D-24F8776572FC}" type="datetime1">
              <a:rPr lang="en-US" smtClean="0"/>
              <a:t>6/24/2019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5031395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C9B619-0308-4311-BFE5-01EA6145C1BF}" type="datetime1">
              <a:rPr lang="en-US" smtClean="0"/>
              <a:t>6/24/2019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7" name="TextBox 6"/>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31977639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086289E-504B-405E-A59E-F4EB27D76174}" type="datetime1">
              <a:rPr lang="en-US" smtClean="0"/>
              <a:t>6/24/2019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8" name="TextBox 7"/>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454422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213F3548-87CA-47CB-BA49-081C4C64A4B7}" type="datetime1">
              <a:rPr lang="en-US" smtClean="0"/>
              <a:t>6/24/2019</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20945366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AC800F2-56E0-4748-8891-7B2CEE8E9599}" type="datetime1">
              <a:rPr lang="en-US" smtClean="0"/>
              <a:t>6/24/2019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26395616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a:xfrm>
            <a:off x="457200" y="6356350"/>
            <a:ext cx="2133600" cy="365125"/>
          </a:xfrm>
          <a:prstGeom prst="rect">
            <a:avLst/>
          </a:prstGeom>
        </p:spPr>
        <p:txBody>
          <a:bodyPr/>
          <a:lstStyle/>
          <a:p>
            <a:fld id="{C8F6CBA5-49CD-4914-B629-3ED021892257}" type="datetime1">
              <a:rPr lang="en-US" smtClean="0"/>
              <a:t>6/24/2019</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5" name="TextBox 4"/>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4181528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D32C38-C9F6-42DD-B44B-F716F6C08B9F}" type="datetime1">
              <a:rPr lang="en-US" smtClean="0"/>
              <a:t>6/24/2019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8" name="TextBox 7"/>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216447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5C1207-47D7-4D9B-A2CA-1E4ADD9B55A8}" type="datetime1">
              <a:rPr lang="en-US" smtClean="0"/>
              <a:t>6/24/2019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8" name="TextBox 7"/>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spTree>
    <p:extLst>
      <p:ext uri="{BB962C8B-B14F-4D97-AF65-F5344CB8AC3E}">
        <p14:creationId xmlns:p14="http://schemas.microsoft.com/office/powerpoint/2010/main" val="3809698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FSA template content final.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9B91352-88C9-46C0-A388-0A039270571B}" type="datetime1">
              <a:rPr lang="en-US" smtClean="0"/>
              <a:t>6/24/2019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
        <p:nvSpPr>
          <p:cNvPr id="7" name="TextBox 6"/>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545" y="5857280"/>
            <a:ext cx="1337076" cy="935403"/>
          </a:xfrm>
          <a:prstGeom prst="rect">
            <a:avLst/>
          </a:prstGeom>
        </p:spPr>
      </p:pic>
    </p:spTree>
    <p:extLst>
      <p:ext uri="{BB962C8B-B14F-4D97-AF65-F5344CB8AC3E}">
        <p14:creationId xmlns:p14="http://schemas.microsoft.com/office/powerpoint/2010/main" val="28846021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4587F61-21D1-4234-9EC6-300999E11DD9}" type="datetime1">
              <a:rPr lang="en-US" smtClean="0"/>
              <a:t>6/24/2019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183989-D380-BB4B-8033-B2C050FE378C}" type="slidenum">
              <a:rPr lang="en-US" smtClean="0"/>
              <a:t>‹#›</a:t>
            </a:fld>
            <a:endParaRPr lang="en-US" dirty="0"/>
          </a:p>
        </p:txBody>
      </p:sp>
    </p:spTree>
    <p:extLst>
      <p:ext uri="{BB962C8B-B14F-4D97-AF65-F5344CB8AC3E}">
        <p14:creationId xmlns:p14="http://schemas.microsoft.com/office/powerpoint/2010/main" val="36454093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4665E195-C89C-4871-8AE9-903FDB8B6D9D}" type="datetimeFigureOut">
              <a:rPr lang="en-US" smtClean="0"/>
              <a:t>6/24/2019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9720604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65E195-C89C-4871-8AE9-903FDB8B6D9D}" type="datetimeFigureOut">
              <a:rPr lang="en-US" smtClean="0"/>
              <a:t>6/24/2019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6959309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65E195-C89C-4871-8AE9-903FDB8B6D9D}" type="datetimeFigureOut">
              <a:rPr lang="en-US" smtClean="0"/>
              <a:t>6/24/2019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971787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65E195-C89C-4871-8AE9-903FDB8B6D9D}" type="datetimeFigureOut">
              <a:rPr lang="en-US" smtClean="0"/>
              <a:t>6/24/2019</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312101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65E195-C89C-4871-8AE9-903FDB8B6D9D}" type="datetimeFigureOut">
              <a:rPr lang="en-US" smtClean="0"/>
              <a:t>6/24/2019</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403547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65E195-C89C-4871-8AE9-903FDB8B6D9D}" type="datetimeFigureOut">
              <a:rPr lang="en-US" smtClean="0"/>
              <a:t>6/24/2019</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3864105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65E195-C89C-4871-8AE9-903FDB8B6D9D}" type="datetimeFigureOut">
              <a:rPr lang="en-US" smtClean="0"/>
              <a:t>6/24/2019</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9919038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665E195-C89C-4871-8AE9-903FDB8B6D9D}" type="datetimeFigureOut">
              <a:rPr lang="en-US" smtClean="0"/>
              <a:t>6/24/2019</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4423871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665E195-C89C-4871-8AE9-903FDB8B6D9D}" type="datetimeFigureOut">
              <a:rPr lang="en-US" smtClean="0"/>
              <a:t>6/24/2019</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1064503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65E195-C89C-4871-8AE9-903FDB8B6D9D}" type="datetimeFigureOut">
              <a:rPr lang="en-US" smtClean="0"/>
              <a:t>6/24/2019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39092255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65E195-C89C-4871-8AE9-903FDB8B6D9D}" type="datetimeFigureOut">
              <a:rPr lang="en-US" smtClean="0"/>
              <a:t>6/24/2019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2562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6819C"/>
            </a:gs>
            <a:gs pos="33000">
              <a:srgbClr val="D4DEFF"/>
            </a:gs>
            <a:gs pos="57000">
              <a:srgbClr val="D4DEFF"/>
            </a:gs>
            <a:gs pos="86000">
              <a:schemeClr val="bg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27F4B-19C8-4DFB-99B5-492AF6CE2948}" type="datetimeFigureOut">
              <a:rPr lang="en-US" smtClean="0"/>
              <a:t>6/24/2019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E5A2D-AE81-4FC9-BA91-D7AA9E2B5A1B}" type="slidenum">
              <a:rPr lang="en-US" smtClean="0"/>
              <a:t>‹#›</a:t>
            </a:fld>
            <a:endParaRPr lang="en-US" dirty="0"/>
          </a:p>
        </p:txBody>
      </p:sp>
    </p:spTree>
    <p:extLst>
      <p:ext uri="{BB962C8B-B14F-4D97-AF65-F5344CB8AC3E}">
        <p14:creationId xmlns:p14="http://schemas.microsoft.com/office/powerpoint/2010/main" val="36817727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2953B-5C54-8E44-A5F3-53CF2CAA24A4}" type="datetimeFigureOut">
              <a:rPr lang="en-US" smtClean="0"/>
              <a:t>6/24/2019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83989-D380-BB4B-8033-B2C050FE378C}" type="slidenum">
              <a:rPr lang="en-US" smtClean="0"/>
              <a:t>‹#›</a:t>
            </a:fld>
            <a:endParaRPr lang="en-US" dirty="0"/>
          </a:p>
        </p:txBody>
      </p:sp>
    </p:spTree>
    <p:extLst>
      <p:ext uri="{BB962C8B-B14F-4D97-AF65-F5344CB8AC3E}">
        <p14:creationId xmlns:p14="http://schemas.microsoft.com/office/powerpoint/2010/main" val="2860142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DSHS template open, close.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724400" y="6400800"/>
            <a:ext cx="3886200" cy="261610"/>
          </a:xfrm>
          <a:prstGeom prst="rect">
            <a:avLst/>
          </a:prstGeom>
          <a:solidFill>
            <a:schemeClr val="bg1"/>
          </a:solidFill>
        </p:spPr>
        <p:txBody>
          <a:bodyPr wrap="square" rtlCol="0">
            <a:spAutoFit/>
          </a:bodyPr>
          <a:lstStyle/>
          <a:p>
            <a:r>
              <a:rPr lang="en-US" sz="1100" dirty="0">
                <a:solidFill>
                  <a:schemeClr val="tx1">
                    <a:lumMod val="65000"/>
                    <a:lumOff val="35000"/>
                  </a:schemeClr>
                </a:solidFill>
                <a:latin typeface="Myriad Pro Cond"/>
              </a:rPr>
              <a:t>P.O. Box 45340 Lacey WA 98503   www.dshs.wa.gov</a:t>
            </a:r>
          </a:p>
        </p:txBody>
      </p:sp>
    </p:spTree>
    <p:extLst>
      <p:ext uri="{BB962C8B-B14F-4D97-AF65-F5344CB8AC3E}">
        <p14:creationId xmlns:p14="http://schemas.microsoft.com/office/powerpoint/2010/main" val="131631426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457200" rtl="0" eaLnBrk="1" latinLnBrk="0" hangingPunct="1">
        <a:spcBef>
          <a:spcPct val="0"/>
        </a:spcBef>
        <a:buNone/>
        <a:defRPr sz="4400" kern="1200">
          <a:solidFill>
            <a:schemeClr val="accent6"/>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665E195-C89C-4871-8AE9-903FDB8B6D9D}" type="datetimeFigureOut">
              <a:rPr lang="en-US" smtClean="0"/>
              <a:pPr/>
              <a:t>6/24/2019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62D6987-FB6D-4DB8-81B8-AD0F35E3BB5F}" type="slidenum">
              <a:rPr lang="en-US" smtClean="0"/>
              <a:pPr/>
              <a:t>‹#›</a:t>
            </a:fld>
            <a:endParaRPr lang="en-US"/>
          </a:p>
        </p:txBody>
      </p:sp>
    </p:spTree>
    <p:extLst>
      <p:ext uri="{BB962C8B-B14F-4D97-AF65-F5344CB8AC3E}">
        <p14:creationId xmlns:p14="http://schemas.microsoft.com/office/powerpoint/2010/main" val="191731320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lgJ2Zw8XKAhVU3mMKHcFYCJcQjRwIBw&amp;url=https://www.raisingarizonakids.com/2015/07/differences-between-504-plans-and-ieps/&amp;bvm=bv.112454388,d.cGc&amp;psig=AFQjCNGVL9mZbMmFvb7O6JDs_M6DfUFOhQ&amp;ust=1453830547424604"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8" Type="http://schemas.openxmlformats.org/officeDocument/2006/relationships/hyperlink" Target="mailto:lystaal@dshs.wa.gov" TargetMode="External"/><Relationship Id="rId3" Type="http://schemas.openxmlformats.org/officeDocument/2006/relationships/hyperlink" Target="mailto:rasmuj@dshs.wa.gov" TargetMode="External"/><Relationship Id="rId7" Type="http://schemas.openxmlformats.org/officeDocument/2006/relationships/hyperlink" Target="mailto:schweja@dshs.wa.gov" TargetMode="External"/><Relationship Id="rId2" Type="http://schemas.openxmlformats.org/officeDocument/2006/relationships/hyperlink" Target="mailto:doylet@dshs.wa.gov" TargetMode="External"/><Relationship Id="rId1" Type="http://schemas.openxmlformats.org/officeDocument/2006/relationships/slideLayout" Target="../slideLayouts/slideLayout13.xml"/><Relationship Id="rId6" Type="http://schemas.openxmlformats.org/officeDocument/2006/relationships/hyperlink" Target="mailto:GatheFM@dshs.wa.gov" TargetMode="External"/><Relationship Id="rId5" Type="http://schemas.openxmlformats.org/officeDocument/2006/relationships/hyperlink" Target="mailto:harrind@dshs.wa.gov" TargetMode="External"/><Relationship Id="rId4" Type="http://schemas.openxmlformats.org/officeDocument/2006/relationships/hyperlink" Target="mailto:marshmr@dshs.wa.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4341159"/>
            <a:ext cx="5637010" cy="882119"/>
          </a:xfrm>
        </p:spPr>
        <p:txBody>
          <a:bodyPr>
            <a:noAutofit/>
          </a:bodyPr>
          <a:lstStyle/>
          <a:p>
            <a:r>
              <a:rPr lang="en-US" sz="2400" dirty="0">
                <a:solidFill>
                  <a:schemeClr val="tx2"/>
                </a:solidFill>
                <a:latin typeface="+mj-lt"/>
              </a:rPr>
              <a:t>OSPI/CCTS Transition Forum</a:t>
            </a:r>
          </a:p>
          <a:p>
            <a:r>
              <a:rPr lang="en-US" sz="2400" dirty="0">
                <a:solidFill>
                  <a:schemeClr val="tx2"/>
                </a:solidFill>
                <a:latin typeface="+mj-lt"/>
              </a:rPr>
              <a:t>Yakima, WA</a:t>
            </a:r>
          </a:p>
          <a:p>
            <a:r>
              <a:rPr lang="en-US" sz="2400" dirty="0">
                <a:solidFill>
                  <a:schemeClr val="tx2"/>
                </a:solidFill>
                <a:latin typeface="+mj-lt"/>
              </a:rPr>
              <a:t>June 24</a:t>
            </a:r>
            <a:r>
              <a:rPr lang="en-US" sz="2400" baseline="30000" dirty="0">
                <a:solidFill>
                  <a:schemeClr val="tx2"/>
                </a:solidFill>
                <a:latin typeface="+mj-lt"/>
              </a:rPr>
              <a:t>th</a:t>
            </a:r>
            <a:r>
              <a:rPr lang="en-US" sz="2400" dirty="0">
                <a:solidFill>
                  <a:schemeClr val="tx2"/>
                </a:solidFill>
                <a:latin typeface="+mj-lt"/>
              </a:rPr>
              <a:t>-25</a:t>
            </a:r>
            <a:r>
              <a:rPr lang="en-US" sz="2400" baseline="30000" dirty="0">
                <a:solidFill>
                  <a:schemeClr val="tx2"/>
                </a:solidFill>
                <a:latin typeface="+mj-lt"/>
              </a:rPr>
              <a:t>th</a:t>
            </a:r>
            <a:r>
              <a:rPr lang="en-US" sz="2400" dirty="0">
                <a:solidFill>
                  <a:schemeClr val="tx2"/>
                </a:solidFill>
                <a:latin typeface="+mj-lt"/>
              </a:rPr>
              <a:t> </a:t>
            </a:r>
          </a:p>
        </p:txBody>
      </p:sp>
      <p:pic>
        <p:nvPicPr>
          <p:cNvPr id="5" name="Picture 4" descr="ALTSA template open, close.png"/>
          <p:cNvPicPr>
            <a:picLocks noChangeAspect="1"/>
          </p:cNvPicPr>
          <p:nvPr/>
        </p:nvPicPr>
        <p:blipFill rotWithShape="1">
          <a:blip r:embed="rId3" cstate="print">
            <a:extLst>
              <a:ext uri="{28A0092B-C50C-407E-A947-70E740481C1C}">
                <a14:useLocalDpi xmlns:a14="http://schemas.microsoft.com/office/drawing/2010/main" val="0"/>
              </a:ext>
            </a:extLst>
          </a:blip>
          <a:srcRect b="87582"/>
          <a:stretch/>
        </p:blipFill>
        <p:spPr>
          <a:xfrm>
            <a:off x="0" y="0"/>
            <a:ext cx="9144000" cy="851647"/>
          </a:xfrm>
          <a:prstGeom prst="rect">
            <a:avLst/>
          </a:prstGeom>
        </p:spPr>
      </p:pic>
      <p:pic>
        <p:nvPicPr>
          <p:cNvPr id="6" name="Picture 5" descr="ALTSA template open, close.png"/>
          <p:cNvPicPr>
            <a:picLocks noChangeAspect="1"/>
          </p:cNvPicPr>
          <p:nvPr/>
        </p:nvPicPr>
        <p:blipFill rotWithShape="1">
          <a:blip r:embed="rId4" cstate="print">
            <a:extLst>
              <a:ext uri="{28A0092B-C50C-407E-A947-70E740481C1C}">
                <a14:useLocalDpi xmlns:a14="http://schemas.microsoft.com/office/drawing/2010/main" val="0"/>
              </a:ext>
            </a:extLst>
          </a:blip>
          <a:srcRect l="71078" t="12419" r="4803" b="75424"/>
          <a:stretch/>
        </p:blipFill>
        <p:spPr>
          <a:xfrm>
            <a:off x="6499412" y="851646"/>
            <a:ext cx="2205317" cy="833719"/>
          </a:xfrm>
          <a:prstGeom prst="rect">
            <a:avLst/>
          </a:prstGeom>
          <a:ln>
            <a:noFill/>
          </a:ln>
          <a:effectLst>
            <a:softEdge rad="112500"/>
          </a:effectLst>
        </p:spPr>
      </p:pic>
      <p:pic>
        <p:nvPicPr>
          <p:cNvPr id="7" name="Picture 6" descr="ALTSA template open, close.png"/>
          <p:cNvPicPr>
            <a:picLocks noChangeAspect="1"/>
          </p:cNvPicPr>
          <p:nvPr/>
        </p:nvPicPr>
        <p:blipFill rotWithShape="1">
          <a:blip r:embed="rId3" cstate="print">
            <a:extLst>
              <a:ext uri="{28A0092B-C50C-407E-A947-70E740481C1C}">
                <a14:useLocalDpi xmlns:a14="http://schemas.microsoft.com/office/drawing/2010/main" val="0"/>
              </a:ext>
            </a:extLst>
          </a:blip>
          <a:srcRect l="7156" t="84445" r="76275"/>
          <a:stretch/>
        </p:blipFill>
        <p:spPr>
          <a:xfrm>
            <a:off x="654424" y="5791200"/>
            <a:ext cx="1515035" cy="1066800"/>
          </a:xfrm>
          <a:prstGeom prst="rect">
            <a:avLst/>
          </a:prstGeom>
        </p:spPr>
      </p:pic>
      <p:sp>
        <p:nvSpPr>
          <p:cNvPr id="8" name="Title 7"/>
          <p:cNvSpPr>
            <a:spLocks noGrp="1"/>
          </p:cNvSpPr>
          <p:nvPr>
            <p:ph type="ctrTitle"/>
          </p:nvPr>
        </p:nvSpPr>
        <p:spPr>
          <a:xfrm>
            <a:off x="685800" y="2130425"/>
            <a:ext cx="7772400" cy="1844144"/>
          </a:xfrm>
        </p:spPr>
        <p:txBody>
          <a:bodyPr>
            <a:normAutofit fontScale="90000"/>
          </a:bodyPr>
          <a:lstStyle/>
          <a:p>
            <a:r>
              <a:rPr lang="en-US" dirty="0"/>
              <a:t>Pre-Employment Transition Services</a:t>
            </a:r>
            <a:br>
              <a:rPr lang="en-US" dirty="0"/>
            </a:br>
            <a:r>
              <a:rPr lang="en-US" dirty="0"/>
              <a:t>Regional Overview</a:t>
            </a:r>
            <a:r>
              <a:rPr lang="en-US" dirty="0">
                <a:latin typeface="Myriad Pro" panose="020B0503030403020204" pitchFamily="34" charset="0"/>
              </a:rPr>
              <a:t>	</a:t>
            </a:r>
          </a:p>
        </p:txBody>
      </p:sp>
    </p:spTree>
    <p:extLst>
      <p:ext uri="{BB962C8B-B14F-4D97-AF65-F5344CB8AC3E}">
        <p14:creationId xmlns:p14="http://schemas.microsoft.com/office/powerpoint/2010/main" val="1765132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0921"/>
            <a:ext cx="8229600" cy="1143000"/>
          </a:xfrm>
        </p:spPr>
        <p:txBody>
          <a:bodyPr>
            <a:noAutofit/>
          </a:bodyPr>
          <a:lstStyle/>
          <a:p>
            <a:r>
              <a:rPr lang="en-US" dirty="0">
                <a:solidFill>
                  <a:prstClr val="black"/>
                </a:solidFill>
                <a:latin typeface="Calibri Light" panose="020F0302020204030204"/>
              </a:rPr>
              <a:t>Objectives</a:t>
            </a:r>
            <a:endParaRPr lang="en-US" sz="4000" dirty="0">
              <a:solidFill>
                <a:srgbClr val="D06E17"/>
              </a:solidFill>
              <a:latin typeface="Myriad Pro" panose="020B0503030403020204" pitchFamily="34" charset="0"/>
              <a:ea typeface="+mn-ea"/>
              <a:cs typeface="+mn-cs"/>
            </a:endParaRPr>
          </a:p>
        </p:txBody>
      </p:sp>
      <p:sp>
        <p:nvSpPr>
          <p:cNvPr id="3" name="Content Placeholder 2"/>
          <p:cNvSpPr>
            <a:spLocks noGrp="1"/>
          </p:cNvSpPr>
          <p:nvPr>
            <p:ph idx="1"/>
          </p:nvPr>
        </p:nvSpPr>
        <p:spPr>
          <a:xfrm>
            <a:off x="457200" y="2147368"/>
            <a:ext cx="8229600" cy="3721169"/>
          </a:xfrm>
        </p:spPr>
        <p:txBody>
          <a:bodyPr>
            <a:normAutofit/>
          </a:bodyPr>
          <a:lstStyle/>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Basic overview of Federal Regulations and State Practices that guide Division of Vocational Rehabilitation’s role in the coordination and implementation of transition services with education officials.</a:t>
            </a:r>
          </a:p>
          <a:p>
            <a:pPr marL="0" indent="0">
              <a:spcBef>
                <a:spcPts val="0"/>
              </a:spcBef>
              <a:buNone/>
            </a:pPr>
            <a:endParaRPr lang="en-US" dirty="0"/>
          </a:p>
        </p:txBody>
      </p:sp>
    </p:spTree>
    <p:extLst>
      <p:ext uri="{BB962C8B-B14F-4D97-AF65-F5344CB8AC3E}">
        <p14:creationId xmlns:p14="http://schemas.microsoft.com/office/powerpoint/2010/main" val="680486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1030706"/>
            <a:ext cx="8494295" cy="1143000"/>
          </a:xfrm>
        </p:spPr>
        <p:txBody>
          <a:bodyPr>
            <a:noAutofit/>
          </a:bodyPr>
          <a:lstStyle/>
          <a:p>
            <a:pPr lvl="0" defTabSz="914400">
              <a:spcBef>
                <a:spcPts val="0"/>
              </a:spcBef>
            </a:pPr>
            <a:r>
              <a:rPr lang="en-US" sz="4000" dirty="0">
                <a:solidFill>
                  <a:prstClr val="black"/>
                </a:solidFill>
                <a:latin typeface="Calibri Light" panose="020F0302020204030204"/>
                <a:ea typeface="Open Sans" charset="0"/>
                <a:cs typeface="Open Sans" charset="0"/>
              </a:rPr>
              <a:t>Workforce Innovation </a:t>
            </a:r>
            <a:br>
              <a:rPr lang="en-US" sz="4000" dirty="0">
                <a:solidFill>
                  <a:prstClr val="black"/>
                </a:solidFill>
                <a:latin typeface="Calibri Light" panose="020F0302020204030204"/>
                <a:ea typeface="Open Sans" charset="0"/>
                <a:cs typeface="Open Sans" charset="0"/>
              </a:rPr>
            </a:br>
            <a:r>
              <a:rPr lang="en-US" sz="4000" dirty="0">
                <a:solidFill>
                  <a:prstClr val="black"/>
                </a:solidFill>
                <a:latin typeface="Calibri Light" panose="020F0302020204030204"/>
                <a:ea typeface="Open Sans" charset="0"/>
                <a:cs typeface="Open Sans" charset="0"/>
              </a:rPr>
              <a:t>and Opportunity Act of 2014</a:t>
            </a:r>
          </a:p>
        </p:txBody>
      </p:sp>
      <p:sp>
        <p:nvSpPr>
          <p:cNvPr id="3" name="Content Placeholder 2"/>
          <p:cNvSpPr>
            <a:spLocks noGrp="1"/>
          </p:cNvSpPr>
          <p:nvPr>
            <p:ph idx="1"/>
          </p:nvPr>
        </p:nvSpPr>
        <p:spPr>
          <a:xfrm>
            <a:off x="192505" y="2514600"/>
            <a:ext cx="8570495" cy="3733800"/>
          </a:xfrm>
        </p:spPr>
        <p:txBody>
          <a:bodyPr>
            <a:normAutofit/>
          </a:bodyPr>
          <a:lstStyle/>
          <a:p>
            <a:r>
              <a:rPr lang="en-US" i="1" u="sng" dirty="0">
                <a:latin typeface="+mj-lt"/>
              </a:rPr>
              <a:t>Established a new emphasis on the provision of services </a:t>
            </a:r>
            <a:r>
              <a:rPr lang="en-US" dirty="0">
                <a:latin typeface="+mj-lt"/>
              </a:rPr>
              <a:t>to students and youth with disabilities </a:t>
            </a:r>
          </a:p>
          <a:p>
            <a:r>
              <a:rPr lang="en-US" i="1" u="sng" dirty="0">
                <a:latin typeface="+mj-lt"/>
              </a:rPr>
              <a:t>Expanded the population of students </a:t>
            </a:r>
            <a:r>
              <a:rPr lang="en-US" u="sng" dirty="0">
                <a:latin typeface="+mj-lt"/>
              </a:rPr>
              <a:t>with disabilities </a:t>
            </a:r>
            <a:r>
              <a:rPr lang="en-US" dirty="0">
                <a:latin typeface="+mj-lt"/>
              </a:rPr>
              <a:t>who can receive services from VR, and the kinds of services that VR agencies may provide</a:t>
            </a:r>
          </a:p>
          <a:p>
            <a:r>
              <a:rPr lang="en-US" dirty="0">
                <a:latin typeface="+mj-lt"/>
              </a:rPr>
              <a:t>VR agencies to provide or arrange for the provision of five required Pre-Employment Transition Services, and that at least </a:t>
            </a:r>
            <a:r>
              <a:rPr lang="en-US" u="sng" dirty="0">
                <a:latin typeface="+mj-lt"/>
              </a:rPr>
              <a:t>15% of the states federal budget </a:t>
            </a:r>
            <a:r>
              <a:rPr lang="en-US" dirty="0">
                <a:latin typeface="+mj-lt"/>
              </a:rPr>
              <a:t>are reserved to provide these services (existing budget-no new funding attached)</a:t>
            </a:r>
          </a:p>
          <a:p>
            <a:endParaRPr lang="en-US" dirty="0">
              <a:latin typeface="+mj-lt"/>
            </a:endParaRPr>
          </a:p>
        </p:txBody>
      </p:sp>
    </p:spTree>
    <p:extLst>
      <p:ext uri="{BB962C8B-B14F-4D97-AF65-F5344CB8AC3E}">
        <p14:creationId xmlns:p14="http://schemas.microsoft.com/office/powerpoint/2010/main" val="53031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Calibri Light" panose="020F0302020204030204"/>
                <a:ea typeface="Open Sans" charset="0"/>
                <a:cs typeface="Open Sans" charset="0"/>
              </a:rPr>
              <a:t>Workforce Innovation </a:t>
            </a:r>
            <a:br>
              <a:rPr lang="en-US" sz="4000" dirty="0">
                <a:solidFill>
                  <a:prstClr val="black"/>
                </a:solidFill>
                <a:latin typeface="Calibri Light" panose="020F0302020204030204"/>
                <a:ea typeface="Open Sans" charset="0"/>
                <a:cs typeface="Open Sans" charset="0"/>
              </a:rPr>
            </a:br>
            <a:r>
              <a:rPr lang="en-US" sz="4000" dirty="0">
                <a:solidFill>
                  <a:prstClr val="black"/>
                </a:solidFill>
                <a:latin typeface="Calibri Light" panose="020F0302020204030204"/>
                <a:ea typeface="Open Sans" charset="0"/>
                <a:cs typeface="Open Sans" charset="0"/>
              </a:rPr>
              <a:t>and Opportunity Act of 2014</a:t>
            </a:r>
            <a:endParaRPr lang="en-US" sz="4000" b="1" dirty="0">
              <a:solidFill>
                <a:schemeClr val="accent6">
                  <a:lumMod val="75000"/>
                </a:schemeClr>
              </a:solidFill>
              <a:latin typeface="Myriad Pro" panose="020B0503030403020204" pitchFamily="34" charset="0"/>
            </a:endParaRPr>
          </a:p>
        </p:txBody>
      </p:sp>
      <p:sp>
        <p:nvSpPr>
          <p:cNvPr id="3" name="Content Placeholder 2"/>
          <p:cNvSpPr>
            <a:spLocks noGrp="1"/>
          </p:cNvSpPr>
          <p:nvPr>
            <p:ph idx="1"/>
          </p:nvPr>
        </p:nvSpPr>
        <p:spPr/>
        <p:txBody>
          <a:bodyPr>
            <a:normAutofit/>
          </a:bodyPr>
          <a:lstStyle/>
          <a:p>
            <a:pPr marL="228600" lvl="0" indent="-228600" defTabSz="914400">
              <a:lnSpc>
                <a:spcPct val="90000"/>
              </a:lnSpc>
              <a:spcBef>
                <a:spcPts val="1000"/>
              </a:spcBef>
              <a:buFont typeface="Arial" panose="020B0604020202020204" pitchFamily="34" charset="0"/>
              <a:buChar char="•"/>
              <a:defRPr/>
            </a:pPr>
            <a:r>
              <a:rPr lang="en-US" altLang="en-US" sz="2800" dirty="0">
                <a:solidFill>
                  <a:prstClr val="black"/>
                </a:solidFill>
              </a:rPr>
              <a:t>Purpose of the Act</a:t>
            </a:r>
          </a:p>
          <a:p>
            <a:pPr marL="685800" lvl="1" indent="-228600" defTabSz="914400">
              <a:lnSpc>
                <a:spcPct val="90000"/>
              </a:lnSpc>
              <a:spcBef>
                <a:spcPts val="500"/>
              </a:spcBef>
              <a:buFont typeface="Arial" panose="020B0604020202020204" pitchFamily="34" charset="0"/>
              <a:buChar char="•"/>
              <a:defRPr/>
            </a:pPr>
            <a:r>
              <a:rPr lang="en-US" altLang="en-US" sz="2400" dirty="0">
                <a:solidFill>
                  <a:prstClr val="black"/>
                </a:solidFill>
              </a:rPr>
              <a:t>Ensure meaningful opportunities for students to receive training and other supports to </a:t>
            </a:r>
            <a:r>
              <a:rPr lang="en-US" altLang="en-US" sz="2400" i="1" dirty="0">
                <a:solidFill>
                  <a:prstClr val="black"/>
                </a:solidFill>
                <a:effectLst>
                  <a:outerShdw blurRad="38100" dist="38100" dir="2700000" algn="tl">
                    <a:srgbClr val="000000">
                      <a:alpha val="43137"/>
                    </a:srgbClr>
                  </a:outerShdw>
                </a:effectLst>
              </a:rPr>
              <a:t>achieve gainful employment outcomes </a:t>
            </a:r>
            <a:r>
              <a:rPr lang="en-US" altLang="en-US" sz="2400" i="1" u="sng" dirty="0">
                <a:solidFill>
                  <a:srgbClr val="ED7D31"/>
                </a:solidFill>
                <a:effectLst>
                  <a:outerShdw blurRad="38100" dist="38100" dir="2700000" algn="tl">
                    <a:srgbClr val="000000">
                      <a:alpha val="43137"/>
                    </a:srgbClr>
                  </a:outerShdw>
                </a:effectLst>
              </a:rPr>
              <a:t>after leaving high school</a:t>
            </a:r>
          </a:p>
          <a:p>
            <a:pPr marL="685800" lvl="1" indent="-228600" defTabSz="914400">
              <a:lnSpc>
                <a:spcPct val="90000"/>
              </a:lnSpc>
              <a:spcBef>
                <a:spcPts val="500"/>
              </a:spcBef>
              <a:buFont typeface="Arial" panose="020B0604020202020204" pitchFamily="34" charset="0"/>
              <a:buChar char="•"/>
              <a:defRPr/>
            </a:pPr>
            <a:endParaRPr lang="en-US" altLang="en-US" sz="2400" dirty="0">
              <a:solidFill>
                <a:prstClr val="black"/>
              </a:solidFill>
            </a:endParaRPr>
          </a:p>
          <a:p>
            <a:pPr marL="228600" lvl="0" indent="-228600" defTabSz="914400">
              <a:lnSpc>
                <a:spcPct val="90000"/>
              </a:lnSpc>
              <a:spcBef>
                <a:spcPts val="1000"/>
              </a:spcBef>
              <a:buFont typeface="Arial" panose="020B0604020202020204" pitchFamily="34" charset="0"/>
              <a:buChar char="•"/>
              <a:defRPr/>
            </a:pPr>
            <a:r>
              <a:rPr lang="en-US" altLang="en-US" sz="2800" dirty="0">
                <a:solidFill>
                  <a:prstClr val="black"/>
                </a:solidFill>
              </a:rPr>
              <a:t>Students who are eligible:</a:t>
            </a:r>
          </a:p>
          <a:p>
            <a:pPr marL="685800" lvl="1" indent="-228600" defTabSz="914400">
              <a:lnSpc>
                <a:spcPct val="90000"/>
              </a:lnSpc>
              <a:spcBef>
                <a:spcPts val="500"/>
              </a:spcBef>
              <a:buFont typeface="Arial" panose="020B0604020202020204" pitchFamily="34" charset="0"/>
              <a:buChar char="•"/>
              <a:defRPr/>
            </a:pPr>
            <a:r>
              <a:rPr lang="en-US" altLang="en-US" sz="2400" dirty="0">
                <a:solidFill>
                  <a:prstClr val="black"/>
                </a:solidFill>
              </a:rPr>
              <a:t>Students age </a:t>
            </a:r>
            <a:r>
              <a:rPr lang="en-US" altLang="en-US" sz="2400" b="1" dirty="0">
                <a:solidFill>
                  <a:srgbClr val="ED7D31"/>
                </a:solidFill>
              </a:rPr>
              <a:t>16-21</a:t>
            </a:r>
            <a:r>
              <a:rPr lang="en-US" altLang="en-US" sz="2400" dirty="0">
                <a:solidFill>
                  <a:prstClr val="black"/>
                </a:solidFill>
              </a:rPr>
              <a:t> on an </a:t>
            </a:r>
            <a:r>
              <a:rPr lang="en-US" altLang="en-US" sz="2400" b="1" dirty="0">
                <a:solidFill>
                  <a:srgbClr val="ED7D31"/>
                </a:solidFill>
              </a:rPr>
              <a:t>IEP</a:t>
            </a:r>
            <a:r>
              <a:rPr lang="en-US" altLang="en-US" sz="2400" dirty="0">
                <a:solidFill>
                  <a:prstClr val="black"/>
                </a:solidFill>
              </a:rPr>
              <a:t> or a </a:t>
            </a:r>
            <a:r>
              <a:rPr lang="en-US" altLang="en-US" sz="2400" b="1" dirty="0">
                <a:solidFill>
                  <a:srgbClr val="ED7D31"/>
                </a:solidFill>
              </a:rPr>
              <a:t>504</a:t>
            </a:r>
            <a:r>
              <a:rPr lang="en-US" altLang="en-US" sz="2400" dirty="0">
                <a:solidFill>
                  <a:prstClr val="black"/>
                </a:solidFill>
              </a:rPr>
              <a:t> plan </a:t>
            </a:r>
          </a:p>
          <a:p>
            <a:pPr lvl="2" defTabSz="914400">
              <a:lnSpc>
                <a:spcPct val="90000"/>
              </a:lnSpc>
              <a:spcBef>
                <a:spcPts val="500"/>
              </a:spcBef>
              <a:buFont typeface="Arial" panose="020B0604020202020204" pitchFamily="34" charset="0"/>
              <a:buChar char="•"/>
              <a:defRPr/>
            </a:pPr>
            <a:r>
              <a:rPr lang="en-US" altLang="en-US" sz="2000" i="1" dirty="0">
                <a:solidFill>
                  <a:prstClr val="black"/>
                </a:solidFill>
                <a:effectLst>
                  <a:outerShdw blurRad="38100" dist="38100" dir="2700000" algn="tl">
                    <a:srgbClr val="000000">
                      <a:alpha val="43137"/>
                    </a:srgbClr>
                  </a:outerShdw>
                </a:effectLst>
              </a:rPr>
              <a:t>As young as age 14, if on a transition IEP*</a:t>
            </a:r>
          </a:p>
          <a:p>
            <a:pPr marL="685800" lvl="1" indent="-228600" defTabSz="914400">
              <a:lnSpc>
                <a:spcPct val="90000"/>
              </a:lnSpc>
              <a:spcBef>
                <a:spcPts val="500"/>
              </a:spcBef>
              <a:buFont typeface="Arial" panose="020B0604020202020204" pitchFamily="34" charset="0"/>
              <a:buChar char="•"/>
              <a:defRPr/>
            </a:pPr>
            <a:r>
              <a:rPr lang="en-US" altLang="en-US" sz="2400" dirty="0">
                <a:solidFill>
                  <a:prstClr val="black"/>
                </a:solidFill>
              </a:rPr>
              <a:t>“</a:t>
            </a:r>
            <a:r>
              <a:rPr lang="en-US" altLang="en-US" sz="2400" i="1" dirty="0">
                <a:solidFill>
                  <a:prstClr val="black"/>
                </a:solidFill>
              </a:rPr>
              <a:t>Potentially eligible</a:t>
            </a:r>
            <a:r>
              <a:rPr lang="en-US" altLang="en-US" sz="2400" dirty="0">
                <a:solidFill>
                  <a:prstClr val="black"/>
                </a:solidFill>
              </a:rPr>
              <a:t>” and DVR clients</a:t>
            </a:r>
            <a:endParaRPr lang="en-US" altLang="en-US" sz="1600" dirty="0">
              <a:solidFill>
                <a:prstClr val="black"/>
              </a:solidFill>
            </a:endParaRPr>
          </a:p>
          <a:p>
            <a:endParaRPr lang="en-US" dirty="0"/>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419102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latin typeface="Calibri Light" panose="020F0302020204030204"/>
              </a:rPr>
              <a:t>Coordination of Services</a:t>
            </a:r>
            <a:endParaRPr lang="en-US" sz="4000" b="1" dirty="0">
              <a:solidFill>
                <a:schemeClr val="accent6">
                  <a:lumMod val="75000"/>
                </a:schemeClr>
              </a:solidFill>
              <a:latin typeface="Myriad Pro" panose="020B0503030403020204" pitchFamily="34" charset="0"/>
            </a:endParaRPr>
          </a:p>
        </p:txBody>
      </p:sp>
      <p:sp>
        <p:nvSpPr>
          <p:cNvPr id="4" name="Text Placeholder 3"/>
          <p:cNvSpPr>
            <a:spLocks noGrp="1"/>
          </p:cNvSpPr>
          <p:nvPr>
            <p:ph type="body" idx="1"/>
          </p:nvPr>
        </p:nvSpPr>
        <p:spPr/>
        <p:txBody>
          <a:bodyPr/>
          <a:lstStyle/>
          <a:p>
            <a:r>
              <a:rPr lang="en-US" dirty="0"/>
              <a:t>Federal Regulations</a:t>
            </a:r>
          </a:p>
        </p:txBody>
      </p:sp>
      <p:sp>
        <p:nvSpPr>
          <p:cNvPr id="5" name="Content Placeholder 4"/>
          <p:cNvSpPr>
            <a:spLocks noGrp="1"/>
          </p:cNvSpPr>
          <p:nvPr>
            <p:ph sz="half" idx="2"/>
          </p:nvPr>
        </p:nvSpPr>
        <p:spPr/>
        <p:txBody>
          <a:bodyPr>
            <a:normAutofit lnSpcReduction="10000"/>
          </a:bodyPr>
          <a:lstStyle/>
          <a:p>
            <a:r>
              <a:rPr lang="en-US" dirty="0"/>
              <a:t>State plans and policies must include procedures for coordination between agencies that are designed to facilitate the transition of the students with disabilities from the receipt of educational services in school, to the receipt of vocational rehabilitation services. </a:t>
            </a:r>
          </a:p>
          <a:p>
            <a:endParaRPr lang="en-US" dirty="0"/>
          </a:p>
        </p:txBody>
      </p:sp>
      <p:sp>
        <p:nvSpPr>
          <p:cNvPr id="6" name="Text Placeholder 5"/>
          <p:cNvSpPr>
            <a:spLocks noGrp="1"/>
          </p:cNvSpPr>
          <p:nvPr>
            <p:ph type="body" sz="quarter" idx="3"/>
          </p:nvPr>
        </p:nvSpPr>
        <p:spPr/>
        <p:txBody>
          <a:bodyPr/>
          <a:lstStyle/>
          <a:p>
            <a:r>
              <a:rPr lang="en-US" dirty="0"/>
              <a:t>State Guidance</a:t>
            </a:r>
          </a:p>
        </p:txBody>
      </p:sp>
      <p:sp>
        <p:nvSpPr>
          <p:cNvPr id="7" name="Content Placeholder 6"/>
          <p:cNvSpPr>
            <a:spLocks noGrp="1"/>
          </p:cNvSpPr>
          <p:nvPr>
            <p:ph sz="quarter" idx="4"/>
          </p:nvPr>
        </p:nvSpPr>
        <p:spPr/>
        <p:txBody>
          <a:bodyPr>
            <a:normAutofit fontScale="85000" lnSpcReduction="10000"/>
          </a:bodyPr>
          <a:lstStyle/>
          <a:p>
            <a:pPr marL="228600" lvl="0" indent="-228600" defTabSz="914400">
              <a:lnSpc>
                <a:spcPct val="90000"/>
              </a:lnSpc>
              <a:spcBef>
                <a:spcPts val="1000"/>
              </a:spcBef>
              <a:buFont typeface="Arial" panose="020B0604020202020204" pitchFamily="34" charset="0"/>
              <a:buChar char="•"/>
            </a:pPr>
            <a:r>
              <a:rPr lang="en-US" sz="1700" b="1" dirty="0">
                <a:solidFill>
                  <a:prstClr val="black"/>
                </a:solidFill>
              </a:rPr>
              <a:t>Collaborative efforts </a:t>
            </a:r>
            <a:r>
              <a:rPr lang="en-US" sz="1700" dirty="0">
                <a:solidFill>
                  <a:prstClr val="black"/>
                </a:solidFill>
              </a:rPr>
              <a:t>among VR staff and LEAs</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LEAs to </a:t>
            </a:r>
            <a:r>
              <a:rPr lang="en-US" sz="1700" b="1" dirty="0">
                <a:solidFill>
                  <a:prstClr val="black"/>
                </a:solidFill>
              </a:rPr>
              <a:t>identify a point of contact</a:t>
            </a:r>
            <a:r>
              <a:rPr lang="en-US" sz="1700" dirty="0">
                <a:solidFill>
                  <a:prstClr val="black"/>
                </a:solidFill>
              </a:rPr>
              <a:t> within the district</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Conduct an </a:t>
            </a:r>
            <a:r>
              <a:rPr lang="en-US" sz="1700" b="1" dirty="0">
                <a:solidFill>
                  <a:prstClr val="black"/>
                </a:solidFill>
              </a:rPr>
              <a:t>assessment to identify gaps </a:t>
            </a:r>
            <a:r>
              <a:rPr lang="en-US" sz="1700" dirty="0">
                <a:solidFill>
                  <a:prstClr val="black"/>
                </a:solidFill>
              </a:rPr>
              <a:t>in service and determine the school/student transition needs</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Provide or </a:t>
            </a:r>
            <a:r>
              <a:rPr lang="en-US" sz="1700" b="1" dirty="0">
                <a:solidFill>
                  <a:prstClr val="black"/>
                </a:solidFill>
              </a:rPr>
              <a:t>arrange</a:t>
            </a:r>
            <a:r>
              <a:rPr lang="en-US" sz="1700" dirty="0">
                <a:solidFill>
                  <a:prstClr val="black"/>
                </a:solidFill>
              </a:rPr>
              <a:t> for the provision of pre-employment transition services and/or transition services in </a:t>
            </a:r>
            <a:r>
              <a:rPr lang="en-US" sz="1700" b="1" dirty="0">
                <a:solidFill>
                  <a:prstClr val="black"/>
                </a:solidFill>
              </a:rPr>
              <a:t>collaboration</a:t>
            </a:r>
            <a:r>
              <a:rPr lang="en-US" sz="1700" dirty="0">
                <a:solidFill>
                  <a:prstClr val="black"/>
                </a:solidFill>
              </a:rPr>
              <a:t> with LEAs</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Collaborate with LEAs to conduct outreach to </a:t>
            </a:r>
            <a:r>
              <a:rPr lang="en-US" sz="1700" b="1" dirty="0">
                <a:solidFill>
                  <a:prstClr val="black"/>
                </a:solidFill>
              </a:rPr>
              <a:t>identify potentially eligible and/or eligible students </a:t>
            </a:r>
            <a:r>
              <a:rPr lang="en-US" sz="1700" dirty="0">
                <a:solidFill>
                  <a:prstClr val="black"/>
                </a:solidFill>
              </a:rPr>
              <a:t>who are in need of pre-employment transition or general transition services </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Ensure </a:t>
            </a:r>
            <a:r>
              <a:rPr lang="en-US" sz="1700" b="1" dirty="0">
                <a:solidFill>
                  <a:prstClr val="black"/>
                </a:solidFill>
              </a:rPr>
              <a:t>IPEs are closely aligned </a:t>
            </a:r>
            <a:r>
              <a:rPr lang="en-US" sz="1700" dirty="0">
                <a:solidFill>
                  <a:prstClr val="black"/>
                </a:solidFill>
              </a:rPr>
              <a:t>with student IEPs and other educational transition planning</a:t>
            </a:r>
          </a:p>
          <a:p>
            <a:pPr marL="228600" lvl="0" indent="-228600" defTabSz="914400">
              <a:lnSpc>
                <a:spcPct val="90000"/>
              </a:lnSpc>
              <a:spcBef>
                <a:spcPts val="1000"/>
              </a:spcBef>
              <a:buFont typeface="Arial" panose="020B0604020202020204" pitchFamily="34" charset="0"/>
              <a:buChar char="•"/>
            </a:pPr>
            <a:r>
              <a:rPr lang="en-US" sz="1700" dirty="0">
                <a:solidFill>
                  <a:prstClr val="black"/>
                </a:solidFill>
              </a:rPr>
              <a:t>Provide </a:t>
            </a:r>
            <a:r>
              <a:rPr lang="en-US" sz="1700" b="1" dirty="0">
                <a:solidFill>
                  <a:prstClr val="black"/>
                </a:solidFill>
              </a:rPr>
              <a:t>input in transition planning </a:t>
            </a:r>
            <a:r>
              <a:rPr lang="en-US" sz="1700" dirty="0">
                <a:solidFill>
                  <a:prstClr val="black"/>
                </a:solidFill>
              </a:rPr>
              <a:t>with LEA and participate in meetings when appropriate</a:t>
            </a:r>
          </a:p>
          <a:p>
            <a:pPr marL="228600" lvl="0" indent="-228600" defTabSz="914400">
              <a:lnSpc>
                <a:spcPct val="90000"/>
              </a:lnSpc>
              <a:spcBef>
                <a:spcPts val="1000"/>
              </a:spcBef>
              <a:buFont typeface="Arial" panose="020B0604020202020204" pitchFamily="34" charset="0"/>
              <a:buChar char="•"/>
            </a:pPr>
            <a:endParaRPr lang="en-US" sz="700" dirty="0">
              <a:solidFill>
                <a:prstClr val="black"/>
              </a:solidFill>
            </a:endParaRPr>
          </a:p>
          <a:p>
            <a:endParaRPr lang="en-US" dirty="0"/>
          </a:p>
        </p:txBody>
      </p:sp>
    </p:spTree>
    <p:extLst>
      <p:ext uri="{BB962C8B-B14F-4D97-AF65-F5344CB8AC3E}">
        <p14:creationId xmlns:p14="http://schemas.microsoft.com/office/powerpoint/2010/main" val="615886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a:bodyPr>
          <a:lstStyle/>
          <a:p>
            <a:r>
              <a:rPr lang="en-US" dirty="0">
                <a:solidFill>
                  <a:prstClr val="black"/>
                </a:solidFill>
                <a:latin typeface="Calibri Light" panose="020F0302020204030204"/>
              </a:rPr>
              <a:t>Schools Responsibility</a:t>
            </a:r>
            <a:endParaRPr lang="en-US" sz="4000" b="1" dirty="0">
              <a:solidFill>
                <a:schemeClr val="accent6">
                  <a:lumMod val="75000"/>
                </a:schemeClr>
              </a:solidFill>
              <a:latin typeface="Myriad Pro" panose="020B0503030403020204" pitchFamily="34" charset="0"/>
            </a:endParaRPr>
          </a:p>
        </p:txBody>
      </p:sp>
      <p:sp>
        <p:nvSpPr>
          <p:cNvPr id="4" name="Text Placeholder 3"/>
          <p:cNvSpPr>
            <a:spLocks noGrp="1"/>
          </p:cNvSpPr>
          <p:nvPr>
            <p:ph type="body" idx="1"/>
          </p:nvPr>
        </p:nvSpPr>
        <p:spPr>
          <a:xfrm>
            <a:off x="457200" y="1752599"/>
            <a:ext cx="4040188" cy="422275"/>
          </a:xfrm>
        </p:spPr>
        <p:txBody>
          <a:bodyPr>
            <a:normAutofit lnSpcReduction="10000"/>
          </a:bodyPr>
          <a:lstStyle/>
          <a:p>
            <a:r>
              <a:rPr lang="en-US" dirty="0"/>
              <a:t>Federal Regulations</a:t>
            </a:r>
          </a:p>
        </p:txBody>
      </p:sp>
      <p:sp>
        <p:nvSpPr>
          <p:cNvPr id="5" name="Content Placeholder 4"/>
          <p:cNvSpPr>
            <a:spLocks noGrp="1"/>
          </p:cNvSpPr>
          <p:nvPr>
            <p:ph sz="half" idx="2"/>
          </p:nvPr>
        </p:nvSpPr>
        <p:spPr>
          <a:xfrm>
            <a:off x="457200" y="2174874"/>
            <a:ext cx="4040188" cy="4378325"/>
          </a:xfrm>
        </p:spPr>
        <p:txBody>
          <a:bodyPr>
            <a:normAutofit fontScale="85000" lnSpcReduction="10000"/>
          </a:bodyPr>
          <a:lstStyle/>
          <a:p>
            <a:pPr marL="228600" lvl="0" indent="-228600" defTabSz="914400">
              <a:lnSpc>
                <a:spcPct val="90000"/>
              </a:lnSpc>
              <a:spcBef>
                <a:spcPts val="1000"/>
              </a:spcBef>
              <a:buFont typeface="Arial" panose="020B0604020202020204" pitchFamily="34" charset="0"/>
              <a:buChar char="•"/>
            </a:pPr>
            <a:r>
              <a:rPr lang="en-US" sz="2000" b="1" dirty="0">
                <a:solidFill>
                  <a:prstClr val="black"/>
                </a:solidFill>
              </a:rPr>
              <a:t>Continue to carrying out activities </a:t>
            </a:r>
            <a:r>
              <a:rPr lang="en-US" sz="2000" dirty="0">
                <a:solidFill>
                  <a:prstClr val="black"/>
                </a:solidFill>
              </a:rPr>
              <a:t>under the Individuals with Disabilities Education Act including:</a:t>
            </a:r>
          </a:p>
          <a:p>
            <a:pPr marL="685800" lvl="1" indent="-228600" defTabSz="914400">
              <a:lnSpc>
                <a:spcPct val="90000"/>
              </a:lnSpc>
              <a:spcBef>
                <a:spcPts val="500"/>
              </a:spcBef>
              <a:buFont typeface="Arial" panose="020B0604020202020204" pitchFamily="34" charset="0"/>
              <a:buChar char="•"/>
            </a:pPr>
            <a:r>
              <a:rPr lang="en-US" sz="1700" dirty="0">
                <a:solidFill>
                  <a:prstClr val="black"/>
                </a:solidFill>
              </a:rPr>
              <a:t>A coordinated set of activities, designed with an outcome-oriented process, which promotes movement from school to post-school activities, including post-secondary education, vocational training, integrated employment, continuing and adult education, adult services, independent living, or community participation </a:t>
            </a:r>
          </a:p>
          <a:p>
            <a:pPr marL="685800" lvl="1" indent="-228600" defTabSz="914400">
              <a:lnSpc>
                <a:spcPct val="90000"/>
              </a:lnSpc>
              <a:spcBef>
                <a:spcPts val="500"/>
              </a:spcBef>
              <a:buFont typeface="Arial" panose="020B0604020202020204" pitchFamily="34" charset="0"/>
              <a:buChar char="•"/>
            </a:pPr>
            <a:r>
              <a:rPr lang="en-US" sz="1700" dirty="0">
                <a:solidFill>
                  <a:prstClr val="black"/>
                </a:solidFill>
              </a:rPr>
              <a:t>Coordinated activities that are based upon the individual student’s needs, taking into account the student’s preferences and interests, and shall include instruction, community experiences, the development of employment and other post-school adult living objectives, and, when appropriate, acquisition of daily living skills and functional vocational evaluation.</a:t>
            </a:r>
          </a:p>
          <a:p>
            <a:endParaRPr lang="en-US" dirty="0"/>
          </a:p>
        </p:txBody>
      </p:sp>
      <p:sp>
        <p:nvSpPr>
          <p:cNvPr id="6" name="Text Placeholder 5"/>
          <p:cNvSpPr>
            <a:spLocks noGrp="1"/>
          </p:cNvSpPr>
          <p:nvPr>
            <p:ph type="body" sz="quarter" idx="3"/>
          </p:nvPr>
        </p:nvSpPr>
        <p:spPr>
          <a:xfrm>
            <a:off x="4645025" y="1676399"/>
            <a:ext cx="4041775" cy="498475"/>
          </a:xfrm>
        </p:spPr>
        <p:txBody>
          <a:bodyPr/>
          <a:lstStyle/>
          <a:p>
            <a:r>
              <a:rPr lang="en-US" dirty="0"/>
              <a:t>State Guidance</a:t>
            </a:r>
          </a:p>
        </p:txBody>
      </p:sp>
      <p:sp>
        <p:nvSpPr>
          <p:cNvPr id="7" name="Content Placeholder 6"/>
          <p:cNvSpPr>
            <a:spLocks noGrp="1"/>
          </p:cNvSpPr>
          <p:nvPr>
            <p:ph sz="quarter" idx="4"/>
          </p:nvPr>
        </p:nvSpPr>
        <p:spPr>
          <a:xfrm>
            <a:off x="4645025" y="2174875"/>
            <a:ext cx="4041775" cy="4378324"/>
          </a:xfrm>
        </p:spPr>
        <p:txBody>
          <a:bodyPr>
            <a:normAutofit lnSpcReduction="10000"/>
          </a:bodyPr>
          <a:lstStyle/>
          <a:p>
            <a:pPr marL="228600" lvl="0" indent="-228600" defTabSz="914400">
              <a:lnSpc>
                <a:spcPct val="90000"/>
              </a:lnSpc>
              <a:spcBef>
                <a:spcPts val="1000"/>
              </a:spcBef>
              <a:buFont typeface="Arial" panose="020B0604020202020204" pitchFamily="34" charset="0"/>
              <a:buChar char="•"/>
            </a:pPr>
            <a:r>
              <a:rPr lang="en-US" sz="1800" dirty="0">
                <a:solidFill>
                  <a:prstClr val="black"/>
                </a:solidFill>
              </a:rPr>
              <a:t>OSPI </a:t>
            </a:r>
            <a:r>
              <a:rPr lang="en-US" sz="1800" b="1" dirty="0">
                <a:solidFill>
                  <a:prstClr val="black"/>
                </a:solidFill>
              </a:rPr>
              <a:t>Monitor</a:t>
            </a:r>
            <a:r>
              <a:rPr lang="en-US" sz="1800" dirty="0">
                <a:solidFill>
                  <a:prstClr val="black"/>
                </a:solidFill>
              </a:rPr>
              <a:t> LEAS for IDEA compliance</a:t>
            </a:r>
          </a:p>
          <a:p>
            <a:pPr marL="228600" lvl="0" indent="-228600" defTabSz="914400">
              <a:lnSpc>
                <a:spcPct val="90000"/>
              </a:lnSpc>
              <a:spcBef>
                <a:spcPts val="1000"/>
              </a:spcBef>
              <a:buFont typeface="Arial" panose="020B0604020202020204" pitchFamily="34" charset="0"/>
              <a:buChar char="•"/>
            </a:pPr>
            <a:r>
              <a:rPr lang="en-US" sz="1800" dirty="0">
                <a:solidFill>
                  <a:prstClr val="black"/>
                </a:solidFill>
              </a:rPr>
              <a:t>OSPI </a:t>
            </a:r>
            <a:r>
              <a:rPr lang="en-US" sz="1800" b="1" dirty="0">
                <a:solidFill>
                  <a:prstClr val="black"/>
                </a:solidFill>
              </a:rPr>
              <a:t>Provide technical assistance </a:t>
            </a:r>
            <a:r>
              <a:rPr lang="en-US" sz="1800" dirty="0">
                <a:solidFill>
                  <a:prstClr val="black"/>
                </a:solidFill>
              </a:rPr>
              <a:t>to LEAs to highlight the obligation to work with students and families to develop appropriate IEPs</a:t>
            </a:r>
          </a:p>
          <a:p>
            <a:pPr marL="228600" lvl="0" indent="-228600" defTabSz="914400">
              <a:lnSpc>
                <a:spcPct val="90000"/>
              </a:lnSpc>
              <a:spcBef>
                <a:spcPts val="1000"/>
              </a:spcBef>
              <a:buFont typeface="Arial" panose="020B0604020202020204" pitchFamily="34" charset="0"/>
              <a:buChar char="•"/>
            </a:pPr>
            <a:r>
              <a:rPr lang="en-US" sz="1800" dirty="0">
                <a:solidFill>
                  <a:prstClr val="black"/>
                </a:solidFill>
              </a:rPr>
              <a:t>OSPI Encourage LEAs to </a:t>
            </a:r>
            <a:r>
              <a:rPr lang="en-US" sz="1800" b="1" dirty="0">
                <a:solidFill>
                  <a:prstClr val="black"/>
                </a:solidFill>
              </a:rPr>
              <a:t>identify a point of contact</a:t>
            </a:r>
            <a:r>
              <a:rPr lang="en-US" sz="1800" dirty="0">
                <a:solidFill>
                  <a:prstClr val="black"/>
                </a:solidFill>
              </a:rPr>
              <a:t> within the district to facilitate on-campus meeting spaces for DVR staff</a:t>
            </a:r>
          </a:p>
          <a:p>
            <a:pPr marL="228600" lvl="0" indent="-228600" defTabSz="914400">
              <a:lnSpc>
                <a:spcPct val="90000"/>
              </a:lnSpc>
              <a:spcBef>
                <a:spcPts val="1000"/>
              </a:spcBef>
              <a:buFont typeface="Arial" panose="020B0604020202020204" pitchFamily="34" charset="0"/>
              <a:buChar char="•"/>
            </a:pPr>
            <a:r>
              <a:rPr lang="en-US" sz="1800" b="1" dirty="0">
                <a:solidFill>
                  <a:prstClr val="black"/>
                </a:solidFill>
              </a:rPr>
              <a:t>Invite DVR staff </a:t>
            </a:r>
            <a:r>
              <a:rPr lang="en-US" sz="1800" dirty="0">
                <a:solidFill>
                  <a:prstClr val="black"/>
                </a:solidFill>
              </a:rPr>
              <a:t>to participate in secondary transition planning meetings as appropriate</a:t>
            </a:r>
          </a:p>
          <a:p>
            <a:pPr marL="228600" lvl="0" indent="-228600" defTabSz="914400">
              <a:lnSpc>
                <a:spcPct val="90000"/>
              </a:lnSpc>
              <a:spcBef>
                <a:spcPts val="1000"/>
              </a:spcBef>
              <a:buFont typeface="Arial" panose="020B0604020202020204" pitchFamily="34" charset="0"/>
              <a:buChar char="•"/>
            </a:pPr>
            <a:r>
              <a:rPr lang="en-US" sz="1800" dirty="0">
                <a:solidFill>
                  <a:prstClr val="black"/>
                </a:solidFill>
              </a:rPr>
              <a:t>OSPI </a:t>
            </a:r>
            <a:r>
              <a:rPr lang="en-US" sz="1800" b="1" dirty="0">
                <a:solidFill>
                  <a:prstClr val="black"/>
                </a:solidFill>
              </a:rPr>
              <a:t>Identify and prioritize </a:t>
            </a:r>
            <a:r>
              <a:rPr lang="en-US" sz="1800" dirty="0">
                <a:solidFill>
                  <a:prstClr val="black"/>
                </a:solidFill>
              </a:rPr>
              <a:t>statewide and regional issues that adversely impact student transition planning needs</a:t>
            </a:r>
          </a:p>
          <a:p>
            <a:pPr marL="228600" lvl="0" indent="-228600" defTabSz="914400">
              <a:lnSpc>
                <a:spcPct val="90000"/>
              </a:lnSpc>
              <a:spcBef>
                <a:spcPts val="1000"/>
              </a:spcBef>
              <a:buFont typeface="Arial" panose="020B0604020202020204" pitchFamily="34" charset="0"/>
              <a:buChar char="•"/>
            </a:pPr>
            <a:endParaRPr lang="en-US" sz="700" dirty="0">
              <a:solidFill>
                <a:prstClr val="black"/>
              </a:solidFill>
            </a:endParaRPr>
          </a:p>
          <a:p>
            <a:pPr marL="0" indent="0">
              <a:buNone/>
            </a:pPr>
            <a:endParaRPr lang="en-US" dirty="0"/>
          </a:p>
        </p:txBody>
      </p:sp>
    </p:spTree>
    <p:extLst>
      <p:ext uri="{BB962C8B-B14F-4D97-AF65-F5344CB8AC3E}">
        <p14:creationId xmlns:p14="http://schemas.microsoft.com/office/powerpoint/2010/main" val="368003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a:bodyPr>
          <a:lstStyle/>
          <a:p>
            <a:r>
              <a:rPr lang="en-US" dirty="0">
                <a:solidFill>
                  <a:prstClr val="black"/>
                </a:solidFill>
                <a:latin typeface="Calibri Light" panose="020F0302020204030204"/>
              </a:rPr>
              <a:t>VR Responsibility</a:t>
            </a:r>
            <a:endParaRPr lang="en-US" sz="4000" b="1" dirty="0">
              <a:solidFill>
                <a:schemeClr val="accent6">
                  <a:lumMod val="75000"/>
                </a:schemeClr>
              </a:solidFill>
              <a:latin typeface="Myriad Pro" panose="020B0503030403020204" pitchFamily="34" charset="0"/>
            </a:endParaRPr>
          </a:p>
        </p:txBody>
      </p:sp>
      <p:sp>
        <p:nvSpPr>
          <p:cNvPr id="4" name="Text Placeholder 3"/>
          <p:cNvSpPr>
            <a:spLocks noGrp="1"/>
          </p:cNvSpPr>
          <p:nvPr>
            <p:ph type="body" idx="1"/>
          </p:nvPr>
        </p:nvSpPr>
        <p:spPr>
          <a:xfrm>
            <a:off x="457200" y="1752599"/>
            <a:ext cx="4040188" cy="422275"/>
          </a:xfrm>
        </p:spPr>
        <p:txBody>
          <a:bodyPr>
            <a:normAutofit lnSpcReduction="10000"/>
          </a:bodyPr>
          <a:lstStyle/>
          <a:p>
            <a:r>
              <a:rPr lang="en-US" dirty="0"/>
              <a:t>Federal Regulations</a:t>
            </a:r>
          </a:p>
        </p:txBody>
      </p:sp>
      <p:sp>
        <p:nvSpPr>
          <p:cNvPr id="5" name="Content Placeholder 4"/>
          <p:cNvSpPr>
            <a:spLocks noGrp="1"/>
          </p:cNvSpPr>
          <p:nvPr>
            <p:ph sz="half" idx="2"/>
          </p:nvPr>
        </p:nvSpPr>
        <p:spPr>
          <a:xfrm>
            <a:off x="457200" y="2174874"/>
            <a:ext cx="4040188" cy="4378325"/>
          </a:xfrm>
        </p:spPr>
        <p:txBody>
          <a:bodyPr>
            <a:normAutofit fontScale="85000" lnSpcReduction="20000"/>
          </a:bodyPr>
          <a:lstStyle/>
          <a:p>
            <a:pPr marL="228600" lvl="0" indent="-228600" defTabSz="914400">
              <a:lnSpc>
                <a:spcPct val="90000"/>
              </a:lnSpc>
              <a:spcBef>
                <a:spcPts val="1000"/>
              </a:spcBef>
              <a:buFont typeface="Arial" panose="020B0604020202020204" pitchFamily="34" charset="0"/>
              <a:buChar char="•"/>
            </a:pPr>
            <a:r>
              <a:rPr lang="en-US" sz="2100" dirty="0">
                <a:solidFill>
                  <a:prstClr val="black"/>
                </a:solidFill>
              </a:rPr>
              <a:t>Ensure availability and spending</a:t>
            </a:r>
          </a:p>
          <a:p>
            <a:pPr marL="228600" lvl="0" indent="-228600" defTabSz="914400">
              <a:lnSpc>
                <a:spcPct val="90000"/>
              </a:lnSpc>
              <a:spcBef>
                <a:spcPts val="1000"/>
              </a:spcBef>
              <a:buFont typeface="Arial" panose="020B0604020202020204" pitchFamily="34" charset="0"/>
              <a:buChar char="•"/>
            </a:pPr>
            <a:r>
              <a:rPr lang="en-US" sz="2100" dirty="0">
                <a:solidFill>
                  <a:prstClr val="black"/>
                </a:solidFill>
              </a:rPr>
              <a:t>(d) Pre-Employment Transition Coordination </a:t>
            </a:r>
            <a:r>
              <a:rPr lang="mr-IN" sz="2100" dirty="0">
                <a:solidFill>
                  <a:prstClr val="black"/>
                </a:solidFill>
              </a:rPr>
              <a:t>–</a:t>
            </a:r>
            <a:r>
              <a:rPr lang="en-US" sz="2100" dirty="0">
                <a:solidFill>
                  <a:prstClr val="black"/>
                </a:solidFill>
              </a:rPr>
              <a:t> Each local office</a:t>
            </a:r>
            <a:r>
              <a:rPr lang="mr-IN" sz="2100" dirty="0">
                <a:solidFill>
                  <a:prstClr val="black"/>
                </a:solidFill>
              </a:rPr>
              <a:t>…</a:t>
            </a:r>
            <a:r>
              <a:rPr lang="en-US" sz="2100" dirty="0">
                <a:solidFill>
                  <a:prstClr val="black"/>
                </a:solidFill>
              </a:rPr>
              <a:t>shall carry out responsibilities consisting of:</a:t>
            </a:r>
          </a:p>
          <a:p>
            <a:pPr marL="685800" lvl="1" indent="-228600" defTabSz="914400">
              <a:lnSpc>
                <a:spcPct val="90000"/>
              </a:lnSpc>
              <a:spcBef>
                <a:spcPts val="500"/>
              </a:spcBef>
              <a:buFont typeface="Arial" panose="020B0604020202020204" pitchFamily="34" charset="0"/>
              <a:buChar char="•"/>
            </a:pPr>
            <a:r>
              <a:rPr lang="en-US" sz="1800" dirty="0">
                <a:solidFill>
                  <a:prstClr val="black"/>
                </a:solidFill>
              </a:rPr>
              <a:t>(1) Attending individualized education program meetings, when invited</a:t>
            </a:r>
          </a:p>
          <a:p>
            <a:pPr marL="685800" lvl="1" indent="-228600" defTabSz="914400">
              <a:lnSpc>
                <a:spcPct val="90000"/>
              </a:lnSpc>
              <a:spcBef>
                <a:spcPts val="500"/>
              </a:spcBef>
              <a:buFont typeface="Arial" panose="020B0604020202020204" pitchFamily="34" charset="0"/>
              <a:buChar char="•"/>
            </a:pPr>
            <a:r>
              <a:rPr lang="en-US" sz="1800" dirty="0">
                <a:solidFill>
                  <a:prstClr val="black"/>
                </a:solidFill>
              </a:rPr>
              <a:t>(2) Work with local workforce development boards, one-stop centers, and employers to develop work opportunities for students with disabilities, including internships, summer employment and other employment opportunities available throughout the school year, and apprenticeships</a:t>
            </a:r>
          </a:p>
          <a:p>
            <a:pPr marL="685800" lvl="1" indent="-228600" defTabSz="914400">
              <a:lnSpc>
                <a:spcPct val="90000"/>
              </a:lnSpc>
              <a:spcBef>
                <a:spcPts val="500"/>
              </a:spcBef>
              <a:buFont typeface="Arial" panose="020B0604020202020204" pitchFamily="34" charset="0"/>
              <a:buChar char="•"/>
            </a:pPr>
            <a:r>
              <a:rPr lang="en-US" sz="1800" dirty="0">
                <a:solidFill>
                  <a:prstClr val="black"/>
                </a:solidFill>
              </a:rPr>
              <a:t>(3) Work with schools, including those carrying out activities under the Individuals with Disabilities Education Act to coordinate and ensure the provision of pre-employment transition services</a:t>
            </a:r>
          </a:p>
          <a:p>
            <a:endParaRPr lang="en-US" dirty="0"/>
          </a:p>
        </p:txBody>
      </p:sp>
      <p:sp>
        <p:nvSpPr>
          <p:cNvPr id="6" name="Text Placeholder 5"/>
          <p:cNvSpPr>
            <a:spLocks noGrp="1"/>
          </p:cNvSpPr>
          <p:nvPr>
            <p:ph type="body" sz="quarter" idx="3"/>
          </p:nvPr>
        </p:nvSpPr>
        <p:spPr>
          <a:xfrm>
            <a:off x="4645025" y="1676399"/>
            <a:ext cx="4041775" cy="498475"/>
          </a:xfrm>
        </p:spPr>
        <p:txBody>
          <a:bodyPr/>
          <a:lstStyle/>
          <a:p>
            <a:r>
              <a:rPr lang="en-US" dirty="0"/>
              <a:t>State Guidance</a:t>
            </a:r>
          </a:p>
        </p:txBody>
      </p:sp>
      <p:sp>
        <p:nvSpPr>
          <p:cNvPr id="7" name="Content Placeholder 6"/>
          <p:cNvSpPr>
            <a:spLocks noGrp="1"/>
          </p:cNvSpPr>
          <p:nvPr>
            <p:ph sz="quarter" idx="4"/>
          </p:nvPr>
        </p:nvSpPr>
        <p:spPr>
          <a:xfrm>
            <a:off x="4645025" y="2174875"/>
            <a:ext cx="4041775" cy="4378324"/>
          </a:xfrm>
        </p:spPr>
        <p:txBody>
          <a:bodyPr>
            <a:normAutofit fontScale="92500" lnSpcReduction="10000"/>
          </a:bodyPr>
          <a:lstStyle/>
          <a:p>
            <a:pPr marL="228600" lvl="0" indent="-228600" defTabSz="914400">
              <a:lnSpc>
                <a:spcPct val="90000"/>
              </a:lnSpc>
              <a:spcBef>
                <a:spcPts val="1000"/>
              </a:spcBef>
              <a:buFont typeface="Arial" panose="020B0604020202020204" pitchFamily="34" charset="0"/>
              <a:buChar char="•"/>
            </a:pPr>
            <a:r>
              <a:rPr lang="en-US" sz="1800" b="1" dirty="0">
                <a:solidFill>
                  <a:prstClr val="black"/>
                </a:solidFill>
              </a:rPr>
              <a:t>Encourage collaborative efforts </a:t>
            </a:r>
            <a:r>
              <a:rPr lang="en-US" sz="1800" dirty="0">
                <a:solidFill>
                  <a:prstClr val="black"/>
                </a:solidFill>
              </a:rPr>
              <a:t>among DVR staff and LEAs</a:t>
            </a:r>
          </a:p>
          <a:p>
            <a:pPr marL="228600" lvl="0" indent="-228600" defTabSz="914400">
              <a:lnSpc>
                <a:spcPct val="90000"/>
              </a:lnSpc>
              <a:spcBef>
                <a:spcPts val="1000"/>
              </a:spcBef>
              <a:buFont typeface="Arial" panose="020B0604020202020204" pitchFamily="34" charset="0"/>
              <a:buChar char="•"/>
            </a:pPr>
            <a:r>
              <a:rPr lang="en-US" sz="1800" b="1" dirty="0">
                <a:solidFill>
                  <a:prstClr val="black"/>
                </a:solidFill>
              </a:rPr>
              <a:t>Provide or arrange for the provision of pre-employment transition services and/or transition services</a:t>
            </a:r>
            <a:r>
              <a:rPr lang="en-US" sz="1800" dirty="0">
                <a:solidFill>
                  <a:prstClr val="black"/>
                </a:solidFill>
              </a:rPr>
              <a:t> in collaboration with LEAs</a:t>
            </a:r>
          </a:p>
          <a:p>
            <a:pPr marL="228600" lvl="0" indent="-228600" defTabSz="914400">
              <a:lnSpc>
                <a:spcPct val="90000"/>
              </a:lnSpc>
              <a:spcBef>
                <a:spcPts val="1000"/>
              </a:spcBef>
              <a:buFont typeface="Arial" panose="020B0604020202020204" pitchFamily="34" charset="0"/>
              <a:buChar char="•"/>
            </a:pPr>
            <a:r>
              <a:rPr lang="en-US" sz="1800" b="1" dirty="0">
                <a:solidFill>
                  <a:prstClr val="black"/>
                </a:solidFill>
              </a:rPr>
              <a:t>Collaborate</a:t>
            </a:r>
            <a:r>
              <a:rPr lang="en-US" sz="1800" dirty="0">
                <a:solidFill>
                  <a:prstClr val="black"/>
                </a:solidFill>
              </a:rPr>
              <a:t> with LEAs to conduct outreach to identify potentially eligible and/or eligible students who are in need of pre-employment transition or general transition services </a:t>
            </a:r>
          </a:p>
          <a:p>
            <a:pPr marL="228600" lvl="0" indent="-228600" defTabSz="914400">
              <a:lnSpc>
                <a:spcPct val="90000"/>
              </a:lnSpc>
              <a:spcBef>
                <a:spcPts val="1000"/>
              </a:spcBef>
              <a:buFont typeface="Arial" panose="020B0604020202020204" pitchFamily="34" charset="0"/>
              <a:buChar char="•"/>
            </a:pPr>
            <a:r>
              <a:rPr lang="en-US" sz="1800" b="1" dirty="0">
                <a:solidFill>
                  <a:prstClr val="black"/>
                </a:solidFill>
              </a:rPr>
              <a:t>Provide input </a:t>
            </a:r>
            <a:r>
              <a:rPr lang="en-US" sz="1800" dirty="0">
                <a:solidFill>
                  <a:prstClr val="black"/>
                </a:solidFill>
              </a:rPr>
              <a:t>in transition planning with LEA and participate in meetings when appropriate</a:t>
            </a:r>
          </a:p>
          <a:p>
            <a:pPr marL="228600" lvl="0" indent="-228600" defTabSz="914400">
              <a:lnSpc>
                <a:spcPct val="90000"/>
              </a:lnSpc>
              <a:spcBef>
                <a:spcPts val="1000"/>
              </a:spcBef>
              <a:buFont typeface="Arial" panose="020B0604020202020204" pitchFamily="34" charset="0"/>
              <a:buChar char="•"/>
            </a:pPr>
            <a:r>
              <a:rPr lang="en-US" sz="1800" dirty="0">
                <a:solidFill>
                  <a:prstClr val="black"/>
                </a:solidFill>
              </a:rPr>
              <a:t>Develop IPEs during the transition process and ensure IPEs are closely </a:t>
            </a:r>
            <a:r>
              <a:rPr lang="en-US" sz="1800" b="1" dirty="0">
                <a:solidFill>
                  <a:prstClr val="black"/>
                </a:solidFill>
              </a:rPr>
              <a:t>aligned with student IEPs</a:t>
            </a:r>
            <a:r>
              <a:rPr lang="en-US" sz="1800" dirty="0">
                <a:solidFill>
                  <a:prstClr val="black"/>
                </a:solidFill>
              </a:rPr>
              <a:t> and other educational transition planning </a:t>
            </a:r>
          </a:p>
          <a:p>
            <a:pPr marL="228600" lvl="0" indent="-228600" defTabSz="914400">
              <a:lnSpc>
                <a:spcPct val="90000"/>
              </a:lnSpc>
              <a:spcBef>
                <a:spcPts val="1000"/>
              </a:spcBef>
              <a:buFont typeface="Arial" panose="020B0604020202020204" pitchFamily="34" charset="0"/>
              <a:buChar char="•"/>
            </a:pPr>
            <a:endParaRPr lang="en-US" sz="700" dirty="0">
              <a:solidFill>
                <a:prstClr val="black"/>
              </a:solidFill>
            </a:endParaRPr>
          </a:p>
          <a:p>
            <a:pPr marL="0" indent="0">
              <a:buNone/>
            </a:pPr>
            <a:endParaRPr lang="en-US" dirty="0"/>
          </a:p>
        </p:txBody>
      </p:sp>
    </p:spTree>
    <p:extLst>
      <p:ext uri="{BB962C8B-B14F-4D97-AF65-F5344CB8AC3E}">
        <p14:creationId xmlns:p14="http://schemas.microsoft.com/office/powerpoint/2010/main" val="295945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a:bodyPr>
          <a:lstStyle/>
          <a:p>
            <a:r>
              <a:rPr lang="en-US" dirty="0">
                <a:solidFill>
                  <a:prstClr val="black"/>
                </a:solidFill>
                <a:latin typeface="Calibri Light" panose="020F0302020204030204"/>
              </a:rPr>
              <a:t>Records Maintenance</a:t>
            </a:r>
            <a:endParaRPr lang="en-US" sz="4000" b="1" dirty="0">
              <a:solidFill>
                <a:schemeClr val="accent6">
                  <a:lumMod val="75000"/>
                </a:schemeClr>
              </a:solidFill>
              <a:latin typeface="Myriad Pro" panose="020B0503030403020204" pitchFamily="34" charset="0"/>
            </a:endParaRPr>
          </a:p>
        </p:txBody>
      </p:sp>
      <p:sp>
        <p:nvSpPr>
          <p:cNvPr id="4" name="Text Placeholder 3"/>
          <p:cNvSpPr>
            <a:spLocks noGrp="1"/>
          </p:cNvSpPr>
          <p:nvPr>
            <p:ph type="body" idx="1"/>
          </p:nvPr>
        </p:nvSpPr>
        <p:spPr>
          <a:xfrm>
            <a:off x="457200" y="1752599"/>
            <a:ext cx="4040188" cy="422275"/>
          </a:xfrm>
        </p:spPr>
        <p:txBody>
          <a:bodyPr>
            <a:normAutofit lnSpcReduction="10000"/>
          </a:bodyPr>
          <a:lstStyle/>
          <a:p>
            <a:r>
              <a:rPr lang="en-US" dirty="0"/>
              <a:t>Federal Regulations</a:t>
            </a:r>
          </a:p>
        </p:txBody>
      </p:sp>
      <p:sp>
        <p:nvSpPr>
          <p:cNvPr id="5" name="Content Placeholder 4"/>
          <p:cNvSpPr>
            <a:spLocks noGrp="1"/>
          </p:cNvSpPr>
          <p:nvPr>
            <p:ph sz="half" idx="2"/>
          </p:nvPr>
        </p:nvSpPr>
        <p:spPr>
          <a:xfrm>
            <a:off x="457200" y="2174874"/>
            <a:ext cx="4040188" cy="4378325"/>
          </a:xfrm>
        </p:spPr>
        <p:txBody>
          <a:bodyPr>
            <a:normAutofit/>
          </a:bodyPr>
          <a:lstStyle/>
          <a:p>
            <a:pPr marL="228600" lvl="0" indent="-228600" defTabSz="914400">
              <a:lnSpc>
                <a:spcPct val="90000"/>
              </a:lnSpc>
              <a:spcBef>
                <a:spcPts val="1000"/>
              </a:spcBef>
              <a:buFont typeface="Arial" panose="020B0604020202020204" pitchFamily="34" charset="0"/>
              <a:buChar char="•"/>
            </a:pPr>
            <a:r>
              <a:rPr lang="en-US" sz="2100" dirty="0">
                <a:solidFill>
                  <a:prstClr val="black"/>
                </a:solidFill>
              </a:rPr>
              <a:t>State plans shall contain procedures for State education entities outreach to identify students with disabilities who need transition services</a:t>
            </a:r>
          </a:p>
          <a:p>
            <a:pPr marL="228600" lvl="0" indent="-228600" defTabSz="914400">
              <a:lnSpc>
                <a:spcPct val="90000"/>
              </a:lnSpc>
              <a:spcBef>
                <a:spcPts val="1000"/>
              </a:spcBef>
              <a:buFont typeface="Arial" panose="020B0604020202020204" pitchFamily="34" charset="0"/>
              <a:buChar char="•"/>
            </a:pPr>
            <a:r>
              <a:rPr lang="en-US" sz="2100" dirty="0">
                <a:solidFill>
                  <a:prstClr val="black"/>
                </a:solidFill>
              </a:rPr>
              <a:t>State unit’s must have a mechanism to report the number of students with disabilities receiving Pre-Employment Transition Services Rehabilitation Act of 1973, § 101(a)(10)</a:t>
            </a:r>
          </a:p>
          <a:p>
            <a:endParaRPr lang="en-US" dirty="0"/>
          </a:p>
        </p:txBody>
      </p:sp>
      <p:sp>
        <p:nvSpPr>
          <p:cNvPr id="6" name="Text Placeholder 5"/>
          <p:cNvSpPr>
            <a:spLocks noGrp="1"/>
          </p:cNvSpPr>
          <p:nvPr>
            <p:ph type="body" sz="quarter" idx="3"/>
          </p:nvPr>
        </p:nvSpPr>
        <p:spPr>
          <a:xfrm>
            <a:off x="4645025" y="1676399"/>
            <a:ext cx="4041775" cy="498475"/>
          </a:xfrm>
        </p:spPr>
        <p:txBody>
          <a:bodyPr/>
          <a:lstStyle/>
          <a:p>
            <a:r>
              <a:rPr lang="en-US" dirty="0"/>
              <a:t>State Guidance</a:t>
            </a:r>
          </a:p>
        </p:txBody>
      </p:sp>
      <p:sp>
        <p:nvSpPr>
          <p:cNvPr id="7" name="Content Placeholder 6"/>
          <p:cNvSpPr>
            <a:spLocks noGrp="1"/>
          </p:cNvSpPr>
          <p:nvPr>
            <p:ph sz="quarter" idx="4"/>
          </p:nvPr>
        </p:nvSpPr>
        <p:spPr>
          <a:xfrm>
            <a:off x="4645025" y="2174875"/>
            <a:ext cx="4041775" cy="4378324"/>
          </a:xfrm>
        </p:spPr>
        <p:txBody>
          <a:bodyPr>
            <a:normAutofit/>
          </a:bodyPr>
          <a:lstStyle/>
          <a:p>
            <a:pPr marL="228600" lvl="0" indent="-228600" defTabSz="914400">
              <a:lnSpc>
                <a:spcPct val="90000"/>
              </a:lnSpc>
              <a:spcBef>
                <a:spcPts val="1000"/>
              </a:spcBef>
              <a:buFont typeface="Arial" panose="020B0604020202020204" pitchFamily="34" charset="0"/>
              <a:buChar char="•"/>
            </a:pPr>
            <a:r>
              <a:rPr lang="en-US" sz="1900" dirty="0">
                <a:solidFill>
                  <a:prstClr val="black"/>
                </a:solidFill>
              </a:rPr>
              <a:t>Records and other documents (e.g., IEP’s, IPE’s) furnished by one party to the other party will </a:t>
            </a:r>
            <a:r>
              <a:rPr lang="en-US" sz="1900" b="1" dirty="0">
                <a:solidFill>
                  <a:prstClr val="black"/>
                </a:solidFill>
              </a:rPr>
              <a:t>remain the property of the furnishing party </a:t>
            </a:r>
          </a:p>
          <a:p>
            <a:pPr marL="228600" lvl="0" indent="-228600" defTabSz="914400">
              <a:lnSpc>
                <a:spcPct val="90000"/>
              </a:lnSpc>
              <a:spcBef>
                <a:spcPts val="1000"/>
              </a:spcBef>
              <a:buFont typeface="Arial" panose="020B0604020202020204" pitchFamily="34" charset="0"/>
              <a:buChar char="•"/>
            </a:pPr>
            <a:r>
              <a:rPr lang="en-US" sz="1900" dirty="0">
                <a:solidFill>
                  <a:prstClr val="black"/>
                </a:solidFill>
              </a:rPr>
              <a:t>Materials created by OSPI and DVR as part of this Agreement shall be the property of the State of WA </a:t>
            </a:r>
          </a:p>
          <a:p>
            <a:pPr marL="228600" lvl="0" indent="-228600" defTabSz="914400">
              <a:lnSpc>
                <a:spcPct val="90000"/>
              </a:lnSpc>
              <a:spcBef>
                <a:spcPts val="1000"/>
              </a:spcBef>
              <a:buFont typeface="Arial" panose="020B0604020202020204" pitchFamily="34" charset="0"/>
              <a:buChar char="•"/>
            </a:pPr>
            <a:r>
              <a:rPr lang="en-US" sz="1900" dirty="0">
                <a:solidFill>
                  <a:prstClr val="black"/>
                </a:solidFill>
              </a:rPr>
              <a:t>Materials DVR provides and uses to perform this Agreement but which is not created for OSPI </a:t>
            </a:r>
            <a:r>
              <a:rPr lang="en-US" sz="1900" b="1" dirty="0">
                <a:solidFill>
                  <a:prstClr val="black"/>
                </a:solidFill>
              </a:rPr>
              <a:t>shall be owned by DVR </a:t>
            </a:r>
            <a:r>
              <a:rPr lang="en-US" sz="1900" dirty="0">
                <a:solidFill>
                  <a:prstClr val="black"/>
                </a:solidFill>
              </a:rPr>
              <a:t>(e.g., consent forms)</a:t>
            </a:r>
            <a:endParaRPr lang="en-US" sz="1900" b="1" dirty="0">
              <a:solidFill>
                <a:prstClr val="black"/>
              </a:solidFill>
            </a:endParaRPr>
          </a:p>
          <a:p>
            <a:pPr marL="228600" lvl="0" indent="-228600" defTabSz="914400">
              <a:lnSpc>
                <a:spcPct val="90000"/>
              </a:lnSpc>
              <a:spcBef>
                <a:spcPts val="1000"/>
              </a:spcBef>
              <a:buFont typeface="Arial" panose="020B0604020202020204" pitchFamily="34" charset="0"/>
              <a:buChar char="•"/>
            </a:pPr>
            <a:r>
              <a:rPr lang="en-US" sz="1900" dirty="0">
                <a:solidFill>
                  <a:prstClr val="black"/>
                </a:solidFill>
              </a:rPr>
              <a:t>Utilize </a:t>
            </a:r>
            <a:r>
              <a:rPr lang="en-US" sz="1900" b="1" dirty="0">
                <a:solidFill>
                  <a:prstClr val="black"/>
                </a:solidFill>
              </a:rPr>
              <a:t>reasonable </a:t>
            </a:r>
            <a:r>
              <a:rPr lang="en-US" sz="1900" dirty="0">
                <a:solidFill>
                  <a:prstClr val="black"/>
                </a:solidFill>
              </a:rPr>
              <a:t>security procedures and protections</a:t>
            </a:r>
          </a:p>
          <a:p>
            <a:pPr marL="0" lvl="0" indent="0" defTabSz="914400">
              <a:lnSpc>
                <a:spcPct val="90000"/>
              </a:lnSpc>
              <a:spcBef>
                <a:spcPts val="1000"/>
              </a:spcBef>
              <a:buNone/>
            </a:pPr>
            <a:endParaRPr lang="en-US" sz="700" dirty="0">
              <a:solidFill>
                <a:prstClr val="black"/>
              </a:solidFill>
            </a:endParaRPr>
          </a:p>
          <a:p>
            <a:pPr marL="0" indent="0">
              <a:buNone/>
            </a:pPr>
            <a:endParaRPr lang="en-US" dirty="0"/>
          </a:p>
        </p:txBody>
      </p:sp>
    </p:spTree>
    <p:extLst>
      <p:ext uri="{BB962C8B-B14F-4D97-AF65-F5344CB8AC3E}">
        <p14:creationId xmlns:p14="http://schemas.microsoft.com/office/powerpoint/2010/main" val="394806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a:bodyPr>
          <a:lstStyle/>
          <a:p>
            <a:r>
              <a:rPr lang="en-US" dirty="0">
                <a:solidFill>
                  <a:prstClr val="black"/>
                </a:solidFill>
                <a:latin typeface="Calibri Light" panose="020F0302020204030204"/>
              </a:rPr>
              <a:t>Services Based on Need</a:t>
            </a:r>
            <a:endParaRPr lang="en-US" sz="4000" b="1" dirty="0">
              <a:solidFill>
                <a:schemeClr val="accent6">
                  <a:lumMod val="75000"/>
                </a:schemeClr>
              </a:solidFill>
              <a:latin typeface="Myriad Pro" panose="020B0503030403020204" pitchFamily="34" charset="0"/>
            </a:endParaRPr>
          </a:p>
        </p:txBody>
      </p:sp>
      <p:sp>
        <p:nvSpPr>
          <p:cNvPr id="4" name="Text Placeholder 3"/>
          <p:cNvSpPr>
            <a:spLocks noGrp="1"/>
          </p:cNvSpPr>
          <p:nvPr>
            <p:ph type="body" idx="1"/>
          </p:nvPr>
        </p:nvSpPr>
        <p:spPr>
          <a:xfrm>
            <a:off x="457200" y="1752599"/>
            <a:ext cx="4040188" cy="422275"/>
          </a:xfrm>
        </p:spPr>
        <p:txBody>
          <a:bodyPr>
            <a:normAutofit lnSpcReduction="10000"/>
          </a:bodyPr>
          <a:lstStyle/>
          <a:p>
            <a:r>
              <a:rPr lang="en-US" dirty="0"/>
              <a:t>Federal Regulations</a:t>
            </a:r>
          </a:p>
        </p:txBody>
      </p:sp>
      <p:sp>
        <p:nvSpPr>
          <p:cNvPr id="5" name="Content Placeholder 4"/>
          <p:cNvSpPr>
            <a:spLocks noGrp="1"/>
          </p:cNvSpPr>
          <p:nvPr>
            <p:ph sz="half" idx="2"/>
          </p:nvPr>
        </p:nvSpPr>
        <p:spPr>
          <a:xfrm>
            <a:off x="457200" y="2174874"/>
            <a:ext cx="4040188" cy="4378325"/>
          </a:xfrm>
        </p:spPr>
        <p:txBody>
          <a:bodyPr>
            <a:normAutofit fontScale="92500" lnSpcReduction="20000"/>
          </a:bodyPr>
          <a:lstStyle/>
          <a:p>
            <a:pPr marL="228600" lvl="0" indent="-228600" defTabSz="914400">
              <a:lnSpc>
                <a:spcPct val="90000"/>
              </a:lnSpc>
              <a:spcBef>
                <a:spcPts val="1000"/>
              </a:spcBef>
              <a:buFont typeface="Arial" panose="020B0604020202020204" pitchFamily="34" charset="0"/>
              <a:buChar char="•"/>
            </a:pPr>
            <a:r>
              <a:rPr lang="en-US" sz="2000" dirty="0">
                <a:solidFill>
                  <a:prstClr val="black"/>
                </a:solidFill>
              </a:rPr>
              <a:t>Provision of Pre-Employment Transition Services must be provided on the basis of the individuals needs for that service</a:t>
            </a:r>
          </a:p>
          <a:p>
            <a:pPr marL="228600" lvl="0" indent="-228600" defTabSz="914400">
              <a:lnSpc>
                <a:spcPct val="90000"/>
              </a:lnSpc>
              <a:spcBef>
                <a:spcPts val="1000"/>
              </a:spcBef>
              <a:buFont typeface="Arial" panose="020B0604020202020204" pitchFamily="34" charset="0"/>
              <a:buChar char="•"/>
            </a:pPr>
            <a:r>
              <a:rPr lang="en-US" sz="2000" dirty="0">
                <a:solidFill>
                  <a:prstClr val="black"/>
                </a:solidFill>
              </a:rPr>
              <a:t>The five required pre-employment transition services </a:t>
            </a:r>
            <a:r>
              <a:rPr lang="en-US" sz="2000" b="1" dirty="0">
                <a:solidFill>
                  <a:prstClr val="black"/>
                </a:solidFill>
              </a:rPr>
              <a:t>are not mandated to be provided to each student with a disability if all the activities are not necessary</a:t>
            </a:r>
          </a:p>
          <a:p>
            <a:pPr marL="228600" lvl="0" indent="-228600" defTabSz="914400">
              <a:lnSpc>
                <a:spcPct val="90000"/>
              </a:lnSpc>
              <a:spcBef>
                <a:spcPts val="1000"/>
              </a:spcBef>
              <a:buFont typeface="Arial" panose="020B0604020202020204" pitchFamily="34" charset="0"/>
              <a:buChar char="•"/>
            </a:pPr>
            <a:r>
              <a:rPr lang="en-US" sz="2000" b="1" dirty="0">
                <a:solidFill>
                  <a:prstClr val="black"/>
                </a:solidFill>
              </a:rPr>
              <a:t>Policies at the state level for determining the need for pre-employment transition </a:t>
            </a:r>
            <a:r>
              <a:rPr lang="en-US" sz="2000" dirty="0">
                <a:solidFill>
                  <a:prstClr val="black"/>
                </a:solidFill>
              </a:rPr>
              <a:t>services must include clear and consistent criteria. </a:t>
            </a:r>
          </a:p>
          <a:p>
            <a:pPr marL="228600" lvl="0" indent="-228600" defTabSz="914400">
              <a:lnSpc>
                <a:spcPct val="90000"/>
              </a:lnSpc>
              <a:spcBef>
                <a:spcPts val="1000"/>
              </a:spcBef>
              <a:buFont typeface="Arial" panose="020B0604020202020204" pitchFamily="34" charset="0"/>
              <a:buChar char="•"/>
            </a:pPr>
            <a:r>
              <a:rPr lang="en-US" sz="2000" dirty="0">
                <a:solidFill>
                  <a:prstClr val="black"/>
                </a:solidFill>
              </a:rPr>
              <a:t>These policies should support the determination of which pre-employment transition services each </a:t>
            </a:r>
            <a:r>
              <a:rPr lang="en-US" sz="2000" b="1" dirty="0">
                <a:solidFill>
                  <a:prstClr val="black"/>
                </a:solidFill>
              </a:rPr>
              <a:t>student needs, consistent with his or her interest and </a:t>
            </a:r>
            <a:r>
              <a:rPr lang="en-US" sz="2000" b="1" u="sng" dirty="0">
                <a:solidFill>
                  <a:prstClr val="black"/>
                </a:solidFill>
              </a:rPr>
              <a:t>informed choice</a:t>
            </a:r>
            <a:r>
              <a:rPr lang="en-US" sz="2000" dirty="0">
                <a:solidFill>
                  <a:prstClr val="black"/>
                </a:solidFill>
              </a:rPr>
              <a:t>.</a:t>
            </a:r>
          </a:p>
          <a:p>
            <a:endParaRPr lang="en-US" dirty="0"/>
          </a:p>
        </p:txBody>
      </p:sp>
      <p:sp>
        <p:nvSpPr>
          <p:cNvPr id="6" name="Text Placeholder 5"/>
          <p:cNvSpPr>
            <a:spLocks noGrp="1"/>
          </p:cNvSpPr>
          <p:nvPr>
            <p:ph type="body" sz="quarter" idx="3"/>
          </p:nvPr>
        </p:nvSpPr>
        <p:spPr>
          <a:xfrm>
            <a:off x="4645025" y="1676399"/>
            <a:ext cx="4041775" cy="498475"/>
          </a:xfrm>
        </p:spPr>
        <p:txBody>
          <a:bodyPr/>
          <a:lstStyle/>
          <a:p>
            <a:r>
              <a:rPr lang="en-US" dirty="0"/>
              <a:t>State Guidance</a:t>
            </a:r>
          </a:p>
        </p:txBody>
      </p:sp>
      <p:sp>
        <p:nvSpPr>
          <p:cNvPr id="7" name="Content Placeholder 6"/>
          <p:cNvSpPr>
            <a:spLocks noGrp="1"/>
          </p:cNvSpPr>
          <p:nvPr>
            <p:ph sz="quarter" idx="4"/>
          </p:nvPr>
        </p:nvSpPr>
        <p:spPr>
          <a:xfrm>
            <a:off x="4645025" y="2174875"/>
            <a:ext cx="4041775" cy="4378324"/>
          </a:xfrm>
        </p:spPr>
        <p:txBody>
          <a:bodyPr>
            <a:normAutofit/>
          </a:bodyPr>
          <a:lstStyle/>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Follow Federal Regulations</a:t>
            </a:r>
          </a:p>
          <a:p>
            <a:pPr marL="0" lvl="0" indent="0" defTabSz="914400">
              <a:lnSpc>
                <a:spcPct val="90000"/>
              </a:lnSpc>
              <a:spcBef>
                <a:spcPts val="1000"/>
              </a:spcBef>
              <a:buNone/>
            </a:pPr>
            <a:endParaRPr lang="en-US" sz="2800" dirty="0">
              <a:solidFill>
                <a:prstClr val="black"/>
              </a:solidFill>
            </a:endParaRPr>
          </a:p>
          <a:p>
            <a:pPr marL="0" lvl="0" indent="0" algn="ctr" defTabSz="914400">
              <a:lnSpc>
                <a:spcPct val="90000"/>
              </a:lnSpc>
              <a:spcBef>
                <a:spcPts val="1000"/>
              </a:spcBef>
              <a:buNone/>
            </a:pPr>
            <a:r>
              <a:rPr lang="en-US" sz="2000" dirty="0">
                <a:solidFill>
                  <a:prstClr val="black"/>
                </a:solidFill>
              </a:rPr>
              <a:t>This serves as a basis for VR and LEA collaboration and coordination in the planning and provision of services</a:t>
            </a:r>
          </a:p>
          <a:p>
            <a:pPr marL="0" lvl="0" indent="0" defTabSz="914400">
              <a:lnSpc>
                <a:spcPct val="90000"/>
              </a:lnSpc>
              <a:spcBef>
                <a:spcPts val="1000"/>
              </a:spcBef>
              <a:buNone/>
            </a:pPr>
            <a:endParaRPr lang="en-US" sz="700" dirty="0">
              <a:solidFill>
                <a:prstClr val="black"/>
              </a:solidFill>
            </a:endParaRPr>
          </a:p>
          <a:p>
            <a:pPr marL="0" indent="0">
              <a:buNone/>
            </a:pPr>
            <a:endParaRPr lang="en-US" dirty="0"/>
          </a:p>
        </p:txBody>
      </p:sp>
    </p:spTree>
    <p:extLst>
      <p:ext uri="{BB962C8B-B14F-4D97-AF65-F5344CB8AC3E}">
        <p14:creationId xmlns:p14="http://schemas.microsoft.com/office/powerpoint/2010/main" val="299558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971550"/>
            <a:ext cx="6572250" cy="971550"/>
          </a:xfrm>
        </p:spPr>
        <p:txBody>
          <a:bodyPr>
            <a:normAutofit/>
          </a:bodyPr>
          <a:lstStyle/>
          <a:p>
            <a:pPr algn="ctr">
              <a:defRPr/>
            </a:pPr>
            <a:r>
              <a:rPr lang="en-US" sz="3000" u="sng" dirty="0">
                <a:solidFill>
                  <a:srgbClr val="0000FF"/>
                </a:solidFill>
                <a:ea typeface="Meiryo" panose="020B0604030504040204" pitchFamily="34" charset="-128"/>
                <a:cs typeface="Meiryo" panose="020B0604030504040204" pitchFamily="34" charset="-128"/>
              </a:rPr>
              <a:t>Who</a:t>
            </a:r>
            <a:r>
              <a:rPr lang="en-US" sz="3000" dirty="0">
                <a:ea typeface="Meiryo" panose="020B0604030504040204" pitchFamily="34" charset="-128"/>
                <a:cs typeface="Meiryo" panose="020B0604030504040204" pitchFamily="34" charset="-128"/>
              </a:rPr>
              <a:t> Gets </a:t>
            </a:r>
            <a:br>
              <a:rPr lang="en-US" sz="3000" dirty="0">
                <a:ea typeface="Meiryo" panose="020B0604030504040204" pitchFamily="34" charset="-128"/>
                <a:cs typeface="Meiryo" panose="020B0604030504040204" pitchFamily="34" charset="-128"/>
              </a:rPr>
            </a:br>
            <a:r>
              <a:rPr lang="en-US" sz="3000" dirty="0">
                <a:ea typeface="Meiryo" panose="020B0604030504040204" pitchFamily="34" charset="-128"/>
                <a:cs typeface="Meiryo" panose="020B0604030504040204" pitchFamily="34" charset="-128"/>
              </a:rPr>
              <a:t>Pre-Employment Transition Services?</a:t>
            </a:r>
          </a:p>
        </p:txBody>
      </p:sp>
      <p:sp>
        <p:nvSpPr>
          <p:cNvPr id="11267" name="Content Placeholder 2"/>
          <p:cNvSpPr>
            <a:spLocks noGrp="1"/>
          </p:cNvSpPr>
          <p:nvPr>
            <p:ph idx="1"/>
          </p:nvPr>
        </p:nvSpPr>
        <p:spPr>
          <a:xfrm>
            <a:off x="1257300" y="4457700"/>
            <a:ext cx="6572250" cy="1028700"/>
          </a:xfrm>
        </p:spPr>
        <p:txBody>
          <a:bodyPr/>
          <a:lstStyle/>
          <a:p>
            <a:pPr marL="0" indent="0" algn="ctr">
              <a:buNone/>
            </a:pPr>
            <a:br>
              <a:rPr lang="en-US" altLang="en-US" sz="1800" b="1">
                <a:ea typeface="Meiryo" pitchFamily="34" charset="-128"/>
              </a:rPr>
            </a:br>
            <a:endParaRPr lang="en-US" altLang="en-US" sz="1800" b="1">
              <a:ea typeface="Meiryo" pitchFamily="34" charset="-128"/>
            </a:endParaRPr>
          </a:p>
        </p:txBody>
      </p:sp>
      <p:pic>
        <p:nvPicPr>
          <p:cNvPr id="11268" name="Picture 4" descr="http://www.raisingarizonakids.com/wp-content/uploads/2015/06/504-or-IEP.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0" y="2239566"/>
            <a:ext cx="3200400" cy="278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000751" y="4572000"/>
            <a:ext cx="1488281" cy="323165"/>
          </a:xfrm>
          <a:prstGeom prst="rect">
            <a:avLst/>
          </a:prstGeom>
          <a:solidFill>
            <a:schemeClr val="accent4">
              <a:lumMod val="60000"/>
              <a:lumOff val="40000"/>
            </a:schemeClr>
          </a:solid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800">
              <a:defRPr/>
            </a:pPr>
            <a:r>
              <a:rPr lang="en-US" sz="1500" b="1" spc="38" dirty="0">
                <a:ln w="11430"/>
                <a:solidFill>
                  <a:prstClr val="black"/>
                </a:solidFill>
                <a:latin typeface="Calibri" panose="020F0502020204030204"/>
              </a:rPr>
              <a:t>IDEA=IEP</a:t>
            </a:r>
          </a:p>
        </p:txBody>
      </p:sp>
      <p:cxnSp>
        <p:nvCxnSpPr>
          <p:cNvPr id="6" name="Straight Arrow Connector 5"/>
          <p:cNvCxnSpPr>
            <a:endCxn id="5" idx="1"/>
          </p:cNvCxnSpPr>
          <p:nvPr/>
        </p:nvCxnSpPr>
        <p:spPr>
          <a:xfrm>
            <a:off x="4914900" y="4722019"/>
            <a:ext cx="1085850" cy="0"/>
          </a:xfrm>
          <a:prstGeom prst="straightConnector1">
            <a:avLst/>
          </a:prstGeom>
          <a:ln w="889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229351" y="2971801"/>
            <a:ext cx="1545431" cy="1015663"/>
          </a:xfrm>
          <a:prstGeom prst="rect">
            <a:avLst/>
          </a:prstGeom>
          <a:solidFill>
            <a:schemeClr val="accent4">
              <a:lumMod val="60000"/>
              <a:lumOff val="40000"/>
            </a:schemeClr>
          </a:solid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800">
              <a:defRPr/>
            </a:pPr>
            <a:r>
              <a:rPr lang="en-US" sz="1500" b="1" spc="38" dirty="0">
                <a:ln w="11430"/>
                <a:solidFill>
                  <a:prstClr val="black"/>
                </a:solidFill>
                <a:latin typeface="Calibri" panose="020F0502020204030204"/>
              </a:rPr>
              <a:t>Documented Diagnosis / Health Impairment</a:t>
            </a:r>
          </a:p>
        </p:txBody>
      </p:sp>
      <p:cxnSp>
        <p:nvCxnSpPr>
          <p:cNvPr id="17" name="Straight Arrow Connector 16"/>
          <p:cNvCxnSpPr/>
          <p:nvPr/>
        </p:nvCxnSpPr>
        <p:spPr>
          <a:xfrm flipH="1">
            <a:off x="2571750" y="3943350"/>
            <a:ext cx="1257300" cy="0"/>
          </a:xfrm>
          <a:prstGeom prst="straightConnector1">
            <a:avLst/>
          </a:prstGeom>
          <a:ln w="889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384007" y="3344466"/>
            <a:ext cx="1016794" cy="0"/>
          </a:xfrm>
          <a:prstGeom prst="straightConnector1">
            <a:avLst/>
          </a:prstGeom>
          <a:ln w="88900">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112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2786" y="3792142"/>
            <a:ext cx="1202531" cy="301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188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6591300" cy="1619250"/>
          </a:xfrm>
        </p:spPr>
        <p:txBody>
          <a:bodyPr>
            <a:noAutofit/>
          </a:bodyPr>
          <a:lstStyle/>
          <a:p>
            <a:pPr algn="ctr">
              <a:defRPr/>
            </a:pPr>
            <a:r>
              <a:rPr lang="en-US" sz="3200" dirty="0">
                <a:ea typeface="Meiryo" panose="020B0604030504040204" pitchFamily="34" charset="-128"/>
                <a:cs typeface="Meiryo" panose="020B0604030504040204" pitchFamily="34" charset="-128"/>
              </a:rPr>
              <a:t>The Federal </a:t>
            </a:r>
            <a:r>
              <a:rPr lang="en-US" sz="3200" dirty="0">
                <a:solidFill>
                  <a:srgbClr val="0000FF"/>
                </a:solidFill>
                <a:ea typeface="Meiryo" panose="020B0604030504040204" pitchFamily="34" charset="-128"/>
                <a:cs typeface="Meiryo" panose="020B0604030504040204" pitchFamily="34" charset="-128"/>
              </a:rPr>
              <a:t>intention</a:t>
            </a:r>
            <a:r>
              <a:rPr lang="en-US" sz="3200" dirty="0">
                <a:ea typeface="Meiryo" panose="020B0604030504040204" pitchFamily="34" charset="-128"/>
                <a:cs typeface="Meiryo" panose="020B0604030504040204" pitchFamily="34" charset="-128"/>
              </a:rPr>
              <a:t> behind </a:t>
            </a:r>
            <a:br>
              <a:rPr lang="en-US" sz="3200" dirty="0">
                <a:ea typeface="Meiryo" panose="020B0604030504040204" pitchFamily="34" charset="-128"/>
                <a:cs typeface="Meiryo" panose="020B0604030504040204" pitchFamily="34" charset="-128"/>
              </a:rPr>
            </a:br>
            <a:r>
              <a:rPr lang="en-US" sz="3200" dirty="0">
                <a:ea typeface="Meiryo" panose="020B0604030504040204" pitchFamily="34" charset="-128"/>
                <a:cs typeface="Meiryo" panose="020B0604030504040204" pitchFamily="34" charset="-128"/>
              </a:rPr>
              <a:t>Pre-employment Transition Services:</a:t>
            </a:r>
            <a:endParaRPr lang="en-US" sz="3200" i="1" u="sng" dirty="0">
              <a:solidFill>
                <a:srgbClr val="0000FF"/>
              </a:solidFill>
              <a:ea typeface="Meiryo" panose="020B0604030504040204" pitchFamily="34" charset="-128"/>
              <a:cs typeface="Meiryo" panose="020B0604030504040204" pitchFamily="34" charset="-128"/>
            </a:endParaRPr>
          </a:p>
        </p:txBody>
      </p:sp>
      <p:pic>
        <p:nvPicPr>
          <p:cNvPr id="13315" name="Picture 4" descr="https://school2career.files.wordpress.com/2012/08/career-exploratio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28850"/>
            <a:ext cx="45720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657350" y="4743450"/>
            <a:ext cx="5715000" cy="954107"/>
          </a:xfrm>
          <a:prstGeom prst="rect">
            <a:avLst/>
          </a:prstGeom>
          <a:noFill/>
        </p:spPr>
        <p:txBody>
          <a:bodyPr>
            <a:spAutoFit/>
          </a:bodyPr>
          <a:lstStyle/>
          <a:p>
            <a:pPr algn="ctr" defTabSz="685800">
              <a:defRPr/>
            </a:pPr>
            <a:r>
              <a:rPr lang="en-US" sz="2800" b="1" dirty="0">
                <a:solidFill>
                  <a:prstClr val="black"/>
                </a:solidFill>
                <a:latin typeface="Calibri" panose="020F0502020204030204"/>
              </a:rPr>
              <a:t>“…an early start at </a:t>
            </a:r>
            <a:r>
              <a:rPr lang="en-US" sz="2800" b="1" i="1" dirty="0">
                <a:solidFill>
                  <a:srgbClr val="0000FF"/>
                </a:solidFill>
                <a:latin typeface="Calibri" panose="020F0502020204030204"/>
                <a:ea typeface="Meiryo" panose="020B0604030504040204" pitchFamily="34" charset="-128"/>
                <a:cs typeface="Meiryo" panose="020B0604030504040204" pitchFamily="34" charset="-128"/>
              </a:rPr>
              <a:t>job exploration</a:t>
            </a:r>
            <a:r>
              <a:rPr lang="en-US" sz="2800" b="1" dirty="0">
                <a:solidFill>
                  <a:prstClr val="black"/>
                </a:solidFill>
                <a:latin typeface="Calibri" panose="020F0502020204030204"/>
              </a:rPr>
              <a:t>.”</a:t>
            </a:r>
          </a:p>
          <a:p>
            <a:pPr algn="ctr" defTabSz="685800">
              <a:defRPr/>
            </a:pPr>
            <a:r>
              <a:rPr lang="en-US" sz="2800" b="1" i="1" dirty="0">
                <a:solidFill>
                  <a:srgbClr val="ED7D31">
                    <a:lumMod val="75000"/>
                  </a:srgbClr>
                </a:solidFill>
                <a:latin typeface="Calibri" panose="020F0502020204030204"/>
              </a:rPr>
              <a:t>Not job placement</a:t>
            </a:r>
          </a:p>
        </p:txBody>
      </p:sp>
    </p:spTree>
    <p:extLst>
      <p:ext uri="{BB962C8B-B14F-4D97-AF65-F5344CB8AC3E}">
        <p14:creationId xmlns:p14="http://schemas.microsoft.com/office/powerpoint/2010/main" val="306049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0921"/>
            <a:ext cx="8229600" cy="1143000"/>
          </a:xfrm>
        </p:spPr>
        <p:txBody>
          <a:bodyPr>
            <a:noAutofit/>
          </a:bodyPr>
          <a:lstStyle/>
          <a:p>
            <a:r>
              <a:rPr lang="en-US" sz="3300" dirty="0">
                <a:solidFill>
                  <a:prstClr val="black"/>
                </a:solidFill>
                <a:latin typeface="Calibri Light" panose="020F0302020204030204"/>
              </a:rPr>
              <a:t>Pre employment Transition Services</a:t>
            </a:r>
            <a:endParaRPr lang="en-US" sz="4000" dirty="0">
              <a:solidFill>
                <a:srgbClr val="D06E17"/>
              </a:solidFill>
              <a:latin typeface="Myriad Pro" panose="020B0503030403020204" pitchFamily="34" charset="0"/>
              <a:ea typeface="+mn-ea"/>
              <a:cs typeface="+mn-cs"/>
            </a:endParaRPr>
          </a:p>
        </p:txBody>
      </p:sp>
      <p:sp>
        <p:nvSpPr>
          <p:cNvPr id="3" name="Content Placeholder 2"/>
          <p:cNvSpPr>
            <a:spLocks noGrp="1"/>
          </p:cNvSpPr>
          <p:nvPr>
            <p:ph idx="1"/>
          </p:nvPr>
        </p:nvSpPr>
        <p:spPr>
          <a:xfrm>
            <a:off x="457200" y="2147368"/>
            <a:ext cx="8229600" cy="3721169"/>
          </a:xfrm>
        </p:spPr>
        <p:txBody>
          <a:bodyPr>
            <a:normAutofit/>
          </a:bodyPr>
          <a:lstStyle/>
          <a:p>
            <a:pPr marL="171450" lvl="0" indent="-171450" defTabSz="685800">
              <a:lnSpc>
                <a:spcPct val="90000"/>
              </a:lnSpc>
              <a:spcBef>
                <a:spcPts val="750"/>
              </a:spcBef>
              <a:buFont typeface="Arial" panose="020B0604020202020204" pitchFamily="34" charset="0"/>
              <a:buChar char="•"/>
              <a:defRPr/>
            </a:pPr>
            <a:r>
              <a:rPr lang="en-US" sz="1800" b="1" dirty="0">
                <a:solidFill>
                  <a:prstClr val="black"/>
                </a:solidFill>
              </a:rPr>
              <a:t>Work Force Innovation and Opportunity Act (WIOA)</a:t>
            </a:r>
          </a:p>
          <a:p>
            <a:pPr marL="514350" lvl="1" indent="-171450" defTabSz="685800">
              <a:lnSpc>
                <a:spcPct val="90000"/>
              </a:lnSpc>
              <a:spcBef>
                <a:spcPts val="375"/>
              </a:spcBef>
              <a:buFont typeface="Arial" panose="020B0604020202020204" pitchFamily="34" charset="0"/>
              <a:buChar char="•"/>
              <a:defRPr/>
            </a:pPr>
            <a:r>
              <a:rPr lang="en-US" sz="1500" dirty="0">
                <a:solidFill>
                  <a:prstClr val="black"/>
                </a:solidFill>
              </a:rPr>
              <a:t>New legislation has mandated an intentional focus on high school transition in the areas of: </a:t>
            </a:r>
          </a:p>
          <a:p>
            <a:pPr marL="294085" lvl="1" indent="0" defTabSz="685800">
              <a:lnSpc>
                <a:spcPct val="90000"/>
              </a:lnSpc>
              <a:spcBef>
                <a:spcPts val="375"/>
              </a:spcBef>
              <a:buNone/>
              <a:defRPr/>
            </a:pPr>
            <a:endParaRPr lang="en-US" sz="1500" dirty="0">
              <a:solidFill>
                <a:prstClr val="black"/>
              </a:solidFill>
            </a:endParaRPr>
          </a:p>
          <a:p>
            <a:pPr marL="729854" lvl="2" indent="-257175" defTabSz="685800">
              <a:lnSpc>
                <a:spcPct val="90000"/>
              </a:lnSpc>
              <a:spcBef>
                <a:spcPts val="375"/>
              </a:spcBef>
              <a:buFont typeface="+mj-lt"/>
              <a:buAutoNum type="arabicPeriod"/>
              <a:defRPr/>
            </a:pPr>
            <a:r>
              <a:rPr lang="en-US" sz="1500" b="1" dirty="0">
                <a:solidFill>
                  <a:srgbClr val="ED7D31"/>
                </a:solidFill>
              </a:rPr>
              <a:t>Job Exploration</a:t>
            </a:r>
          </a:p>
          <a:p>
            <a:pPr marL="729854" lvl="2" indent="-257175" defTabSz="685800">
              <a:lnSpc>
                <a:spcPct val="90000"/>
              </a:lnSpc>
              <a:spcBef>
                <a:spcPts val="375"/>
              </a:spcBef>
              <a:buFont typeface="+mj-lt"/>
              <a:buAutoNum type="arabicPeriod"/>
              <a:defRPr/>
            </a:pPr>
            <a:r>
              <a:rPr lang="en-US" sz="1500" b="1" dirty="0">
                <a:solidFill>
                  <a:srgbClr val="ED7D31"/>
                </a:solidFill>
              </a:rPr>
              <a:t>Work-Based Learning Experiences</a:t>
            </a:r>
          </a:p>
          <a:p>
            <a:pPr marL="729854" lvl="2" indent="-257175" defTabSz="685800">
              <a:lnSpc>
                <a:spcPct val="90000"/>
              </a:lnSpc>
              <a:spcBef>
                <a:spcPts val="375"/>
              </a:spcBef>
              <a:buFont typeface="+mj-lt"/>
              <a:buAutoNum type="arabicPeriod"/>
              <a:defRPr/>
            </a:pPr>
            <a:r>
              <a:rPr lang="en-US" sz="1500" b="1" dirty="0">
                <a:solidFill>
                  <a:srgbClr val="ED7D31"/>
                </a:solidFill>
              </a:rPr>
              <a:t>Workplace Readiness Training</a:t>
            </a:r>
          </a:p>
          <a:p>
            <a:pPr marL="729854" lvl="2" indent="-257175" defTabSz="685800">
              <a:lnSpc>
                <a:spcPct val="90000"/>
              </a:lnSpc>
              <a:spcBef>
                <a:spcPts val="375"/>
              </a:spcBef>
              <a:buFont typeface="+mj-lt"/>
              <a:buAutoNum type="arabicPeriod"/>
              <a:defRPr/>
            </a:pPr>
            <a:r>
              <a:rPr lang="en-US" sz="1500" b="1" dirty="0">
                <a:solidFill>
                  <a:srgbClr val="ED7D31"/>
                </a:solidFill>
              </a:rPr>
              <a:t>Exploring Opportunities for Enrollment in Comprehensive or Post-Secondary Educational Programs</a:t>
            </a:r>
          </a:p>
          <a:p>
            <a:pPr marL="729854" lvl="2" indent="-257175" defTabSz="685800">
              <a:lnSpc>
                <a:spcPct val="90000"/>
              </a:lnSpc>
              <a:spcBef>
                <a:spcPts val="375"/>
              </a:spcBef>
              <a:buFont typeface="+mj-lt"/>
              <a:buAutoNum type="arabicPeriod"/>
              <a:defRPr/>
            </a:pPr>
            <a:r>
              <a:rPr lang="en-US" sz="1500" b="1" dirty="0">
                <a:solidFill>
                  <a:srgbClr val="ED7D31"/>
                </a:solidFill>
              </a:rPr>
              <a:t>Self Advocacy and Peer Mentoring </a:t>
            </a:r>
          </a:p>
          <a:p>
            <a:pPr marL="0" indent="0">
              <a:spcBef>
                <a:spcPts val="0"/>
              </a:spcBef>
              <a:buNone/>
            </a:pPr>
            <a:endParaRPr lang="en-US" dirty="0"/>
          </a:p>
        </p:txBody>
      </p:sp>
    </p:spTree>
    <p:extLst>
      <p:ext uri="{BB962C8B-B14F-4D97-AF65-F5344CB8AC3E}">
        <p14:creationId xmlns:p14="http://schemas.microsoft.com/office/powerpoint/2010/main" val="2409713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Mary Marsh</a:t>
            </a:r>
          </a:p>
        </p:txBody>
      </p:sp>
      <p:sp>
        <p:nvSpPr>
          <p:cNvPr id="3" name="Content Placeholder 2"/>
          <p:cNvSpPr>
            <a:spLocks noGrp="1"/>
          </p:cNvSpPr>
          <p:nvPr>
            <p:ph idx="1"/>
          </p:nvPr>
        </p:nvSpPr>
        <p:spPr/>
        <p:txBody>
          <a:bodyPr>
            <a:normAutofit fontScale="77500" lnSpcReduction="20000"/>
          </a:bodyPr>
          <a:lstStyle/>
          <a:p>
            <a:r>
              <a:rPr lang="en-US" b="1" dirty="0">
                <a:solidFill>
                  <a:srgbClr val="0070C0"/>
                </a:solidFill>
                <a:effectLst>
                  <a:outerShdw blurRad="38100" dist="38100" dir="2700000" algn="tl">
                    <a:srgbClr val="000000">
                      <a:alpha val="43137"/>
                    </a:srgbClr>
                  </a:outerShdw>
                </a:effectLst>
              </a:rPr>
              <a:t>ESD 101 </a:t>
            </a:r>
            <a:r>
              <a:rPr lang="en-US" dirty="0"/>
              <a:t>– (Spokane)</a:t>
            </a:r>
          </a:p>
          <a:p>
            <a:pPr lvl="1"/>
            <a:r>
              <a:rPr lang="en-US" i="1" dirty="0"/>
              <a:t>59 school districts</a:t>
            </a:r>
          </a:p>
          <a:p>
            <a:pPr lvl="1"/>
            <a:r>
              <a:rPr lang="en-US" i="1" dirty="0"/>
              <a:t>Seven counties – Ferry, Stevens, Pend Oreille, Lincoln, Spokane, Adams, and Whitman </a:t>
            </a:r>
          </a:p>
          <a:p>
            <a:pPr lvl="2"/>
            <a:endParaRPr lang="en-US" dirty="0"/>
          </a:p>
          <a:p>
            <a:pPr lvl="2"/>
            <a:r>
              <a:rPr lang="en-US" dirty="0"/>
              <a:t>PACE Summer Academy</a:t>
            </a:r>
          </a:p>
          <a:p>
            <a:pPr lvl="3"/>
            <a:r>
              <a:rPr lang="en-US" i="1" dirty="0"/>
              <a:t>Services to about 50 students, starting with a week of work readiness training in a classroom setting and then </a:t>
            </a:r>
            <a:r>
              <a:rPr lang="en-US" i="1"/>
              <a:t>participate in paid </a:t>
            </a:r>
            <a:r>
              <a:rPr lang="en-US" i="1" dirty="0"/>
              <a:t>Work Based Learning in community employment settings.  </a:t>
            </a:r>
          </a:p>
          <a:p>
            <a:pPr lvl="3"/>
            <a:endParaRPr lang="en-US" dirty="0"/>
          </a:p>
          <a:p>
            <a:pPr lvl="2"/>
            <a:r>
              <a:rPr lang="en-US" dirty="0"/>
              <a:t>B.O.S.S</a:t>
            </a:r>
          </a:p>
          <a:p>
            <a:pPr lvl="3"/>
            <a:r>
              <a:rPr lang="en-US" i="1" dirty="0"/>
              <a:t>The Arc of Spokane and NEWESD 101 are piloting a one-of-a-kind summer program for about 10 students. Students will learn a variety of business development skills in the group workshops, where we will create, market, and sell a pre-determined product at a local farmer’s market. </a:t>
            </a:r>
            <a:endParaRPr lang="en-US" sz="2000" i="1" dirty="0"/>
          </a:p>
        </p:txBody>
      </p:sp>
    </p:spTree>
    <p:extLst>
      <p:ext uri="{BB962C8B-B14F-4D97-AF65-F5344CB8AC3E}">
        <p14:creationId xmlns:p14="http://schemas.microsoft.com/office/powerpoint/2010/main" val="426913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Mary Marsh</a:t>
            </a:r>
          </a:p>
        </p:txBody>
      </p:sp>
      <p:sp>
        <p:nvSpPr>
          <p:cNvPr id="3" name="Content Placeholder 2"/>
          <p:cNvSpPr>
            <a:spLocks noGrp="1"/>
          </p:cNvSpPr>
          <p:nvPr>
            <p:ph idx="1"/>
          </p:nvPr>
        </p:nvSpPr>
        <p:spPr/>
        <p:txBody>
          <a:bodyPr>
            <a:normAutofit/>
          </a:bodyPr>
          <a:lstStyle/>
          <a:p>
            <a:r>
              <a:rPr lang="en-US" b="1" dirty="0">
                <a:solidFill>
                  <a:srgbClr val="0070C0"/>
                </a:solidFill>
                <a:effectLst>
                  <a:outerShdw blurRad="38100" dist="38100" dir="2700000" algn="tl">
                    <a:srgbClr val="000000">
                      <a:alpha val="43137"/>
                    </a:srgbClr>
                  </a:outerShdw>
                </a:effectLst>
              </a:rPr>
              <a:t>ESD 171 </a:t>
            </a:r>
            <a:r>
              <a:rPr lang="en-US" dirty="0"/>
              <a:t>– (Wenatchee)</a:t>
            </a:r>
          </a:p>
          <a:p>
            <a:pPr lvl="1"/>
            <a:r>
              <a:rPr lang="en-US" i="1" dirty="0"/>
              <a:t>29 school districts</a:t>
            </a:r>
          </a:p>
          <a:p>
            <a:pPr lvl="1"/>
            <a:r>
              <a:rPr lang="en-US" i="1" dirty="0"/>
              <a:t>Four counties – Chelan, Douglas, Grant and Okanogan </a:t>
            </a:r>
          </a:p>
          <a:p>
            <a:pPr lvl="2"/>
            <a:endParaRPr lang="en-US" dirty="0"/>
          </a:p>
          <a:p>
            <a:pPr lvl="2"/>
            <a:r>
              <a:rPr lang="en-US" dirty="0"/>
              <a:t>Skill Source summer programs</a:t>
            </a:r>
          </a:p>
          <a:p>
            <a:pPr lvl="3"/>
            <a:r>
              <a:rPr lang="en-US" i="1" dirty="0"/>
              <a:t>Providing services up to 100 students in Chelan, Douglas, Okanogan, Grant, and Adams County.  Work readiness training will be completed in the classroom the week of June 24</a:t>
            </a:r>
            <a:r>
              <a:rPr lang="en-US" i="1" baseline="30000" dirty="0"/>
              <a:t>th</a:t>
            </a:r>
            <a:r>
              <a:rPr lang="en-US" i="1" dirty="0"/>
              <a:t>.  Then students will participate in paid work based learning experiences, in the community and starting the first week of July.</a:t>
            </a:r>
          </a:p>
          <a:p>
            <a:pPr lvl="3"/>
            <a:endParaRPr lang="en-US" dirty="0"/>
          </a:p>
        </p:txBody>
      </p:sp>
    </p:spTree>
    <p:extLst>
      <p:ext uri="{BB962C8B-B14F-4D97-AF65-F5344CB8AC3E}">
        <p14:creationId xmlns:p14="http://schemas.microsoft.com/office/powerpoint/2010/main" val="590568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Jamie Rasmussen</a:t>
            </a:r>
          </a:p>
        </p:txBody>
      </p:sp>
      <p:sp>
        <p:nvSpPr>
          <p:cNvPr id="3" name="Content Placeholder 2"/>
          <p:cNvSpPr>
            <a:spLocks noGrp="1"/>
          </p:cNvSpPr>
          <p:nvPr>
            <p:ph idx="1"/>
          </p:nvPr>
        </p:nvSpPr>
        <p:spPr/>
        <p:txBody>
          <a:bodyPr/>
          <a:lstStyle/>
          <a:p>
            <a:r>
              <a:rPr lang="en-US" b="1" dirty="0">
                <a:solidFill>
                  <a:srgbClr val="0070C0"/>
                </a:solidFill>
                <a:effectLst>
                  <a:outerShdw blurRad="38100" dist="38100" dir="2700000" algn="tl">
                    <a:srgbClr val="000000">
                      <a:alpha val="43137"/>
                    </a:srgbClr>
                  </a:outerShdw>
                </a:effectLst>
              </a:rPr>
              <a:t>ESD 105 </a:t>
            </a:r>
            <a:r>
              <a:rPr lang="en-US" dirty="0"/>
              <a:t>– (Yakima)</a:t>
            </a:r>
          </a:p>
          <a:p>
            <a:pPr lvl="1"/>
            <a:r>
              <a:rPr lang="en-US" i="1" dirty="0"/>
              <a:t>25 school districts</a:t>
            </a:r>
          </a:p>
          <a:p>
            <a:pPr lvl="1"/>
            <a:r>
              <a:rPr lang="en-US" i="1" dirty="0"/>
              <a:t>4 counties – Grant, Kittitas, Klickitat, Yakima</a:t>
            </a:r>
          </a:p>
          <a:p>
            <a:pPr lvl="2"/>
            <a:endParaRPr lang="en-US" dirty="0"/>
          </a:p>
          <a:p>
            <a:pPr lvl="2"/>
            <a:r>
              <a:rPr lang="en-US" dirty="0"/>
              <a:t>South Central Workforce Develop Council Summer activities</a:t>
            </a:r>
          </a:p>
          <a:p>
            <a:pPr lvl="3"/>
            <a:r>
              <a:rPr lang="en-US" i="1" dirty="0"/>
              <a:t>Contract was recently finalized, with services soon to be identified. Workplace Readiness Training for up to 200 students, Work-Based Learning Activities for up to 200 students, and paid Work-Based Learning Experiences for up to 100 students.</a:t>
            </a:r>
          </a:p>
          <a:p>
            <a:pPr lvl="3"/>
            <a:endParaRPr lang="en-US" dirty="0"/>
          </a:p>
          <a:p>
            <a:pPr marL="914400" lvl="2" indent="0">
              <a:buNone/>
            </a:pPr>
            <a:endParaRPr lang="en-US" i="1" dirty="0"/>
          </a:p>
          <a:p>
            <a:endParaRPr lang="en-US" dirty="0"/>
          </a:p>
        </p:txBody>
      </p:sp>
    </p:spTree>
    <p:extLst>
      <p:ext uri="{BB962C8B-B14F-4D97-AF65-F5344CB8AC3E}">
        <p14:creationId xmlns:p14="http://schemas.microsoft.com/office/powerpoint/2010/main" val="4129636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Jamie Rasmussen</a:t>
            </a:r>
          </a:p>
        </p:txBody>
      </p:sp>
      <p:sp>
        <p:nvSpPr>
          <p:cNvPr id="3" name="Content Placeholder 2"/>
          <p:cNvSpPr>
            <a:spLocks noGrp="1"/>
          </p:cNvSpPr>
          <p:nvPr>
            <p:ph idx="1"/>
          </p:nvPr>
        </p:nvSpPr>
        <p:spPr/>
        <p:txBody>
          <a:bodyPr/>
          <a:lstStyle/>
          <a:p>
            <a:r>
              <a:rPr lang="en-US" b="1" dirty="0">
                <a:solidFill>
                  <a:srgbClr val="0070C0"/>
                </a:solidFill>
                <a:effectLst>
                  <a:outerShdw blurRad="38100" dist="38100" dir="2700000" algn="tl">
                    <a:srgbClr val="000000">
                      <a:alpha val="43137"/>
                    </a:srgbClr>
                  </a:outerShdw>
                </a:effectLst>
              </a:rPr>
              <a:t>ESD 123 </a:t>
            </a:r>
            <a:r>
              <a:rPr lang="en-US" dirty="0"/>
              <a:t>– (Pasco)</a:t>
            </a:r>
          </a:p>
          <a:p>
            <a:pPr lvl="1"/>
            <a:r>
              <a:rPr lang="en-US" i="1" dirty="0"/>
              <a:t>23 school districts</a:t>
            </a:r>
          </a:p>
          <a:p>
            <a:pPr lvl="1"/>
            <a:r>
              <a:rPr lang="en-US" i="1" dirty="0"/>
              <a:t>7 counties – Adams, Asotin, Benton, Columbia, Franklin, Garfield, Walla Walla</a:t>
            </a:r>
          </a:p>
          <a:p>
            <a:pPr lvl="2"/>
            <a:endParaRPr lang="en-US" dirty="0"/>
          </a:p>
          <a:p>
            <a:pPr lvl="2"/>
            <a:r>
              <a:rPr lang="en-US" dirty="0" err="1"/>
              <a:t>SkillSource</a:t>
            </a:r>
            <a:r>
              <a:rPr lang="en-US" dirty="0"/>
              <a:t> summer programs </a:t>
            </a:r>
          </a:p>
          <a:p>
            <a:pPr lvl="3"/>
            <a:r>
              <a:rPr lang="en-US" i="1" dirty="0" err="1"/>
              <a:t>Skillsource</a:t>
            </a:r>
            <a:r>
              <a:rPr lang="en-US" i="1" dirty="0"/>
              <a:t> programs provided throughout ESD 171 overlap into ESD 123 only in Adams county, in Othello school district.</a:t>
            </a:r>
          </a:p>
          <a:p>
            <a:pPr lvl="3"/>
            <a:endParaRPr lang="en-US" dirty="0"/>
          </a:p>
          <a:p>
            <a:pPr marL="914400" lvl="2" indent="0">
              <a:buNone/>
            </a:pPr>
            <a:endParaRPr lang="en-US" i="1" dirty="0"/>
          </a:p>
          <a:p>
            <a:endParaRPr lang="en-US" dirty="0"/>
          </a:p>
        </p:txBody>
      </p:sp>
    </p:spTree>
    <p:extLst>
      <p:ext uri="{BB962C8B-B14F-4D97-AF65-F5344CB8AC3E}">
        <p14:creationId xmlns:p14="http://schemas.microsoft.com/office/powerpoint/2010/main" val="3810358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 Lystad</a:t>
            </a:r>
          </a:p>
        </p:txBody>
      </p:sp>
      <p:sp>
        <p:nvSpPr>
          <p:cNvPr id="3" name="Content Placeholder 2"/>
          <p:cNvSpPr>
            <a:spLocks noGrp="1"/>
          </p:cNvSpPr>
          <p:nvPr>
            <p:ph idx="1"/>
          </p:nvPr>
        </p:nvSpPr>
        <p:spPr/>
        <p:txBody>
          <a:bodyPr/>
          <a:lstStyle/>
          <a:p>
            <a:r>
              <a:rPr lang="en-US" b="1" dirty="0">
                <a:solidFill>
                  <a:srgbClr val="0070C0"/>
                </a:solidFill>
                <a:effectLst>
                  <a:outerShdw blurRad="38100" dist="38100" dir="2700000" algn="tl">
                    <a:srgbClr val="000000">
                      <a:alpha val="43137"/>
                    </a:srgbClr>
                  </a:outerShdw>
                </a:effectLst>
              </a:rPr>
              <a:t>ESD 112 </a:t>
            </a:r>
            <a:r>
              <a:rPr lang="en-US" dirty="0"/>
              <a:t>– (Vancouver)</a:t>
            </a:r>
          </a:p>
          <a:p>
            <a:pPr lvl="1"/>
            <a:r>
              <a:rPr lang="en-US" i="1" dirty="0"/>
              <a:t>27 school districts</a:t>
            </a:r>
          </a:p>
          <a:p>
            <a:pPr lvl="1"/>
            <a:r>
              <a:rPr lang="en-US" i="1" dirty="0"/>
              <a:t>6 counties</a:t>
            </a:r>
          </a:p>
          <a:p>
            <a:pPr lvl="2"/>
            <a:endParaRPr lang="en-US" dirty="0"/>
          </a:p>
          <a:p>
            <a:pPr lvl="2"/>
            <a:r>
              <a:rPr lang="en-US" dirty="0"/>
              <a:t>Southwest Workforce Development summer activities</a:t>
            </a:r>
          </a:p>
          <a:p>
            <a:pPr lvl="3"/>
            <a:r>
              <a:rPr lang="en-US" i="1" dirty="0"/>
              <a:t>The Southwest Workforce Development Council in partnership with ESD 112, is providing workplace readiness training and paid work experiences to approximately 150 students this summer, with hopes to expand the program in the future.</a:t>
            </a:r>
          </a:p>
          <a:p>
            <a:endParaRPr lang="en-US" dirty="0"/>
          </a:p>
        </p:txBody>
      </p:sp>
    </p:spTree>
    <p:extLst>
      <p:ext uri="{BB962C8B-B14F-4D97-AF65-F5344CB8AC3E}">
        <p14:creationId xmlns:p14="http://schemas.microsoft.com/office/powerpoint/2010/main" val="2919307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 Lystad</a:t>
            </a:r>
          </a:p>
        </p:txBody>
      </p:sp>
      <p:sp>
        <p:nvSpPr>
          <p:cNvPr id="3" name="Content Placeholder 2"/>
          <p:cNvSpPr>
            <a:spLocks noGrp="1"/>
          </p:cNvSpPr>
          <p:nvPr>
            <p:ph idx="1"/>
          </p:nvPr>
        </p:nvSpPr>
        <p:spPr/>
        <p:txBody>
          <a:bodyPr>
            <a:normAutofit lnSpcReduction="10000"/>
          </a:bodyPr>
          <a:lstStyle/>
          <a:p>
            <a:r>
              <a:rPr lang="en-US" b="1" dirty="0">
                <a:solidFill>
                  <a:srgbClr val="0070C0"/>
                </a:solidFill>
                <a:effectLst>
                  <a:outerShdw blurRad="38100" dist="38100" dir="2700000" algn="tl">
                    <a:srgbClr val="000000">
                      <a:alpha val="43137"/>
                    </a:srgbClr>
                  </a:outerShdw>
                </a:effectLst>
              </a:rPr>
              <a:t>ESD 113 </a:t>
            </a:r>
            <a:r>
              <a:rPr lang="en-US" dirty="0"/>
              <a:t>– (Tumwater)</a:t>
            </a:r>
          </a:p>
          <a:p>
            <a:pPr lvl="1"/>
            <a:r>
              <a:rPr lang="en-US" i="1" dirty="0"/>
              <a:t>34 school districts</a:t>
            </a:r>
          </a:p>
          <a:p>
            <a:pPr lvl="1"/>
            <a:r>
              <a:rPr lang="en-US" i="1" dirty="0"/>
              <a:t>5 counties</a:t>
            </a:r>
          </a:p>
          <a:p>
            <a:pPr marL="1371600" lvl="3" indent="0">
              <a:buNone/>
            </a:pPr>
            <a:endParaRPr lang="en-US" dirty="0"/>
          </a:p>
          <a:p>
            <a:pPr lvl="2"/>
            <a:r>
              <a:rPr lang="en-US" dirty="0"/>
              <a:t>Center for Independence </a:t>
            </a:r>
          </a:p>
          <a:p>
            <a:pPr lvl="3"/>
            <a:r>
              <a:rPr lang="en-US" dirty="0"/>
              <a:t>Thurston, Pierce, South King, Snohomish, Skagit, Whatcom, Island, and San Juan Counties</a:t>
            </a:r>
          </a:p>
          <a:p>
            <a:pPr lvl="3"/>
            <a:r>
              <a:rPr lang="en-US" i="1" dirty="0"/>
              <a:t>Providing a summer workshop on Job Preparation, College Preparation, and Motivation.  Event is scheduled to occur July 14-19, 2019 at University of Puget Sound.</a:t>
            </a:r>
          </a:p>
          <a:p>
            <a:endParaRPr lang="en-US" dirty="0"/>
          </a:p>
        </p:txBody>
      </p:sp>
    </p:spTree>
    <p:extLst>
      <p:ext uri="{BB962C8B-B14F-4D97-AF65-F5344CB8AC3E}">
        <p14:creationId xmlns:p14="http://schemas.microsoft.com/office/powerpoint/2010/main" val="3539894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 Lystad</a:t>
            </a:r>
          </a:p>
        </p:txBody>
      </p:sp>
      <p:sp>
        <p:nvSpPr>
          <p:cNvPr id="3" name="Content Placeholder 2"/>
          <p:cNvSpPr>
            <a:spLocks noGrp="1"/>
          </p:cNvSpPr>
          <p:nvPr>
            <p:ph idx="1"/>
          </p:nvPr>
        </p:nvSpPr>
        <p:spPr/>
        <p:txBody>
          <a:bodyPr>
            <a:normAutofit fontScale="92500" lnSpcReduction="20000"/>
          </a:bodyPr>
          <a:lstStyle/>
          <a:p>
            <a:r>
              <a:rPr lang="en-US" b="1" dirty="0">
                <a:solidFill>
                  <a:srgbClr val="0070C0"/>
                </a:solidFill>
                <a:effectLst>
                  <a:outerShdw blurRad="38100" dist="38100" dir="2700000" algn="tl">
                    <a:srgbClr val="000000">
                      <a:alpha val="43137"/>
                    </a:srgbClr>
                  </a:outerShdw>
                </a:effectLst>
              </a:rPr>
              <a:t>ESD 114 </a:t>
            </a:r>
            <a:r>
              <a:rPr lang="en-US" dirty="0"/>
              <a:t>– (Bremerton)</a:t>
            </a:r>
          </a:p>
          <a:p>
            <a:pPr lvl="1"/>
            <a:r>
              <a:rPr lang="en-US" i="1" dirty="0"/>
              <a:t>13 school districts</a:t>
            </a:r>
          </a:p>
          <a:p>
            <a:pPr lvl="1"/>
            <a:r>
              <a:rPr lang="en-US" i="1" dirty="0"/>
              <a:t>4 counties (Mason overlaps with ESD 113)</a:t>
            </a:r>
          </a:p>
          <a:p>
            <a:pPr lvl="2"/>
            <a:endParaRPr lang="en-US" dirty="0"/>
          </a:p>
          <a:p>
            <a:pPr lvl="2"/>
            <a:endParaRPr lang="en-US" dirty="0"/>
          </a:p>
          <a:p>
            <a:pPr lvl="3"/>
            <a:r>
              <a:rPr lang="en-US" i="1" dirty="0"/>
              <a:t>Youth Leadership Forum (YLF) is a program offered to students statewide each summer.  YLF is headed by the Governor’s Committee on Disability Issues and Employment.  Students spend one week, typically on a college campus, learning about self-advocacy, disability rights, soft skills, and other leadership and life skills.  YLF is free to all participants and includes transportation, housing, and accommodations (such as nursing, interpreters, etc.)  Many participants come back to serve as peer counselors or counselors in future years.</a:t>
            </a:r>
          </a:p>
          <a:p>
            <a:endParaRPr lang="en-US" dirty="0"/>
          </a:p>
        </p:txBody>
      </p:sp>
    </p:spTree>
    <p:extLst>
      <p:ext uri="{BB962C8B-B14F-4D97-AF65-F5344CB8AC3E}">
        <p14:creationId xmlns:p14="http://schemas.microsoft.com/office/powerpoint/2010/main" val="4016461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Amy Lystad</a:t>
            </a:r>
          </a:p>
        </p:txBody>
      </p:sp>
      <p:sp>
        <p:nvSpPr>
          <p:cNvPr id="3" name="Content Placeholder 2"/>
          <p:cNvSpPr>
            <a:spLocks noGrp="1"/>
          </p:cNvSpPr>
          <p:nvPr>
            <p:ph idx="1"/>
          </p:nvPr>
        </p:nvSpPr>
        <p:spPr/>
        <p:txBody>
          <a:bodyPr/>
          <a:lstStyle/>
          <a:p>
            <a:r>
              <a:rPr lang="en-US" b="1" dirty="0">
                <a:solidFill>
                  <a:srgbClr val="0070C0"/>
                </a:solidFill>
                <a:effectLst>
                  <a:outerShdw blurRad="38100" dist="38100" dir="2700000" algn="tl">
                    <a:srgbClr val="000000">
                      <a:alpha val="43137"/>
                    </a:srgbClr>
                  </a:outerShdw>
                </a:effectLst>
              </a:rPr>
              <a:t>ESD 121 </a:t>
            </a:r>
            <a:r>
              <a:rPr lang="en-US" dirty="0"/>
              <a:t>– (Pierce County)</a:t>
            </a:r>
          </a:p>
          <a:p>
            <a:pPr lvl="1"/>
            <a:r>
              <a:rPr lang="en-US" i="1" dirty="0"/>
              <a:t>13 school districts</a:t>
            </a:r>
          </a:p>
          <a:p>
            <a:pPr lvl="1"/>
            <a:r>
              <a:rPr lang="en-US" i="1" dirty="0"/>
              <a:t>1 county</a:t>
            </a:r>
          </a:p>
          <a:p>
            <a:pPr lvl="2"/>
            <a:endParaRPr lang="en-US" dirty="0"/>
          </a:p>
          <a:p>
            <a:pPr lvl="2"/>
            <a:endParaRPr lang="en-US" dirty="0"/>
          </a:p>
          <a:p>
            <a:pPr lvl="2"/>
            <a:r>
              <a:rPr lang="en-US" i="1" dirty="0" err="1"/>
              <a:t>WorkForce</a:t>
            </a:r>
            <a:r>
              <a:rPr lang="en-US" i="1" dirty="0"/>
              <a:t> Central</a:t>
            </a:r>
          </a:p>
          <a:p>
            <a:pPr lvl="3"/>
            <a:r>
              <a:rPr lang="en-US" i="1" dirty="0"/>
              <a:t>Contract starting in September</a:t>
            </a:r>
          </a:p>
          <a:p>
            <a:pPr lvl="2"/>
            <a:r>
              <a:rPr lang="en-US" dirty="0"/>
              <a:t>Highline</a:t>
            </a:r>
          </a:p>
          <a:p>
            <a:pPr lvl="3"/>
            <a:r>
              <a:rPr lang="en-US" dirty="0"/>
              <a:t>Brief summary of summer programs </a:t>
            </a:r>
          </a:p>
        </p:txBody>
      </p:sp>
    </p:spTree>
    <p:extLst>
      <p:ext uri="{BB962C8B-B14F-4D97-AF65-F5344CB8AC3E}">
        <p14:creationId xmlns:p14="http://schemas.microsoft.com/office/powerpoint/2010/main" val="728480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Ashley Schweiger</a:t>
            </a:r>
          </a:p>
        </p:txBody>
      </p:sp>
      <p:sp>
        <p:nvSpPr>
          <p:cNvPr id="3" name="Content Placeholder 2"/>
          <p:cNvSpPr>
            <a:spLocks noGrp="1"/>
          </p:cNvSpPr>
          <p:nvPr>
            <p:ph idx="1"/>
          </p:nvPr>
        </p:nvSpPr>
        <p:spPr/>
        <p:txBody>
          <a:bodyPr>
            <a:normAutofit/>
          </a:bodyPr>
          <a:lstStyle/>
          <a:p>
            <a:r>
              <a:rPr lang="en-US" b="1" dirty="0">
                <a:solidFill>
                  <a:srgbClr val="0070C0"/>
                </a:solidFill>
                <a:effectLst>
                  <a:outerShdw blurRad="38100" dist="38100" dir="2700000" algn="tl">
                    <a:srgbClr val="000000">
                      <a:alpha val="43137"/>
                    </a:srgbClr>
                  </a:outerShdw>
                </a:effectLst>
              </a:rPr>
              <a:t>ESD 121 </a:t>
            </a:r>
            <a:r>
              <a:rPr lang="en-US" dirty="0"/>
              <a:t>– (King County) – Statewide Deaf and Hard of Hearing </a:t>
            </a:r>
          </a:p>
          <a:p>
            <a:pPr lvl="1"/>
            <a:r>
              <a:rPr lang="en-US" i="1" dirty="0"/>
              <a:t># school districts with deaf or hard of hearing programs</a:t>
            </a:r>
          </a:p>
          <a:p>
            <a:pPr lvl="1"/>
            <a:r>
              <a:rPr lang="en-US" i="1" dirty="0"/>
              <a:t># students (estimate)</a:t>
            </a:r>
          </a:p>
          <a:p>
            <a:pPr marL="457200" lvl="1" indent="0">
              <a:buNone/>
            </a:pPr>
            <a:endParaRPr lang="en-US" i="1" dirty="0"/>
          </a:p>
          <a:p>
            <a:pPr lvl="2"/>
            <a:r>
              <a:rPr lang="en-US" i="1" dirty="0" err="1"/>
              <a:t>BizTown</a:t>
            </a:r>
            <a:endParaRPr lang="en-US" i="1" dirty="0"/>
          </a:p>
          <a:p>
            <a:pPr lvl="3"/>
            <a:r>
              <a:rPr lang="en-US" i="1" dirty="0"/>
              <a:t>Brief summary</a:t>
            </a:r>
          </a:p>
          <a:p>
            <a:pPr lvl="2"/>
            <a:r>
              <a:rPr lang="en-US" i="1" dirty="0"/>
              <a:t>Tour of Washington School for the Deaf</a:t>
            </a:r>
          </a:p>
          <a:p>
            <a:pPr lvl="3"/>
            <a:r>
              <a:rPr lang="en-US" i="1" dirty="0"/>
              <a:t>Brief Summary</a:t>
            </a:r>
          </a:p>
          <a:p>
            <a:pPr lvl="2"/>
            <a:r>
              <a:rPr lang="en-US" i="1" dirty="0"/>
              <a:t>Tour of Pasco School District</a:t>
            </a:r>
          </a:p>
          <a:p>
            <a:pPr lvl="3"/>
            <a:r>
              <a:rPr lang="en-US" i="1" dirty="0"/>
              <a:t>Brief summary</a:t>
            </a:r>
          </a:p>
          <a:p>
            <a:endParaRPr lang="en-US" dirty="0"/>
          </a:p>
        </p:txBody>
      </p:sp>
    </p:spTree>
    <p:extLst>
      <p:ext uri="{BB962C8B-B14F-4D97-AF65-F5344CB8AC3E}">
        <p14:creationId xmlns:p14="http://schemas.microsoft.com/office/powerpoint/2010/main" val="41081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2999"/>
            <a:ext cx="8229600" cy="1066801"/>
          </a:xfrm>
        </p:spPr>
        <p:txBody>
          <a:bodyPr>
            <a:normAutofit/>
          </a:bodyPr>
          <a:lstStyle/>
          <a:p>
            <a:r>
              <a:rPr lang="en-US" b="1" dirty="0"/>
              <a:t>Francis Gathenya</a:t>
            </a:r>
          </a:p>
        </p:txBody>
      </p:sp>
      <p:sp>
        <p:nvSpPr>
          <p:cNvPr id="3" name="Content Placeholder 2"/>
          <p:cNvSpPr>
            <a:spLocks noGrp="1"/>
          </p:cNvSpPr>
          <p:nvPr>
            <p:ph idx="1"/>
          </p:nvPr>
        </p:nvSpPr>
        <p:spPr>
          <a:xfrm>
            <a:off x="457200" y="2286000"/>
            <a:ext cx="8229600" cy="3840163"/>
          </a:xfrm>
        </p:spPr>
        <p:txBody>
          <a:bodyPr/>
          <a:lstStyle/>
          <a:p>
            <a:r>
              <a:rPr lang="en-US" b="1" dirty="0">
                <a:solidFill>
                  <a:srgbClr val="0070C0"/>
                </a:solidFill>
                <a:effectLst>
                  <a:outerShdw blurRad="38100" dist="38100" dir="2700000" algn="tl">
                    <a:srgbClr val="000000">
                      <a:alpha val="43137"/>
                    </a:srgbClr>
                  </a:outerShdw>
                </a:effectLst>
              </a:rPr>
              <a:t>ESD 121  </a:t>
            </a:r>
            <a:r>
              <a:rPr lang="en-US" b="1" dirty="0">
                <a:effectLst>
                  <a:outerShdw blurRad="38100" dist="38100" dir="2700000" algn="tl">
                    <a:srgbClr val="000000">
                      <a:alpha val="43137"/>
                    </a:srgbClr>
                  </a:outerShdw>
                </a:effectLst>
              </a:rPr>
              <a:t>-</a:t>
            </a:r>
            <a:r>
              <a:rPr lang="en-US" dirty="0"/>
              <a:t> (King County)</a:t>
            </a:r>
          </a:p>
          <a:p>
            <a:pPr lvl="1"/>
            <a:r>
              <a:rPr lang="en-US" i="1" dirty="0"/>
              <a:t> 35 school districts, 2 counties – King, and Pierce Counties</a:t>
            </a:r>
          </a:p>
          <a:p>
            <a:pPr lvl="1"/>
            <a:r>
              <a:rPr lang="en-US" i="1" dirty="0"/>
              <a:t>400 K+  student enrollment </a:t>
            </a:r>
          </a:p>
          <a:p>
            <a:pPr lvl="1"/>
            <a:r>
              <a:rPr lang="en-US" dirty="0"/>
              <a:t>39 % of the state’s K-12 public school students</a:t>
            </a:r>
          </a:p>
          <a:p>
            <a:pPr lvl="1"/>
            <a:r>
              <a:rPr lang="en-US" dirty="0"/>
              <a:t>200 private schools, 9 charter schools </a:t>
            </a:r>
          </a:p>
          <a:p>
            <a:pPr lvl="1"/>
            <a:r>
              <a:rPr lang="en-US" i="1" dirty="0"/>
              <a:t>1 Tribal school </a:t>
            </a:r>
          </a:p>
          <a:p>
            <a:endParaRPr lang="en-US" dirty="0"/>
          </a:p>
        </p:txBody>
      </p:sp>
    </p:spTree>
    <p:extLst>
      <p:ext uri="{BB962C8B-B14F-4D97-AF65-F5344CB8AC3E}">
        <p14:creationId xmlns:p14="http://schemas.microsoft.com/office/powerpoint/2010/main" val="2119789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600200"/>
          </a:xfrm>
        </p:spPr>
        <p:txBody>
          <a:bodyPr>
            <a:normAutofit/>
          </a:bodyPr>
          <a:lstStyle/>
          <a:p>
            <a:r>
              <a:rPr lang="en-US" sz="2400" b="1" dirty="0"/>
              <a:t>Hands-on Hyatt</a:t>
            </a:r>
          </a:p>
        </p:txBody>
      </p:sp>
      <p:sp>
        <p:nvSpPr>
          <p:cNvPr id="3" name="Subtitle 2"/>
          <p:cNvSpPr>
            <a:spLocks noGrp="1"/>
          </p:cNvSpPr>
          <p:nvPr>
            <p:ph type="subTitle" idx="1"/>
          </p:nvPr>
        </p:nvSpPr>
        <p:spPr>
          <a:xfrm>
            <a:off x="1371600" y="2514600"/>
            <a:ext cx="6400800" cy="3276600"/>
          </a:xfrm>
        </p:spPr>
        <p:txBody>
          <a:bodyPr>
            <a:normAutofit/>
          </a:bodyPr>
          <a:lstStyle/>
          <a:p>
            <a:pPr algn="l"/>
            <a:r>
              <a:rPr lang="en-US" dirty="0"/>
              <a:t>State-funded training Program that prepares individuals with disabilities for employment in the hospitality industry.</a:t>
            </a:r>
          </a:p>
          <a:p>
            <a:pPr algn="l"/>
            <a:endParaRPr lang="en-US" dirty="0"/>
          </a:p>
          <a:p>
            <a:pPr algn="l"/>
            <a:endParaRPr lang="en-US" dirty="0"/>
          </a:p>
        </p:txBody>
      </p:sp>
    </p:spTree>
    <p:extLst>
      <p:ext uri="{BB962C8B-B14F-4D97-AF65-F5344CB8AC3E}">
        <p14:creationId xmlns:p14="http://schemas.microsoft.com/office/powerpoint/2010/main" val="1884869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1142999"/>
          </a:xfrm>
        </p:spPr>
        <p:txBody>
          <a:bodyPr>
            <a:normAutofit/>
          </a:bodyPr>
          <a:lstStyle/>
          <a:p>
            <a:r>
              <a:rPr lang="en-US" sz="2400" dirty="0"/>
              <a:t>Brief History</a:t>
            </a:r>
          </a:p>
        </p:txBody>
      </p:sp>
      <p:sp>
        <p:nvSpPr>
          <p:cNvPr id="3" name="Subtitle 2"/>
          <p:cNvSpPr>
            <a:spLocks noGrp="1"/>
          </p:cNvSpPr>
          <p:nvPr>
            <p:ph type="subTitle" idx="1"/>
          </p:nvPr>
        </p:nvSpPr>
        <p:spPr>
          <a:xfrm>
            <a:off x="1371600" y="2590800"/>
            <a:ext cx="6400800" cy="2743200"/>
          </a:xfrm>
        </p:spPr>
        <p:txBody>
          <a:bodyPr>
            <a:normAutofit/>
          </a:bodyPr>
          <a:lstStyle/>
          <a:p>
            <a:pPr algn="l"/>
            <a:r>
              <a:rPr lang="en-US" dirty="0"/>
              <a:t>Hands-on @Hyatt  began in 1998 at the Grand Hyatt in Tampa Bay.  Florida State Division of Vocational Rehabilitation (DVR, funded the program on a fee-for-service basis.  Today, Hands On @ Hyatt is operating in multiple Hyatt Hotels in states all across the country.</a:t>
            </a:r>
          </a:p>
          <a:p>
            <a:pPr marL="342900" indent="-342900" algn="l">
              <a:buFont typeface="Wingdings" panose="05000000000000000000" pitchFamily="2" charset="2"/>
              <a:buChar char="v"/>
            </a:pPr>
            <a:endParaRPr lang="en-US" dirty="0"/>
          </a:p>
        </p:txBody>
      </p:sp>
    </p:spTree>
    <p:extLst>
      <p:ext uri="{BB962C8B-B14F-4D97-AF65-F5344CB8AC3E}">
        <p14:creationId xmlns:p14="http://schemas.microsoft.com/office/powerpoint/2010/main" val="1244503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219200"/>
          </a:xfrm>
        </p:spPr>
        <p:txBody>
          <a:bodyPr>
            <a:normAutofit/>
          </a:bodyPr>
          <a:lstStyle/>
          <a:p>
            <a:r>
              <a:rPr lang="en-US" sz="4000" b="1" dirty="0"/>
              <a:t>Benefits</a:t>
            </a:r>
          </a:p>
        </p:txBody>
      </p:sp>
      <p:sp>
        <p:nvSpPr>
          <p:cNvPr id="3" name="Subtitle 2"/>
          <p:cNvSpPr>
            <a:spLocks noGrp="1"/>
          </p:cNvSpPr>
          <p:nvPr>
            <p:ph type="subTitle" idx="1"/>
          </p:nvPr>
        </p:nvSpPr>
        <p:spPr>
          <a:xfrm>
            <a:off x="1371600" y="2057400"/>
            <a:ext cx="6400800" cy="3733800"/>
          </a:xfrm>
        </p:spPr>
        <p:txBody>
          <a:bodyPr>
            <a:normAutofit/>
          </a:bodyPr>
          <a:lstStyle/>
          <a:p>
            <a:pPr marL="342900" indent="-342900" algn="l">
              <a:buFont typeface="Wingdings" panose="05000000000000000000" pitchFamily="2" charset="2"/>
              <a:buChar char="v"/>
            </a:pPr>
            <a:r>
              <a:rPr lang="en-US" dirty="0"/>
              <a:t>Immersion into a real-life work environment </a:t>
            </a:r>
          </a:p>
          <a:p>
            <a:pPr marL="342900" indent="-342900" algn="l">
              <a:buFont typeface="Wingdings" panose="05000000000000000000" pitchFamily="2" charset="2"/>
              <a:buChar char="v"/>
            </a:pPr>
            <a:r>
              <a:rPr lang="en-US" dirty="0"/>
              <a:t>Diverse  work positions </a:t>
            </a:r>
          </a:p>
          <a:p>
            <a:pPr marL="342900" indent="-342900" algn="l">
              <a:buFont typeface="Wingdings" panose="05000000000000000000" pitchFamily="2" charset="2"/>
              <a:buChar char="v"/>
            </a:pPr>
            <a:r>
              <a:rPr lang="en-US" dirty="0"/>
              <a:t>Increased confidence, and work experience </a:t>
            </a:r>
          </a:p>
          <a:p>
            <a:pPr marL="342900" indent="-342900" algn="l">
              <a:buFont typeface="Wingdings" panose="05000000000000000000" pitchFamily="2" charset="2"/>
              <a:buChar char="v"/>
            </a:pPr>
            <a:r>
              <a:rPr lang="en-US" dirty="0"/>
              <a:t>Employability skills</a:t>
            </a:r>
          </a:p>
          <a:p>
            <a:pPr marL="342900" indent="-342900" algn="l">
              <a:buFont typeface="Wingdings" panose="05000000000000000000" pitchFamily="2" charset="2"/>
              <a:buChar char="v"/>
            </a:pPr>
            <a:r>
              <a:rPr lang="en-US" dirty="0"/>
              <a:t>Certificate of completion</a:t>
            </a:r>
          </a:p>
          <a:p>
            <a:pPr marL="342900" indent="-342900" algn="l">
              <a:buFont typeface="Wingdings" panose="05000000000000000000" pitchFamily="2" charset="2"/>
              <a:buChar char="v"/>
            </a:pPr>
            <a:r>
              <a:rPr lang="en-US" dirty="0"/>
              <a:t>Ability to use Hyatt as a recent employment reference.</a:t>
            </a:r>
          </a:p>
          <a:p>
            <a:pPr marL="342900" indent="-342900" algn="l">
              <a:buFont typeface="Wingdings" panose="05000000000000000000" pitchFamily="2" charset="2"/>
              <a:buChar char="v"/>
            </a:pPr>
            <a:r>
              <a:rPr lang="en-US" dirty="0"/>
              <a:t>Increased network connections</a:t>
            </a:r>
          </a:p>
          <a:p>
            <a:pPr marL="342900" indent="-342900" algn="l">
              <a:buFont typeface="Wingdings" panose="05000000000000000000" pitchFamily="2" charset="2"/>
              <a:buChar char="v"/>
            </a:pPr>
            <a:endParaRPr lang="en-US" dirty="0"/>
          </a:p>
          <a:p>
            <a:endParaRPr lang="en-US" dirty="0"/>
          </a:p>
        </p:txBody>
      </p:sp>
    </p:spTree>
    <p:extLst>
      <p:ext uri="{BB962C8B-B14F-4D97-AF65-F5344CB8AC3E}">
        <p14:creationId xmlns:p14="http://schemas.microsoft.com/office/powerpoint/2010/main" val="3605735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1523999"/>
          </a:xfrm>
        </p:spPr>
        <p:txBody>
          <a:bodyPr>
            <a:normAutofit/>
          </a:bodyPr>
          <a:lstStyle/>
          <a:p>
            <a:r>
              <a:rPr lang="en-US" sz="2400" b="1" dirty="0"/>
              <a:t>Bellevue College-OLS Summer Camp</a:t>
            </a:r>
          </a:p>
        </p:txBody>
      </p:sp>
      <p:sp>
        <p:nvSpPr>
          <p:cNvPr id="3" name="Subtitle 2"/>
          <p:cNvSpPr>
            <a:spLocks noGrp="1"/>
          </p:cNvSpPr>
          <p:nvPr>
            <p:ph type="subTitle" idx="1"/>
          </p:nvPr>
        </p:nvSpPr>
        <p:spPr>
          <a:xfrm>
            <a:off x="1371600" y="2590800"/>
            <a:ext cx="6400800" cy="3048000"/>
          </a:xfrm>
        </p:spPr>
        <p:txBody>
          <a:bodyPr>
            <a:normAutofit/>
          </a:bodyPr>
          <a:lstStyle/>
          <a:p>
            <a:r>
              <a:rPr lang="en-US" b="1" dirty="0"/>
              <a:t>  Job Exploration Training</a:t>
            </a:r>
          </a:p>
          <a:p>
            <a:pPr lvl="0" algn="l"/>
            <a:endParaRPr lang="en-US" dirty="0"/>
          </a:p>
          <a:p>
            <a:pPr lvl="0" algn="l"/>
            <a:r>
              <a:rPr lang="en-US" dirty="0"/>
              <a:t>12 hours  of Job Exploration for  to up to </a:t>
            </a:r>
            <a:r>
              <a:rPr lang="en-US" b="1" dirty="0"/>
              <a:t>24 </a:t>
            </a:r>
            <a:r>
              <a:rPr lang="en-US" dirty="0"/>
              <a:t>Potentially DVR-Eligible Students and/or DVR-Eligible Students. </a:t>
            </a:r>
          </a:p>
          <a:p>
            <a:pPr marL="1143000" lvl="0" indent="-1143000" algn="l">
              <a:buFont typeface="Wingdings" panose="05000000000000000000" pitchFamily="2" charset="2"/>
              <a:buChar char="v"/>
            </a:pPr>
            <a:endParaRPr lang="en-US" dirty="0"/>
          </a:p>
          <a:p>
            <a:endParaRPr lang="en-US" b="1" dirty="0"/>
          </a:p>
          <a:p>
            <a:endParaRPr lang="en-US" dirty="0"/>
          </a:p>
        </p:txBody>
      </p:sp>
    </p:spTree>
    <p:extLst>
      <p:ext uri="{BB962C8B-B14F-4D97-AF65-F5344CB8AC3E}">
        <p14:creationId xmlns:p14="http://schemas.microsoft.com/office/powerpoint/2010/main" val="3760175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1447800"/>
          </a:xfrm>
        </p:spPr>
        <p:txBody>
          <a:bodyPr>
            <a:normAutofit/>
          </a:bodyPr>
          <a:lstStyle/>
          <a:p>
            <a:r>
              <a:rPr lang="en-US" sz="2400" b="1" dirty="0"/>
              <a:t>Bellevue College -OLS Summer Camp(Cont’d)</a:t>
            </a:r>
          </a:p>
        </p:txBody>
      </p:sp>
      <p:sp>
        <p:nvSpPr>
          <p:cNvPr id="3" name="Subtitle 2"/>
          <p:cNvSpPr>
            <a:spLocks noGrp="1"/>
          </p:cNvSpPr>
          <p:nvPr>
            <p:ph type="subTitle" idx="1"/>
          </p:nvPr>
        </p:nvSpPr>
        <p:spPr>
          <a:xfrm>
            <a:off x="1371600" y="2590800"/>
            <a:ext cx="6400800" cy="3048000"/>
          </a:xfrm>
        </p:spPr>
        <p:txBody>
          <a:bodyPr>
            <a:normAutofit/>
          </a:bodyPr>
          <a:lstStyle/>
          <a:p>
            <a:r>
              <a:rPr lang="en-US" b="1" dirty="0"/>
              <a:t>Self-Advocacy Training  </a:t>
            </a:r>
            <a:endParaRPr lang="en-US" dirty="0"/>
          </a:p>
          <a:p>
            <a:pPr algn="l"/>
            <a:endParaRPr lang="en-US" dirty="0"/>
          </a:p>
          <a:p>
            <a:pPr algn="l"/>
            <a:r>
              <a:rPr lang="en-US" dirty="0"/>
              <a:t>12 hours of Self-Advocacy training for up to </a:t>
            </a:r>
            <a:r>
              <a:rPr lang="en-US" b="1" dirty="0"/>
              <a:t>24 </a:t>
            </a:r>
            <a:r>
              <a:rPr lang="en-US" dirty="0"/>
              <a:t>Potentially DVR-Eligible Students and/or DVR-Eligible Students. </a:t>
            </a:r>
          </a:p>
          <a:p>
            <a:endParaRPr lang="en-US" dirty="0"/>
          </a:p>
        </p:txBody>
      </p:sp>
    </p:spTree>
    <p:extLst>
      <p:ext uri="{BB962C8B-B14F-4D97-AF65-F5344CB8AC3E}">
        <p14:creationId xmlns:p14="http://schemas.microsoft.com/office/powerpoint/2010/main" val="353051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Nick Harris</a:t>
            </a:r>
          </a:p>
        </p:txBody>
      </p:sp>
      <p:sp>
        <p:nvSpPr>
          <p:cNvPr id="3" name="Content Placeholder 2"/>
          <p:cNvSpPr>
            <a:spLocks noGrp="1"/>
          </p:cNvSpPr>
          <p:nvPr>
            <p:ph idx="1"/>
          </p:nvPr>
        </p:nvSpPr>
        <p:spPr/>
        <p:txBody>
          <a:bodyPr>
            <a:normAutofit fontScale="62500" lnSpcReduction="20000"/>
          </a:bodyPr>
          <a:lstStyle/>
          <a:p>
            <a:r>
              <a:rPr lang="en-US" b="1" dirty="0">
                <a:solidFill>
                  <a:srgbClr val="0070C0"/>
                </a:solidFill>
                <a:effectLst>
                  <a:outerShdw blurRad="38100" dist="38100" dir="2700000" algn="tl">
                    <a:srgbClr val="000000">
                      <a:alpha val="43137"/>
                    </a:srgbClr>
                  </a:outerShdw>
                </a:effectLst>
              </a:rPr>
              <a:t>ESD 189 </a:t>
            </a:r>
            <a:r>
              <a:rPr lang="en-US" dirty="0"/>
              <a:t>– (Anacortes)</a:t>
            </a:r>
          </a:p>
          <a:p>
            <a:pPr lvl="1"/>
            <a:r>
              <a:rPr lang="en-US" i="1" dirty="0"/>
              <a:t>34 Public School Districts, 1 Tribal School, 2 Skill Centers, 27 Private Schools, 4 Juvenile Detention Centers, and 8 Open Door / Alternative Education Schools.</a:t>
            </a:r>
            <a:br>
              <a:rPr lang="en-US" i="1" dirty="0"/>
            </a:br>
            <a:endParaRPr lang="en-US" i="1" dirty="0"/>
          </a:p>
          <a:p>
            <a:pPr lvl="1"/>
            <a:r>
              <a:rPr lang="en-US" i="1" dirty="0"/>
              <a:t>5 Counties: Whatcom, Skagit, Island, San Juan, &amp; Snohomish</a:t>
            </a:r>
            <a:endParaRPr lang="en-US" dirty="0"/>
          </a:p>
          <a:p>
            <a:pPr lvl="2"/>
            <a:r>
              <a:rPr lang="en-US" dirty="0"/>
              <a:t>ANEW Construction Boot Camp</a:t>
            </a:r>
          </a:p>
          <a:p>
            <a:pPr lvl="3"/>
            <a:r>
              <a:rPr lang="en-US" i="1" dirty="0"/>
              <a:t>1</a:t>
            </a:r>
            <a:r>
              <a:rPr lang="en-US" i="1" baseline="30000" dirty="0"/>
              <a:t>st</a:t>
            </a:r>
            <a:r>
              <a:rPr lang="en-US" i="1" dirty="0"/>
              <a:t> Annual for Whatcom, Skagit, and Island Counties. 60 students participate in hands on paid work based learning experience to learn more about Construction and Trade career pathways.</a:t>
            </a:r>
          </a:p>
          <a:p>
            <a:pPr lvl="2"/>
            <a:r>
              <a:rPr lang="en-US" i="1" dirty="0"/>
              <a:t>Area Healthcare Education Center Western Washington (AHEC WW)</a:t>
            </a:r>
          </a:p>
          <a:p>
            <a:pPr lvl="3"/>
            <a:r>
              <a:rPr lang="en-US" i="1" dirty="0"/>
              <a:t>Scrubs Camp: Students learn about medical occupations through hands on experiences in medical occupations. Currently in negotiation. </a:t>
            </a:r>
          </a:p>
          <a:p>
            <a:pPr lvl="2"/>
            <a:r>
              <a:rPr lang="en-US" i="1" dirty="0" err="1"/>
              <a:t>Sno</a:t>
            </a:r>
            <a:r>
              <a:rPr lang="en-US" i="1" dirty="0"/>
              <a:t>-Isle Tech Skills Center </a:t>
            </a:r>
          </a:p>
          <a:p>
            <a:pPr lvl="3"/>
            <a:r>
              <a:rPr lang="en-US" i="1" dirty="0"/>
              <a:t>Multiple Camps: Students learn about Information Technology, Healthcare, Sales &amp; Marketing, Human Services, Automotive, and Aerospace career fields through hands on summer experiences. Currently in negotiation. </a:t>
            </a:r>
          </a:p>
          <a:p>
            <a:pPr lvl="3"/>
            <a:endParaRPr lang="en-US" i="1" dirty="0"/>
          </a:p>
          <a:p>
            <a:pPr marL="1371600" lvl="3" indent="0">
              <a:buNone/>
            </a:pPr>
            <a:r>
              <a:rPr lang="en-US" i="1" dirty="0"/>
              <a:t>				</a:t>
            </a:r>
          </a:p>
          <a:p>
            <a:endParaRPr lang="en-US" dirty="0"/>
          </a:p>
        </p:txBody>
      </p:sp>
    </p:spTree>
    <p:extLst>
      <p:ext uri="{BB962C8B-B14F-4D97-AF65-F5344CB8AC3E}">
        <p14:creationId xmlns:p14="http://schemas.microsoft.com/office/powerpoint/2010/main" val="1395192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Self Assessment Tool</a:t>
            </a:r>
          </a:p>
        </p:txBody>
      </p:sp>
      <p:sp>
        <p:nvSpPr>
          <p:cNvPr id="3" name="Content Placeholder 2"/>
          <p:cNvSpPr>
            <a:spLocks noGrp="1"/>
          </p:cNvSpPr>
          <p:nvPr>
            <p:ph idx="1"/>
          </p:nvPr>
        </p:nvSpPr>
        <p:spPr/>
        <p:txBody>
          <a:bodyPr/>
          <a:lstStyle/>
          <a:p>
            <a:r>
              <a:rPr lang="en-US" dirty="0"/>
              <a:t>TSAT by WSU</a:t>
            </a:r>
          </a:p>
          <a:p>
            <a:endParaRPr lang="en-US" dirty="0"/>
          </a:p>
          <a:p>
            <a:pPr lvl="1"/>
            <a:r>
              <a:rPr lang="en-US" dirty="0"/>
              <a:t>Accessibility</a:t>
            </a:r>
          </a:p>
          <a:p>
            <a:pPr lvl="1"/>
            <a:r>
              <a:rPr lang="en-US" dirty="0"/>
              <a:t>Available</a:t>
            </a:r>
          </a:p>
          <a:p>
            <a:pPr lvl="1"/>
            <a:r>
              <a:rPr lang="en-US" dirty="0"/>
              <a:t>Coordination</a:t>
            </a:r>
          </a:p>
          <a:p>
            <a:endParaRPr lang="en-US" dirty="0"/>
          </a:p>
          <a:p>
            <a:endParaRPr lang="en-US" dirty="0"/>
          </a:p>
        </p:txBody>
      </p:sp>
      <p:pic>
        <p:nvPicPr>
          <p:cNvPr id="4" name="Picture 3"/>
          <p:cNvPicPr>
            <a:picLocks noChangeAspect="1"/>
          </p:cNvPicPr>
          <p:nvPr/>
        </p:nvPicPr>
        <p:blipFill>
          <a:blip r:embed="rId2"/>
          <a:stretch>
            <a:fillRect/>
          </a:stretch>
        </p:blipFill>
        <p:spPr>
          <a:xfrm>
            <a:off x="4038600" y="1672755"/>
            <a:ext cx="3882201" cy="5045617"/>
          </a:xfrm>
          <a:prstGeom prst="rect">
            <a:avLst/>
          </a:prstGeom>
        </p:spPr>
      </p:pic>
    </p:spTree>
    <p:extLst>
      <p:ext uri="{BB962C8B-B14F-4D97-AF65-F5344CB8AC3E}">
        <p14:creationId xmlns:p14="http://schemas.microsoft.com/office/powerpoint/2010/main" val="3012246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a:stretch>
            <a:fillRect/>
          </a:stretch>
        </p:blipFill>
        <p:spPr>
          <a:xfrm>
            <a:off x="2058421" y="2133600"/>
            <a:ext cx="5027157" cy="3684024"/>
          </a:xfrm>
          <a:prstGeom prst="rect">
            <a:avLst/>
          </a:prstGeom>
        </p:spPr>
      </p:pic>
    </p:spTree>
    <p:extLst>
      <p:ext uri="{BB962C8B-B14F-4D97-AF65-F5344CB8AC3E}">
        <p14:creationId xmlns:p14="http://schemas.microsoft.com/office/powerpoint/2010/main" val="1640208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906462"/>
          </a:xfrm>
        </p:spPr>
        <p:txBody>
          <a:bodyPr>
            <a:normAutofit/>
          </a:bodyPr>
          <a:lstStyle/>
          <a:p>
            <a:r>
              <a:rPr lang="en-US" dirty="0">
                <a:solidFill>
                  <a:schemeClr val="accent6">
                    <a:lumMod val="75000"/>
                  </a:schemeClr>
                </a:solidFill>
                <a:latin typeface="Myriad Pro" panose="020B0503030403020204" pitchFamily="34" charset="0"/>
              </a:rPr>
              <a:t>Contacts</a:t>
            </a:r>
          </a:p>
        </p:txBody>
      </p:sp>
      <p:sp>
        <p:nvSpPr>
          <p:cNvPr id="3" name="Content Placeholder 2"/>
          <p:cNvSpPr>
            <a:spLocks noGrp="1"/>
          </p:cNvSpPr>
          <p:nvPr>
            <p:ph idx="1"/>
          </p:nvPr>
        </p:nvSpPr>
        <p:spPr/>
        <p:txBody>
          <a:bodyPr>
            <a:normAutofit/>
          </a:bodyPr>
          <a:lstStyle/>
          <a:p>
            <a:endParaRPr lang="en-US" dirty="0"/>
          </a:p>
          <a:p>
            <a:endParaRPr lang="en-US" dirty="0"/>
          </a:p>
          <a:p>
            <a:pPr lvl="1"/>
            <a:endParaRPr lang="en-US" dirty="0"/>
          </a:p>
          <a:p>
            <a:endParaRPr lang="en-US" dirty="0"/>
          </a:p>
          <a:p>
            <a:endParaRPr lang="en-US" dirty="0"/>
          </a:p>
          <a:p>
            <a:pPr marL="0" indent="0">
              <a:buNone/>
            </a:pPr>
            <a:endParaRPr lang="en-US" dirty="0"/>
          </a:p>
          <a:p>
            <a:pPr marL="0" indent="0">
              <a:buNone/>
            </a:pPr>
            <a:r>
              <a:rPr lang="en-US" dirty="0"/>
              <a:t> </a:t>
            </a:r>
          </a:p>
          <a:p>
            <a:endParaRPr lang="en-US" dirty="0"/>
          </a:p>
        </p:txBody>
      </p:sp>
      <p:sp>
        <p:nvSpPr>
          <p:cNvPr id="7" name="Rectangle 6"/>
          <p:cNvSpPr/>
          <p:nvPr/>
        </p:nvSpPr>
        <p:spPr>
          <a:xfrm>
            <a:off x="228600" y="1676400"/>
            <a:ext cx="8763000" cy="3785652"/>
          </a:xfrm>
          <a:prstGeom prst="rect">
            <a:avLst/>
          </a:prstGeom>
        </p:spPr>
        <p:txBody>
          <a:bodyPr wrap="square">
            <a:spAutoFit/>
          </a:bodyPr>
          <a:lstStyle/>
          <a:p>
            <a:r>
              <a:rPr lang="en-US" sz="1600" dirty="0"/>
              <a:t>Tammie Doyle 	State Office 		360-725-3655     	</a:t>
            </a:r>
            <a:r>
              <a:rPr lang="en-US" sz="1600" dirty="0">
                <a:hlinkClick r:id="rId2"/>
              </a:rPr>
              <a:t>doylet@dshs.wa.gov</a:t>
            </a:r>
            <a:r>
              <a:rPr lang="en-US" sz="1600" dirty="0"/>
              <a:t> </a:t>
            </a:r>
          </a:p>
          <a:p>
            <a:endParaRPr lang="en-US" sz="1600" dirty="0"/>
          </a:p>
          <a:p>
            <a:r>
              <a:rPr lang="en-US" sz="1600" dirty="0"/>
              <a:t>Jamie Rasmussen 	ESD 105, ESD 123 		509-374-2157 	</a:t>
            </a:r>
            <a:r>
              <a:rPr lang="en-US" sz="1600" dirty="0">
                <a:hlinkClick r:id="rId3"/>
              </a:rPr>
              <a:t>rasmuj@dshs.wa.gov</a:t>
            </a:r>
            <a:r>
              <a:rPr lang="en-US" sz="1600" dirty="0"/>
              <a:t> </a:t>
            </a:r>
          </a:p>
          <a:p>
            <a:endParaRPr lang="en-US" sz="1600" dirty="0"/>
          </a:p>
          <a:p>
            <a:r>
              <a:rPr lang="en-US" sz="1600" dirty="0"/>
              <a:t>Mary Marsh 	ESD 101, ESD 171		509-363-4770	 </a:t>
            </a:r>
            <a:r>
              <a:rPr lang="en-US" sz="1600" dirty="0">
                <a:hlinkClick r:id="rId4"/>
              </a:rPr>
              <a:t>marshmr@dshs.wa.gov</a:t>
            </a:r>
            <a:r>
              <a:rPr lang="en-US" sz="1600" dirty="0"/>
              <a:t> </a:t>
            </a:r>
          </a:p>
          <a:p>
            <a:endParaRPr lang="en-US" sz="1600" dirty="0"/>
          </a:p>
          <a:p>
            <a:r>
              <a:rPr lang="en-US" sz="1600" dirty="0"/>
              <a:t>Nick Harris 	ESD 189			360-429-3078 	 </a:t>
            </a:r>
            <a:r>
              <a:rPr lang="en-US" sz="1600" dirty="0">
                <a:hlinkClick r:id="rId5"/>
              </a:rPr>
              <a:t>harrind@dshs.wa.gov</a:t>
            </a:r>
            <a:r>
              <a:rPr lang="en-US" sz="1600" dirty="0"/>
              <a:t> </a:t>
            </a:r>
          </a:p>
          <a:p>
            <a:endParaRPr lang="en-US" sz="1600" dirty="0"/>
          </a:p>
          <a:p>
            <a:r>
              <a:rPr lang="en-US" sz="1600" dirty="0"/>
              <a:t>Francis Gathenya 	ESD 121 (King County)	206- 273-7134 	 </a:t>
            </a:r>
            <a:r>
              <a:rPr lang="en-US" sz="1600" dirty="0">
                <a:hlinkClick r:id="rId6"/>
              </a:rPr>
              <a:t>GatheFM@dshs.wa.gov</a:t>
            </a:r>
            <a:r>
              <a:rPr lang="en-US" sz="1600" dirty="0"/>
              <a:t> </a:t>
            </a:r>
          </a:p>
          <a:p>
            <a:endParaRPr lang="en-US" sz="1600" dirty="0"/>
          </a:p>
          <a:p>
            <a:r>
              <a:rPr lang="en-US" sz="1600" dirty="0"/>
              <a:t>Ashley Schweiger 	ESD 121 (King County)	</a:t>
            </a:r>
          </a:p>
          <a:p>
            <a:r>
              <a:rPr lang="en-US" sz="1600" dirty="0"/>
              <a:t>		Deaf &amp; Hard of Hearing 	(VP) 206-452-0123 	 </a:t>
            </a:r>
            <a:r>
              <a:rPr lang="en-US" sz="1600" dirty="0">
                <a:hlinkClick r:id="rId7"/>
              </a:rPr>
              <a:t>schweja@dshs.wa.gov</a:t>
            </a:r>
            <a:r>
              <a:rPr lang="en-US" sz="1600" dirty="0"/>
              <a:t> </a:t>
            </a:r>
          </a:p>
          <a:p>
            <a:endParaRPr lang="en-US" sz="1600" dirty="0"/>
          </a:p>
          <a:p>
            <a:r>
              <a:rPr lang="en-US" sz="1600" dirty="0"/>
              <a:t>Amy Lystad 3	ESD 112, ESD 113, ESD 114	360-570-6960	 </a:t>
            </a:r>
            <a:r>
              <a:rPr lang="en-US" sz="1600" dirty="0">
                <a:hlinkClick r:id="rId8"/>
              </a:rPr>
              <a:t>lystaal@dshs.wa.gov</a:t>
            </a:r>
            <a:r>
              <a:rPr lang="en-US" sz="1600" dirty="0"/>
              <a:t> </a:t>
            </a:r>
          </a:p>
          <a:p>
            <a:r>
              <a:rPr lang="en-US" sz="1600" dirty="0"/>
              <a:t>		ESD 121 (Pierce County)</a:t>
            </a:r>
          </a:p>
        </p:txBody>
      </p:sp>
    </p:spTree>
    <p:extLst>
      <p:ext uri="{BB962C8B-B14F-4D97-AF65-F5344CB8AC3E}">
        <p14:creationId xmlns:p14="http://schemas.microsoft.com/office/powerpoint/2010/main" val="3024434637"/>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12745"/>
      </a:dk2>
      <a:lt2>
        <a:srgbClr val="B4DCFA"/>
      </a:lt2>
      <a:accent1>
        <a:srgbClr val="94A3DE"/>
      </a:accent1>
      <a:accent2>
        <a:srgbClr val="B8C2E9"/>
      </a:accent2>
      <a:accent3>
        <a:srgbClr val="5967AF"/>
      </a:accent3>
      <a:accent4>
        <a:srgbClr val="909ACA"/>
      </a:accent4>
      <a:accent5>
        <a:srgbClr val="3083AF"/>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SHS template 4 KQ (for buil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DSHS template 4 KQ (for buil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783</TotalTime>
  <Words>1949</Words>
  <Application>Microsoft Office PowerPoint</Application>
  <PresentationFormat>On-screen Show (4:3)</PresentationFormat>
  <Paragraphs>249</Paragraphs>
  <Slides>31</Slides>
  <Notes>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31</vt:i4>
      </vt:variant>
    </vt:vector>
  </HeadingPairs>
  <TitlesOfParts>
    <vt:vector size="45" baseType="lpstr">
      <vt:lpstr>Meiryo</vt:lpstr>
      <vt:lpstr>Arial</vt:lpstr>
      <vt:lpstr>Calibri</vt:lpstr>
      <vt:lpstr>Calibri Light</vt:lpstr>
      <vt:lpstr>Garamond</vt:lpstr>
      <vt:lpstr>Mangal</vt:lpstr>
      <vt:lpstr>Myriad Pro</vt:lpstr>
      <vt:lpstr>Myriad Pro Cond</vt:lpstr>
      <vt:lpstr>Open Sans</vt:lpstr>
      <vt:lpstr>Wingdings</vt:lpstr>
      <vt:lpstr>Office Theme</vt:lpstr>
      <vt:lpstr>DSHS template 4 KQ (for build)</vt:lpstr>
      <vt:lpstr>1_DSHS template 4 KQ (for build)</vt:lpstr>
      <vt:lpstr>1_Office Theme</vt:lpstr>
      <vt:lpstr>Pre-Employment Transition Services Regional Overview </vt:lpstr>
      <vt:lpstr>Objectives</vt:lpstr>
      <vt:lpstr>Workforce Innovation  and Opportunity Act of 2014</vt:lpstr>
      <vt:lpstr>Workforce Innovation  and Opportunity Act of 2014</vt:lpstr>
      <vt:lpstr>Coordination of Services</vt:lpstr>
      <vt:lpstr>Schools Responsibility</vt:lpstr>
      <vt:lpstr>VR Responsibility</vt:lpstr>
      <vt:lpstr>Records Maintenance</vt:lpstr>
      <vt:lpstr>Services Based on Need</vt:lpstr>
      <vt:lpstr>Who Gets  Pre-Employment Transition Services?</vt:lpstr>
      <vt:lpstr>The Federal intention behind  Pre-employment Transition Services:</vt:lpstr>
      <vt:lpstr>Pre employment Transition Services</vt:lpstr>
      <vt:lpstr>Mary Marsh</vt:lpstr>
      <vt:lpstr>Mary Marsh</vt:lpstr>
      <vt:lpstr>Jamie Rasmussen</vt:lpstr>
      <vt:lpstr>Jamie Rasmussen</vt:lpstr>
      <vt:lpstr>Amy Lystad</vt:lpstr>
      <vt:lpstr>Amy Lystad</vt:lpstr>
      <vt:lpstr>Amy Lystad</vt:lpstr>
      <vt:lpstr>Amy Lystad</vt:lpstr>
      <vt:lpstr>Ashley Schweiger</vt:lpstr>
      <vt:lpstr>Francis Gathenya</vt:lpstr>
      <vt:lpstr>Hands-on Hyatt</vt:lpstr>
      <vt:lpstr>Brief History</vt:lpstr>
      <vt:lpstr>Benefits</vt:lpstr>
      <vt:lpstr>Bellevue College-OLS Summer Camp</vt:lpstr>
      <vt:lpstr>Bellevue College -OLS Summer Camp(Cont’d)</vt:lpstr>
      <vt:lpstr>Nick Harris</vt:lpstr>
      <vt:lpstr>Transition Self Assessment Tool</vt:lpstr>
      <vt:lpstr>Questions</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Rollins, Tracey (DSHS/HCS)</dc:creator>
  <cp:lastModifiedBy>Shepherd, Jay</cp:lastModifiedBy>
  <cp:revision>60</cp:revision>
  <cp:lastPrinted>2019-03-01T19:42:27Z</cp:lastPrinted>
  <dcterms:created xsi:type="dcterms:W3CDTF">2014-10-08T21:29:23Z</dcterms:created>
  <dcterms:modified xsi:type="dcterms:W3CDTF">2019-06-24T23:45:05Z</dcterms:modified>
</cp:coreProperties>
</file>