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06" r:id="rId3"/>
    <p:sldId id="329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2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285" r:id="rId24"/>
    <p:sldId id="303" r:id="rId25"/>
    <p:sldId id="304" r:id="rId26"/>
    <p:sldId id="275" r:id="rId27"/>
    <p:sldId id="276" r:id="rId28"/>
    <p:sldId id="277" r:id="rId29"/>
    <p:sldId id="278" r:id="rId30"/>
    <p:sldId id="279" r:id="rId31"/>
    <p:sldId id="286" r:id="rId32"/>
    <p:sldId id="281" r:id="rId33"/>
    <p:sldId id="330" r:id="rId34"/>
    <p:sldId id="331" r:id="rId35"/>
    <p:sldId id="332" r:id="rId36"/>
    <p:sldId id="333" r:id="rId37"/>
    <p:sldId id="283" r:id="rId38"/>
    <p:sldId id="288" r:id="rId39"/>
    <p:sldId id="287" r:id="rId40"/>
    <p:sldId id="308" r:id="rId4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esee, Lonnie (DSHS/DDA)" initials="KL(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FF99"/>
    <a:srgbClr val="0000FF"/>
    <a:srgbClr val="005CAB"/>
    <a:srgbClr val="133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5" autoAdjust="0"/>
    <p:restoredTop sz="86429" autoAdjust="0"/>
  </p:normalViewPr>
  <p:slideViewPr>
    <p:cSldViewPr snapToGrid="0" snapToObjects="1"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77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1T14:11:12.095" idx="2">
    <p:pos x="3353" y="2262"/>
    <p:text>Do you want to add a 4th bullet that says "On the 20th Birthday if the current eligibility determination relied on evidence of academic delay"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1T14:12:40.712" idx="3">
    <p:pos x="10" y="10"/>
    <p:text>Add a slide that talks about "Now you are eligible, you can request paid services on line at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1T14:12:40.712" idx="3">
    <p:pos x="10" y="10"/>
    <p:text>Add a slide that talks about "Now you are eligible, you can request paid services on line at</p:text>
    <p:extLst>
      <p:ext uri="{C676402C-5697-4E1C-873F-D02D1690AC5C}">
        <p15:threadingInfo xmlns:p15="http://schemas.microsoft.com/office/powerpoint/2012/main" timeZoneBias="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ED689-89E0-46B1-A1DA-5C64C31B102E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D6D4B0-E8B2-4423-8D94-3ACE7DC6F12F}">
      <dgm:prSet phldrT="[Text]" custT="1"/>
      <dgm:spPr/>
      <dgm:t>
        <a:bodyPr/>
        <a:lstStyle/>
        <a:p>
          <a:r>
            <a:rPr lang="en-US" sz="1400" b="1" cap="all" baseline="0" dirty="0" smtClean="0"/>
            <a:t>Submit a </a:t>
          </a:r>
          <a:r>
            <a:rPr lang="en-US" sz="1400" b="1" i="1" cap="all" baseline="0" dirty="0" smtClean="0"/>
            <a:t>“Request for </a:t>
          </a:r>
          <a:r>
            <a:rPr lang="en-US" sz="1400" b="1" i="1" cap="all" baseline="0" dirty="0" err="1" smtClean="0"/>
            <a:t>dda</a:t>
          </a:r>
          <a:r>
            <a:rPr lang="en-US" sz="1400" b="1" i="1" cap="all" baseline="0" dirty="0" smtClean="0"/>
            <a:t> eligibility determination”</a:t>
          </a:r>
          <a:endParaRPr lang="en-US" sz="1400" b="1" i="1" cap="all" baseline="0" dirty="0"/>
        </a:p>
      </dgm:t>
      <dgm:extLst>
        <a:ext uri="{E40237B7-FDA0-4F09-8148-C483321AD2D9}">
          <dgm14:cNvPr xmlns:dgm14="http://schemas.microsoft.com/office/drawing/2010/diagram" id="0" name="" descr="Submit a “Request for dda eligibility determination”&#10;"/>
        </a:ext>
      </dgm:extLst>
    </dgm:pt>
    <dgm:pt modelId="{8CF05780-6368-412C-9209-09401583763F}" type="parTrans" cxnId="{454E9C61-CE49-48C7-A3C3-EB51AA81010C}">
      <dgm:prSet/>
      <dgm:spPr/>
      <dgm:t>
        <a:bodyPr/>
        <a:lstStyle/>
        <a:p>
          <a:endParaRPr lang="en-US"/>
        </a:p>
      </dgm:t>
    </dgm:pt>
    <dgm:pt modelId="{4626B772-570B-4900-BC98-C4526FA3C488}" type="sibTrans" cxnId="{454E9C61-CE49-48C7-A3C3-EB51AA81010C}">
      <dgm:prSet/>
      <dgm:spPr/>
      <dgm:t>
        <a:bodyPr/>
        <a:lstStyle/>
        <a:p>
          <a:endParaRPr lang="en-US"/>
        </a:p>
      </dgm:t>
    </dgm:pt>
    <dgm:pt modelId="{EA64B1BA-1CDB-42CD-AAB4-65D74ADFAFF9}">
      <dgm:prSet custT="1"/>
      <dgm:spPr/>
      <dgm:t>
        <a:bodyPr/>
        <a:lstStyle/>
        <a:p>
          <a:r>
            <a:rPr lang="en-US" sz="1600" dirty="0" smtClean="0"/>
            <a:t>Submit Required Documentation</a:t>
          </a:r>
        </a:p>
      </dgm:t>
      <dgm:extLst>
        <a:ext uri="{E40237B7-FDA0-4F09-8148-C483321AD2D9}">
          <dgm14:cNvPr xmlns:dgm14="http://schemas.microsoft.com/office/drawing/2010/diagram" id="0" name="" descr="Submit Required Documentation&#10;"/>
        </a:ext>
      </dgm:extLst>
    </dgm:pt>
    <dgm:pt modelId="{0732101C-A155-470F-A53C-60D6A1A1B65D}" type="parTrans" cxnId="{C1701854-0457-42D1-A46F-173CF3B4A31C}">
      <dgm:prSet/>
      <dgm:spPr/>
      <dgm:t>
        <a:bodyPr/>
        <a:lstStyle/>
        <a:p>
          <a:endParaRPr lang="en-US"/>
        </a:p>
      </dgm:t>
    </dgm:pt>
    <dgm:pt modelId="{A987DF44-7133-4A63-A1B1-16A7A54986CA}" type="sibTrans" cxnId="{C1701854-0457-42D1-A46F-173CF3B4A31C}">
      <dgm:prSet/>
      <dgm:spPr/>
      <dgm:t>
        <a:bodyPr/>
        <a:lstStyle/>
        <a:p>
          <a:endParaRPr lang="en-US"/>
        </a:p>
      </dgm:t>
    </dgm:pt>
    <dgm:pt modelId="{6AAA6BA7-7F36-4A28-A544-EA050F979BAE}">
      <dgm:prSet custT="1"/>
      <dgm:spPr/>
      <dgm:t>
        <a:bodyPr/>
        <a:lstStyle/>
        <a:p>
          <a:r>
            <a:rPr lang="en-US" sz="1600" dirty="0" smtClean="0"/>
            <a:t>DDA Case Manager assists in gathering information</a:t>
          </a:r>
        </a:p>
      </dgm:t>
      <dgm:extLst>
        <a:ext uri="{E40237B7-FDA0-4F09-8148-C483321AD2D9}">
          <dgm14:cNvPr xmlns:dgm14="http://schemas.microsoft.com/office/drawing/2010/diagram" id="0" name="" descr="DDA caseworker assists in gathering information&#10;"/>
        </a:ext>
      </dgm:extLst>
    </dgm:pt>
    <dgm:pt modelId="{B00320AA-5710-4BCD-84BE-08CF7E44B2BB}" type="parTrans" cxnId="{9261296C-504F-467C-8172-06076AF0FD55}">
      <dgm:prSet/>
      <dgm:spPr/>
      <dgm:t>
        <a:bodyPr/>
        <a:lstStyle/>
        <a:p>
          <a:endParaRPr lang="en-US"/>
        </a:p>
      </dgm:t>
    </dgm:pt>
    <dgm:pt modelId="{4EDCE86A-B478-478C-8318-EA81B5A3879F}" type="sibTrans" cxnId="{9261296C-504F-467C-8172-06076AF0FD55}">
      <dgm:prSet/>
      <dgm:spPr/>
      <dgm:t>
        <a:bodyPr/>
        <a:lstStyle/>
        <a:p>
          <a:endParaRPr lang="en-US"/>
        </a:p>
      </dgm:t>
    </dgm:pt>
    <dgm:pt modelId="{2BA62077-9EBC-41B3-BF2C-4EB666811142}">
      <dgm:prSet custT="1"/>
      <dgm:spPr/>
      <dgm:t>
        <a:bodyPr/>
        <a:lstStyle/>
        <a:p>
          <a:r>
            <a:rPr lang="en-US" sz="1600" dirty="0" smtClean="0"/>
            <a:t>Information entered into CARE</a:t>
          </a:r>
        </a:p>
      </dgm:t>
      <dgm:extLst>
        <a:ext uri="{E40237B7-FDA0-4F09-8148-C483321AD2D9}">
          <dgm14:cNvPr xmlns:dgm14="http://schemas.microsoft.com/office/drawing/2010/diagram" id="0" name="" descr="Information entered into CARE&#10;"/>
        </a:ext>
      </dgm:extLst>
    </dgm:pt>
    <dgm:pt modelId="{7AF4AEA3-FDF8-4837-B11A-9C2265FDA1A9}" type="parTrans" cxnId="{CEC72D63-B1E7-4953-B36F-97FB955BF822}">
      <dgm:prSet/>
      <dgm:spPr/>
      <dgm:t>
        <a:bodyPr/>
        <a:lstStyle/>
        <a:p>
          <a:endParaRPr lang="en-US"/>
        </a:p>
      </dgm:t>
    </dgm:pt>
    <dgm:pt modelId="{7B5BFB7A-27E2-42B1-897D-59062F29631F}" type="sibTrans" cxnId="{CEC72D63-B1E7-4953-B36F-97FB955BF822}">
      <dgm:prSet/>
      <dgm:spPr/>
      <dgm:t>
        <a:bodyPr/>
        <a:lstStyle/>
        <a:p>
          <a:endParaRPr lang="en-US"/>
        </a:p>
      </dgm:t>
    </dgm:pt>
    <dgm:pt modelId="{38969B50-F4E9-4AF1-96CF-511630AB3DE5}">
      <dgm:prSet custT="1"/>
      <dgm:spPr/>
      <dgm:t>
        <a:bodyPr/>
        <a:lstStyle/>
        <a:p>
          <a:r>
            <a:rPr lang="en-US" sz="1600" dirty="0" smtClean="0"/>
            <a:t>Evidence is Evaluated</a:t>
          </a:r>
        </a:p>
      </dgm:t>
      <dgm:extLst>
        <a:ext uri="{E40237B7-FDA0-4F09-8148-C483321AD2D9}">
          <dgm14:cNvPr xmlns:dgm14="http://schemas.microsoft.com/office/drawing/2010/diagram" id="0" name="" descr="Evidence is Evaluated&#10;"/>
        </a:ext>
      </dgm:extLst>
    </dgm:pt>
    <dgm:pt modelId="{A44BD5F0-910A-4FE8-B263-365BB20A1F20}" type="parTrans" cxnId="{16C29539-1415-401E-9BD7-1EC1628602C0}">
      <dgm:prSet/>
      <dgm:spPr/>
      <dgm:t>
        <a:bodyPr/>
        <a:lstStyle/>
        <a:p>
          <a:endParaRPr lang="en-US"/>
        </a:p>
      </dgm:t>
    </dgm:pt>
    <dgm:pt modelId="{C8F34DA9-C2CE-49F7-A66F-3287DA37D35F}" type="sibTrans" cxnId="{16C29539-1415-401E-9BD7-1EC1628602C0}">
      <dgm:prSet/>
      <dgm:spPr/>
      <dgm:t>
        <a:bodyPr/>
        <a:lstStyle/>
        <a:p>
          <a:endParaRPr lang="en-US"/>
        </a:p>
      </dgm:t>
    </dgm:pt>
    <dgm:pt modelId="{29E1A698-9DBE-45F0-8229-FA984C80BA24}">
      <dgm:prSet custT="1"/>
      <dgm:spPr/>
      <dgm:t>
        <a:bodyPr/>
        <a:lstStyle/>
        <a:p>
          <a:r>
            <a:rPr lang="en-US" sz="1600" dirty="0" smtClean="0"/>
            <a:t>Verification for eligible applicants</a:t>
          </a:r>
        </a:p>
      </dgm:t>
      <dgm:extLst>
        <a:ext uri="{E40237B7-FDA0-4F09-8148-C483321AD2D9}">
          <dgm14:cNvPr xmlns:dgm14="http://schemas.microsoft.com/office/drawing/2010/diagram" id="0" name="" descr="Verification for eligible applicants&#10;"/>
        </a:ext>
      </dgm:extLst>
    </dgm:pt>
    <dgm:pt modelId="{B0C9BA1F-7AB3-46C8-ACC0-CE773269549E}" type="parTrans" cxnId="{0A305C8C-12A1-4CAC-A669-2AEF53494BCA}">
      <dgm:prSet/>
      <dgm:spPr/>
      <dgm:t>
        <a:bodyPr/>
        <a:lstStyle/>
        <a:p>
          <a:endParaRPr lang="en-US"/>
        </a:p>
      </dgm:t>
    </dgm:pt>
    <dgm:pt modelId="{0D75FA19-CD62-436C-91D7-3F01BF9442FA}" type="sibTrans" cxnId="{0A305C8C-12A1-4CAC-A669-2AEF53494BCA}">
      <dgm:prSet/>
      <dgm:spPr/>
      <dgm:t>
        <a:bodyPr/>
        <a:lstStyle/>
        <a:p>
          <a:endParaRPr lang="en-US"/>
        </a:p>
      </dgm:t>
    </dgm:pt>
    <dgm:pt modelId="{6EF6B47C-8B1D-435B-A0A1-3BA63456328B}" type="pres">
      <dgm:prSet presAssocID="{90DED689-89E0-46B1-A1DA-5C64C31B10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24BEA1-58CB-4848-87B5-608A2FC2A59D}" type="pres">
      <dgm:prSet presAssocID="{FDD6D4B0-E8B2-4423-8D94-3ACE7DC6F12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05BBF-27BE-4CF1-8E23-BFC4B3E928A6}" type="pres">
      <dgm:prSet presAssocID="{4626B772-570B-4900-BC98-C4526FA3C488}" presName="sibTrans" presStyleLbl="sibTrans1D1" presStyleIdx="0" presStyleCnt="5"/>
      <dgm:spPr/>
      <dgm:t>
        <a:bodyPr/>
        <a:lstStyle/>
        <a:p>
          <a:endParaRPr lang="en-US"/>
        </a:p>
      </dgm:t>
    </dgm:pt>
    <dgm:pt modelId="{49754CD8-4E62-4DA8-B66A-EE155FEEA3F0}" type="pres">
      <dgm:prSet presAssocID="{4626B772-570B-4900-BC98-C4526FA3C488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758CFA12-3B81-4C99-88AA-627CB565D2DC}" type="pres">
      <dgm:prSet presAssocID="{EA64B1BA-1CDB-42CD-AAB4-65D74ADFAFF9}" presName="node" presStyleLbl="node1" presStyleIdx="1" presStyleCnt="6" custLinFactNeighborX="1006" custLinFactNeighborY="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4BBFA8-69EE-4CF2-B498-601C5AF51B6E}" type="pres">
      <dgm:prSet presAssocID="{A987DF44-7133-4A63-A1B1-16A7A54986CA}" presName="sibTrans" presStyleLbl="sibTrans1D1" presStyleIdx="1" presStyleCnt="5"/>
      <dgm:spPr/>
      <dgm:t>
        <a:bodyPr/>
        <a:lstStyle/>
        <a:p>
          <a:endParaRPr lang="en-US"/>
        </a:p>
      </dgm:t>
    </dgm:pt>
    <dgm:pt modelId="{7D99BF1D-82A4-409D-9F66-C9C62059BEFA}" type="pres">
      <dgm:prSet presAssocID="{A987DF44-7133-4A63-A1B1-16A7A54986CA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313711CB-B46F-4F07-8CCF-8D4BF9D306C2}" type="pres">
      <dgm:prSet presAssocID="{6AAA6BA7-7F36-4A28-A544-EA050F979BA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97226-C0A8-418C-9A3B-0D0564FBCCFB}" type="pres">
      <dgm:prSet presAssocID="{4EDCE86A-B478-478C-8318-EA81B5A3879F}" presName="sibTrans" presStyleLbl="sibTrans1D1" presStyleIdx="2" presStyleCnt="5"/>
      <dgm:spPr/>
      <dgm:t>
        <a:bodyPr/>
        <a:lstStyle/>
        <a:p>
          <a:endParaRPr lang="en-US"/>
        </a:p>
      </dgm:t>
    </dgm:pt>
    <dgm:pt modelId="{EADC940D-375F-47CF-A9D5-77CAAD3F08E5}" type="pres">
      <dgm:prSet presAssocID="{4EDCE86A-B478-478C-8318-EA81B5A3879F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6F6D40FA-6FB9-4FBE-8774-BB784EAEBB1C}" type="pres">
      <dgm:prSet presAssocID="{2BA62077-9EBC-41B3-BF2C-4EB66681114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E979FA-42DE-4E42-99BB-C22A09F23937}" type="pres">
      <dgm:prSet presAssocID="{7B5BFB7A-27E2-42B1-897D-59062F29631F}" presName="sibTrans" presStyleLbl="sibTrans1D1" presStyleIdx="3" presStyleCnt="5"/>
      <dgm:spPr/>
      <dgm:t>
        <a:bodyPr/>
        <a:lstStyle/>
        <a:p>
          <a:endParaRPr lang="en-US"/>
        </a:p>
      </dgm:t>
    </dgm:pt>
    <dgm:pt modelId="{BCA19342-73EF-4682-97D4-CD6E145A2DB7}" type="pres">
      <dgm:prSet presAssocID="{7B5BFB7A-27E2-42B1-897D-59062F29631F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703B04F7-7E0E-49DB-9EB9-AB731CC834C4}" type="pres">
      <dgm:prSet presAssocID="{38969B50-F4E9-4AF1-96CF-511630AB3DE5}" presName="node" presStyleLbl="node1" presStyleIdx="4" presStyleCnt="6" custLinFactNeighborX="3429" custLinFactNeighborY="6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B23C2-C93D-42F4-9E65-441F59E61989}" type="pres">
      <dgm:prSet presAssocID="{C8F34DA9-C2CE-49F7-A66F-3287DA37D35F}" presName="sibTrans" presStyleLbl="sibTrans1D1" presStyleIdx="4" presStyleCnt="5"/>
      <dgm:spPr/>
      <dgm:t>
        <a:bodyPr/>
        <a:lstStyle/>
        <a:p>
          <a:endParaRPr lang="en-US"/>
        </a:p>
      </dgm:t>
    </dgm:pt>
    <dgm:pt modelId="{DE04E1D4-75B8-478B-AF16-2AB0CD6BB26C}" type="pres">
      <dgm:prSet presAssocID="{C8F34DA9-C2CE-49F7-A66F-3287DA37D35F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9102C154-E4B9-4E85-94B6-74DA426BD586}" type="pres">
      <dgm:prSet presAssocID="{29E1A698-9DBE-45F0-8229-FA984C80BA24}" presName="node" presStyleLbl="node1" presStyleIdx="5" presStyleCnt="6" custLinFactNeighborX="-379" custLinFactNeighborY="-3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9B284F-7F71-44D1-A9EA-C0D4F7D20F6F}" type="presOf" srcId="{4EDCE86A-B478-478C-8318-EA81B5A3879F}" destId="{6EE97226-C0A8-418C-9A3B-0D0564FBCCFB}" srcOrd="0" destOrd="0" presId="urn:microsoft.com/office/officeart/2005/8/layout/bProcess3"/>
    <dgm:cxn modelId="{EA12F15C-1D99-48AF-AEF2-77C5169333D1}" type="presOf" srcId="{2BA62077-9EBC-41B3-BF2C-4EB666811142}" destId="{6F6D40FA-6FB9-4FBE-8774-BB784EAEBB1C}" srcOrd="0" destOrd="0" presId="urn:microsoft.com/office/officeart/2005/8/layout/bProcess3"/>
    <dgm:cxn modelId="{DE488552-6994-498A-A705-D2A9E329BE8A}" type="presOf" srcId="{29E1A698-9DBE-45F0-8229-FA984C80BA24}" destId="{9102C154-E4B9-4E85-94B6-74DA426BD586}" srcOrd="0" destOrd="0" presId="urn:microsoft.com/office/officeart/2005/8/layout/bProcess3"/>
    <dgm:cxn modelId="{2013B8A8-9C6C-4919-86B9-C3E21AA0F94A}" type="presOf" srcId="{7B5BFB7A-27E2-42B1-897D-59062F29631F}" destId="{BCA19342-73EF-4682-97D4-CD6E145A2DB7}" srcOrd="1" destOrd="0" presId="urn:microsoft.com/office/officeart/2005/8/layout/bProcess3"/>
    <dgm:cxn modelId="{7E1F34E1-E555-4FD6-AA93-CA6514EC0A1B}" type="presOf" srcId="{4EDCE86A-B478-478C-8318-EA81B5A3879F}" destId="{EADC940D-375F-47CF-A9D5-77CAAD3F08E5}" srcOrd="1" destOrd="0" presId="urn:microsoft.com/office/officeart/2005/8/layout/bProcess3"/>
    <dgm:cxn modelId="{547FD4AA-6777-455B-895B-50AB8D0CC77C}" type="presOf" srcId="{7B5BFB7A-27E2-42B1-897D-59062F29631F}" destId="{5FE979FA-42DE-4E42-99BB-C22A09F23937}" srcOrd="0" destOrd="0" presId="urn:microsoft.com/office/officeart/2005/8/layout/bProcess3"/>
    <dgm:cxn modelId="{9A968100-150A-4FDB-834B-A3D9585C0476}" type="presOf" srcId="{EA64B1BA-1CDB-42CD-AAB4-65D74ADFAFF9}" destId="{758CFA12-3B81-4C99-88AA-627CB565D2DC}" srcOrd="0" destOrd="0" presId="urn:microsoft.com/office/officeart/2005/8/layout/bProcess3"/>
    <dgm:cxn modelId="{384AD3C9-475B-4E8A-BD8F-5DAB4772218F}" type="presOf" srcId="{FDD6D4B0-E8B2-4423-8D94-3ACE7DC6F12F}" destId="{2C24BEA1-58CB-4848-87B5-608A2FC2A59D}" srcOrd="0" destOrd="0" presId="urn:microsoft.com/office/officeart/2005/8/layout/bProcess3"/>
    <dgm:cxn modelId="{C1701854-0457-42D1-A46F-173CF3B4A31C}" srcId="{90DED689-89E0-46B1-A1DA-5C64C31B102E}" destId="{EA64B1BA-1CDB-42CD-AAB4-65D74ADFAFF9}" srcOrd="1" destOrd="0" parTransId="{0732101C-A155-470F-A53C-60D6A1A1B65D}" sibTransId="{A987DF44-7133-4A63-A1B1-16A7A54986CA}"/>
    <dgm:cxn modelId="{16C29539-1415-401E-9BD7-1EC1628602C0}" srcId="{90DED689-89E0-46B1-A1DA-5C64C31B102E}" destId="{38969B50-F4E9-4AF1-96CF-511630AB3DE5}" srcOrd="4" destOrd="0" parTransId="{A44BD5F0-910A-4FE8-B263-365BB20A1F20}" sibTransId="{C8F34DA9-C2CE-49F7-A66F-3287DA37D35F}"/>
    <dgm:cxn modelId="{0B07BDEF-4B46-499C-8E92-723121A7DD6B}" type="presOf" srcId="{38969B50-F4E9-4AF1-96CF-511630AB3DE5}" destId="{703B04F7-7E0E-49DB-9EB9-AB731CC834C4}" srcOrd="0" destOrd="0" presId="urn:microsoft.com/office/officeart/2005/8/layout/bProcess3"/>
    <dgm:cxn modelId="{CEC72D63-B1E7-4953-B36F-97FB955BF822}" srcId="{90DED689-89E0-46B1-A1DA-5C64C31B102E}" destId="{2BA62077-9EBC-41B3-BF2C-4EB666811142}" srcOrd="3" destOrd="0" parTransId="{7AF4AEA3-FDF8-4837-B11A-9C2265FDA1A9}" sibTransId="{7B5BFB7A-27E2-42B1-897D-59062F29631F}"/>
    <dgm:cxn modelId="{454E9C61-CE49-48C7-A3C3-EB51AA81010C}" srcId="{90DED689-89E0-46B1-A1DA-5C64C31B102E}" destId="{FDD6D4B0-E8B2-4423-8D94-3ACE7DC6F12F}" srcOrd="0" destOrd="0" parTransId="{8CF05780-6368-412C-9209-09401583763F}" sibTransId="{4626B772-570B-4900-BC98-C4526FA3C488}"/>
    <dgm:cxn modelId="{9261296C-504F-467C-8172-06076AF0FD55}" srcId="{90DED689-89E0-46B1-A1DA-5C64C31B102E}" destId="{6AAA6BA7-7F36-4A28-A544-EA050F979BAE}" srcOrd="2" destOrd="0" parTransId="{B00320AA-5710-4BCD-84BE-08CF7E44B2BB}" sibTransId="{4EDCE86A-B478-478C-8318-EA81B5A3879F}"/>
    <dgm:cxn modelId="{2172FB49-28F2-4F9C-B113-7FACC4034A1F}" type="presOf" srcId="{4626B772-570B-4900-BC98-C4526FA3C488}" destId="{C3705BBF-27BE-4CF1-8E23-BFC4B3E928A6}" srcOrd="0" destOrd="0" presId="urn:microsoft.com/office/officeart/2005/8/layout/bProcess3"/>
    <dgm:cxn modelId="{F8FAF019-CF68-4ECA-966F-14A79D7BC2D8}" type="presOf" srcId="{A987DF44-7133-4A63-A1B1-16A7A54986CA}" destId="{7D99BF1D-82A4-409D-9F66-C9C62059BEFA}" srcOrd="1" destOrd="0" presId="urn:microsoft.com/office/officeart/2005/8/layout/bProcess3"/>
    <dgm:cxn modelId="{0A305C8C-12A1-4CAC-A669-2AEF53494BCA}" srcId="{90DED689-89E0-46B1-A1DA-5C64C31B102E}" destId="{29E1A698-9DBE-45F0-8229-FA984C80BA24}" srcOrd="5" destOrd="0" parTransId="{B0C9BA1F-7AB3-46C8-ACC0-CE773269549E}" sibTransId="{0D75FA19-CD62-436C-91D7-3F01BF9442FA}"/>
    <dgm:cxn modelId="{124D7970-BE1A-4DE3-A82D-A53E50E00572}" type="presOf" srcId="{C8F34DA9-C2CE-49F7-A66F-3287DA37D35F}" destId="{572B23C2-C93D-42F4-9E65-441F59E61989}" srcOrd="0" destOrd="0" presId="urn:microsoft.com/office/officeart/2005/8/layout/bProcess3"/>
    <dgm:cxn modelId="{5AA53012-E000-4B43-A7A6-DFF37084ABEC}" type="presOf" srcId="{4626B772-570B-4900-BC98-C4526FA3C488}" destId="{49754CD8-4E62-4DA8-B66A-EE155FEEA3F0}" srcOrd="1" destOrd="0" presId="urn:microsoft.com/office/officeart/2005/8/layout/bProcess3"/>
    <dgm:cxn modelId="{19DBB974-D694-4429-8290-A7B1B55F584D}" type="presOf" srcId="{90DED689-89E0-46B1-A1DA-5C64C31B102E}" destId="{6EF6B47C-8B1D-435B-A0A1-3BA63456328B}" srcOrd="0" destOrd="0" presId="urn:microsoft.com/office/officeart/2005/8/layout/bProcess3"/>
    <dgm:cxn modelId="{E5E74535-F345-48EA-948A-34FB9266BEB4}" type="presOf" srcId="{C8F34DA9-C2CE-49F7-A66F-3287DA37D35F}" destId="{DE04E1D4-75B8-478B-AF16-2AB0CD6BB26C}" srcOrd="1" destOrd="0" presId="urn:microsoft.com/office/officeart/2005/8/layout/bProcess3"/>
    <dgm:cxn modelId="{CAC1248A-A6AF-4F16-8E16-792D2B2D0B2E}" type="presOf" srcId="{6AAA6BA7-7F36-4A28-A544-EA050F979BAE}" destId="{313711CB-B46F-4F07-8CCF-8D4BF9D306C2}" srcOrd="0" destOrd="0" presId="urn:microsoft.com/office/officeart/2005/8/layout/bProcess3"/>
    <dgm:cxn modelId="{D7FDA7DF-7652-4015-8BDD-9BB1BA4FD85E}" type="presOf" srcId="{A987DF44-7133-4A63-A1B1-16A7A54986CA}" destId="{EE4BBFA8-69EE-4CF2-B498-601C5AF51B6E}" srcOrd="0" destOrd="0" presId="urn:microsoft.com/office/officeart/2005/8/layout/bProcess3"/>
    <dgm:cxn modelId="{0BDDA95C-2D1E-4A68-A5F9-3BF2B80AEB04}" type="presParOf" srcId="{6EF6B47C-8B1D-435B-A0A1-3BA63456328B}" destId="{2C24BEA1-58CB-4848-87B5-608A2FC2A59D}" srcOrd="0" destOrd="0" presId="urn:microsoft.com/office/officeart/2005/8/layout/bProcess3"/>
    <dgm:cxn modelId="{084F2AD6-E5B6-4183-AC83-D3AC945A2474}" type="presParOf" srcId="{6EF6B47C-8B1D-435B-A0A1-3BA63456328B}" destId="{C3705BBF-27BE-4CF1-8E23-BFC4B3E928A6}" srcOrd="1" destOrd="0" presId="urn:microsoft.com/office/officeart/2005/8/layout/bProcess3"/>
    <dgm:cxn modelId="{FF5FCF71-828A-4EC9-837F-E500A6C175AF}" type="presParOf" srcId="{C3705BBF-27BE-4CF1-8E23-BFC4B3E928A6}" destId="{49754CD8-4E62-4DA8-B66A-EE155FEEA3F0}" srcOrd="0" destOrd="0" presId="urn:microsoft.com/office/officeart/2005/8/layout/bProcess3"/>
    <dgm:cxn modelId="{338AB658-F1A7-47B6-9795-12EE252C9CA6}" type="presParOf" srcId="{6EF6B47C-8B1D-435B-A0A1-3BA63456328B}" destId="{758CFA12-3B81-4C99-88AA-627CB565D2DC}" srcOrd="2" destOrd="0" presId="urn:microsoft.com/office/officeart/2005/8/layout/bProcess3"/>
    <dgm:cxn modelId="{2D15C6C1-98FB-4DE6-8F60-7D5F41BD341C}" type="presParOf" srcId="{6EF6B47C-8B1D-435B-A0A1-3BA63456328B}" destId="{EE4BBFA8-69EE-4CF2-B498-601C5AF51B6E}" srcOrd="3" destOrd="0" presId="urn:microsoft.com/office/officeart/2005/8/layout/bProcess3"/>
    <dgm:cxn modelId="{B1D6B3D9-C0BD-4295-B636-8C6D90ADFA7A}" type="presParOf" srcId="{EE4BBFA8-69EE-4CF2-B498-601C5AF51B6E}" destId="{7D99BF1D-82A4-409D-9F66-C9C62059BEFA}" srcOrd="0" destOrd="0" presId="urn:microsoft.com/office/officeart/2005/8/layout/bProcess3"/>
    <dgm:cxn modelId="{AECCB956-80E0-48AF-9A54-2BC5F49A9594}" type="presParOf" srcId="{6EF6B47C-8B1D-435B-A0A1-3BA63456328B}" destId="{313711CB-B46F-4F07-8CCF-8D4BF9D306C2}" srcOrd="4" destOrd="0" presId="urn:microsoft.com/office/officeart/2005/8/layout/bProcess3"/>
    <dgm:cxn modelId="{9643FA37-7A8F-473E-9065-3EAB901BC12F}" type="presParOf" srcId="{6EF6B47C-8B1D-435B-A0A1-3BA63456328B}" destId="{6EE97226-C0A8-418C-9A3B-0D0564FBCCFB}" srcOrd="5" destOrd="0" presId="urn:microsoft.com/office/officeart/2005/8/layout/bProcess3"/>
    <dgm:cxn modelId="{4FDB8E68-A092-489F-A1E3-BBA83B790A58}" type="presParOf" srcId="{6EE97226-C0A8-418C-9A3B-0D0564FBCCFB}" destId="{EADC940D-375F-47CF-A9D5-77CAAD3F08E5}" srcOrd="0" destOrd="0" presId="urn:microsoft.com/office/officeart/2005/8/layout/bProcess3"/>
    <dgm:cxn modelId="{21C78ABB-EFAE-475D-8734-0BDBB83826A4}" type="presParOf" srcId="{6EF6B47C-8B1D-435B-A0A1-3BA63456328B}" destId="{6F6D40FA-6FB9-4FBE-8774-BB784EAEBB1C}" srcOrd="6" destOrd="0" presId="urn:microsoft.com/office/officeart/2005/8/layout/bProcess3"/>
    <dgm:cxn modelId="{4C27608E-DA9E-4D49-AE2F-3B173F07EFE4}" type="presParOf" srcId="{6EF6B47C-8B1D-435B-A0A1-3BA63456328B}" destId="{5FE979FA-42DE-4E42-99BB-C22A09F23937}" srcOrd="7" destOrd="0" presId="urn:microsoft.com/office/officeart/2005/8/layout/bProcess3"/>
    <dgm:cxn modelId="{858C083C-6585-4F32-8073-3E313C2393AC}" type="presParOf" srcId="{5FE979FA-42DE-4E42-99BB-C22A09F23937}" destId="{BCA19342-73EF-4682-97D4-CD6E145A2DB7}" srcOrd="0" destOrd="0" presId="urn:microsoft.com/office/officeart/2005/8/layout/bProcess3"/>
    <dgm:cxn modelId="{77E14CDF-4D03-480D-98AC-25A80A31033E}" type="presParOf" srcId="{6EF6B47C-8B1D-435B-A0A1-3BA63456328B}" destId="{703B04F7-7E0E-49DB-9EB9-AB731CC834C4}" srcOrd="8" destOrd="0" presId="urn:microsoft.com/office/officeart/2005/8/layout/bProcess3"/>
    <dgm:cxn modelId="{994C809E-5446-42A5-B47C-6BE6EED16218}" type="presParOf" srcId="{6EF6B47C-8B1D-435B-A0A1-3BA63456328B}" destId="{572B23C2-C93D-42F4-9E65-441F59E61989}" srcOrd="9" destOrd="0" presId="urn:microsoft.com/office/officeart/2005/8/layout/bProcess3"/>
    <dgm:cxn modelId="{D59A0129-327B-4542-8E68-07BA96ACC96E}" type="presParOf" srcId="{572B23C2-C93D-42F4-9E65-441F59E61989}" destId="{DE04E1D4-75B8-478B-AF16-2AB0CD6BB26C}" srcOrd="0" destOrd="0" presId="urn:microsoft.com/office/officeart/2005/8/layout/bProcess3"/>
    <dgm:cxn modelId="{0CF45DB3-BE97-4925-A89A-ECD2484DDEC4}" type="presParOf" srcId="{6EF6B47C-8B1D-435B-A0A1-3BA63456328B}" destId="{9102C154-E4B9-4E85-94B6-74DA426BD586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05BBF-27BE-4CF1-8E23-BFC4B3E928A6}">
      <dsp:nvSpPr>
        <dsp:cNvPr id="0" name=""/>
        <dsp:cNvSpPr/>
      </dsp:nvSpPr>
      <dsp:spPr>
        <a:xfrm>
          <a:off x="2428746" y="1170267"/>
          <a:ext cx="5513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2765" y="45720"/>
              </a:lnTo>
              <a:lnTo>
                <a:pt x="292765" y="48774"/>
              </a:lnTo>
              <a:lnTo>
                <a:pt x="551331" y="487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89863" y="1213200"/>
        <a:ext cx="29096" cy="5575"/>
      </dsp:txXfrm>
    </dsp:sp>
    <dsp:sp modelId="{2C24BEA1-58CB-4848-87B5-608A2FC2A59D}">
      <dsp:nvSpPr>
        <dsp:cNvPr id="0" name=""/>
        <dsp:cNvSpPr/>
      </dsp:nvSpPr>
      <dsp:spPr>
        <a:xfrm>
          <a:off x="6439" y="488755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baseline="0" dirty="0" smtClean="0"/>
            <a:t>Submit a </a:t>
          </a:r>
          <a:r>
            <a:rPr lang="en-US" sz="1400" b="1" i="1" kern="1200" cap="all" baseline="0" dirty="0" smtClean="0"/>
            <a:t>“Request for </a:t>
          </a:r>
          <a:r>
            <a:rPr lang="en-US" sz="1400" b="1" i="1" kern="1200" cap="all" baseline="0" dirty="0" err="1" smtClean="0"/>
            <a:t>dda</a:t>
          </a:r>
          <a:r>
            <a:rPr lang="en-US" sz="1400" b="1" i="1" kern="1200" cap="all" baseline="0" dirty="0" smtClean="0"/>
            <a:t> eligibility determination”</a:t>
          </a:r>
          <a:endParaRPr lang="en-US" sz="1400" b="1" i="1" kern="1200" cap="all" baseline="0" dirty="0"/>
        </a:p>
      </dsp:txBody>
      <dsp:txXfrm>
        <a:off x="6439" y="488755"/>
        <a:ext cx="2424106" cy="1454463"/>
      </dsp:txXfrm>
    </dsp:sp>
    <dsp:sp modelId="{EE4BBFA8-69EE-4CF2-B498-601C5AF51B6E}">
      <dsp:nvSpPr>
        <dsp:cNvPr id="0" name=""/>
        <dsp:cNvSpPr/>
      </dsp:nvSpPr>
      <dsp:spPr>
        <a:xfrm>
          <a:off x="5434783" y="1170267"/>
          <a:ext cx="5025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774"/>
              </a:moveTo>
              <a:lnTo>
                <a:pt x="268378" y="48774"/>
              </a:lnTo>
              <a:lnTo>
                <a:pt x="268378" y="45720"/>
              </a:lnTo>
              <a:lnTo>
                <a:pt x="502557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72733" y="1213200"/>
        <a:ext cx="26658" cy="5575"/>
      </dsp:txXfrm>
    </dsp:sp>
    <dsp:sp modelId="{758CFA12-3B81-4C99-88AA-627CB565D2DC}">
      <dsp:nvSpPr>
        <dsp:cNvPr id="0" name=""/>
        <dsp:cNvSpPr/>
      </dsp:nvSpPr>
      <dsp:spPr>
        <a:xfrm>
          <a:off x="3012477" y="491810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Submit Required Documentation</a:t>
          </a:r>
        </a:p>
      </dsp:txBody>
      <dsp:txXfrm>
        <a:off x="3012477" y="491810"/>
        <a:ext cx="2424106" cy="1454463"/>
      </dsp:txXfrm>
    </dsp:sp>
    <dsp:sp modelId="{6EE97226-C0A8-418C-9A3B-0D0564FBCCFB}">
      <dsp:nvSpPr>
        <dsp:cNvPr id="0" name=""/>
        <dsp:cNvSpPr/>
      </dsp:nvSpPr>
      <dsp:spPr>
        <a:xfrm>
          <a:off x="1218492" y="1941419"/>
          <a:ext cx="5963302" cy="526944"/>
        </a:xfrm>
        <a:custGeom>
          <a:avLst/>
          <a:gdLst/>
          <a:ahLst/>
          <a:cxnLst/>
          <a:rect l="0" t="0" r="0" b="0"/>
          <a:pathLst>
            <a:path>
              <a:moveTo>
                <a:pt x="5963302" y="0"/>
              </a:moveTo>
              <a:lnTo>
                <a:pt x="5963302" y="280572"/>
              </a:lnTo>
              <a:lnTo>
                <a:pt x="0" y="280572"/>
              </a:lnTo>
              <a:lnTo>
                <a:pt x="0" y="52694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50411" y="2202104"/>
        <a:ext cx="299465" cy="5575"/>
      </dsp:txXfrm>
    </dsp:sp>
    <dsp:sp modelId="{313711CB-B46F-4F07-8CCF-8D4BF9D306C2}">
      <dsp:nvSpPr>
        <dsp:cNvPr id="0" name=""/>
        <dsp:cNvSpPr/>
      </dsp:nvSpPr>
      <dsp:spPr>
        <a:xfrm>
          <a:off x="5969741" y="488755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DDA Case Manager assists in gathering information</a:t>
          </a:r>
        </a:p>
      </dsp:txBody>
      <dsp:txXfrm>
        <a:off x="5969741" y="488755"/>
        <a:ext cx="2424106" cy="1454463"/>
      </dsp:txXfrm>
    </dsp:sp>
    <dsp:sp modelId="{5FE979FA-42DE-4E42-99BB-C22A09F23937}">
      <dsp:nvSpPr>
        <dsp:cNvPr id="0" name=""/>
        <dsp:cNvSpPr/>
      </dsp:nvSpPr>
      <dsp:spPr>
        <a:xfrm>
          <a:off x="2428746" y="3182276"/>
          <a:ext cx="6100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133" y="45720"/>
              </a:lnTo>
              <a:lnTo>
                <a:pt x="322133" y="54955"/>
              </a:lnTo>
              <a:lnTo>
                <a:pt x="610067" y="5495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717761" y="3225208"/>
        <a:ext cx="32036" cy="5575"/>
      </dsp:txXfrm>
    </dsp:sp>
    <dsp:sp modelId="{6F6D40FA-6FB9-4FBE-8774-BB784EAEBB1C}">
      <dsp:nvSpPr>
        <dsp:cNvPr id="0" name=""/>
        <dsp:cNvSpPr/>
      </dsp:nvSpPr>
      <dsp:spPr>
        <a:xfrm>
          <a:off x="6439" y="2500764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Information entered into CARE</a:t>
          </a:r>
        </a:p>
      </dsp:txBody>
      <dsp:txXfrm>
        <a:off x="6439" y="2500764"/>
        <a:ext cx="2424106" cy="1454463"/>
      </dsp:txXfrm>
    </dsp:sp>
    <dsp:sp modelId="{572B23C2-C93D-42F4-9E65-441F59E61989}">
      <dsp:nvSpPr>
        <dsp:cNvPr id="0" name=""/>
        <dsp:cNvSpPr/>
      </dsp:nvSpPr>
      <dsp:spPr>
        <a:xfrm>
          <a:off x="5493519" y="3136387"/>
          <a:ext cx="4346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0844"/>
              </a:moveTo>
              <a:lnTo>
                <a:pt x="234417" y="100844"/>
              </a:lnTo>
              <a:lnTo>
                <a:pt x="234417" y="45720"/>
              </a:lnTo>
              <a:lnTo>
                <a:pt x="434634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9124" y="3179320"/>
        <a:ext cx="23424" cy="5575"/>
      </dsp:txXfrm>
    </dsp:sp>
    <dsp:sp modelId="{703B04F7-7E0E-49DB-9EB9-AB731CC834C4}">
      <dsp:nvSpPr>
        <dsp:cNvPr id="0" name=""/>
        <dsp:cNvSpPr/>
      </dsp:nvSpPr>
      <dsp:spPr>
        <a:xfrm>
          <a:off x="3071213" y="2510000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Evidence is Evaluated</a:t>
          </a:r>
        </a:p>
      </dsp:txBody>
      <dsp:txXfrm>
        <a:off x="3071213" y="2510000"/>
        <a:ext cx="2424106" cy="1454463"/>
      </dsp:txXfrm>
    </dsp:sp>
    <dsp:sp modelId="{9102C154-E4B9-4E85-94B6-74DA426BD586}">
      <dsp:nvSpPr>
        <dsp:cNvPr id="0" name=""/>
        <dsp:cNvSpPr/>
      </dsp:nvSpPr>
      <dsp:spPr>
        <a:xfrm>
          <a:off x="5960554" y="2454875"/>
          <a:ext cx="2424106" cy="1454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Verification for eligible applicants</a:t>
          </a:r>
        </a:p>
      </dsp:txBody>
      <dsp:txXfrm>
        <a:off x="5960554" y="2454875"/>
        <a:ext cx="2424106" cy="1454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64C98D-6D4E-2D48-B431-4760466C9645}" type="datetimeFigureOut">
              <a:rPr lang="en-US" smtClean="0"/>
              <a:t>05/24/2019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F7E51E0-12B3-9E42-897D-B4823B3A0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8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E84D7-0568-4D8C-84D1-FD757859F86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9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APPLICATION:</a:t>
            </a:r>
            <a:endParaRPr lang="en-US" dirty="0"/>
          </a:p>
          <a:p>
            <a:r>
              <a:rPr lang="en-US" dirty="0"/>
              <a:t>• must complete an application with DVR before services can begin.</a:t>
            </a:r>
          </a:p>
          <a:p>
            <a:r>
              <a:rPr lang="en-US" dirty="0"/>
              <a:t>• application will be reviewed by a DVR counselor to determine if eligible for DVR services.</a:t>
            </a:r>
          </a:p>
          <a:p>
            <a:endParaRPr lang="en-US" dirty="0"/>
          </a:p>
          <a:p>
            <a:r>
              <a:rPr lang="en-US" b="1" dirty="0"/>
              <a:t>ELIGIBILITY:</a:t>
            </a:r>
            <a:endParaRPr lang="en-US" dirty="0"/>
          </a:p>
          <a:p>
            <a:r>
              <a:rPr lang="en-US" dirty="0"/>
              <a:t>• Have a physical, mental, or sensory disability that results in a substantial barrier to employment; and</a:t>
            </a:r>
          </a:p>
          <a:p>
            <a:r>
              <a:rPr lang="en-US" dirty="0"/>
              <a:t>• require vocational rehabilitation services to get or keep a job or advance in employment; and</a:t>
            </a:r>
          </a:p>
          <a:p>
            <a:r>
              <a:rPr lang="en-US" dirty="0"/>
              <a:t>• are capable of working as a result of receiving DVR Services.</a:t>
            </a:r>
          </a:p>
          <a:p>
            <a:r>
              <a:rPr lang="en-US" dirty="0"/>
              <a:t>DVR collects records to document identity, disability, and work status. If no records about disability exist, additional assessments may be needed. DVR pays for the assessment if determined necessary.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ORDER OF SELECTION:</a:t>
            </a:r>
          </a:p>
          <a:p>
            <a:r>
              <a:rPr lang="en-US" dirty="0"/>
              <a:t>Discuss different categories (NSD, SD, MSD) and wait list</a:t>
            </a:r>
          </a:p>
          <a:p>
            <a:r>
              <a:rPr lang="en-US" dirty="0"/>
              <a:t>Discuss priority of service and functional losses</a:t>
            </a:r>
          </a:p>
          <a:p>
            <a:r>
              <a:rPr lang="en-US" dirty="0"/>
              <a:t>Discuss Pre-</a:t>
            </a:r>
            <a:r>
              <a:rPr lang="en-US" dirty="0" err="1"/>
              <a:t>Ets</a:t>
            </a:r>
            <a:r>
              <a:rPr lang="en-US" dirty="0"/>
              <a:t> services during an OOS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VOCATIONAL ASSESSMENT:</a:t>
            </a:r>
          </a:p>
          <a:p>
            <a:r>
              <a:rPr lang="en-US" dirty="0"/>
              <a:t>Customer and the DVR counselor explore types of jobs that best match interests and strengths and </a:t>
            </a:r>
          </a:p>
          <a:p>
            <a:r>
              <a:rPr lang="en-US" dirty="0"/>
              <a:t>• abilities and interests;</a:t>
            </a:r>
          </a:p>
          <a:p>
            <a:r>
              <a:rPr lang="en-US" dirty="0"/>
              <a:t>• work history and skills;</a:t>
            </a:r>
          </a:p>
          <a:p>
            <a:r>
              <a:rPr lang="en-US" dirty="0"/>
              <a:t>• Information about local job market trends.</a:t>
            </a:r>
          </a:p>
          <a:p>
            <a:r>
              <a:rPr lang="en-US" dirty="0"/>
              <a:t>Or may complete:</a:t>
            </a:r>
          </a:p>
          <a:p>
            <a:r>
              <a:rPr lang="en-US" dirty="0"/>
              <a:t>• Interest and/or aptitude tests; or</a:t>
            </a:r>
          </a:p>
          <a:p>
            <a:r>
              <a:rPr lang="en-US" dirty="0"/>
              <a:t>• Job try-outs.</a:t>
            </a:r>
          </a:p>
          <a:p>
            <a:r>
              <a:rPr lang="en-US" dirty="0"/>
              <a:t>• If the customer needs more than 90 days from eligibility to explore career options, the timeframe to develop the IPE can be extended.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INDIVIDUALIZED PLAN FOR EMPLOYMENT:</a:t>
            </a:r>
          </a:p>
          <a:p>
            <a:r>
              <a:rPr lang="en-US" dirty="0"/>
              <a:t>The DVR counselor offers ongoing counseling, guidance, and support as a customer gets or keeps a job. This may include:</a:t>
            </a:r>
          </a:p>
          <a:p>
            <a:r>
              <a:rPr lang="en-US" dirty="0"/>
              <a:t>• Selecting a job goal;</a:t>
            </a:r>
          </a:p>
          <a:p>
            <a:r>
              <a:rPr lang="en-US" dirty="0"/>
              <a:t>• Writing a plan that outlines what steps and services are needed to reach the job goal; and</a:t>
            </a:r>
          </a:p>
          <a:p>
            <a:r>
              <a:rPr lang="en-US" dirty="0"/>
              <a:t>• Beginning to work on the activities outlined in the IPE that may include:</a:t>
            </a:r>
          </a:p>
          <a:p>
            <a:r>
              <a:rPr lang="en-US" dirty="0"/>
              <a:t>– Training or education, Conducting a job search, Researching job-related resources and referrals, Job search training, Resume and interview techniques, Job placement assistance, Support in keeping a job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SUCCESSFULLY EMPLOYED:</a:t>
            </a:r>
          </a:p>
          <a:p>
            <a:r>
              <a:rPr lang="en-US" dirty="0"/>
              <a:t>After a job begins, DVR will maintain contact for at least 90 days to make sure the job is a good match.</a:t>
            </a:r>
          </a:p>
          <a:p>
            <a:r>
              <a:rPr lang="en-US" dirty="0"/>
              <a:t>• After 90 days, if doing well on the job and no other services are needed, case closed successfully employed.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POST EMPLOYMENT SERVICES:</a:t>
            </a:r>
          </a:p>
          <a:p>
            <a:r>
              <a:rPr lang="en-US" dirty="0"/>
              <a:t>If assistance is needed after a case is closed as successfully employed, DVR can reopen the case and provide assistance to help keep a job, or assist with reapplying for DVR services.</a:t>
            </a:r>
          </a:p>
          <a:p>
            <a:r>
              <a:rPr lang="en-US" dirty="0"/>
              <a:t>• If a job is lost, DVR can help find a similar job.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98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06E17"/>
                </a:solidFill>
              </a:rPr>
              <a:t>Eligibility:</a:t>
            </a:r>
          </a:p>
          <a:p>
            <a:r>
              <a:rPr lang="en-US" dirty="0" smtClean="0"/>
              <a:t>The DVR counseling team collects records to document identity, disability, and work status.</a:t>
            </a:r>
          </a:p>
          <a:p>
            <a:r>
              <a:rPr lang="en-US" dirty="0" smtClean="0"/>
              <a:t>If no records about the claimed disabling condition exist, additional medical examinations or tests may be needed to verify or support eligibility. </a:t>
            </a:r>
          </a:p>
          <a:p>
            <a:r>
              <a:rPr lang="en-US" dirty="0" smtClean="0"/>
              <a:t>If there is not enough information available, DVR will pay for required assessments in order to verify or support eligibility. A VR Counselor has up to 60 days to collect and review records that document identity, disability, and work status. </a:t>
            </a:r>
          </a:p>
          <a:p>
            <a:r>
              <a:rPr lang="en-US" dirty="0" smtClean="0"/>
              <a:t>Information provided to DVR is kept confidential. Information is shared with others only with written consent, except in very limited circumstances. If a file includes mental health records, HIV/ AIDS and/or STD test results, diagnosis or treatment, and/or chemical dependency services, specific consent would be required for DVR to release the information.</a:t>
            </a:r>
          </a:p>
          <a:p>
            <a:endParaRPr lang="en-US" sz="1800" dirty="0">
              <a:latin typeface="Lucida Std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68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Individuals with disabilities have to meet eligibility criteria so they have to have a disability,</a:t>
            </a:r>
            <a:r>
              <a:rPr lang="en-US" baseline="0" dirty="0" smtClean="0"/>
              <a:t> require assistance to gain, maintain or advance in employment and be able to benefit from services to be eligible then they are assigned a priority of service category b</a:t>
            </a:r>
            <a:r>
              <a:rPr lang="en-US" dirty="0" smtClean="0"/>
              <a:t>ased on their</a:t>
            </a:r>
            <a:r>
              <a:rPr lang="en-US" baseline="0" dirty="0" smtClean="0"/>
              <a:t> functional limitations to employment in 7 functional limitation  areas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FCB7E-9168-4E27-A637-584A4AD956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79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Wait list customers will receive  DVR information and referral about other federal or state programs that offer services to assist with employment needs, if available.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FCB7E-9168-4E27-A637-584A4AD9569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90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/>
              <a:t>Time limited</a:t>
            </a:r>
            <a:r>
              <a:rPr lang="en-US" baseline="0" dirty="0" smtClean="0"/>
              <a:t> support services provided by DVR </a:t>
            </a:r>
            <a:r>
              <a:rPr lang="en-US" dirty="0" smtClean="0"/>
              <a:t>for up to 24 months from initial job placement to transition to extended services provided by an entity other than DVR.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FCB7E-9168-4E27-A637-584A4AD956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69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06E17"/>
                </a:solidFill>
              </a:rPr>
              <a:t>Assessment services </a:t>
            </a:r>
            <a:r>
              <a:rPr lang="en-US" dirty="0" smtClean="0"/>
              <a:t>to measure strengths, capabilities, work skills, and interests. These services assist in selecting a job goal and the DVR services needed to reach that goal.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Benefit planning services </a:t>
            </a:r>
            <a:r>
              <a:rPr lang="en-US" dirty="0" smtClean="0"/>
              <a:t>are available if receiving disability cash or medical benefits (e.g. SSI or SSDI) in order to make good decisions about vocational goals. 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Counseling and guidance services </a:t>
            </a:r>
            <a:r>
              <a:rPr lang="en-US" dirty="0" smtClean="0"/>
              <a:t>provided throughout the rehabilitation process to help make good decisions about how to reach employment goals. 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Independent living services </a:t>
            </a:r>
            <a:r>
              <a:rPr lang="en-US" dirty="0" smtClean="0"/>
              <a:t>to help understand and deal with disability issues that prevent working; these include, but are not limited to: </a:t>
            </a:r>
          </a:p>
          <a:p>
            <a:r>
              <a:rPr lang="en-US" dirty="0" smtClean="0"/>
              <a:t>Training in self-care </a:t>
            </a:r>
          </a:p>
          <a:p>
            <a:r>
              <a:rPr lang="en-US" dirty="0" smtClean="0"/>
              <a:t>Money management </a:t>
            </a:r>
          </a:p>
          <a:p>
            <a:r>
              <a:rPr lang="en-US" dirty="0" smtClean="0"/>
              <a:t>Using community transportation 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Assistive technology services </a:t>
            </a:r>
            <a:r>
              <a:rPr lang="en-US" dirty="0" smtClean="0"/>
              <a:t>help remove communication and/or physical barriers that may prevent getting and keeping the desired employment outcome. These may include such devices as hearing aids, visual aids, or special computer software. </a:t>
            </a:r>
            <a:r>
              <a:rPr lang="en-US" dirty="0" smtClean="0">
                <a:solidFill>
                  <a:srgbClr val="FF0000"/>
                </a:solidFill>
              </a:rPr>
              <a:t>ASL?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Training services </a:t>
            </a:r>
            <a:r>
              <a:rPr lang="en-US" dirty="0" smtClean="0"/>
              <a:t>to provide work skills needed to achieve the approved employment goal. </a:t>
            </a:r>
          </a:p>
          <a:p>
            <a:r>
              <a:rPr lang="en-US" b="1" dirty="0" smtClean="0">
                <a:solidFill>
                  <a:srgbClr val="D06E17"/>
                </a:solidFill>
              </a:rPr>
              <a:t>Job placement </a:t>
            </a:r>
            <a:r>
              <a:rPr lang="en-US" dirty="0" smtClean="0"/>
              <a:t>to help carry out job search, including: </a:t>
            </a:r>
          </a:p>
          <a:p>
            <a:r>
              <a:rPr lang="en-US" dirty="0" smtClean="0"/>
              <a:t>Assistance completing application forms </a:t>
            </a:r>
          </a:p>
          <a:p>
            <a:r>
              <a:rPr lang="en-US" dirty="0" smtClean="0"/>
              <a:t>Developing a resume </a:t>
            </a:r>
          </a:p>
          <a:p>
            <a:r>
              <a:rPr lang="en-US" dirty="0" smtClean="0"/>
              <a:t>Practicing interview skills, and identifying job leads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44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with the VR counselor, the VR supervisor, or talk with the DVR Director or designee </a:t>
            </a:r>
          </a:p>
          <a:p>
            <a:r>
              <a:rPr lang="en-US" dirty="0" smtClean="0"/>
              <a:t>Seek assistance from the Client Assistance Program (CAP) by calling, (800) 544-2121 www.washingtoncap.org </a:t>
            </a:r>
          </a:p>
          <a:p>
            <a:r>
              <a:rPr lang="en-US" dirty="0" smtClean="0"/>
              <a:t>Submit a written request to the DVR counselor or their supervisor for an exception to policy </a:t>
            </a:r>
          </a:p>
          <a:p>
            <a:r>
              <a:rPr lang="en-US" dirty="0" smtClean="0"/>
              <a:t>Request formal mediation from DVR, and/or </a:t>
            </a:r>
          </a:p>
          <a:p>
            <a:r>
              <a:rPr lang="en-US" dirty="0" smtClean="0"/>
              <a:t>Request a fair hearing </a:t>
            </a:r>
          </a:p>
          <a:p>
            <a:pPr defTabSz="465887">
              <a:defRPr/>
            </a:pPr>
            <a:r>
              <a:rPr lang="en-US" dirty="0" smtClean="0"/>
              <a:t>Any DVR staff person can provide further information about the above options including contact information.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05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E84D7-0568-4D8C-84D1-FD757859F86D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4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24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29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16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E51E0-12B3-9E42-897D-B4823B3A028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4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82"/>
          <a:stretch/>
        </p:blipFill>
        <p:spPr>
          <a:xfrm>
            <a:off x="0" y="0"/>
            <a:ext cx="9144000" cy="851647"/>
          </a:xfrm>
          <a:prstGeom prst="rect">
            <a:avLst/>
          </a:prstGeom>
        </p:spPr>
      </p:pic>
      <p:pic>
        <p:nvPicPr>
          <p:cNvPr id="8" name="Picture 7" descr="ALTSA template open, clos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8" t="12419" r="4803" b="75424"/>
          <a:stretch/>
        </p:blipFill>
        <p:spPr>
          <a:xfrm>
            <a:off x="6499412" y="851646"/>
            <a:ext cx="2205317" cy="83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84445" r="76275"/>
          <a:stretch/>
        </p:blipFill>
        <p:spPr>
          <a:xfrm>
            <a:off x="654424" y="5791200"/>
            <a:ext cx="1515035" cy="1066800"/>
          </a:xfrm>
          <a:prstGeom prst="rect">
            <a:avLst/>
          </a:prstGeom>
        </p:spPr>
      </p:pic>
      <p:pic>
        <p:nvPicPr>
          <p:cNvPr id="13" name="Picture 12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7" t="93333" r="7941"/>
          <a:stretch/>
        </p:blipFill>
        <p:spPr>
          <a:xfrm>
            <a:off x="4572000" y="6400800"/>
            <a:ext cx="3648635" cy="457200"/>
          </a:xfrm>
          <a:prstGeom prst="rect">
            <a:avLst/>
          </a:prstGeom>
        </p:spPr>
      </p:pic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1E5A2D-AE81-4FC9-BA91-D7AA9E2B5A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70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or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762000" y="2438400"/>
            <a:ext cx="7175351" cy="179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82"/>
          <a:stretch/>
        </p:blipFill>
        <p:spPr>
          <a:xfrm>
            <a:off x="0" y="0"/>
            <a:ext cx="9144000" cy="851647"/>
          </a:xfrm>
          <a:prstGeom prst="rect">
            <a:avLst/>
          </a:prstGeom>
        </p:spPr>
      </p:pic>
      <p:pic>
        <p:nvPicPr>
          <p:cNvPr id="9" name="Picture 8" descr="ALTSA template open, close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8" t="12419" r="4803" b="75424"/>
          <a:stretch/>
        </p:blipFill>
        <p:spPr>
          <a:xfrm>
            <a:off x="6499412" y="851646"/>
            <a:ext cx="2205317" cy="83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84445" r="76275"/>
          <a:stretch/>
        </p:blipFill>
        <p:spPr>
          <a:xfrm>
            <a:off x="654424" y="5791200"/>
            <a:ext cx="1515035" cy="1066800"/>
          </a:xfrm>
          <a:prstGeom prst="rect">
            <a:avLst/>
          </a:prstGeom>
        </p:spPr>
      </p:pic>
      <p:pic>
        <p:nvPicPr>
          <p:cNvPr id="11" name="Picture 10" descr="ALTSA template open, clos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7" t="93333" r="7941"/>
          <a:stretch/>
        </p:blipFill>
        <p:spPr>
          <a:xfrm>
            <a:off x="4769224" y="6400800"/>
            <a:ext cx="3648635" cy="457200"/>
          </a:xfrm>
          <a:prstGeom prst="rect">
            <a:avLst/>
          </a:prstGeom>
        </p:spPr>
      </p:pic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1E5A2D-AE81-4FC9-BA91-D7AA9E2B5A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33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490AA"/>
            </a:gs>
            <a:gs pos="33000">
              <a:srgbClr val="D4DEFF"/>
            </a:gs>
            <a:gs pos="57000">
              <a:srgbClr val="D4DEFF"/>
            </a:gs>
            <a:gs pos="86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51646"/>
            <a:ext cx="8229600" cy="672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A1E5A2D-AE81-4FC9-BA91-D7AA9E2B5A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 descr="ALTSA template open, close.pn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82"/>
          <a:stretch/>
        </p:blipFill>
        <p:spPr>
          <a:xfrm>
            <a:off x="0" y="0"/>
            <a:ext cx="9144000" cy="851647"/>
          </a:xfrm>
          <a:prstGeom prst="rect">
            <a:avLst/>
          </a:prstGeom>
        </p:spPr>
      </p:pic>
      <p:pic>
        <p:nvPicPr>
          <p:cNvPr id="8" name="Picture 7" descr="FSA template content final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slide" Target="slide27.xml"/><Relationship Id="rId7" Type="http://schemas.openxmlformats.org/officeDocument/2006/relationships/slide" Target="slide3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30.xml"/><Relationship Id="rId5" Type="http://schemas.openxmlformats.org/officeDocument/2006/relationships/slide" Target="slide29.xml"/><Relationship Id="rId10" Type="http://schemas.openxmlformats.org/officeDocument/2006/relationships/hyperlink" Target="https://www.dshs.wa.gov/sites/default/files/SESA/publications/documents/22-1629.pdf" TargetMode="External"/><Relationship Id="rId4" Type="http://schemas.openxmlformats.org/officeDocument/2006/relationships/slide" Target="slide28.xml"/><Relationship Id="rId9" Type="http://schemas.openxmlformats.org/officeDocument/2006/relationships/slide" Target="slide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shs.wa.gov/office-of-the-secretary/resolving-concern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omments" Target="../comments/commen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shs.wa.gov/dda/service-and-information-reques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Abattma@dshs.wa.gov" TargetMode="External"/><Relationship Id="rId2" Type="http://schemas.openxmlformats.org/officeDocument/2006/relationships/hyperlink" Target="mailto:redmot@dshs.wa.gov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HS template open, clos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ea typeface="Meiryo" panose="020B0604030504040204" pitchFamily="34" charset="-128"/>
                <a:cs typeface="Meiryo" panose="020B0604030504040204" pitchFamily="34" charset="-128"/>
              </a:rPr>
              <a:t>DVR </a:t>
            </a:r>
            <a:r>
              <a:rPr lang="en-US" sz="6600" b="1" dirty="0">
                <a:ea typeface="Meiryo" panose="020B0604030504040204" pitchFamily="34" charset="-128"/>
                <a:cs typeface="Meiryo" panose="020B0604030504040204" pitchFamily="34" charset="-128"/>
              </a:rPr>
              <a:t>and </a:t>
            </a:r>
            <a:r>
              <a:rPr lang="en-US" sz="6600" b="1" dirty="0" smtClean="0">
                <a:ea typeface="Meiryo" panose="020B0604030504040204" pitchFamily="34" charset="-128"/>
                <a:cs typeface="Meiryo" panose="020B0604030504040204" pitchFamily="34" charset="-128"/>
              </a:rPr>
              <a:t>DDA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2504768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Services and </a:t>
            </a:r>
            <a:r>
              <a:rPr lang="en-US" sz="4000" b="1" i="1" dirty="0" smtClean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Resources</a:t>
            </a:r>
          </a:p>
          <a:p>
            <a:r>
              <a:rPr lang="en-US" sz="4000" b="1" i="1" dirty="0" smtClean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Available</a:t>
            </a:r>
            <a:r>
              <a:rPr lang="en-US" sz="4000" b="1" i="1" dirty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 </a:t>
            </a:r>
            <a:r>
              <a:rPr lang="en-US" sz="4000" b="1" i="1" dirty="0" smtClean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to </a:t>
            </a:r>
            <a:r>
              <a:rPr lang="en-US" sz="4000" b="1" i="1" dirty="0">
                <a:solidFill>
                  <a:schemeClr val="tx1"/>
                </a:solidFill>
                <a:ea typeface="Meiryo" panose="020B0604030504040204" pitchFamily="34" charset="-128"/>
                <a:cs typeface="Meiryo" panose="020B0604030504040204" pitchFamily="34" charset="-128"/>
              </a:rPr>
              <a:t>Students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86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845820"/>
            <a:ext cx="8229600" cy="49197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u="sng" dirty="0" smtClean="0">
                <a:ea typeface="Meiryo" panose="020B0604030504040204" pitchFamily="34" charset="-128"/>
                <a:cs typeface="Meiryo" panose="020B0604030504040204" pitchFamily="34" charset="-128"/>
              </a:rPr>
              <a:t>Goal of the Presentation</a:t>
            </a:r>
            <a:endParaRPr lang="en-US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endParaRPr lang="en-US" b="1" dirty="0" smtClean="0">
              <a:ea typeface="Meiryo" panose="020B0604030504040204" pitchFamily="34" charset="-128"/>
              <a:cs typeface="Meiryo" panose="020B0604030504040204" pitchFamily="34" charset="-128"/>
              <a:sym typeface="Wingdings 2"/>
            </a:endParaRPr>
          </a:p>
          <a:p>
            <a:pPr marL="0" indent="0" algn="ctr">
              <a:buNone/>
            </a:pPr>
            <a:r>
              <a:rPr lang="en-US" b="1" dirty="0" smtClean="0">
                <a:ea typeface="Meiryo" panose="020B0604030504040204" pitchFamily="34" charset="-128"/>
                <a:cs typeface="Meiryo" panose="020B0604030504040204" pitchFamily="34" charset="-128"/>
                <a:sym typeface="Wingdings 2"/>
              </a:rPr>
              <a:t>To deliver an overview of the process and services that both DVR and DDA provide.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https://encrypted-tbn0.gstatic.com/images?q=tbn:ANd9GcTbpV7pGqOmjvzyWu2ISioUKUPIVrSI849nQHqSF24WCvJIxNV1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573" y="1771650"/>
            <a:ext cx="3542096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1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091" y="1600200"/>
            <a:ext cx="4199709" cy="3352800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The Division of</a:t>
            </a:r>
            <a:br>
              <a:rPr lang="en-US" altLang="en-US" sz="4000" b="1" dirty="0"/>
            </a:br>
            <a:r>
              <a:rPr lang="en-US" altLang="en-US" sz="4000" b="1" dirty="0"/>
              <a:t>Vocational Rehabilitation</a:t>
            </a:r>
            <a:br>
              <a:rPr lang="en-US" altLang="en-US" sz="4000" b="1" dirty="0"/>
            </a:br>
            <a:r>
              <a:rPr lang="en-US" altLang="en-US" sz="4000" b="1" dirty="0"/>
              <a:t>(DVR)</a:t>
            </a:r>
            <a:endParaRPr lang="en-US" sz="1400" b="1" dirty="0"/>
          </a:p>
        </p:txBody>
      </p:sp>
      <p:pic>
        <p:nvPicPr>
          <p:cNvPr id="1026" name="Picture 2" descr="Blocks being stacked stating. Goals, values, skills and career. My tomorrow start5s today. DV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678" y="765810"/>
            <a:ext cx="4009422" cy="591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20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455" y="1665171"/>
            <a:ext cx="8494295" cy="75257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D06E17"/>
                </a:solidFill>
              </a:rPr>
              <a:t>DVR: Division of Vocational Rehabilitation  </a:t>
            </a:r>
            <a:r>
              <a:rPr lang="en-US" dirty="0" smtClean="0">
                <a:solidFill>
                  <a:srgbClr val="D06E17"/>
                </a:solidFill>
              </a:rPr>
              <a:t/>
            </a:r>
            <a:br>
              <a:rPr lang="en-US" dirty="0" smtClean="0">
                <a:solidFill>
                  <a:srgbClr val="D06E17"/>
                </a:solidFill>
              </a:rPr>
            </a:br>
            <a:endParaRPr lang="en-US" dirty="0">
              <a:solidFill>
                <a:srgbClr val="D06E17"/>
              </a:solidFill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405" y="2098307"/>
            <a:ext cx="8344394" cy="436986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D06E17"/>
                </a:solidFill>
              </a:rPr>
              <a:t>Vision: </a:t>
            </a:r>
          </a:p>
          <a:p>
            <a:pPr marL="0" indent="0">
              <a:buNone/>
            </a:pPr>
            <a:r>
              <a:rPr lang="en-US" dirty="0"/>
              <a:t>Dedicated professionals leading the field of vocational rehabilitation, delivering exceptional experiences to every customer, every time.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D06E17"/>
                </a:solidFill>
              </a:rPr>
              <a:t>Values:</a:t>
            </a:r>
          </a:p>
          <a:p>
            <a:pPr lvl="0"/>
            <a:r>
              <a:rPr lang="en-US" b="1" dirty="0"/>
              <a:t>Transparency</a:t>
            </a:r>
            <a:r>
              <a:rPr lang="en-US" dirty="0"/>
              <a:t> through clear, honest communication with customers, </a:t>
            </a:r>
            <a:r>
              <a:rPr lang="en-US" dirty="0" smtClean="0"/>
              <a:t>staff </a:t>
            </a:r>
            <a:r>
              <a:rPr lang="en-US" dirty="0"/>
              <a:t>and partners.  </a:t>
            </a:r>
          </a:p>
          <a:p>
            <a:pPr lvl="0"/>
            <a:r>
              <a:rPr lang="en-US" dirty="0"/>
              <a:t>Acting with </a:t>
            </a:r>
            <a:r>
              <a:rPr lang="en-US" b="1" dirty="0"/>
              <a:t>Integrity</a:t>
            </a:r>
            <a:r>
              <a:rPr lang="en-US" dirty="0"/>
              <a:t>, upholding the ethics and values of our profession. </a:t>
            </a:r>
          </a:p>
          <a:p>
            <a:pPr lvl="0"/>
            <a:r>
              <a:rPr lang="en-US" dirty="0"/>
              <a:t>Promoting a culture of </a:t>
            </a:r>
            <a:r>
              <a:rPr lang="en-US" b="1" dirty="0"/>
              <a:t>Empowerment</a:t>
            </a:r>
            <a:r>
              <a:rPr lang="en-US" dirty="0"/>
              <a:t> for customers and staff. </a:t>
            </a:r>
          </a:p>
          <a:p>
            <a:pPr lvl="0"/>
            <a:r>
              <a:rPr lang="en-US" dirty="0"/>
              <a:t>Leading in the</a:t>
            </a:r>
            <a:r>
              <a:rPr lang="en-US" b="1" dirty="0"/>
              <a:t> Innovation</a:t>
            </a:r>
            <a:r>
              <a:rPr lang="en-US" dirty="0"/>
              <a:t> of cutting edge rehabilitation practices. </a:t>
            </a:r>
          </a:p>
          <a:p>
            <a:pPr lvl="0"/>
            <a:r>
              <a:rPr lang="en-US" b="1" dirty="0"/>
              <a:t>Collaboration</a:t>
            </a:r>
            <a:r>
              <a:rPr lang="en-US" dirty="0"/>
              <a:t> with customers, staff, and partners that produces results.    </a:t>
            </a:r>
          </a:p>
          <a:p>
            <a:pPr lvl="0"/>
            <a:r>
              <a:rPr lang="en-US" dirty="0"/>
              <a:t>Advancing </a:t>
            </a:r>
            <a:r>
              <a:rPr lang="en-US" b="1" dirty="0"/>
              <a:t>Diversity, </a:t>
            </a:r>
            <a:r>
              <a:rPr lang="en-US" b="1" dirty="0" smtClean="0"/>
              <a:t>Equity, </a:t>
            </a:r>
            <a:r>
              <a:rPr lang="en-US" b="1" dirty="0"/>
              <a:t>and Inclusion</a:t>
            </a:r>
            <a:r>
              <a:rPr lang="en-US" dirty="0"/>
              <a:t> in all of its forms to achieve excellence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471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05" y="1030706"/>
            <a:ext cx="8494295" cy="1143000"/>
          </a:xfrm>
        </p:spPr>
        <p:txBody>
          <a:bodyPr>
            <a:noAutofit/>
          </a:bodyPr>
          <a:lstStyle/>
          <a:p>
            <a:r>
              <a:rPr lang="en-US" sz="4900" dirty="0">
                <a:solidFill>
                  <a:srgbClr val="D06E17"/>
                </a:solidFill>
              </a:rPr>
              <a:t>Who We Serve and </a:t>
            </a:r>
            <a:br>
              <a:rPr lang="en-US" sz="4900" dirty="0">
                <a:solidFill>
                  <a:srgbClr val="D06E17"/>
                </a:solidFill>
              </a:rPr>
            </a:br>
            <a:r>
              <a:rPr lang="en-US" sz="4900" dirty="0">
                <a:solidFill>
                  <a:srgbClr val="D06E17"/>
                </a:solidFill>
              </a:rPr>
              <a:t>What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05" y="2285999"/>
            <a:ext cx="4513309" cy="409554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We Serve: 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People with disabilities who want to work but face a substantial barrier to </a:t>
            </a:r>
            <a:r>
              <a:rPr lang="en-US" dirty="0" smtClean="0"/>
              <a:t>finding employment, keeping employment or advancing </a:t>
            </a:r>
            <a:r>
              <a:rPr lang="en-US" dirty="0"/>
              <a:t>in </a:t>
            </a:r>
            <a:r>
              <a:rPr lang="en-US" dirty="0" smtClean="0"/>
              <a:t>employment.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What we do: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P</a:t>
            </a:r>
            <a:r>
              <a:rPr lang="en-US" dirty="0" smtClean="0"/>
              <a:t>rovide </a:t>
            </a:r>
            <a:r>
              <a:rPr lang="en-US" dirty="0"/>
              <a:t>individualized employment services and </a:t>
            </a:r>
            <a:r>
              <a:rPr lang="en-US" dirty="0" smtClean="0"/>
              <a:t>vocational counseling.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We </a:t>
            </a:r>
            <a:r>
              <a:rPr lang="en-US" dirty="0"/>
              <a:t>provide technical assistance and training to </a:t>
            </a:r>
            <a:r>
              <a:rPr lang="en-US" dirty="0" smtClean="0"/>
              <a:t>employers. </a:t>
            </a:r>
            <a:endParaRPr lang="en-US" sz="2800" dirty="0"/>
          </a:p>
          <a:p>
            <a:endParaRPr lang="en-US" dirty="0"/>
          </a:p>
          <a:p>
            <a:endParaRPr lang="en-US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80" y="2535713"/>
            <a:ext cx="2825186" cy="33062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35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2706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Who </a:t>
            </a:r>
            <a:r>
              <a:rPr lang="en-US" dirty="0" smtClean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might be eligible? </a:t>
            </a:r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/>
            </a:r>
            <a:b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</a:br>
            <a:endParaRPr lang="en-US" dirty="0">
              <a:solidFill>
                <a:srgbClr val="D06E17"/>
              </a:solidFill>
              <a:latin typeface="Lucida Sans Std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344285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DVR may serve an individual if they</a:t>
            </a:r>
            <a:r>
              <a:rPr lang="en-US" b="1" dirty="0" smtClean="0">
                <a:solidFill>
                  <a:srgbClr val="D06E17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D06E17"/>
                </a:solidFill>
              </a:rPr>
              <a:t> </a:t>
            </a:r>
            <a:endParaRPr lang="en-US" b="1" dirty="0">
              <a:solidFill>
                <a:srgbClr val="D06E17"/>
              </a:solidFill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Have </a:t>
            </a:r>
            <a:r>
              <a:rPr lang="en-US" dirty="0"/>
              <a:t>a physical, mental, or sensory disability that makes it difficult to get a job or keep a job that matches </a:t>
            </a:r>
            <a:r>
              <a:rPr lang="en-US" dirty="0" smtClean="0"/>
              <a:t>skills</a:t>
            </a:r>
            <a:r>
              <a:rPr lang="en-US" dirty="0"/>
              <a:t>, </a:t>
            </a:r>
            <a:r>
              <a:rPr lang="en-US" dirty="0" smtClean="0"/>
              <a:t>potential </a:t>
            </a:r>
            <a:r>
              <a:rPr lang="en-US" dirty="0"/>
              <a:t>and </a:t>
            </a:r>
            <a:r>
              <a:rPr lang="en-US" dirty="0" smtClean="0"/>
              <a:t>interest.</a:t>
            </a:r>
            <a:endParaRPr lang="en-US" dirty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Need </a:t>
            </a:r>
            <a:r>
              <a:rPr lang="en-US" dirty="0"/>
              <a:t>services and </a:t>
            </a:r>
            <a:r>
              <a:rPr lang="en-US" dirty="0" smtClean="0"/>
              <a:t>support; </a:t>
            </a:r>
            <a:r>
              <a:rPr lang="en-US" dirty="0"/>
              <a:t>such as counseling, training, or assistance with a job </a:t>
            </a:r>
            <a:r>
              <a:rPr lang="en-US" dirty="0" smtClean="0"/>
              <a:t>search </a:t>
            </a:r>
            <a:r>
              <a:rPr lang="en-US" dirty="0"/>
              <a:t>in order to get or keep a </a:t>
            </a:r>
            <a:r>
              <a:rPr lang="en-US" dirty="0" smtClean="0"/>
              <a:t>job, </a:t>
            </a:r>
            <a:r>
              <a:rPr lang="en-US" b="1" i="1" dirty="0"/>
              <a:t>and</a:t>
            </a:r>
            <a:r>
              <a:rPr lang="en-US" dirty="0"/>
              <a:t>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Are </a:t>
            </a:r>
            <a:r>
              <a:rPr lang="en-US" dirty="0"/>
              <a:t>capable of working as a result of receiving DVR </a:t>
            </a:r>
            <a:r>
              <a:rPr lang="en-US" dirty="0" smtClean="0"/>
              <a:t>Services </a:t>
            </a:r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  <a:latin typeface="Lucida Std"/>
              </a:rPr>
              <a:t>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504"/>
            <a:ext cx="8229600" cy="1143000"/>
          </a:xfrm>
        </p:spPr>
        <p:txBody>
          <a:bodyPr>
            <a:noAutofit/>
          </a:bodyPr>
          <a:lstStyle/>
          <a:p>
            <a:r>
              <a:rPr lang="en-US" sz="4900" dirty="0" smtClean="0">
                <a:solidFill>
                  <a:srgbClr val="D06E17"/>
                </a:solidFill>
                <a:ea typeface="+mn-ea"/>
                <a:cs typeface="+mn-cs"/>
              </a:rPr>
              <a:t>The </a:t>
            </a:r>
            <a:r>
              <a:rPr lang="en-US" sz="4900" dirty="0">
                <a:solidFill>
                  <a:srgbClr val="D06E17"/>
                </a:solidFill>
                <a:ea typeface="+mn-ea"/>
                <a:cs typeface="+mn-cs"/>
              </a:rPr>
              <a:t>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1794"/>
            <a:ext cx="8229600" cy="371984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 dirty="0" smtClean="0">
                <a:solidFill>
                  <a:srgbClr val="D06E17"/>
                </a:solidFill>
              </a:rPr>
              <a:t>Eligibility</a:t>
            </a:r>
            <a:r>
              <a:rPr lang="en-US" sz="2800" b="1" dirty="0" smtClean="0">
                <a:solidFill>
                  <a:srgbClr val="D06E17"/>
                </a:solidFill>
              </a:rPr>
              <a:t>:</a:t>
            </a:r>
            <a:endParaRPr lang="en-US" sz="2800" b="1" dirty="0">
              <a:solidFill>
                <a:srgbClr val="D06E17"/>
              </a:solidFill>
            </a:endParaRPr>
          </a:p>
          <a:p>
            <a:pPr>
              <a:spcBef>
                <a:spcPts val="0"/>
              </a:spcBef>
            </a:pPr>
            <a:r>
              <a:rPr lang="en-US" sz="3200" dirty="0" smtClean="0"/>
              <a:t>DVR collects records</a:t>
            </a:r>
          </a:p>
          <a:p>
            <a:pPr>
              <a:spcBef>
                <a:spcPts val="0"/>
              </a:spcBef>
            </a:pPr>
            <a:r>
              <a:rPr lang="en-US" sz="3200" dirty="0" smtClean="0"/>
              <a:t>60 </a:t>
            </a:r>
            <a:r>
              <a:rPr lang="en-US" sz="3200" dirty="0"/>
              <a:t>days to collect and review records </a:t>
            </a:r>
            <a:r>
              <a:rPr lang="en-US" sz="3200" dirty="0" smtClean="0"/>
              <a:t> </a:t>
            </a:r>
            <a:endParaRPr lang="en-US" sz="3200" dirty="0"/>
          </a:p>
          <a:p>
            <a:pPr>
              <a:spcBef>
                <a:spcPts val="0"/>
              </a:spcBef>
            </a:pPr>
            <a:r>
              <a:rPr lang="en-US" sz="3200" dirty="0"/>
              <a:t>Information provided to DVR is kept </a:t>
            </a:r>
            <a:r>
              <a:rPr lang="en-US" sz="3200" dirty="0" smtClean="0"/>
              <a:t>confidential </a:t>
            </a:r>
          </a:p>
          <a:p>
            <a:pPr>
              <a:spcBef>
                <a:spcPts val="0"/>
              </a:spcBef>
            </a:pPr>
            <a:r>
              <a:rPr lang="en-US" sz="3200" dirty="0" smtClean="0"/>
              <a:t>Specific consent is required for DVR to release information.</a:t>
            </a:r>
            <a:endParaRPr lang="en-US" sz="3200" dirty="0" smtClean="0">
              <a:latin typeface="Lucida Std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8" name="Picture 7" descr="Picture showing the vocational rehabilition process. Application, Eligibility, priority of service, vocational assessment, individualized plan for employment, successful employment and post-employment services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314"/>
            <a:ext cx="9144000" cy="69975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8758" y="3455469"/>
            <a:ext cx="1318661" cy="6641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3342807" y="2188564"/>
            <a:ext cx="2908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to expand the PPT sections regarding the vocational process, click the “Application” box while PPT is in slide show mode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4148253" y="6200957"/>
            <a:ext cx="4761572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</a:t>
            </a:r>
            <a:r>
              <a:rPr lang="en-US" dirty="0" smtClean="0"/>
              <a:t>for more information about each stage of the above Rehabilitation Process, click: </a:t>
            </a:r>
            <a:r>
              <a:rPr lang="en-US" b="1" dirty="0" smtClean="0">
                <a:hlinkClick r:id="rId4" action="ppaction://hlinksldjump"/>
              </a:rPr>
              <a:t>HERE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7350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61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0000"/>
                </a:solidFill>
                <a:latin typeface="Lucida Sans Std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Lucida Sans Std"/>
              </a:rPr>
            </a:br>
            <a:r>
              <a:rPr lang="en-US" sz="4900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The 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760" y="2418347"/>
            <a:ext cx="3664039" cy="3707816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Application: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An individual seeking services from DVR must first complete </a:t>
            </a:r>
            <a:r>
              <a:rPr lang="en-US" dirty="0"/>
              <a:t>an </a:t>
            </a:r>
            <a:r>
              <a:rPr lang="en-US" dirty="0" smtClean="0"/>
              <a:t>application. The </a:t>
            </a:r>
            <a:r>
              <a:rPr lang="en-US" dirty="0"/>
              <a:t>application </a:t>
            </a:r>
            <a:r>
              <a:rPr lang="en-US" dirty="0" smtClean="0"/>
              <a:t>and other information are reviewed </a:t>
            </a:r>
            <a:r>
              <a:rPr lang="en-US" dirty="0"/>
              <a:t>by a DVR counselor to determine </a:t>
            </a:r>
            <a:r>
              <a:rPr lang="en-US" dirty="0" smtClean="0"/>
              <a:t>eligibility </a:t>
            </a:r>
            <a:r>
              <a:rPr lang="en-US" dirty="0"/>
              <a:t>for DVR services.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00" y="2696424"/>
            <a:ext cx="3804234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7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504"/>
            <a:ext cx="8229600" cy="1143000"/>
          </a:xfrm>
        </p:spPr>
        <p:txBody>
          <a:bodyPr>
            <a:noAutofit/>
          </a:bodyPr>
          <a:lstStyle/>
          <a:p>
            <a:r>
              <a:rPr lang="en-US" sz="4900" dirty="0" smtClean="0">
                <a:solidFill>
                  <a:srgbClr val="D06E17"/>
                </a:solidFill>
                <a:ea typeface="+mn-ea"/>
                <a:cs typeface="+mn-cs"/>
              </a:rPr>
              <a:t>The </a:t>
            </a:r>
            <a:r>
              <a:rPr lang="en-US" sz="4900" dirty="0">
                <a:solidFill>
                  <a:srgbClr val="D06E17"/>
                </a:solidFill>
                <a:ea typeface="+mn-ea"/>
                <a:cs typeface="+mn-cs"/>
              </a:rPr>
              <a:t>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1794"/>
            <a:ext cx="8229600" cy="371984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 dirty="0" smtClean="0">
                <a:solidFill>
                  <a:srgbClr val="D06E17"/>
                </a:solidFill>
              </a:rPr>
              <a:t>Eligibility</a:t>
            </a:r>
            <a:r>
              <a:rPr lang="en-US" sz="2800" b="1" dirty="0" smtClean="0">
                <a:solidFill>
                  <a:srgbClr val="D06E17"/>
                </a:solidFill>
              </a:rPr>
              <a:t>:</a:t>
            </a:r>
            <a:endParaRPr lang="en-US" sz="2800" b="1" dirty="0">
              <a:solidFill>
                <a:srgbClr val="D06E17"/>
              </a:solidFill>
            </a:endParaRPr>
          </a:p>
          <a:p>
            <a:pPr>
              <a:spcBef>
                <a:spcPts val="0"/>
              </a:spcBef>
            </a:pPr>
            <a:r>
              <a:rPr lang="en-US" sz="3200" dirty="0" smtClean="0"/>
              <a:t>DVR collects records</a:t>
            </a:r>
          </a:p>
          <a:p>
            <a:pPr>
              <a:spcBef>
                <a:spcPts val="0"/>
              </a:spcBef>
            </a:pPr>
            <a:r>
              <a:rPr lang="en-US" sz="3200" dirty="0" smtClean="0"/>
              <a:t>60 </a:t>
            </a:r>
            <a:r>
              <a:rPr lang="en-US" sz="3200" dirty="0"/>
              <a:t>days to collect and review records </a:t>
            </a:r>
            <a:r>
              <a:rPr lang="en-US" sz="3200" dirty="0" smtClean="0"/>
              <a:t> </a:t>
            </a:r>
            <a:endParaRPr lang="en-US" sz="3200" dirty="0"/>
          </a:p>
          <a:p>
            <a:pPr>
              <a:spcBef>
                <a:spcPts val="0"/>
              </a:spcBef>
            </a:pPr>
            <a:r>
              <a:rPr lang="en-US" sz="3200" dirty="0"/>
              <a:t>Information provided to DVR is kept </a:t>
            </a:r>
            <a:r>
              <a:rPr lang="en-US" sz="3200" dirty="0" smtClean="0"/>
              <a:t>confidential 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Specific consent is required for DVR to release information</a:t>
            </a:r>
            <a:endParaRPr lang="en-US" sz="3200" dirty="0" smtClean="0">
              <a:latin typeface="Lucida Std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982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617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4900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Eligibility Determination &amp; Priority of Service Category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995863"/>
            <a:ext cx="8229600" cy="2928018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After customers are determined eligible, they are assigned a priority of service category based on the significance of their disability.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The </a:t>
            </a:r>
            <a:r>
              <a:rPr lang="en-US" dirty="0"/>
              <a:t>priority service category is based on the impact of the disability, not the type of disability. 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41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54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0000"/>
                </a:solidFill>
                <a:latin typeface="Lucida Sans Std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Lucida Sans Std"/>
              </a:rPr>
            </a:br>
            <a:r>
              <a:rPr lang="en-US" sz="4900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The 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6647"/>
            <a:ext cx="8229600" cy="3957063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Order of Selection: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Required </a:t>
            </a:r>
            <a:r>
              <a:rPr lang="en-US" dirty="0"/>
              <a:t>by federal law when DVR does not have sufficient resources to serve all eligible </a:t>
            </a:r>
            <a:r>
              <a:rPr lang="en-US" dirty="0" smtClean="0"/>
              <a:t>customers.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Establishes service priorities </a:t>
            </a:r>
            <a:r>
              <a:rPr lang="en-US" dirty="0"/>
              <a:t>for people who need them </a:t>
            </a:r>
            <a:r>
              <a:rPr lang="en-US" dirty="0" smtClean="0"/>
              <a:t>most.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DVR </a:t>
            </a:r>
            <a:r>
              <a:rPr lang="en-US" dirty="0"/>
              <a:t>serves people with the Most Significant Disabilities </a:t>
            </a:r>
            <a:r>
              <a:rPr lang="en-US" dirty="0" smtClean="0"/>
              <a:t>first.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The remainder of eligible individuals are placed on a </a:t>
            </a:r>
            <a:r>
              <a:rPr lang="en-US" dirty="0" smtClean="0"/>
              <a:t>waitlist </a:t>
            </a:r>
            <a:r>
              <a:rPr lang="en-US" dirty="0"/>
              <a:t>for services until funds become </a:t>
            </a:r>
            <a:r>
              <a:rPr lang="en-US" dirty="0" smtClean="0"/>
              <a:t>available.</a:t>
            </a:r>
            <a:endParaRPr lang="en-US" dirty="0"/>
          </a:p>
          <a:p>
            <a:pPr marL="0"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95" y="1030923"/>
            <a:ext cx="764005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sz="4900" dirty="0" smtClean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Why does DVR have a waitlist and what happens to people placed on it? </a:t>
            </a:r>
            <a:endParaRPr lang="en-US" sz="4900" dirty="0">
              <a:solidFill>
                <a:srgbClr val="D06E17"/>
              </a:solidFill>
              <a:latin typeface="Lucida Sans Std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318309"/>
            <a:ext cx="8229600" cy="328462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 waitlist is a result of a closed priority category or multiple categories.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Customers are released off of the waitlist based on priority category and the date of application for DVR services.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Waitlist customers will receive DVR Information &amp; Referral (I&amp;R) services.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Using </a:t>
            </a:r>
            <a:r>
              <a:rPr lang="en-US" dirty="0"/>
              <a:t>a </a:t>
            </a:r>
            <a:r>
              <a:rPr lang="en-US" dirty="0" smtClean="0"/>
              <a:t>waitlist </a:t>
            </a:r>
            <a:r>
              <a:rPr lang="en-US" dirty="0"/>
              <a:t>is how DVR manages limited </a:t>
            </a:r>
            <a:r>
              <a:rPr lang="en-US" dirty="0" smtClean="0"/>
              <a:t>resources.</a:t>
            </a:r>
            <a:endParaRPr lang="en-US" dirty="0"/>
          </a:p>
          <a:p>
            <a:pPr>
              <a:spcBef>
                <a:spcPts val="0"/>
              </a:spcBef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70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203" y="2191508"/>
            <a:ext cx="8286144" cy="400716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"</a:t>
            </a:r>
            <a:r>
              <a:rPr lang="en-US" b="1" dirty="0"/>
              <a:t>Student with a disability" means an individual with a disability who is:</a:t>
            </a:r>
            <a:endParaRPr lang="en-US" dirty="0"/>
          </a:p>
          <a:p>
            <a:r>
              <a:rPr lang="en-US" dirty="0" smtClean="0"/>
              <a:t>Currently </a:t>
            </a:r>
            <a:r>
              <a:rPr lang="en-US" dirty="0"/>
              <a:t>enrolled in a secondary, postsecondary, or other recognized educational </a:t>
            </a:r>
            <a:r>
              <a:rPr lang="en-US" dirty="0" smtClean="0"/>
              <a:t>program, and</a:t>
            </a:r>
            <a:endParaRPr lang="en-US" dirty="0"/>
          </a:p>
          <a:p>
            <a:r>
              <a:rPr lang="en-US" dirty="0" smtClean="0"/>
              <a:t>Not </a:t>
            </a:r>
            <a:r>
              <a:rPr lang="en-US" dirty="0"/>
              <a:t>younger than </a:t>
            </a:r>
            <a:r>
              <a:rPr lang="en-US" dirty="0" smtClean="0"/>
              <a:t>14 </a:t>
            </a:r>
            <a:r>
              <a:rPr lang="en-US" dirty="0"/>
              <a:t>years of age and not older than </a:t>
            </a:r>
            <a:r>
              <a:rPr lang="en-US" dirty="0" smtClean="0"/>
              <a:t>21 years of age. </a:t>
            </a:r>
          </a:p>
          <a:p>
            <a:r>
              <a:rPr lang="en-US" dirty="0" smtClean="0"/>
              <a:t>Receiving </a:t>
            </a:r>
            <a:r>
              <a:rPr lang="en-US" dirty="0"/>
              <a:t>special education or related services under part B of IDEA or is a student with a disability for the purposes of section 504 of the Rehabilitation Act of 1973, as </a:t>
            </a:r>
            <a:r>
              <a:rPr lang="en-US" dirty="0" smtClean="0"/>
              <a:t>amended.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7203" y="1024445"/>
            <a:ext cx="8584291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Who is a student with a disability?</a:t>
            </a:r>
          </a:p>
        </p:txBody>
      </p:sp>
    </p:spTree>
    <p:extLst>
      <p:ext uri="{BB962C8B-B14F-4D97-AF65-F5344CB8AC3E}">
        <p14:creationId xmlns:p14="http://schemas.microsoft.com/office/powerpoint/2010/main" val="194556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1646"/>
            <a:ext cx="8229600" cy="106378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</a:rPr>
              <a:t>Pre-Employment Transition Services (Pre-ETS)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Job Exploration</a:t>
            </a:r>
          </a:p>
          <a:p>
            <a:r>
              <a:rPr lang="en-US" dirty="0" smtClean="0"/>
              <a:t>Work Readiness</a:t>
            </a:r>
          </a:p>
          <a:p>
            <a:r>
              <a:rPr lang="en-US" dirty="0" smtClean="0"/>
              <a:t>Work-based Learning</a:t>
            </a:r>
          </a:p>
          <a:p>
            <a:r>
              <a:rPr lang="en-US" dirty="0" smtClean="0"/>
              <a:t>Counseling on post-secondary opportunities</a:t>
            </a:r>
          </a:p>
          <a:p>
            <a:r>
              <a:rPr lang="en-US" dirty="0" smtClean="0"/>
              <a:t>Self-Advocacy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46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928" y="3068053"/>
            <a:ext cx="8229600" cy="357931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Pre-employment </a:t>
            </a:r>
            <a:r>
              <a:rPr lang="en-US" dirty="0"/>
              <a:t>transition </a:t>
            </a:r>
            <a:r>
              <a:rPr lang="en-US" dirty="0" smtClean="0"/>
              <a:t>services will continue to be offered to potentially eligible students.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If a student with a disability receives Pre-ETS </a:t>
            </a:r>
            <a:r>
              <a:rPr lang="en-US" b="1" dirty="0"/>
              <a:t>prior to being determined eligible</a:t>
            </a:r>
            <a:r>
              <a:rPr lang="en-US" dirty="0"/>
              <a:t> for </a:t>
            </a:r>
            <a:r>
              <a:rPr lang="en-US" dirty="0" smtClean="0"/>
              <a:t>DVR, the student </a:t>
            </a:r>
            <a:r>
              <a:rPr lang="en-US" b="1" dirty="0"/>
              <a:t>CAN </a:t>
            </a:r>
            <a:r>
              <a:rPr lang="en-US" dirty="0"/>
              <a:t>continue to receive </a:t>
            </a:r>
            <a:r>
              <a:rPr lang="en-US" dirty="0" smtClean="0"/>
              <a:t>Pre-ETS if </a:t>
            </a:r>
            <a:r>
              <a:rPr lang="en-US" dirty="0"/>
              <a:t>they are placed on the statewide </a:t>
            </a:r>
            <a:r>
              <a:rPr lang="en-US" dirty="0" smtClean="0"/>
              <a:t>waitlist.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If </a:t>
            </a:r>
            <a:r>
              <a:rPr lang="en-US" dirty="0"/>
              <a:t>a student is determined </a:t>
            </a:r>
            <a:r>
              <a:rPr lang="en-US" b="1" dirty="0"/>
              <a:t>ineligible</a:t>
            </a:r>
            <a:r>
              <a:rPr lang="en-US" dirty="0"/>
              <a:t> for DVR services, they can no longer receive </a:t>
            </a:r>
            <a:r>
              <a:rPr lang="en-US" dirty="0" smtClean="0"/>
              <a:t>Pre-ETS.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7204" y="1265077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Pre-Employment Transition Services (</a:t>
            </a:r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Pre-ETS) under an Order of Selection</a:t>
            </a:r>
          </a:p>
        </p:txBody>
      </p:sp>
    </p:spTree>
    <p:extLst>
      <p:ext uri="{BB962C8B-B14F-4D97-AF65-F5344CB8AC3E}">
        <p14:creationId xmlns:p14="http://schemas.microsoft.com/office/powerpoint/2010/main" val="98707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821" y="2861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0000"/>
                </a:solidFill>
                <a:latin typeface="Lucida Sans Std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Lucida Sans Std"/>
              </a:rPr>
            </a:br>
            <a:r>
              <a:rPr lang="en-US" sz="4900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The 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79" y="1520792"/>
            <a:ext cx="8504779" cy="620181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D06E17"/>
                </a:solidFill>
              </a:rPr>
              <a:t>Individualized Plan </a:t>
            </a:r>
            <a:r>
              <a:rPr lang="en-US" b="1" dirty="0">
                <a:solidFill>
                  <a:srgbClr val="D06E17"/>
                </a:solidFill>
              </a:rPr>
              <a:t>for Employment </a:t>
            </a:r>
            <a:r>
              <a:rPr lang="en-US" b="1" dirty="0" smtClean="0">
                <a:solidFill>
                  <a:srgbClr val="D06E17"/>
                </a:solidFill>
              </a:rPr>
              <a:t>(IPE):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D06E17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The DVR counselor offers ongoing counseling, guidance, and support </a:t>
            </a:r>
            <a:r>
              <a:rPr lang="en-US" sz="2400" dirty="0" smtClean="0"/>
              <a:t>throughout the vocational process, which </a:t>
            </a:r>
            <a:r>
              <a:rPr lang="en-US" sz="2400" dirty="0"/>
              <a:t>may include: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Selecting </a:t>
            </a:r>
            <a:r>
              <a:rPr lang="en-US" sz="2400" dirty="0"/>
              <a:t>a job </a:t>
            </a:r>
            <a:r>
              <a:rPr lang="en-US" sz="2400" dirty="0" smtClean="0"/>
              <a:t>goal </a:t>
            </a: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 smtClean="0"/>
              <a:t>Writing </a:t>
            </a:r>
            <a:r>
              <a:rPr lang="en-US" sz="2400" dirty="0"/>
              <a:t>a plan that outlines </a:t>
            </a:r>
            <a:r>
              <a:rPr lang="en-US" sz="2400" dirty="0" smtClean="0"/>
              <a:t>steps </a:t>
            </a:r>
            <a:r>
              <a:rPr lang="en-US" sz="2400" dirty="0"/>
              <a:t>and services </a:t>
            </a:r>
            <a:r>
              <a:rPr lang="en-US" sz="2400" dirty="0" smtClean="0"/>
              <a:t>needed </a:t>
            </a:r>
            <a:r>
              <a:rPr lang="en-US" sz="2400" dirty="0"/>
              <a:t>to reach </a:t>
            </a:r>
            <a:r>
              <a:rPr lang="en-US" sz="2400" dirty="0" smtClean="0"/>
              <a:t>a </a:t>
            </a:r>
            <a:r>
              <a:rPr lang="en-US" sz="2400" dirty="0"/>
              <a:t>job </a:t>
            </a:r>
            <a:r>
              <a:rPr lang="en-US" sz="2400" dirty="0" smtClean="0"/>
              <a:t>goal, </a:t>
            </a:r>
            <a:r>
              <a:rPr lang="en-US" sz="2400" dirty="0"/>
              <a:t>and 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Beginning </a:t>
            </a:r>
            <a:r>
              <a:rPr lang="en-US" sz="2400" dirty="0"/>
              <a:t>to work on the activities outlined in </a:t>
            </a:r>
            <a:r>
              <a:rPr lang="en-US" sz="2400" dirty="0" smtClean="0"/>
              <a:t>the </a:t>
            </a:r>
            <a:r>
              <a:rPr lang="en-US" sz="2400" dirty="0"/>
              <a:t>plan </a:t>
            </a:r>
            <a:r>
              <a:rPr lang="en-US" sz="2400" dirty="0" smtClean="0"/>
              <a:t>may </a:t>
            </a:r>
            <a:r>
              <a:rPr lang="en-US" sz="2400" dirty="0"/>
              <a:t>include: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i="1" dirty="0" smtClean="0"/>
              <a:t>Training </a:t>
            </a:r>
            <a:r>
              <a:rPr lang="en-US" sz="2400" i="1" dirty="0"/>
              <a:t>and </a:t>
            </a:r>
            <a:r>
              <a:rPr lang="en-US" sz="2400" i="1" dirty="0" smtClean="0"/>
              <a:t>Education, Conducting </a:t>
            </a:r>
            <a:r>
              <a:rPr lang="en-US" sz="2400" i="1" dirty="0"/>
              <a:t>a job </a:t>
            </a:r>
            <a:r>
              <a:rPr lang="en-US" sz="2400" i="1" dirty="0" smtClean="0"/>
              <a:t>search, Researching </a:t>
            </a:r>
            <a:r>
              <a:rPr lang="en-US" sz="2400" i="1" dirty="0"/>
              <a:t>job-related resources and </a:t>
            </a:r>
            <a:r>
              <a:rPr lang="en-US" sz="2400" i="1" dirty="0" smtClean="0"/>
              <a:t>referrals, Job </a:t>
            </a:r>
            <a:r>
              <a:rPr lang="en-US" sz="2400" i="1" dirty="0"/>
              <a:t>search </a:t>
            </a:r>
            <a:r>
              <a:rPr lang="en-US" sz="2400" i="1" dirty="0" smtClean="0"/>
              <a:t>training, Resume </a:t>
            </a:r>
            <a:r>
              <a:rPr lang="en-US" sz="2400" i="1" dirty="0"/>
              <a:t>and interview </a:t>
            </a:r>
            <a:r>
              <a:rPr lang="en-US" sz="2400" i="1" dirty="0" smtClean="0"/>
              <a:t>techniques, Job </a:t>
            </a:r>
            <a:r>
              <a:rPr lang="en-US" sz="2400" i="1" dirty="0"/>
              <a:t>placement </a:t>
            </a:r>
            <a:r>
              <a:rPr lang="en-US" sz="2400" i="1" dirty="0" smtClean="0"/>
              <a:t>assistance, Support </a:t>
            </a:r>
            <a:r>
              <a:rPr lang="en-US" sz="2400" i="1" dirty="0"/>
              <a:t>in keeping a job </a:t>
            </a:r>
          </a:p>
        </p:txBody>
      </p:sp>
    </p:spTree>
    <p:extLst>
      <p:ext uri="{BB962C8B-B14F-4D97-AF65-F5344CB8AC3E}">
        <p14:creationId xmlns:p14="http://schemas.microsoft.com/office/powerpoint/2010/main" val="296706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6649"/>
            <a:ext cx="8229600" cy="1280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Supported Employment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6809"/>
            <a:ext cx="8229600" cy="3882991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D06E17"/>
                </a:solidFill>
              </a:rPr>
              <a:t>Supported Employment Services include:</a:t>
            </a:r>
            <a:endParaRPr lang="en-US" dirty="0">
              <a:solidFill>
                <a:srgbClr val="D06E17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 smtClean="0"/>
              <a:t>Competitive and integrated employment, including customized employment.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Time limited support services (intensive training services) provided by DVR.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Long-term supports (extended services) are required for the individual to maintain employment over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90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48" y="644894"/>
            <a:ext cx="8229600" cy="134753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Lucida Sans Std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Lucida Sans Std"/>
              </a:rPr>
            </a:br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The 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186"/>
            <a:ext cx="8229600" cy="392197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D06E17"/>
                </a:solidFill>
              </a:rPr>
              <a:t>Successfully Employed: </a:t>
            </a:r>
            <a:endParaRPr lang="en-US" dirty="0">
              <a:solidFill>
                <a:srgbClr val="D06E17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 smtClean="0"/>
              <a:t>After successful job placement occurs, </a:t>
            </a:r>
            <a:r>
              <a:rPr lang="en-US" dirty="0"/>
              <a:t>DVR will maintain contact </a:t>
            </a:r>
            <a:r>
              <a:rPr lang="en-US" dirty="0" smtClean="0"/>
              <a:t>for </a:t>
            </a:r>
            <a:r>
              <a:rPr lang="en-US" dirty="0"/>
              <a:t>at least 90 days to make sure the job is a good </a:t>
            </a:r>
            <a:r>
              <a:rPr lang="en-US" dirty="0" smtClean="0"/>
              <a:t>match.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After </a:t>
            </a:r>
            <a:r>
              <a:rPr lang="en-US" dirty="0"/>
              <a:t>90 days, if </a:t>
            </a:r>
            <a:r>
              <a:rPr lang="en-US" dirty="0" smtClean="0"/>
              <a:t>the individual is </a:t>
            </a:r>
            <a:r>
              <a:rPr lang="en-US" dirty="0"/>
              <a:t>doing well on the job and no other services are needed, </a:t>
            </a:r>
            <a:r>
              <a:rPr lang="en-US" dirty="0" smtClean="0"/>
              <a:t>the case is closed as successfully rehabilitated.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6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274"/>
            <a:ext cx="8229600" cy="924025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0000"/>
                </a:solidFill>
                <a:latin typeface="Lucida Sans Std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Lucida Sans Std"/>
              </a:rPr>
            </a:br>
            <a:r>
              <a:rPr lang="en-US" sz="4900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The Rehabilitation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2686"/>
            <a:ext cx="8229600" cy="388347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Post Employment Services (PES):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If brief assistance is needed </a:t>
            </a:r>
            <a:r>
              <a:rPr lang="en-US" dirty="0"/>
              <a:t>after a case is closed as successfully employed, DVR can reopen the case and provide assistance to help </a:t>
            </a:r>
            <a:r>
              <a:rPr lang="en-US" dirty="0" smtClean="0"/>
              <a:t>keep a </a:t>
            </a:r>
            <a:r>
              <a:rPr lang="en-US" dirty="0"/>
              <a:t>job, or assist </a:t>
            </a:r>
            <a:r>
              <a:rPr lang="en-US" dirty="0" smtClean="0"/>
              <a:t>with </a:t>
            </a:r>
            <a:r>
              <a:rPr lang="en-US" dirty="0"/>
              <a:t>reapplying for DVR services. </a:t>
            </a:r>
          </a:p>
        </p:txBody>
      </p:sp>
    </p:spTree>
    <p:extLst>
      <p:ext uri="{BB962C8B-B14F-4D97-AF65-F5344CB8AC3E}">
        <p14:creationId xmlns:p14="http://schemas.microsoft.com/office/powerpoint/2010/main" val="91689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1145"/>
            <a:ext cx="8229600" cy="1566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Services Available from DVR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3317"/>
            <a:ext cx="8229600" cy="3984859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D06E17"/>
                </a:solidFill>
              </a:rPr>
              <a:t>What types of services does DVR offer? </a:t>
            </a:r>
            <a:endParaRPr lang="en-US" b="1" dirty="0" smtClean="0">
              <a:solidFill>
                <a:srgbClr val="D06E17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D06E17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 smtClean="0"/>
              <a:t>Variety </a:t>
            </a:r>
            <a:r>
              <a:rPr lang="en-US" dirty="0"/>
              <a:t>of services to assist people with disabilities to prepare for, </a:t>
            </a:r>
            <a:r>
              <a:rPr lang="en-US" dirty="0" smtClean="0"/>
              <a:t>obtain, </a:t>
            </a:r>
            <a:r>
              <a:rPr lang="en-US" dirty="0"/>
              <a:t>and keep </a:t>
            </a:r>
            <a:r>
              <a:rPr lang="en-US" dirty="0" smtClean="0"/>
              <a:t>jobs.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Depends </a:t>
            </a:r>
            <a:r>
              <a:rPr lang="en-US" dirty="0"/>
              <a:t>on </a:t>
            </a:r>
            <a:r>
              <a:rPr lang="en-US" dirty="0" smtClean="0"/>
              <a:t>individual </a:t>
            </a:r>
            <a:r>
              <a:rPr lang="en-US" dirty="0"/>
              <a:t>needs and </a:t>
            </a:r>
            <a:r>
              <a:rPr lang="en-US" dirty="0" smtClean="0"/>
              <a:t>circumstances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Information </a:t>
            </a:r>
            <a:r>
              <a:rPr lang="en-US" dirty="0"/>
              <a:t>necessary to assist </a:t>
            </a:r>
            <a:r>
              <a:rPr lang="en-US" dirty="0" smtClean="0"/>
              <a:t>in </a:t>
            </a:r>
            <a:r>
              <a:rPr lang="en-US" dirty="0"/>
              <a:t>deciding which services </a:t>
            </a:r>
            <a:r>
              <a:rPr lang="en-US" dirty="0" smtClean="0"/>
              <a:t>are needed </a:t>
            </a:r>
            <a:r>
              <a:rPr lang="en-US" dirty="0"/>
              <a:t>to reach </a:t>
            </a:r>
            <a:r>
              <a:rPr lang="en-US" dirty="0" smtClean="0"/>
              <a:t>desired </a:t>
            </a:r>
            <a:r>
              <a:rPr lang="en-US" dirty="0"/>
              <a:t>job </a:t>
            </a:r>
            <a:r>
              <a:rPr lang="en-US" dirty="0" smtClean="0"/>
              <a:t>goals.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5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630559"/>
            <a:ext cx="8229600" cy="1143000"/>
          </a:xfrm>
        </p:spPr>
        <p:txBody>
          <a:bodyPr>
            <a:normAutofit/>
          </a:bodyPr>
          <a:lstStyle/>
          <a:p>
            <a:r>
              <a:rPr lang="en-US" sz="4900" dirty="0">
                <a:solidFill>
                  <a:srgbClr val="D06E17"/>
                </a:solidFill>
                <a:ea typeface="+mn-ea"/>
                <a:cs typeface="+mn-cs"/>
              </a:rPr>
              <a:t>Examples of services include: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430" y="1744959"/>
            <a:ext cx="7588089" cy="3334837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For more information, click on the hyperlinks below:</a:t>
            </a:r>
            <a:endParaRPr lang="en-US" dirty="0" smtClean="0">
              <a:hlinkClick r:id="rId3" action="ppaction://hlinksldjump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hlinkClick r:id="rId3" action="ppaction://hlinksldjump"/>
              </a:rPr>
              <a:t>Assessment services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hlinkClick r:id="rId4" action="ppaction://hlinksldjump"/>
              </a:rPr>
              <a:t>Benefit planning services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hlinkClick r:id="rId5" action="ppaction://hlinksldjump"/>
              </a:rPr>
              <a:t>Counseling and guidance services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hlinkClick r:id="rId6" action="ppaction://hlinksldjump"/>
              </a:rPr>
              <a:t>Independent living services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hlinkClick r:id="rId7" action="ppaction://hlinksldjump"/>
              </a:rPr>
              <a:t>Assistive technology services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>
                <a:hlinkClick r:id="rId8" action="ppaction://hlinksldjump"/>
              </a:rPr>
              <a:t>Training </a:t>
            </a:r>
            <a:r>
              <a:rPr lang="en-US" dirty="0" smtClean="0">
                <a:hlinkClick r:id="rId8" action="ppaction://hlinksldjump"/>
              </a:rPr>
              <a:t>services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>
                <a:hlinkClick r:id="rId9" action="ppaction://hlinksldjump"/>
              </a:rPr>
              <a:t>Pre-employment services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9" action="ppaction://hlinksldjump"/>
              </a:rPr>
              <a:t>Job placement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9488" y="5851271"/>
            <a:ext cx="8904188" cy="984885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Note: </a:t>
            </a:r>
            <a:r>
              <a:rPr lang="en-US" sz="2000" dirty="0" smtClean="0"/>
              <a:t>For </a:t>
            </a:r>
            <a:r>
              <a:rPr lang="en-US" sz="2000" dirty="0"/>
              <a:t>a complete list of VR Services, please refer to the DVR Customer </a:t>
            </a:r>
            <a:r>
              <a:rPr lang="en-US" sz="2000" dirty="0" smtClean="0"/>
              <a:t>Handbook DSHS Publication No. 22-1629 </a:t>
            </a:r>
            <a:r>
              <a:rPr lang="en-US" sz="2000" dirty="0"/>
              <a:t>or </a:t>
            </a:r>
            <a:r>
              <a:rPr lang="en-US" sz="2000" dirty="0" smtClean="0"/>
              <a:t>visit: </a:t>
            </a:r>
            <a:r>
              <a:rPr lang="en-US" dirty="0">
                <a:solidFill>
                  <a:srgbClr val="D06E17"/>
                </a:solidFill>
                <a:hlinkClick r:id="rId10"/>
              </a:rPr>
              <a:t>https://</a:t>
            </a:r>
            <a:r>
              <a:rPr lang="en-US" dirty="0" smtClean="0">
                <a:solidFill>
                  <a:srgbClr val="D06E17"/>
                </a:solidFill>
                <a:hlinkClick r:id="rId10"/>
              </a:rPr>
              <a:t>www.dshs.wa.gov/sites/default/files/SESA/publications/documents/22-1629.pdf</a:t>
            </a:r>
            <a:r>
              <a:rPr lang="en-US" dirty="0" smtClean="0">
                <a:solidFill>
                  <a:srgbClr val="D06E17"/>
                </a:solidFill>
              </a:rPr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3554570" y="2337747"/>
            <a:ext cx="29999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Note: to expand the PPT sections regarding </a:t>
            </a:r>
            <a:r>
              <a:rPr lang="en-US" dirty="0" smtClean="0"/>
              <a:t>DVR services, </a:t>
            </a:r>
            <a:r>
              <a:rPr lang="en-US" dirty="0"/>
              <a:t>click </a:t>
            </a:r>
            <a:r>
              <a:rPr lang="en-US" dirty="0" smtClean="0"/>
              <a:t>each service topic </a:t>
            </a:r>
            <a:r>
              <a:rPr lang="en-US" dirty="0"/>
              <a:t>while PPT is in slide show mode</a:t>
            </a:r>
          </a:p>
        </p:txBody>
      </p:sp>
    </p:spTree>
    <p:extLst>
      <p:ext uri="{BB962C8B-B14F-4D97-AF65-F5344CB8AC3E}">
        <p14:creationId xmlns:p14="http://schemas.microsoft.com/office/powerpoint/2010/main" val="425804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08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D06E17"/>
                </a:solidFill>
                <a:latin typeface="Lucida Sans Std"/>
                <a:ea typeface="+mn-ea"/>
                <a:cs typeface="+mn-cs"/>
              </a:rPr>
              <a:t>Customer Rights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2568"/>
            <a:ext cx="8229600" cy="362359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DVR wants to see everyone reach their employment goals. </a:t>
            </a:r>
            <a:r>
              <a:rPr lang="en-US" dirty="0"/>
              <a:t>Customers have rights and resources to help them resolve disputes if </a:t>
            </a:r>
            <a:r>
              <a:rPr lang="en-US" dirty="0" smtClean="0"/>
              <a:t>needed.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1446" y="5096207"/>
            <a:ext cx="8045354" cy="156966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Note</a:t>
            </a:r>
            <a:r>
              <a:rPr lang="en-US" sz="2400" dirty="0" smtClean="0"/>
              <a:t>: a DVR Customer Rights brochure may be requested to provide information regarding the available complaint resolution </a:t>
            </a:r>
            <a:r>
              <a:rPr lang="en-US" sz="2400" dirty="0"/>
              <a:t>options or visit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www.dshs.wa.gov/office-of-the-secretary/resolving-concerns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58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600200"/>
            <a:ext cx="3733799" cy="3352800"/>
          </a:xfrm>
        </p:spPr>
        <p:txBody>
          <a:bodyPr>
            <a:noAutofit/>
          </a:bodyPr>
          <a:lstStyle/>
          <a:p>
            <a:r>
              <a:rPr lang="en-US" altLang="en-US" b="1" dirty="0" smtClean="0"/>
              <a:t>Developmental Disabilities Administration</a:t>
            </a:r>
            <a:br>
              <a:rPr lang="en-US" altLang="en-US" b="1" dirty="0" smtClean="0"/>
            </a:br>
            <a:r>
              <a:rPr lang="en-US" altLang="en-US" b="1" dirty="0" smtClean="0"/>
              <a:t>(DDA)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78" y="813250"/>
            <a:ext cx="4357026" cy="505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DDA?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142509" cy="4525963"/>
          </a:xfrm>
        </p:spPr>
        <p:txBody>
          <a:bodyPr>
            <a:normAutofit fontScale="92500" lnSpcReduction="10000"/>
          </a:bodyPr>
          <a:lstStyle/>
          <a:p>
            <a:pPr lvl="0">
              <a:defRPr/>
            </a:pPr>
            <a:r>
              <a:rPr lang="en-US" sz="4000" b="1" i="1" dirty="0">
                <a:solidFill>
                  <a:sysClr val="windowText" lastClr="000000"/>
                </a:solidFill>
              </a:rPr>
              <a:t>D</a:t>
            </a:r>
            <a:r>
              <a:rPr lang="en-US" i="1" dirty="0">
                <a:solidFill>
                  <a:sysClr val="windowText" lastClr="000000"/>
                </a:solidFill>
              </a:rPr>
              <a:t>evelopmental </a:t>
            </a:r>
            <a:r>
              <a:rPr lang="en-US" sz="4000" b="1" i="1" dirty="0">
                <a:solidFill>
                  <a:sysClr val="windowText" lastClr="000000"/>
                </a:solidFill>
              </a:rPr>
              <a:t>D</a:t>
            </a:r>
            <a:r>
              <a:rPr lang="en-US" i="1" dirty="0">
                <a:solidFill>
                  <a:sysClr val="windowText" lastClr="000000"/>
                </a:solidFill>
              </a:rPr>
              <a:t>isabilities</a:t>
            </a:r>
            <a:r>
              <a:rPr lang="en-US" b="1" i="1" dirty="0">
                <a:solidFill>
                  <a:sysClr val="windowText" lastClr="000000"/>
                </a:solidFill>
              </a:rPr>
              <a:t> </a:t>
            </a:r>
            <a:r>
              <a:rPr lang="en-US" sz="4000" b="1" i="1" dirty="0">
                <a:solidFill>
                  <a:sysClr val="windowText" lastClr="000000"/>
                </a:solidFill>
              </a:rPr>
              <a:t>A</a:t>
            </a:r>
            <a:r>
              <a:rPr lang="en-US" i="1" dirty="0">
                <a:solidFill>
                  <a:sysClr val="windowText" lastClr="000000"/>
                </a:solidFill>
              </a:rPr>
              <a:t>dministration:</a:t>
            </a:r>
          </a:p>
          <a:p>
            <a:pPr marL="0" lvl="0" indent="0">
              <a:buNone/>
              <a:defRPr/>
            </a:pPr>
            <a:endParaRPr lang="en-US" dirty="0">
              <a:solidFill>
                <a:sysClr val="windowText" lastClr="000000"/>
              </a:solidFill>
            </a:endParaRPr>
          </a:p>
          <a:p>
            <a:pPr marL="0" lvl="0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</a:rPr>
              <a:t>The main door to services for individuals with intellectual/developmental disabilities</a:t>
            </a:r>
          </a:p>
          <a:p>
            <a:pPr marL="457200" lvl="1" indent="0">
              <a:buNone/>
              <a:defRPr/>
            </a:pPr>
            <a:endParaRPr lang="en-US" dirty="0">
              <a:solidFill>
                <a:sysClr val="windowText" lastClr="000000"/>
              </a:solidFill>
            </a:endParaRPr>
          </a:p>
          <a:p>
            <a:endParaRPr lang="en-US" dirty="0"/>
          </a:p>
        </p:txBody>
      </p:sp>
      <p:pic>
        <p:nvPicPr>
          <p:cNvPr id="4" name="Picture 12" descr="C:\Users\doylet\AppData\Local\Microsoft\Windows\INetCache\IE\6YV1GP0J\Emergency_door_icon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60" y="1967110"/>
            <a:ext cx="3733800" cy="379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1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Developmental Disability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6080"/>
            <a:ext cx="8229600" cy="3657600"/>
          </a:xfrm>
        </p:spPr>
        <p:txBody>
          <a:bodyPr>
            <a:normAutofit/>
          </a:bodyPr>
          <a:lstStyle/>
          <a:p>
            <a:pPr marL="0" lvl="0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</a:rPr>
              <a:t>The disability must:</a:t>
            </a:r>
          </a:p>
          <a:p>
            <a:pPr lvl="0">
              <a:defRPr/>
            </a:pPr>
            <a:r>
              <a:rPr lang="en-US" dirty="0">
                <a:solidFill>
                  <a:sysClr val="windowText" lastClr="000000"/>
                </a:solidFill>
              </a:rPr>
              <a:t>Originate before the individual turns </a:t>
            </a:r>
            <a:r>
              <a:rPr lang="en-US" b="1" dirty="0">
                <a:solidFill>
                  <a:sysClr val="windowText" lastClr="000000"/>
                </a:solidFill>
              </a:rPr>
              <a:t>18 </a:t>
            </a:r>
          </a:p>
          <a:p>
            <a:pPr lvl="0">
              <a:defRPr/>
            </a:pPr>
            <a:r>
              <a:rPr lang="en-US" b="1" dirty="0">
                <a:solidFill>
                  <a:sysClr val="windowText" lastClr="000000"/>
                </a:solidFill>
              </a:rPr>
              <a:t>Continue</a:t>
            </a:r>
            <a:r>
              <a:rPr lang="en-US" dirty="0">
                <a:solidFill>
                  <a:sysClr val="windowText" lastClr="000000"/>
                </a:solidFill>
              </a:rPr>
              <a:t> or be </a:t>
            </a:r>
            <a:r>
              <a:rPr lang="en-US" b="1" dirty="0">
                <a:solidFill>
                  <a:sysClr val="windowText" lastClr="000000"/>
                </a:solidFill>
              </a:rPr>
              <a:t>expected to continue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b="1" dirty="0">
                <a:solidFill>
                  <a:sysClr val="windowText" lastClr="000000"/>
                </a:solidFill>
              </a:rPr>
              <a:t>indefinitely</a:t>
            </a:r>
            <a:r>
              <a:rPr lang="en-US" dirty="0">
                <a:solidFill>
                  <a:sysClr val="windowText" lastClr="000000"/>
                </a:solidFill>
              </a:rPr>
              <a:t>, and </a:t>
            </a:r>
          </a:p>
          <a:p>
            <a:pPr lvl="0">
              <a:defRPr/>
            </a:pPr>
            <a:r>
              <a:rPr lang="en-US" dirty="0">
                <a:solidFill>
                  <a:sysClr val="windowText" lastClr="000000"/>
                </a:solidFill>
              </a:rPr>
              <a:t>Constitute a </a:t>
            </a:r>
            <a:r>
              <a:rPr lang="en-US" b="1" dirty="0">
                <a:solidFill>
                  <a:sysClr val="windowText" lastClr="000000"/>
                </a:solidFill>
              </a:rPr>
              <a:t>substantial limitation</a:t>
            </a:r>
            <a:r>
              <a:rPr lang="en-US" dirty="0">
                <a:solidFill>
                  <a:sysClr val="windowText" lastClr="000000"/>
                </a:solidFill>
              </a:rPr>
              <a:t> to the individual.  </a:t>
            </a:r>
          </a:p>
          <a:p>
            <a:pPr lvl="0">
              <a:defRPr/>
            </a:pPr>
            <a:endParaRPr lang="en-US" dirty="0">
              <a:solidFill>
                <a:sysClr val="windowText" lastClr="000000"/>
              </a:solidFill>
            </a:endParaRPr>
          </a:p>
          <a:p>
            <a:pPr lvl="0">
              <a:defRPr/>
            </a:pPr>
            <a:endParaRPr lang="en-US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2" descr="C:\Users\doylet\AppData\Local\Microsoft\Windows\INetCache\IE\6YV1GP0J\disabilities[1]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008" y="1610678"/>
            <a:ext cx="3809432" cy="160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26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0520" y="987552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Things to Know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2336" y="2554134"/>
            <a:ext cx="8229600" cy="40353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Must be a </a:t>
            </a:r>
            <a:r>
              <a:rPr lang="en-US" b="1" dirty="0"/>
              <a:t>R</a:t>
            </a:r>
            <a:r>
              <a:rPr lang="en-US" b="1" dirty="0" smtClean="0"/>
              <a:t>esident of the State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Must have a </a:t>
            </a:r>
            <a:r>
              <a:rPr lang="en-US" b="1" dirty="0"/>
              <a:t>Q</a:t>
            </a:r>
            <a:r>
              <a:rPr lang="en-US" b="1" dirty="0" smtClean="0"/>
              <a:t>ualifying </a:t>
            </a:r>
            <a:r>
              <a:rPr lang="en-US" b="1" dirty="0"/>
              <a:t>C</a:t>
            </a:r>
            <a:r>
              <a:rPr lang="en-US" b="1" dirty="0" smtClean="0"/>
              <a:t>ondition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FF00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Being </a:t>
            </a:r>
            <a:r>
              <a:rPr lang="en-US" b="1" dirty="0"/>
              <a:t>E</a:t>
            </a:r>
            <a:r>
              <a:rPr lang="en-US" b="1" dirty="0" smtClean="0"/>
              <a:t>ligible </a:t>
            </a:r>
            <a:r>
              <a:rPr lang="en-US" b="1" dirty="0"/>
              <a:t>D</a:t>
            </a:r>
            <a:r>
              <a:rPr lang="en-US" b="1" dirty="0" smtClean="0"/>
              <a:t>oes </a:t>
            </a:r>
            <a:r>
              <a:rPr lang="en-US" b="1" dirty="0"/>
              <a:t>N</a:t>
            </a:r>
            <a:r>
              <a:rPr lang="en-US" b="1" dirty="0" smtClean="0"/>
              <a:t>ot </a:t>
            </a:r>
            <a:r>
              <a:rPr lang="en-US" b="1" dirty="0"/>
              <a:t>A</a:t>
            </a:r>
            <a:r>
              <a:rPr lang="en-US" b="1" dirty="0" smtClean="0"/>
              <a:t>utomatically </a:t>
            </a:r>
            <a:r>
              <a:rPr lang="en-US" b="1" dirty="0"/>
              <a:t>R</a:t>
            </a:r>
            <a:r>
              <a:rPr lang="en-US" b="1" dirty="0" smtClean="0"/>
              <a:t>esult in Enrollment into services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Must attempt </a:t>
            </a:r>
            <a:r>
              <a:rPr lang="en-US" dirty="0"/>
              <a:t>to access private insurance/Medicaid prior to DDA services</a:t>
            </a:r>
            <a:endParaRPr lang="en-US" b="1" dirty="0"/>
          </a:p>
        </p:txBody>
      </p:sp>
      <p:pic>
        <p:nvPicPr>
          <p:cNvPr id="6146" name="Picture 2" descr="C:\Users\doylet\AppData\Local\Microsoft\Windows\INetCache\IE\6YV1GP0J\worldcafe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953" y="899088"/>
            <a:ext cx="2276856" cy="365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5280" y="95739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 Documentation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554541"/>
            <a:ext cx="8229600" cy="3175699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Evidence </a:t>
            </a:r>
            <a:r>
              <a:rPr lang="en-US" dirty="0">
                <a:solidFill>
                  <a:prstClr val="black"/>
                </a:solidFill>
              </a:rPr>
              <a:t>of </a:t>
            </a:r>
            <a:r>
              <a:rPr lang="en-US" b="1" dirty="0">
                <a:solidFill>
                  <a:prstClr val="black"/>
                </a:solidFill>
              </a:rPr>
              <a:t>S</a:t>
            </a:r>
            <a:r>
              <a:rPr lang="en-US" b="1" dirty="0" smtClean="0">
                <a:solidFill>
                  <a:prstClr val="black"/>
                </a:solidFill>
              </a:rPr>
              <a:t>ubstantial </a:t>
            </a:r>
            <a:r>
              <a:rPr lang="en-US" b="1" dirty="0">
                <a:solidFill>
                  <a:prstClr val="black"/>
                </a:solidFill>
              </a:rPr>
              <a:t>L</a:t>
            </a:r>
            <a:r>
              <a:rPr lang="en-US" b="1" dirty="0" smtClean="0">
                <a:solidFill>
                  <a:prstClr val="black"/>
                </a:solidFill>
              </a:rPr>
              <a:t>imitations</a:t>
            </a:r>
            <a:endParaRPr lang="en-US" b="1" dirty="0">
              <a:solidFill>
                <a:prstClr val="black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IQ scores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Physical assistance needs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Adaptive functioning test scores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2" name="Picture 4" descr="C:\Users\doylet\AppData\Local\Microsoft\Windows\INetCache\IE\6YV1GP0J\documents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8399">
            <a:off x="6778593" y="679868"/>
            <a:ext cx="2310697" cy="215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Eligibility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idx="1"/>
          </p:nvPr>
        </p:nvSpPr>
        <p:spPr>
          <a:xfrm>
            <a:off x="286512" y="1989138"/>
            <a:ext cx="6041136" cy="4582351"/>
          </a:xfrm>
        </p:spPr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definition of </a:t>
            </a:r>
            <a:r>
              <a:rPr lang="en-US" dirty="0" smtClean="0"/>
              <a:t>a </a:t>
            </a:r>
            <a:r>
              <a:rPr lang="en-US" dirty="0"/>
              <a:t>developmental disability is:</a:t>
            </a:r>
          </a:p>
          <a:p>
            <a:pPr marL="457200" lvl="1" indent="0">
              <a:buNone/>
            </a:pPr>
            <a:r>
              <a:rPr lang="en-US" dirty="0"/>
              <a:t>A disability attributable to:</a:t>
            </a:r>
          </a:p>
          <a:p>
            <a:pPr lvl="2"/>
            <a:r>
              <a:rPr lang="en-US" dirty="0"/>
              <a:t>Intellectual Disability;</a:t>
            </a:r>
          </a:p>
          <a:p>
            <a:pPr lvl="2"/>
            <a:r>
              <a:rPr lang="en-US" dirty="0"/>
              <a:t>Cerebral Palsy;</a:t>
            </a:r>
          </a:p>
          <a:p>
            <a:pPr lvl="2"/>
            <a:r>
              <a:rPr lang="en-US" dirty="0"/>
              <a:t>Epilepsy;</a:t>
            </a:r>
          </a:p>
          <a:p>
            <a:pPr lvl="2"/>
            <a:r>
              <a:rPr lang="en-US" dirty="0"/>
              <a:t>Autism; or</a:t>
            </a:r>
          </a:p>
          <a:p>
            <a:pPr lvl="2"/>
            <a:r>
              <a:rPr lang="en-US" dirty="0"/>
              <a:t>Another neurological or other condition similar to intellectual disability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8194" name="Picture 2" descr="C:\Users\doylet\AppData\Local\Microsoft\Windows\INetCache\IE\6YV1GP0J\istock_000010466267small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328" y="1449226"/>
            <a:ext cx="3742944" cy="337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69582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and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Eligibility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12270"/>
            <a:ext cx="777466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doylet\AppData\Local\Microsoft\Windows\INetCache\IE\DWV635MY\Life-stages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869894"/>
            <a:ext cx="1930400" cy="134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59854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Expiration and Reviews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140014"/>
            <a:ext cx="82296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Children’s eligibility expires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On the 4</a:t>
            </a:r>
            <a:r>
              <a:rPr lang="en-US" baseline="30000" dirty="0">
                <a:solidFill>
                  <a:prstClr val="black"/>
                </a:solidFill>
              </a:rPr>
              <a:t>th</a:t>
            </a:r>
            <a:r>
              <a:rPr lang="en-US" dirty="0">
                <a:solidFill>
                  <a:prstClr val="black"/>
                </a:solidFill>
              </a:rPr>
              <a:t> birthday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On the 10</a:t>
            </a:r>
            <a:r>
              <a:rPr lang="en-US" baseline="30000" dirty="0">
                <a:solidFill>
                  <a:prstClr val="black"/>
                </a:solidFill>
              </a:rPr>
              <a:t>th</a:t>
            </a:r>
            <a:r>
              <a:rPr lang="en-US" dirty="0">
                <a:solidFill>
                  <a:prstClr val="black"/>
                </a:solidFill>
              </a:rPr>
              <a:t> birthday for developmental delays only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On the 18</a:t>
            </a:r>
            <a:r>
              <a:rPr lang="en-US" baseline="30000" dirty="0">
                <a:solidFill>
                  <a:prstClr val="black"/>
                </a:solidFill>
              </a:rPr>
              <a:t>th</a:t>
            </a:r>
            <a:r>
              <a:rPr lang="en-US" dirty="0">
                <a:solidFill>
                  <a:prstClr val="black"/>
                </a:solidFill>
              </a:rPr>
              <a:t> birthday for MICP</a:t>
            </a:r>
          </a:p>
          <a:p>
            <a:pPr lvl="0"/>
            <a:r>
              <a:rPr lang="en-US" b="1" dirty="0">
                <a:solidFill>
                  <a:prstClr val="black"/>
                </a:solidFill>
              </a:rPr>
              <a:t>Reviews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At age 19 if the last determination was before age 16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When there is evidence of insufficient, mistaken, or fraudulent information</a:t>
            </a:r>
          </a:p>
          <a:p>
            <a:endParaRPr lang="en-US" dirty="0"/>
          </a:p>
        </p:txBody>
      </p:sp>
      <p:pic>
        <p:nvPicPr>
          <p:cNvPr id="9218" name="Picture 2" descr="C:\Users\doylet\AppData\Local\Microsoft\Windows\INetCache\IE\DWV635MY\thumbs_up_thumbs_dow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169" y="1245076"/>
            <a:ext cx="2381631" cy="178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1856" y="878460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May Reapply If: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54736" y="2332037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n-US" dirty="0"/>
              <a:t>Your eligibility will expire at your next birthday;</a:t>
            </a:r>
          </a:p>
          <a:p>
            <a:pPr>
              <a:buFont typeface="Arial"/>
              <a:buChar char="•"/>
            </a:pPr>
            <a:r>
              <a:rPr lang="en-US" dirty="0"/>
              <a:t>You were previously eligible but your eligibility has expired;</a:t>
            </a:r>
          </a:p>
          <a:p>
            <a:pPr>
              <a:buFont typeface="Arial"/>
              <a:buChar char="•"/>
            </a:pPr>
            <a:r>
              <a:rPr lang="en-US" dirty="0"/>
              <a:t>Your eligibility was terminated because DDA could not locate you; or</a:t>
            </a:r>
          </a:p>
          <a:p>
            <a:pPr>
              <a:buFont typeface="Arial"/>
              <a:buChar char="•"/>
            </a:pPr>
            <a:r>
              <a:rPr lang="en-US" dirty="0"/>
              <a:t>You were previously found ineligible, but now have additional or new information that is acceptable and relevant to a determination.</a:t>
            </a:r>
          </a:p>
          <a:p>
            <a:endParaRPr lang="en-US" dirty="0"/>
          </a:p>
        </p:txBody>
      </p:sp>
      <p:pic>
        <p:nvPicPr>
          <p:cNvPr id="10243" name="Picture 3" descr="C:\Users\doylet\AppData\Local\Microsoft\Windows\INetCache\IE\DWV635MY\BigRedSmile-Spinaround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84" y="459421"/>
            <a:ext cx="2663952" cy="187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304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359664" y="768414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 Looks Like This…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50016105"/>
              </p:ext>
            </p:extLst>
          </p:nvPr>
        </p:nvGraphicFramePr>
        <p:xfrm>
          <a:off x="359664" y="2267712"/>
          <a:ext cx="8400288" cy="4443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24BEA1-58CB-4848-87B5-608A2FC2A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2C24BEA1-58CB-4848-87B5-608A2FC2A5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2C24BEA1-58CB-4848-87B5-608A2FC2A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graphicEl>
                                              <a:dgm id="{2C24BEA1-58CB-4848-87B5-608A2FC2A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3705BBF-27BE-4CF1-8E23-BFC4B3E92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graphicEl>
                                              <a:dgm id="{C3705BBF-27BE-4CF1-8E23-BFC4B3E928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C3705BBF-27BE-4CF1-8E23-BFC4B3E92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graphicEl>
                                              <a:dgm id="{C3705BBF-27BE-4CF1-8E23-BFC4B3E92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58CFA12-3B81-4C99-88AA-627CB565D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758CFA12-3B81-4C99-88AA-627CB565D2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758CFA12-3B81-4C99-88AA-627CB565D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dgm id="{758CFA12-3B81-4C99-88AA-627CB565D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4BBFA8-69EE-4CF2-B498-601C5AF51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EE4BBFA8-69EE-4CF2-B498-601C5AF51B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EE4BBFA8-69EE-4CF2-B498-601C5AF51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EE4BBFA8-69EE-4CF2-B498-601C5AF51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13711CB-B46F-4F07-8CCF-8D4BF9D30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313711CB-B46F-4F07-8CCF-8D4BF9D306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313711CB-B46F-4F07-8CCF-8D4BF9D30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graphicEl>
                                              <a:dgm id="{313711CB-B46F-4F07-8CCF-8D4BF9D30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EE97226-C0A8-418C-9A3B-0D0564FBC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graphicEl>
                                              <a:dgm id="{6EE97226-C0A8-418C-9A3B-0D0564FBCC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graphicEl>
                                              <a:dgm id="{6EE97226-C0A8-418C-9A3B-0D0564FBC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graphicEl>
                                              <a:dgm id="{6EE97226-C0A8-418C-9A3B-0D0564FBC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F6D40FA-6FB9-4FBE-8774-BB784EAEB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6F6D40FA-6FB9-4FBE-8774-BB784EAEBB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6F6D40FA-6FB9-4FBE-8774-BB784EAEB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6F6D40FA-6FB9-4FBE-8774-BB784EAEB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FE979FA-42DE-4E42-99BB-C22A09F239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graphicEl>
                                              <a:dgm id="{5FE979FA-42DE-4E42-99BB-C22A09F239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graphicEl>
                                              <a:dgm id="{5FE979FA-42DE-4E42-99BB-C22A09F239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graphicEl>
                                              <a:dgm id="{5FE979FA-42DE-4E42-99BB-C22A09F239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3B04F7-7E0E-49DB-9EB9-AB731CC83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graphicEl>
                                              <a:dgm id="{703B04F7-7E0E-49DB-9EB9-AB731CC834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graphicEl>
                                              <a:dgm id="{703B04F7-7E0E-49DB-9EB9-AB731CC83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graphicEl>
                                              <a:dgm id="{703B04F7-7E0E-49DB-9EB9-AB731CC83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2B23C2-C93D-42F4-9E65-441F59E61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>
                                            <p:graphicEl>
                                              <a:dgm id="{572B23C2-C93D-42F4-9E65-441F59E619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graphicEl>
                                              <a:dgm id="{572B23C2-C93D-42F4-9E65-441F59E61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graphicEl>
                                              <a:dgm id="{572B23C2-C93D-42F4-9E65-441F59E61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02C154-E4B9-4E85-94B6-74DA426BD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graphicEl>
                                              <a:dgm id="{9102C154-E4B9-4E85-94B6-74DA426BD5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>
                                            <p:graphicEl>
                                              <a:dgm id="{9102C154-E4B9-4E85-94B6-74DA426BD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>
                                            <p:graphicEl>
                                              <a:dgm id="{9102C154-E4B9-4E85-94B6-74DA426BD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359664" y="768414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that you are eligible…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1884" y="1736970"/>
            <a:ext cx="600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can request services by calling one of the numbers below: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2570" y="5892015"/>
            <a:ext cx="8623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Or request </a:t>
            </a:r>
            <a:r>
              <a:rPr lang="en-US" dirty="0"/>
              <a:t>services on-line at: </a:t>
            </a:r>
            <a:endParaRPr lang="en-US" dirty="0" smtClean="0"/>
          </a:p>
          <a:p>
            <a:pPr algn="ctr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://www.dshs.wa.gov/dda/service-and-information-request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44737" y="2199672"/>
          <a:ext cx="4454525" cy="3327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8625">
                  <a:extLst>
                    <a:ext uri="{9D8B030D-6E8A-4147-A177-3AD203B41FA5}">
                      <a16:colId xmlns:a16="http://schemas.microsoft.com/office/drawing/2014/main" val="282051099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9525522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Call to request for the county you live in: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2"/>
                          </a:solidFill>
                          <a:effectLst/>
                        </a:rPr>
                        <a:t>Phone Number</a:t>
                      </a:r>
                      <a:endParaRPr lang="en-US" sz="1100" b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8664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Asotin, Chelan, Douglas, Ferry, Garfield, Lincoln, Okanogan, Pend Oreille, Spokane, Stevens, Whitman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(800) 319-7116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2607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Adams, Benton, Columbia, Franklin, Grant, Kittitas, Klickitat, Walla Walla, Yakima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(866) 715-3646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6826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Island, San Juan, Skagit, Snohomish, Whatcom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(800) 567-5582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3136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King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(800) 974-4428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4571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Kitsap, Pierce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(800) 735-6740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806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Clallam, Clark, Cowlitz, Grays Harbor, Jefferson, Lewis, Mason, Pacific, Skamania, Thurston, Wahkiakum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2"/>
                          </a:solidFill>
                          <a:effectLst/>
                        </a:rPr>
                        <a:t>(888) 707-1202</a:t>
                      </a:r>
                      <a:endParaRPr lang="en-US" sz="11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3759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36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Waivers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i="1" dirty="0" smtClean="0"/>
              <a:t>Waive the Option to Receive </a:t>
            </a:r>
            <a:r>
              <a:rPr lang="en-US" sz="2000" i="1" dirty="0"/>
              <a:t>S</a:t>
            </a:r>
            <a:r>
              <a:rPr lang="en-US" sz="2000" i="1" dirty="0" smtClean="0"/>
              <a:t>ervices in an Institutional Setting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IFS</a:t>
            </a:r>
          </a:p>
          <a:p>
            <a:pPr marL="0" indent="0">
              <a:buNone/>
            </a:pPr>
            <a:r>
              <a:rPr lang="en-US" sz="2000" dirty="0" smtClean="0"/>
              <a:t>(Individual and Family Services)</a:t>
            </a:r>
            <a:endParaRPr lang="en-US" sz="2200" dirty="0"/>
          </a:p>
          <a:p>
            <a:r>
              <a:rPr lang="en-US" dirty="0"/>
              <a:t>Basic </a:t>
            </a:r>
            <a:r>
              <a:rPr lang="en-US" dirty="0" smtClean="0"/>
              <a:t>Plus</a:t>
            </a:r>
            <a:endParaRPr lang="en-US" dirty="0"/>
          </a:p>
          <a:p>
            <a:pPr marL="0" indent="0">
              <a:buNone/>
            </a:pPr>
            <a:endParaRPr lang="en-US" sz="2200" dirty="0"/>
          </a:p>
          <a:p>
            <a:r>
              <a:rPr lang="en-US" dirty="0"/>
              <a:t>CORE</a:t>
            </a:r>
          </a:p>
          <a:p>
            <a:endParaRPr lang="en-US" dirty="0"/>
          </a:p>
          <a:p>
            <a:r>
              <a:rPr lang="en-US" dirty="0"/>
              <a:t>CIIBS</a:t>
            </a:r>
          </a:p>
          <a:p>
            <a:pPr marL="0" indent="0">
              <a:buNone/>
            </a:pPr>
            <a:r>
              <a:rPr lang="en-US" sz="2000" dirty="0" smtClean="0"/>
              <a:t>(Children’s Intensive In-Home Behavioral Support)</a:t>
            </a:r>
            <a:endParaRPr lang="en-US" sz="2200" dirty="0"/>
          </a:p>
          <a:p>
            <a:r>
              <a:rPr lang="en-US" dirty="0"/>
              <a:t>Community Protection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360" y="2121408"/>
            <a:ext cx="3572437" cy="322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34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9983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Non-Residential Services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en-US" b="1" dirty="0"/>
              <a:t>Child Development Services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Employment Services</a:t>
            </a:r>
          </a:p>
          <a:p>
            <a:pPr lvl="0"/>
            <a:r>
              <a:rPr lang="en-US" b="1" dirty="0"/>
              <a:t>Community Inclusion</a:t>
            </a:r>
          </a:p>
          <a:p>
            <a:pPr lvl="0"/>
            <a:r>
              <a:rPr lang="en-US" b="1" dirty="0"/>
              <a:t>Community First Choice (CFC)</a:t>
            </a:r>
          </a:p>
          <a:p>
            <a:pPr lvl="0"/>
            <a:r>
              <a:rPr lang="en-US" b="1" dirty="0"/>
              <a:t>Respite care</a:t>
            </a:r>
          </a:p>
          <a:p>
            <a:pPr lvl="0"/>
            <a:r>
              <a:rPr lang="en-US" b="1" dirty="0"/>
              <a:t>Architectural or vehicular modifications</a:t>
            </a:r>
          </a:p>
          <a:p>
            <a:pPr lvl="0"/>
            <a:r>
              <a:rPr lang="en-US" b="1" dirty="0"/>
              <a:t>Equipment and supplies</a:t>
            </a:r>
          </a:p>
          <a:p>
            <a:pPr lvl="0"/>
            <a:r>
              <a:rPr lang="en-US" b="1" dirty="0"/>
              <a:t>Specialized nutrition and clothing</a:t>
            </a:r>
          </a:p>
          <a:p>
            <a:pPr lvl="0"/>
            <a:r>
              <a:rPr lang="en-US" b="1" dirty="0"/>
              <a:t>Excess medical costs not covered by another source</a:t>
            </a:r>
          </a:p>
          <a:p>
            <a:pPr lvl="0"/>
            <a:r>
              <a:rPr lang="en-US" b="1" dirty="0"/>
              <a:t>Counseling</a:t>
            </a:r>
          </a:p>
          <a:p>
            <a:pPr lvl="0"/>
            <a:r>
              <a:rPr lang="en-US" b="1" dirty="0"/>
              <a:t>Behavior support</a:t>
            </a:r>
          </a:p>
          <a:p>
            <a:pPr lvl="0"/>
            <a:r>
              <a:rPr lang="en-US" b="1" dirty="0"/>
              <a:t>Parent/Sibling education</a:t>
            </a:r>
          </a:p>
          <a:p>
            <a:pPr lvl="0"/>
            <a:r>
              <a:rPr lang="en-US" b="1" dirty="0"/>
              <a:t>Nursing provided by Registered Nurse (RN) or a Licensed Practical Nurse (LPN)</a:t>
            </a:r>
          </a:p>
          <a:p>
            <a:pPr lvl="0"/>
            <a:r>
              <a:rPr lang="en-US" b="1" dirty="0"/>
              <a:t>Therapeutic services, such as Occupational Therapy, Physical therapy or Communication Therapy</a:t>
            </a:r>
          </a:p>
          <a:p>
            <a:pPr lvl="0"/>
            <a:r>
              <a:rPr lang="en-US" b="1" dirty="0"/>
              <a:t>Crisis prevention, intervention and stabilization services</a:t>
            </a:r>
          </a:p>
          <a:p>
            <a:pPr lvl="0"/>
            <a:r>
              <a:rPr lang="en-US" b="1" dirty="0"/>
              <a:t>Psychiatric services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Non-Residential Services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2272145"/>
            <a:ext cx="716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Employment </a:t>
            </a:r>
            <a:r>
              <a:rPr lang="en-US" sz="2400" b="1" dirty="0" smtClean="0"/>
              <a:t>Services</a:t>
            </a:r>
          </a:p>
          <a:p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Individual Employment service (IE)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Group Supported Employment (GSE)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Day </a:t>
            </a:r>
            <a:r>
              <a:rPr lang="en-US" sz="2400" b="1" dirty="0"/>
              <a:t>Program </a:t>
            </a:r>
            <a:r>
              <a:rPr lang="en-US" sz="2400" b="1" dirty="0" smtClean="0"/>
              <a:t>Services</a:t>
            </a:r>
          </a:p>
          <a:p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Community Inclusion (CI)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Child Development Services (CDS)</a:t>
            </a:r>
          </a:p>
        </p:txBody>
      </p:sp>
      <p:sp>
        <p:nvSpPr>
          <p:cNvPr id="5" name="Rectangle 4"/>
          <p:cNvSpPr/>
          <p:nvPr/>
        </p:nvSpPr>
        <p:spPr>
          <a:xfrm>
            <a:off x="844007" y="1455691"/>
            <a:ext cx="4443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What Services are available?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28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47662"/>
            <a:ext cx="8229600" cy="11430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Services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1856" y="1905000"/>
            <a:ext cx="6467856" cy="4824984"/>
          </a:xfrm>
        </p:spPr>
        <p:txBody>
          <a:bodyPr/>
          <a:lstStyle/>
          <a:p>
            <a:r>
              <a:rPr lang="en-US" dirty="0"/>
              <a:t>Adult Family Homes</a:t>
            </a:r>
          </a:p>
          <a:p>
            <a:r>
              <a:rPr lang="en-US" dirty="0"/>
              <a:t>Alternative Living</a:t>
            </a:r>
          </a:p>
          <a:p>
            <a:r>
              <a:rPr lang="en-US" dirty="0"/>
              <a:t>Companion Homes</a:t>
            </a:r>
          </a:p>
          <a:p>
            <a:r>
              <a:rPr lang="en-US" dirty="0"/>
              <a:t>Group Homes</a:t>
            </a:r>
          </a:p>
          <a:p>
            <a:r>
              <a:rPr lang="en-US" dirty="0"/>
              <a:t>Supported Living</a:t>
            </a:r>
          </a:p>
          <a:p>
            <a:r>
              <a:rPr lang="en-US" dirty="0"/>
              <a:t>State Operated Living Alternatives</a:t>
            </a:r>
          </a:p>
          <a:p>
            <a:r>
              <a:rPr lang="en-US" dirty="0"/>
              <a:t>Voluntary Placement Services</a:t>
            </a:r>
          </a:p>
          <a:p>
            <a:endParaRPr lang="en-US" dirty="0"/>
          </a:p>
        </p:txBody>
      </p:sp>
      <p:pic>
        <p:nvPicPr>
          <p:cNvPr id="6" name="Picture 3" descr="C:\Users\doylet\AppData\Local\Microsoft\Windows\INetCache\IE\2S4NJUMP\62716ub1p4nqln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736" y="1951736"/>
            <a:ext cx="2950464" cy="295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Content Placeholder 2" descr="Goal DVR Supporting individuals with disabilities with competitive, integrated employment. DDA Supporting individuals with disabilities in all aspects of their life&#10;equirements/ DVR Pre-Employment Trans Services (Student; 14-21; IEP, 504, or Documented disability)&#10;Employment: Documented disability/Barrier to employment&#10;DDA Originated before age 18&#10;Expected to continue indefinitely, and &#10;Results in substantial limitations. Services Provided DVR Pre-Employment Transition Services&#10;Employment. DDA Employment plus other life services. Age Range&#10; DVR Pre-Employment Transition Services:  Age 14-21&#10;No age restriction to apply for DVR services. DDA ages:  Life span.  Length of Service DVR Short-term: Pre-Employment Transition Services&#10;Individualized, intensive support to obtain and maintain employment. DDA long-term support. &#10;&#10;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0107455"/>
              </p:ext>
            </p:extLst>
          </p:nvPr>
        </p:nvGraphicFramePr>
        <p:xfrm>
          <a:off x="291647" y="963168"/>
          <a:ext cx="8229600" cy="5681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DVR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DDA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2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Goal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Supporting individuals with disabilities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obtaining and maintaining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competitive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integrated employment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Supporting individuals with disabilities in all aspects of their life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8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Requirements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Pre-ETS (Student; 14-21; IEP, 504,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or documented disability)</a:t>
                      </a:r>
                      <a:endParaRPr lang="en-US" sz="14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Employment: Documented disability/barrier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 employment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Originated before age 18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Expected to continue indefinitely, and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Results in substantial limitations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4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Services Provided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Pre-Employment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Transition Services</a:t>
                      </a:r>
                      <a:endParaRPr lang="en-US" sz="14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Employment: 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Vocational Rehabilitation Counseling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&amp; Guidance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Employment plus other life services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0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Age Range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Pre-Employment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Transition Services:  Age 14-21</a:t>
                      </a:r>
                      <a:endParaRPr lang="en-US" sz="14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marR="0" indent="-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age restriction to apply for DVR services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Life span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71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Length of Service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Short-term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Pre-Employment Transition Services</a:t>
                      </a:r>
                    </a:p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Individualized counseling and guidance to obtain and maintain employment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Long-term support</a:t>
                      </a: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7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SA template content fi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1636" y="2025078"/>
            <a:ext cx="4340728" cy="3676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65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 Information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724400"/>
          </a:xfrm>
        </p:spPr>
        <p:txBody>
          <a:bodyPr>
            <a:normAutofit/>
          </a:bodyPr>
          <a:lstStyle/>
          <a:p>
            <a:r>
              <a:rPr lang="en-US" b="1" dirty="0"/>
              <a:t>Terry </a:t>
            </a:r>
            <a:r>
              <a:rPr lang="en-US" b="1" dirty="0" err="1" smtClean="0"/>
              <a:t>Redmon</a:t>
            </a:r>
            <a:r>
              <a:rPr lang="en-US" b="1" dirty="0" smtClean="0"/>
              <a:t>:  </a:t>
            </a:r>
            <a:r>
              <a:rPr lang="en-US" sz="2600" b="1" dirty="0" smtClean="0">
                <a:solidFill>
                  <a:srgbClr val="00CC00"/>
                </a:solidFill>
                <a:hlinkClick r:id="rId2"/>
              </a:rPr>
              <a:t>redmot@dshs.wa.gov</a:t>
            </a:r>
            <a:endParaRPr lang="en-US" sz="2600" b="1" dirty="0" smtClean="0">
              <a:solidFill>
                <a:srgbClr val="00CC00"/>
              </a:solidFill>
            </a:endParaRPr>
          </a:p>
          <a:p>
            <a:pPr lvl="1"/>
            <a:r>
              <a:rPr lang="en-US" dirty="0" smtClean="0"/>
              <a:t>DDA Employment Program Manager</a:t>
            </a:r>
          </a:p>
          <a:p>
            <a:r>
              <a:rPr lang="en-US" b="1" dirty="0" smtClean="0"/>
              <a:t>Tammy Doyle: </a:t>
            </a:r>
            <a:r>
              <a:rPr lang="en-US" sz="2600" b="1" dirty="0" smtClean="0">
                <a:solidFill>
                  <a:srgbClr val="00CC00"/>
                </a:solidFill>
              </a:rPr>
              <a:t>doylet@dshs.wa.gov</a:t>
            </a:r>
            <a:endParaRPr lang="en-US" sz="2600" b="1" dirty="0">
              <a:solidFill>
                <a:srgbClr val="00CC00"/>
              </a:solidFill>
            </a:endParaRPr>
          </a:p>
          <a:p>
            <a:pPr lvl="1"/>
            <a:r>
              <a:rPr lang="en-US" dirty="0"/>
              <a:t>DVR </a:t>
            </a:r>
            <a:r>
              <a:rPr lang="en-US" dirty="0" smtClean="0"/>
              <a:t>Secondary Transition Manager  </a:t>
            </a:r>
          </a:p>
          <a:p>
            <a:r>
              <a:rPr lang="en-US" b="1" dirty="0" smtClean="0"/>
              <a:t>Merri Snow: </a:t>
            </a:r>
            <a:r>
              <a:rPr lang="en-US" sz="2600" b="1" dirty="0" smtClean="0">
                <a:hlinkClick r:id="rId3"/>
              </a:rPr>
              <a:t>Abattma@dshs.wa.gov</a:t>
            </a:r>
            <a:endParaRPr lang="en-US" sz="2600" b="1" dirty="0" smtClean="0"/>
          </a:p>
          <a:p>
            <a:pPr lvl="1"/>
            <a:r>
              <a:rPr lang="en-US" dirty="0" smtClean="0"/>
              <a:t>DDA Field Service Administrator </a:t>
            </a:r>
          </a:p>
          <a:p>
            <a:r>
              <a:rPr lang="en-US" b="1" dirty="0" smtClean="0"/>
              <a:t>Rod Duncan: </a:t>
            </a:r>
            <a:r>
              <a:rPr lang="en-US" sz="2600" b="1" dirty="0" smtClean="0">
                <a:solidFill>
                  <a:srgbClr val="00CC00"/>
                </a:solidFill>
              </a:rPr>
              <a:t>duncara@dshs.wa.gov</a:t>
            </a:r>
          </a:p>
          <a:p>
            <a:pPr lvl="1"/>
            <a:r>
              <a:rPr lang="en-US" dirty="0" smtClean="0"/>
              <a:t>DDA Regional Employment Specialist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67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ding Slides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94A3DE"/>
      </a:accent1>
      <a:accent2>
        <a:srgbClr val="B8C2E9"/>
      </a:accent2>
      <a:accent3>
        <a:srgbClr val="5967AF"/>
      </a:accent3>
      <a:accent4>
        <a:srgbClr val="909ACA"/>
      </a:accent4>
      <a:accent5>
        <a:srgbClr val="3083AF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12189</TotalTime>
  <Words>2463</Words>
  <Application>Microsoft Office PowerPoint</Application>
  <PresentationFormat>On-screen Show (4:3)</PresentationFormat>
  <Paragraphs>383</Paragraphs>
  <Slides>40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Lucida Sans Std</vt:lpstr>
      <vt:lpstr>Lucida Std</vt:lpstr>
      <vt:lpstr>Meiryo</vt:lpstr>
      <vt:lpstr>Symbol</vt:lpstr>
      <vt:lpstr>Times New Roman</vt:lpstr>
      <vt:lpstr>Wingdings 2</vt:lpstr>
      <vt:lpstr>Heading Slides</vt:lpstr>
      <vt:lpstr>DVR and DDA</vt:lpstr>
      <vt:lpstr>PowerPoint Presentation</vt:lpstr>
      <vt:lpstr>The Division of Vocational Rehabilitation (DVR)</vt:lpstr>
      <vt:lpstr>DVR: Division of Vocational Rehabilitation   </vt:lpstr>
      <vt:lpstr>Who We Serve and  What We Do</vt:lpstr>
      <vt:lpstr>Who might be eligible?  </vt:lpstr>
      <vt:lpstr>The Rehabilitation Process</vt:lpstr>
      <vt:lpstr> The Rehabilitation Process</vt:lpstr>
      <vt:lpstr>The Rehabilitation Process</vt:lpstr>
      <vt:lpstr> Eligibility Determination &amp; Priority of Service Category  </vt:lpstr>
      <vt:lpstr> The Rehabilitation Process</vt:lpstr>
      <vt:lpstr>  Why does DVR have a waitlist and what happens to people placed on it? </vt:lpstr>
      <vt:lpstr>Who is a student with a disability?</vt:lpstr>
      <vt:lpstr>Pre-Employment Transition Services (Pre-ETS)</vt:lpstr>
      <vt:lpstr>Pre-Employment Transition Services (Pre-ETS) under an Order of Selection</vt:lpstr>
      <vt:lpstr> The Rehabilitation Process</vt:lpstr>
      <vt:lpstr>Supported Employment</vt:lpstr>
      <vt:lpstr> The Rehabilitation Process</vt:lpstr>
      <vt:lpstr> The Rehabilitation Process</vt:lpstr>
      <vt:lpstr>Services Available from DVR </vt:lpstr>
      <vt:lpstr>Examples of services include: </vt:lpstr>
      <vt:lpstr>Customer Rights </vt:lpstr>
      <vt:lpstr>Developmental Disabilities Administration (DDA)</vt:lpstr>
      <vt:lpstr>What is DDA?</vt:lpstr>
      <vt:lpstr>What is a Developmental Disability?</vt:lpstr>
      <vt:lpstr> 4 Things to Know</vt:lpstr>
      <vt:lpstr>Required Documentation </vt:lpstr>
      <vt:lpstr>Eligibility</vt:lpstr>
      <vt:lpstr>Age and Eligibility</vt:lpstr>
      <vt:lpstr>Expiration and Reviews</vt:lpstr>
      <vt:lpstr>You May Reapply If:</vt:lpstr>
      <vt:lpstr>The Process Looks Like This…</vt:lpstr>
      <vt:lpstr>Now that you are eligible…</vt:lpstr>
      <vt:lpstr>Waivers Waive the Option to Receive Services in an Institutional Setting</vt:lpstr>
      <vt:lpstr>Examples of Non-Residential Services</vt:lpstr>
      <vt:lpstr>Examples of Non-Residential Services</vt:lpstr>
      <vt:lpstr>Residential Services</vt:lpstr>
      <vt:lpstr>PowerPoint Presentation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robergej</dc:creator>
  <cp:lastModifiedBy>Mulhern, Michele L (DSHS/DVR)</cp:lastModifiedBy>
  <cp:revision>140</cp:revision>
  <cp:lastPrinted>2018-08-31T00:13:56Z</cp:lastPrinted>
  <dcterms:created xsi:type="dcterms:W3CDTF">2014-04-22T16:45:23Z</dcterms:created>
  <dcterms:modified xsi:type="dcterms:W3CDTF">2019-05-24T15:51:20Z</dcterms:modified>
</cp:coreProperties>
</file>