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97"/>
  </p:notesMasterIdLst>
  <p:handoutMasterIdLst>
    <p:handoutMasterId r:id="rId98"/>
  </p:handoutMasterIdLst>
  <p:sldIdLst>
    <p:sldId id="256" r:id="rId3"/>
    <p:sldId id="298" r:id="rId4"/>
    <p:sldId id="299" r:id="rId5"/>
    <p:sldId id="300" r:id="rId6"/>
    <p:sldId id="422" r:id="rId7"/>
    <p:sldId id="410" r:id="rId8"/>
    <p:sldId id="412" r:id="rId9"/>
    <p:sldId id="411" r:id="rId10"/>
    <p:sldId id="413" r:id="rId11"/>
    <p:sldId id="414" r:id="rId12"/>
    <p:sldId id="415" r:id="rId13"/>
    <p:sldId id="417" r:id="rId14"/>
    <p:sldId id="418" r:id="rId15"/>
    <p:sldId id="430" r:id="rId16"/>
    <p:sldId id="432" r:id="rId17"/>
    <p:sldId id="425" r:id="rId18"/>
    <p:sldId id="424" r:id="rId19"/>
    <p:sldId id="429" r:id="rId20"/>
    <p:sldId id="431" r:id="rId21"/>
    <p:sldId id="399" r:id="rId22"/>
    <p:sldId id="370" r:id="rId23"/>
    <p:sldId id="381" r:id="rId24"/>
    <p:sldId id="382" r:id="rId25"/>
    <p:sldId id="426" r:id="rId26"/>
    <p:sldId id="428" r:id="rId27"/>
    <p:sldId id="394" r:id="rId28"/>
    <p:sldId id="332" r:id="rId29"/>
    <p:sldId id="387" r:id="rId30"/>
    <p:sldId id="388" r:id="rId31"/>
    <p:sldId id="392" r:id="rId32"/>
    <p:sldId id="391" r:id="rId33"/>
    <p:sldId id="393" r:id="rId34"/>
    <p:sldId id="377" r:id="rId35"/>
    <p:sldId id="308" r:id="rId36"/>
    <p:sldId id="405" r:id="rId37"/>
    <p:sldId id="371" r:id="rId38"/>
    <p:sldId id="333" r:id="rId39"/>
    <p:sldId id="335" r:id="rId40"/>
    <p:sldId id="336" r:id="rId41"/>
    <p:sldId id="337" r:id="rId42"/>
    <p:sldId id="338" r:id="rId43"/>
    <p:sldId id="369" r:id="rId44"/>
    <p:sldId id="406" r:id="rId45"/>
    <p:sldId id="401" r:id="rId46"/>
    <p:sldId id="339" r:id="rId47"/>
    <p:sldId id="395" r:id="rId48"/>
    <p:sldId id="368" r:id="rId49"/>
    <p:sldId id="340" r:id="rId50"/>
    <p:sldId id="314" r:id="rId51"/>
    <p:sldId id="315" r:id="rId52"/>
    <p:sldId id="396"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83" r:id="rId66"/>
    <p:sldId id="353" r:id="rId67"/>
    <p:sldId id="354" r:id="rId68"/>
    <p:sldId id="355" r:id="rId69"/>
    <p:sldId id="403" r:id="rId70"/>
    <p:sldId id="407" r:id="rId71"/>
    <p:sldId id="356" r:id="rId72"/>
    <p:sldId id="384" r:id="rId73"/>
    <p:sldId id="357" r:id="rId74"/>
    <p:sldId id="385" r:id="rId75"/>
    <p:sldId id="365" r:id="rId76"/>
    <p:sldId id="358" r:id="rId77"/>
    <p:sldId id="359" r:id="rId78"/>
    <p:sldId id="386" r:id="rId79"/>
    <p:sldId id="360" r:id="rId80"/>
    <p:sldId id="366" r:id="rId81"/>
    <p:sldId id="361" r:id="rId82"/>
    <p:sldId id="362" r:id="rId83"/>
    <p:sldId id="375" r:id="rId84"/>
    <p:sldId id="363" r:id="rId85"/>
    <p:sldId id="367" r:id="rId86"/>
    <p:sldId id="408" r:id="rId87"/>
    <p:sldId id="364" r:id="rId88"/>
    <p:sldId id="404" r:id="rId89"/>
    <p:sldId id="327" r:id="rId90"/>
    <p:sldId id="326" r:id="rId91"/>
    <p:sldId id="323" r:id="rId92"/>
    <p:sldId id="324" r:id="rId93"/>
    <p:sldId id="325" r:id="rId94"/>
    <p:sldId id="296" r:id="rId95"/>
    <p:sldId id="295" r:id="rId9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9BCB9FB-41D6-4346-874E-444D3F4827AA}">
          <p14:sldIdLst>
            <p14:sldId id="256"/>
            <p14:sldId id="298"/>
            <p14:sldId id="299"/>
            <p14:sldId id="300"/>
            <p14:sldId id="422"/>
            <p14:sldId id="410"/>
            <p14:sldId id="412"/>
            <p14:sldId id="411"/>
            <p14:sldId id="413"/>
            <p14:sldId id="414"/>
            <p14:sldId id="415"/>
            <p14:sldId id="417"/>
            <p14:sldId id="418"/>
            <p14:sldId id="430"/>
            <p14:sldId id="432"/>
            <p14:sldId id="425"/>
            <p14:sldId id="424"/>
            <p14:sldId id="429"/>
            <p14:sldId id="431"/>
            <p14:sldId id="399"/>
            <p14:sldId id="370"/>
            <p14:sldId id="381"/>
            <p14:sldId id="382"/>
            <p14:sldId id="426"/>
            <p14:sldId id="428"/>
            <p14:sldId id="394"/>
            <p14:sldId id="332"/>
            <p14:sldId id="387"/>
            <p14:sldId id="388"/>
            <p14:sldId id="392"/>
            <p14:sldId id="391"/>
            <p14:sldId id="393"/>
            <p14:sldId id="377"/>
            <p14:sldId id="308"/>
            <p14:sldId id="405"/>
            <p14:sldId id="371"/>
            <p14:sldId id="333"/>
            <p14:sldId id="335"/>
            <p14:sldId id="336"/>
            <p14:sldId id="337"/>
            <p14:sldId id="338"/>
            <p14:sldId id="369"/>
            <p14:sldId id="406"/>
            <p14:sldId id="401"/>
            <p14:sldId id="339"/>
            <p14:sldId id="395"/>
            <p14:sldId id="368"/>
            <p14:sldId id="340"/>
            <p14:sldId id="314"/>
            <p14:sldId id="315"/>
            <p14:sldId id="396"/>
            <p14:sldId id="341"/>
            <p14:sldId id="342"/>
            <p14:sldId id="343"/>
            <p14:sldId id="344"/>
            <p14:sldId id="345"/>
            <p14:sldId id="346"/>
            <p14:sldId id="347"/>
            <p14:sldId id="348"/>
            <p14:sldId id="349"/>
            <p14:sldId id="350"/>
            <p14:sldId id="351"/>
            <p14:sldId id="352"/>
            <p14:sldId id="383"/>
            <p14:sldId id="353"/>
            <p14:sldId id="354"/>
            <p14:sldId id="355"/>
            <p14:sldId id="403"/>
            <p14:sldId id="407"/>
            <p14:sldId id="356"/>
            <p14:sldId id="384"/>
            <p14:sldId id="357"/>
            <p14:sldId id="385"/>
            <p14:sldId id="365"/>
            <p14:sldId id="358"/>
            <p14:sldId id="359"/>
            <p14:sldId id="386"/>
            <p14:sldId id="360"/>
            <p14:sldId id="366"/>
            <p14:sldId id="361"/>
            <p14:sldId id="362"/>
            <p14:sldId id="375"/>
            <p14:sldId id="363"/>
            <p14:sldId id="367"/>
            <p14:sldId id="408"/>
            <p14:sldId id="364"/>
            <p14:sldId id="404"/>
            <p14:sldId id="327"/>
            <p14:sldId id="326"/>
            <p14:sldId id="323"/>
            <p14:sldId id="324"/>
            <p14:sldId id="325"/>
            <p14:sldId id="296"/>
            <p14:sldId id="29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pherd, Jay" initials="SJ" lastIdx="17" clrIdx="0">
    <p:extLst/>
  </p:cmAuthor>
  <p:cmAuthor id="2" name="Marcinek, Elaine" initials="ME" lastIdx="7" clrIdx="1">
    <p:extLst/>
  </p:cmAuthor>
  <p:cmAuthor id="3" name="Noson, Kate" initials="NK" lastIdx="67" clrIdx="2">
    <p:extLst/>
  </p:cmAuthor>
  <p:cmAuthor id="4" name="Sabat, Dianne" initials="SD" lastIdx="18" clrIdx="3">
    <p:extLst/>
  </p:cmAuthor>
  <p:cmAuthor id="5" name="Elaine Marcinek" initials="EM" lastIdx="4" clrIdx="4">
    <p:extLst/>
  </p:cmAuthor>
  <p:cmAuthor id="6" name="Katherine Noson" initials="KN" lastIdx="2"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93839"/>
    <a:srgbClr val="004C97"/>
    <a:srgbClr val="47C3D3"/>
    <a:srgbClr val="E0F2F4"/>
    <a:srgbClr val="FFF7EC"/>
    <a:srgbClr val="FDB913"/>
    <a:srgbClr val="94795D"/>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703" autoAdjust="0"/>
    <p:restoredTop sz="50536" autoAdjust="0"/>
  </p:normalViewPr>
  <p:slideViewPr>
    <p:cSldViewPr snapToGrid="0">
      <p:cViewPr varScale="1">
        <p:scale>
          <a:sx n="53" d="100"/>
          <a:sy n="53" d="100"/>
        </p:scale>
        <p:origin x="1356" y="72"/>
      </p:cViewPr>
      <p:guideLst>
        <p:guide orient="horz" pos="2160"/>
        <p:guide pos="3840"/>
      </p:guideLst>
    </p:cSldViewPr>
  </p:slideViewPr>
  <p:outlineViewPr>
    <p:cViewPr>
      <p:scale>
        <a:sx n="33" d="100"/>
        <a:sy n="33" d="100"/>
      </p:scale>
      <p:origin x="0" y="-54198"/>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40" d="100"/>
          <a:sy n="140" d="100"/>
        </p:scale>
        <p:origin x="942" y="-142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17550" y="576263"/>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3842512"/>
            <a:ext cx="5608320" cy="4821733"/>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8FE46E3-F50B-40B7-A854-E3050C9E6CD9}" type="slidenum">
              <a:rPr lang="en-US" smtClean="0"/>
              <a:t>‹#›</a:t>
            </a:fld>
            <a:endParaRPr lang="en-US" dirty="0"/>
          </a:p>
        </p:txBody>
      </p:sp>
      <p:sp>
        <p:nvSpPr>
          <p:cNvPr id="8" name="Footer Placeholder 7"/>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seattleu.edu/ccts/post-school-outcomes/guidance-for-educators/"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3" Type="http://schemas.openxmlformats.org/officeDocument/2006/relationships/hyperlink" Target="mailto:ccts@seattleu.edu" TargetMode="External"/><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June 25, 2019</a:t>
            </a:r>
          </a:p>
          <a:p>
            <a:pPr defTabSz="931774">
              <a:defRPr/>
            </a:pPr>
            <a:r>
              <a:rPr lang="en-US" sz="1100" dirty="0"/>
              <a:t>CCTS </a:t>
            </a:r>
            <a:r>
              <a:rPr lang="en-US" sz="1100"/>
              <a:t>Transition Forum | Breakout </a:t>
            </a:r>
            <a:r>
              <a:rPr lang="en-US" sz="1100" dirty="0"/>
              <a:t>Session 2</a:t>
            </a:r>
          </a:p>
          <a:p>
            <a:pPr defTabSz="931774">
              <a:defRPr/>
            </a:pPr>
            <a:r>
              <a:rPr lang="en-US" sz="1100" dirty="0" err="1"/>
              <a:t>Cinda</a:t>
            </a:r>
            <a:r>
              <a:rPr lang="en-US" sz="1100" dirty="0"/>
              <a:t> Johnson and Jay Shepherd</a:t>
            </a:r>
          </a:p>
        </p:txBody>
      </p:sp>
      <p:sp>
        <p:nvSpPr>
          <p:cNvPr id="4" name="Slide Number Placeholder 3"/>
          <p:cNvSpPr>
            <a:spLocks noGrp="1"/>
          </p:cNvSpPr>
          <p:nvPr>
            <p:ph type="sldNum" sz="quarter" idx="10"/>
          </p:nvPr>
        </p:nvSpPr>
        <p:spPr/>
        <p:txBody>
          <a:bodyPr/>
          <a:lstStyle/>
          <a:p>
            <a:fld id="{E8FE46E3-F50B-40B7-A854-E3050C9E6CD9}" type="slidenum">
              <a:rPr lang="en-US" smtClean="0"/>
              <a:t>1</a:t>
            </a:fld>
            <a:endParaRPr lang="en-US" dirty="0"/>
          </a:p>
        </p:txBody>
      </p:sp>
    </p:spTree>
    <p:extLst>
      <p:ext uri="{BB962C8B-B14F-4D97-AF65-F5344CB8AC3E}">
        <p14:creationId xmlns:p14="http://schemas.microsoft.com/office/powerpoint/2010/main" val="198746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endParaRPr lang="en-US" sz="1100" dirty="0"/>
          </a:p>
          <a:p>
            <a:r>
              <a:rPr lang="en-US" dirty="0" smtClean="0"/>
              <a:t>Welcome!</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a:t>
            </a:fld>
            <a:endParaRPr lang="en-US" dirty="0"/>
          </a:p>
        </p:txBody>
      </p:sp>
    </p:spTree>
    <p:extLst>
      <p:ext uri="{BB962C8B-B14F-4D97-AF65-F5344CB8AC3E}">
        <p14:creationId xmlns:p14="http://schemas.microsoft.com/office/powerpoint/2010/main" val="539274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a:t>
            </a:fld>
            <a:endParaRPr lang="en-US" dirty="0"/>
          </a:p>
        </p:txBody>
      </p:sp>
    </p:spTree>
    <p:extLst>
      <p:ext uri="{BB962C8B-B14F-4D97-AF65-F5344CB8AC3E}">
        <p14:creationId xmlns:p14="http://schemas.microsoft.com/office/powerpoint/2010/main" val="249572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a:solidFill>
                  <a:schemeClr val="tx1"/>
                </a:solidFill>
                <a:effectLst/>
                <a:latin typeface="+mn-lt"/>
                <a:ea typeface="+mn-ea"/>
                <a:cs typeface="+mn-cs"/>
              </a:rPr>
              <a:t>The</a:t>
            </a:r>
            <a:r>
              <a:rPr lang="en-US" kern="1200" baseline="0" dirty="0">
                <a:solidFill>
                  <a:schemeClr val="tx1"/>
                </a:solidFill>
                <a:effectLst/>
                <a:latin typeface="+mn-lt"/>
                <a:ea typeface="+mn-ea"/>
                <a:cs typeface="+mn-cs"/>
              </a:rPr>
              <a:t> primary </a:t>
            </a:r>
            <a:r>
              <a:rPr lang="en-US" kern="1200" baseline="0" dirty="0" smtClean="0">
                <a:solidFill>
                  <a:schemeClr val="tx1"/>
                </a:solidFill>
                <a:effectLst/>
                <a:latin typeface="+mn-lt"/>
                <a:ea typeface="+mn-ea"/>
                <a:cs typeface="+mn-cs"/>
              </a:rPr>
              <a:t>objective for today’s session is </a:t>
            </a:r>
            <a:r>
              <a:rPr lang="en-US" kern="1200" baseline="0" dirty="0">
                <a:solidFill>
                  <a:schemeClr val="tx1"/>
                </a:solidFill>
                <a:effectLst/>
                <a:latin typeface="+mn-lt"/>
                <a:ea typeface="+mn-ea"/>
                <a:cs typeface="+mn-cs"/>
              </a:rPr>
              <a:t>centered around conducting the Post-School </a:t>
            </a:r>
            <a:r>
              <a:rPr lang="en-US" kern="1200" baseline="0" dirty="0" smtClean="0">
                <a:solidFill>
                  <a:schemeClr val="tx1"/>
                </a:solidFill>
                <a:effectLst/>
                <a:latin typeface="+mn-lt"/>
                <a:ea typeface="+mn-ea"/>
                <a:cs typeface="+mn-cs"/>
              </a:rPr>
              <a:t>Survey.</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We’ll do a brief overview of the Post-School Survey—what it is and why we do it.</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We’ll also talk about the roles and responsibilities around conducting the Post-School Survey.</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Then we’ll go through a survey </a:t>
            </a:r>
            <a:r>
              <a:rPr lang="en-US" kern="1200" baseline="0" dirty="0">
                <a:solidFill>
                  <a:schemeClr val="tx1"/>
                </a:solidFill>
                <a:effectLst/>
                <a:latin typeface="+mn-lt"/>
                <a:ea typeface="+mn-ea"/>
                <a:cs typeface="+mn-cs"/>
              </a:rPr>
              <a:t>from start to finish, examining the structure, sequence, and meaning of the questions</a:t>
            </a:r>
            <a:r>
              <a:rPr lang="en-US" kern="1200" baseline="0" dirty="0" smtClean="0">
                <a:solidFill>
                  <a:schemeClr val="tx1"/>
                </a:solidFill>
                <a:effectLst/>
                <a:latin typeface="+mn-lt"/>
                <a:ea typeface="+mn-ea"/>
                <a:cs typeface="+mn-cs"/>
              </a:rPr>
              <a:t>.</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And </a:t>
            </a:r>
            <a:r>
              <a:rPr lang="en-US" kern="1200" baseline="0" dirty="0">
                <a:solidFill>
                  <a:schemeClr val="tx1"/>
                </a:solidFill>
                <a:effectLst/>
                <a:latin typeface="+mn-lt"/>
                <a:ea typeface="+mn-ea"/>
                <a:cs typeface="+mn-cs"/>
              </a:rPr>
              <a:t>then we’ll take your questions at the end. </a:t>
            </a:r>
          </a:p>
        </p:txBody>
      </p:sp>
      <p:sp>
        <p:nvSpPr>
          <p:cNvPr id="4" name="Slide Number Placeholder 3"/>
          <p:cNvSpPr>
            <a:spLocks noGrp="1"/>
          </p:cNvSpPr>
          <p:nvPr>
            <p:ph type="sldNum" sz="quarter" idx="10"/>
          </p:nvPr>
        </p:nvSpPr>
        <p:spPr/>
        <p:txBody>
          <a:bodyPr/>
          <a:lstStyle/>
          <a:p>
            <a:fld id="{E8FE46E3-F50B-40B7-A854-E3050C9E6CD9}" type="slidenum">
              <a:rPr lang="en-US" smtClean="0"/>
              <a:t>4</a:t>
            </a:fld>
            <a:endParaRPr lang="en-US" dirty="0"/>
          </a:p>
        </p:txBody>
      </p:sp>
    </p:spTree>
    <p:extLst>
      <p:ext uri="{BB962C8B-B14F-4D97-AF65-F5344CB8AC3E}">
        <p14:creationId xmlns:p14="http://schemas.microsoft.com/office/powerpoint/2010/main" val="130069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baseline="0" dirty="0" smtClean="0"/>
              <a:t>I do want to mention that the information we’re covering today is also addressed in the training webinars we held earlier this year.</a:t>
            </a:r>
          </a:p>
          <a:p>
            <a:endParaRPr lang="en-US" baseline="0" dirty="0" smtClean="0"/>
          </a:p>
          <a:p>
            <a:r>
              <a:rPr lang="en-US" baseline="0" dirty="0" smtClean="0"/>
              <a:t>We highly recommend reviewing those for some additional guidance. </a:t>
            </a:r>
          </a:p>
          <a:p>
            <a:endParaRPr lang="en-US" baseline="0" dirty="0" smtClean="0"/>
          </a:p>
          <a:p>
            <a:r>
              <a:rPr lang="en-US" baseline="0" dirty="0" smtClean="0"/>
              <a:t>Each webinar is about 30 minutes. </a:t>
            </a:r>
            <a:endParaRPr lang="en-US" baseline="0" dirty="0"/>
          </a:p>
          <a:p>
            <a:endParaRPr lang="en-US" baseline="0" dirty="0" smtClean="0"/>
          </a:p>
          <a:p>
            <a:r>
              <a:rPr lang="en-US" baseline="0" dirty="0" smtClean="0"/>
              <a:t>There’s Submitting Leaver Verification Parts 1 and 2, and Conducting the Survey Parts 1 and 2.</a:t>
            </a:r>
          </a:p>
          <a:p>
            <a:endParaRPr lang="en-US" baseline="0" dirty="0" smtClean="0"/>
          </a:p>
          <a:p>
            <a:r>
              <a:rPr lang="en-US" baseline="0" dirty="0" smtClean="0"/>
              <a:t>You can view captioned recordings on Vimeo and access the PowerPoints and other handouts in Google Drive. </a:t>
            </a:r>
            <a:endParaRPr lang="en-US" baseline="0" dirty="0"/>
          </a:p>
        </p:txBody>
      </p:sp>
      <p:sp>
        <p:nvSpPr>
          <p:cNvPr id="4" name="Slide Number Placeholder 3"/>
          <p:cNvSpPr>
            <a:spLocks noGrp="1"/>
          </p:cNvSpPr>
          <p:nvPr>
            <p:ph type="sldNum" sz="quarter" idx="10"/>
          </p:nvPr>
        </p:nvSpPr>
        <p:spPr/>
        <p:txBody>
          <a:bodyPr/>
          <a:lstStyle/>
          <a:p>
            <a:fld id="{E8FE46E3-F50B-40B7-A854-E3050C9E6CD9}" type="slidenum">
              <a:rPr lang="en-US" smtClean="0"/>
              <a:t>5</a:t>
            </a:fld>
            <a:endParaRPr lang="en-US" dirty="0"/>
          </a:p>
        </p:txBody>
      </p:sp>
    </p:spTree>
    <p:extLst>
      <p:ext uri="{BB962C8B-B14F-4D97-AF65-F5344CB8AC3E}">
        <p14:creationId xmlns:p14="http://schemas.microsoft.com/office/powerpoint/2010/main" val="2757824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Let’s start with a brief overview of the</a:t>
            </a:r>
            <a:r>
              <a:rPr lang="en-US" kern="1200" baseline="0" dirty="0" smtClean="0">
                <a:solidFill>
                  <a:schemeClr val="tx1"/>
                </a:solidFill>
                <a:effectLst/>
                <a:latin typeface="+mn-lt"/>
                <a:ea typeface="+mn-ea"/>
                <a:cs typeface="+mn-cs"/>
              </a:rPr>
              <a:t> Post-School survey.</a:t>
            </a:r>
            <a:endParaRPr lang="en-US"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6</a:t>
            </a:fld>
            <a:endParaRPr lang="en-US"/>
          </a:p>
        </p:txBody>
      </p:sp>
    </p:spTree>
    <p:extLst>
      <p:ext uri="{BB962C8B-B14F-4D97-AF65-F5344CB8AC3E}">
        <p14:creationId xmlns:p14="http://schemas.microsoft.com/office/powerpoint/2010/main" val="1841938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As some of you may already know, the Post-School</a:t>
            </a:r>
            <a:r>
              <a:rPr lang="en-US" kern="1200" baseline="0" dirty="0" smtClean="0">
                <a:solidFill>
                  <a:schemeClr val="tx1"/>
                </a:solidFill>
                <a:effectLst/>
                <a:latin typeface="+mn-lt"/>
                <a:ea typeface="+mn-ea"/>
                <a:cs typeface="+mn-cs"/>
              </a:rPr>
              <a:t> S</a:t>
            </a:r>
            <a:r>
              <a:rPr lang="en-US" kern="1200" dirty="0" smtClean="0">
                <a:solidFill>
                  <a:schemeClr val="tx1"/>
                </a:solidFill>
                <a:effectLst/>
                <a:latin typeface="+mn-lt"/>
                <a:ea typeface="+mn-ea"/>
                <a:cs typeface="+mn-cs"/>
              </a:rPr>
              <a:t>urvey opens June 1 and closes at 11:59 p.m. on November 1</a:t>
            </a:r>
            <a:r>
              <a:rPr lang="en-US" kern="1200" baseline="0" dirty="0" smtClean="0">
                <a:solidFill>
                  <a:schemeClr val="tx1"/>
                </a:solidFill>
                <a:effectLst/>
                <a:latin typeface="+mn-lt"/>
                <a:ea typeface="+mn-ea"/>
                <a:cs typeface="+mn-cs"/>
              </a:rPr>
              <a:t> every year.</a:t>
            </a:r>
            <a:endParaRPr lang="en-US" kern="1200" dirty="0" smtClean="0">
              <a:solidFill>
                <a:schemeClr val="tx1"/>
              </a:solidFill>
              <a:effectLst/>
              <a:latin typeface="+mn-lt"/>
              <a:ea typeface="+mn-ea"/>
              <a:cs typeface="+mn-cs"/>
            </a:endParaRP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During that window of time, school and school district representatives make phone calls to former students who have permanently exited high school, and who were receiving special education services at the time they left.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The technical term for these students is “leavers,” but you’ll also notice that we</a:t>
            </a:r>
            <a:r>
              <a:rPr lang="en-US" kern="1200" baseline="0" dirty="0" smtClean="0">
                <a:solidFill>
                  <a:schemeClr val="tx1"/>
                </a:solidFill>
                <a:effectLst/>
                <a:latin typeface="+mn-lt"/>
                <a:ea typeface="+mn-ea"/>
                <a:cs typeface="+mn-cs"/>
              </a:rPr>
              <a:t> often refer to leavers as </a:t>
            </a:r>
            <a:r>
              <a:rPr lang="en-US" kern="1200" dirty="0" smtClean="0">
                <a:solidFill>
                  <a:schemeClr val="tx1"/>
                </a:solidFill>
                <a:effectLst/>
                <a:latin typeface="+mn-lt"/>
                <a:ea typeface="+mn-ea"/>
                <a:cs typeface="+mn-cs"/>
              </a:rPr>
              <a:t>former students.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After the survey closes, CCTS reviews and analyzes the data that were collected, and then we provide reports for districts, ESDs, and the state to access. </a:t>
            </a:r>
          </a:p>
        </p:txBody>
      </p:sp>
      <p:sp>
        <p:nvSpPr>
          <p:cNvPr id="4" name="Slide Number Placeholder 3"/>
          <p:cNvSpPr>
            <a:spLocks noGrp="1"/>
          </p:cNvSpPr>
          <p:nvPr>
            <p:ph type="sldNum" sz="quarter" idx="10"/>
          </p:nvPr>
        </p:nvSpPr>
        <p:spPr/>
        <p:txBody>
          <a:bodyPr/>
          <a:lstStyle/>
          <a:p>
            <a:fld id="{E8FE46E3-F50B-40B7-A854-E3050C9E6CD9}" type="slidenum">
              <a:rPr lang="en-US" smtClean="0"/>
              <a:t>7</a:t>
            </a:fld>
            <a:endParaRPr lang="en-US"/>
          </a:p>
        </p:txBody>
      </p:sp>
    </p:spTree>
    <p:extLst>
      <p:ext uri="{BB962C8B-B14F-4D97-AF65-F5344CB8AC3E}">
        <p14:creationId xmlns:p14="http://schemas.microsoft.com/office/powerpoint/2010/main" val="368045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b="0" kern="1200" dirty="0">
                <a:solidFill>
                  <a:schemeClr val="tx1"/>
                </a:solidFill>
                <a:effectLst/>
                <a:latin typeface="+mn-lt"/>
                <a:ea typeface="+mn-ea"/>
                <a:cs typeface="+mn-cs"/>
              </a:rPr>
              <a:t>The Post-School Survey is a requirement for state and federal reporting, but it also offers </a:t>
            </a:r>
            <a:r>
              <a:rPr lang="en-US" b="0" kern="1200" dirty="0" smtClean="0">
                <a:solidFill>
                  <a:schemeClr val="tx1"/>
                </a:solidFill>
                <a:effectLst/>
                <a:latin typeface="+mn-lt"/>
                <a:ea typeface="+mn-ea"/>
                <a:cs typeface="+mn-cs"/>
              </a:rPr>
              <a:t>an </a:t>
            </a:r>
            <a:r>
              <a:rPr lang="en-US" b="0" kern="1200" dirty="0">
                <a:solidFill>
                  <a:schemeClr val="tx1"/>
                </a:solidFill>
                <a:effectLst/>
                <a:latin typeface="+mn-lt"/>
                <a:ea typeface="+mn-ea"/>
                <a:cs typeface="+mn-cs"/>
              </a:rPr>
              <a:t>opportunity to reconnect with former students and learn about what they’ve been up to in their first year after leaving high school, specifically in the areas of employment and education. </a:t>
            </a:r>
          </a:p>
          <a:p>
            <a:endParaRPr lang="en-US" b="0" kern="1200" dirty="0" smtClean="0">
              <a:solidFill>
                <a:schemeClr val="tx1"/>
              </a:solidFill>
              <a:effectLst/>
              <a:latin typeface="+mn-lt"/>
              <a:ea typeface="+mn-ea"/>
              <a:cs typeface="+mn-cs"/>
            </a:endParaRPr>
          </a:p>
          <a:p>
            <a:r>
              <a:rPr lang="en-US" b="0" kern="1200" dirty="0" smtClean="0">
                <a:solidFill>
                  <a:schemeClr val="tx1"/>
                </a:solidFill>
                <a:effectLst/>
                <a:latin typeface="+mn-lt"/>
                <a:ea typeface="+mn-ea"/>
                <a:cs typeface="+mn-cs"/>
              </a:rPr>
              <a:t>It’s </a:t>
            </a:r>
            <a:r>
              <a:rPr lang="en-US" b="0" kern="1200" dirty="0">
                <a:solidFill>
                  <a:schemeClr val="tx1"/>
                </a:solidFill>
                <a:effectLst/>
                <a:latin typeface="+mn-lt"/>
                <a:ea typeface="+mn-ea"/>
                <a:cs typeface="+mn-cs"/>
              </a:rPr>
              <a:t>a useful and important tool for collecting information directly from youth or a designated family member who can provide that information. </a:t>
            </a:r>
          </a:p>
          <a:p>
            <a:endParaRPr lang="en-US" b="0" kern="1200" dirty="0" smtClean="0">
              <a:solidFill>
                <a:schemeClr val="tx1"/>
              </a:solidFill>
              <a:effectLst/>
              <a:latin typeface="+mn-lt"/>
              <a:ea typeface="+mn-ea"/>
              <a:cs typeface="+mn-cs"/>
            </a:endParaRPr>
          </a:p>
          <a:p>
            <a:r>
              <a:rPr lang="en-US" b="0" kern="1200" dirty="0" smtClean="0">
                <a:solidFill>
                  <a:schemeClr val="tx1"/>
                </a:solidFill>
                <a:effectLst/>
                <a:latin typeface="+mn-lt"/>
                <a:ea typeface="+mn-ea"/>
                <a:cs typeface="+mn-cs"/>
              </a:rPr>
              <a:t>This </a:t>
            </a:r>
            <a:r>
              <a:rPr lang="en-US" b="0" kern="1200" dirty="0">
                <a:solidFill>
                  <a:schemeClr val="tx1"/>
                </a:solidFill>
                <a:effectLst/>
                <a:latin typeface="+mn-lt"/>
                <a:ea typeface="+mn-ea"/>
                <a:cs typeface="+mn-cs"/>
              </a:rPr>
              <a:t>information, known as post-school outcome data, is used by school districts, educational service districts, and the state to evaluate and improve on transition planning for youth with disabilities.</a:t>
            </a:r>
          </a:p>
          <a:p>
            <a:r>
              <a:rPr lang="en-US" b="0" kern="1200" dirty="0">
                <a:solidFill>
                  <a:schemeClr val="tx1"/>
                </a:solidFill>
                <a:effectLst/>
                <a:latin typeface="+mn-lt"/>
                <a:ea typeface="+mn-ea"/>
                <a:cs typeface="+mn-cs"/>
              </a:rPr>
              <a:t> </a:t>
            </a:r>
          </a:p>
          <a:p>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8</a:t>
            </a:fld>
            <a:endParaRPr lang="en-US"/>
          </a:p>
        </p:txBody>
      </p:sp>
    </p:spTree>
    <p:extLst>
      <p:ext uri="{BB962C8B-B14F-4D97-AF65-F5344CB8AC3E}">
        <p14:creationId xmlns:p14="http://schemas.microsoft.com/office/powerpoint/2010/main" val="1759872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baseline="0" dirty="0">
                <a:solidFill>
                  <a:schemeClr val="tx1"/>
                </a:solidFill>
                <a:effectLst/>
                <a:latin typeface="+mn-lt"/>
                <a:ea typeface="+mn-ea"/>
                <a:cs typeface="+mn-cs"/>
              </a:rPr>
              <a:t>This process of collecting and reporting data takes place within the TSF2, which</a:t>
            </a:r>
            <a:r>
              <a:rPr lang="en-US" kern="1200" dirty="0">
                <a:solidFill>
                  <a:schemeClr val="tx1"/>
                </a:solidFill>
                <a:effectLst/>
                <a:latin typeface="+mn-lt"/>
                <a:ea typeface="+mn-ea"/>
                <a:cs typeface="+mn-cs"/>
              </a:rPr>
              <a:t> is an abbreviation for the Transition Systemic Framework 2.0.</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This</a:t>
            </a:r>
            <a:r>
              <a:rPr lang="en-US" kern="1200" baseline="0" dirty="0" smtClean="0">
                <a:solidFill>
                  <a:schemeClr val="tx1"/>
                </a:solidFill>
                <a:effectLst/>
                <a:latin typeface="+mn-lt"/>
                <a:ea typeface="+mn-ea"/>
                <a:cs typeface="+mn-cs"/>
              </a:rPr>
              <a:t> </a:t>
            </a:r>
            <a:r>
              <a:rPr lang="en-US" kern="1200" baseline="0" dirty="0">
                <a:solidFill>
                  <a:schemeClr val="tx1"/>
                </a:solidFill>
                <a:effectLst/>
                <a:latin typeface="+mn-lt"/>
                <a:ea typeface="+mn-ea"/>
                <a:cs typeface="+mn-cs"/>
              </a:rPr>
              <a:t>is the </a:t>
            </a:r>
            <a:r>
              <a:rPr lang="en-US" kern="1200" dirty="0">
                <a:solidFill>
                  <a:schemeClr val="tx1"/>
                </a:solidFill>
                <a:effectLst/>
                <a:latin typeface="+mn-lt"/>
                <a:ea typeface="+mn-ea"/>
                <a:cs typeface="+mn-cs"/>
              </a:rPr>
              <a:t>website that CCTS operates for Post-School Survey data collection.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All </a:t>
            </a:r>
            <a:r>
              <a:rPr lang="en-US" kern="1200" dirty="0">
                <a:solidFill>
                  <a:schemeClr val="tx1"/>
                </a:solidFill>
                <a:effectLst/>
                <a:latin typeface="+mn-lt"/>
                <a:ea typeface="+mn-ea"/>
                <a:cs typeface="+mn-cs"/>
              </a:rPr>
              <a:t>surveys are conducted within the platform, meaning that if you’re someone who conducts the surveys, then while</a:t>
            </a:r>
            <a:r>
              <a:rPr lang="en-US" kern="1200" baseline="0" dirty="0">
                <a:solidFill>
                  <a:schemeClr val="tx1"/>
                </a:solidFill>
                <a:effectLst/>
                <a:latin typeface="+mn-lt"/>
                <a:ea typeface="+mn-ea"/>
                <a:cs typeface="+mn-cs"/>
              </a:rPr>
              <a:t> </a:t>
            </a:r>
            <a:r>
              <a:rPr lang="en-US" kern="1200" dirty="0">
                <a:solidFill>
                  <a:schemeClr val="tx1"/>
                </a:solidFill>
                <a:effectLst/>
                <a:latin typeface="+mn-lt"/>
                <a:ea typeface="+mn-ea"/>
                <a:cs typeface="+mn-cs"/>
              </a:rPr>
              <a:t>you’re on the phone with your former student or your former student’s family member, you’re logged into the TSF2, recording information as it’s being shared with you.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All </a:t>
            </a:r>
            <a:r>
              <a:rPr lang="en-US" kern="1200" dirty="0">
                <a:solidFill>
                  <a:schemeClr val="tx1"/>
                </a:solidFill>
                <a:effectLst/>
                <a:latin typeface="+mn-lt"/>
                <a:ea typeface="+mn-ea"/>
                <a:cs typeface="+mn-cs"/>
              </a:rPr>
              <a:t>of the information that’s collected in the survey is saved and stored in</a:t>
            </a:r>
            <a:r>
              <a:rPr lang="en-US" kern="1200" baseline="0" dirty="0">
                <a:solidFill>
                  <a:schemeClr val="tx1"/>
                </a:solidFill>
                <a:effectLst/>
                <a:latin typeface="+mn-lt"/>
                <a:ea typeface="+mn-ea"/>
                <a:cs typeface="+mn-cs"/>
              </a:rPr>
              <a:t> the TSF2.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Once </a:t>
            </a:r>
            <a:r>
              <a:rPr lang="en-US" kern="1200" dirty="0">
                <a:solidFill>
                  <a:schemeClr val="tx1"/>
                </a:solidFill>
                <a:effectLst/>
                <a:latin typeface="+mn-lt"/>
                <a:ea typeface="+mn-ea"/>
                <a:cs typeface="+mn-cs"/>
              </a:rPr>
              <a:t>data are analyzed, finalized reports and PowerPoint presentations are available for your district to view and download directly from the site. </a:t>
            </a:r>
            <a:endParaRPr lang="en-US" sz="1800" dirty="0"/>
          </a:p>
        </p:txBody>
      </p:sp>
      <p:sp>
        <p:nvSpPr>
          <p:cNvPr id="4" name="Slide Number Placeholder 3"/>
          <p:cNvSpPr>
            <a:spLocks noGrp="1"/>
          </p:cNvSpPr>
          <p:nvPr>
            <p:ph type="sldNum" sz="quarter" idx="10"/>
          </p:nvPr>
        </p:nvSpPr>
        <p:spPr/>
        <p:txBody>
          <a:bodyPr/>
          <a:lstStyle/>
          <a:p>
            <a:fld id="{E8FE46E3-F50B-40B7-A854-E3050C9E6CD9}" type="slidenum">
              <a:rPr lang="en-US" smtClean="0"/>
              <a:t>9</a:t>
            </a:fld>
            <a:endParaRPr lang="en-US"/>
          </a:p>
        </p:txBody>
      </p:sp>
    </p:spTree>
    <p:extLst>
      <p:ext uri="{BB962C8B-B14F-4D97-AF65-F5344CB8AC3E}">
        <p14:creationId xmlns:p14="http://schemas.microsoft.com/office/powerpoint/2010/main" val="155742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smtClean="0">
                <a:solidFill>
                  <a:schemeClr val="tx1"/>
                </a:solidFill>
                <a:effectLst/>
                <a:latin typeface="+mn-lt"/>
                <a:ea typeface="+mn-ea"/>
                <a:cs typeface="+mn-cs"/>
              </a:rPr>
              <a:t>In order to conduct</a:t>
            </a:r>
            <a:r>
              <a:rPr lang="en-US" kern="1200" baseline="0" dirty="0" smtClean="0">
                <a:solidFill>
                  <a:schemeClr val="tx1"/>
                </a:solidFill>
                <a:effectLst/>
                <a:latin typeface="+mn-lt"/>
                <a:ea typeface="+mn-ea"/>
                <a:cs typeface="+mn-cs"/>
              </a:rPr>
              <a:t> the survey, you must have a designated user role that gives you the permissions needed to conduct a survey. </a:t>
            </a:r>
            <a:endParaRPr lang="en-US" kern="1200" dirty="0">
              <a:solidFill>
                <a:schemeClr val="tx1"/>
              </a:solidFill>
              <a:effectLst/>
              <a:latin typeface="+mn-lt"/>
              <a:ea typeface="+mn-ea"/>
              <a:cs typeface="+mn-cs"/>
            </a:endParaRPr>
          </a:p>
          <a:p>
            <a:endParaRPr lang="en-US" sz="1800" dirty="0"/>
          </a:p>
        </p:txBody>
      </p:sp>
      <p:sp>
        <p:nvSpPr>
          <p:cNvPr id="4" name="Slide Number Placeholder 3"/>
          <p:cNvSpPr>
            <a:spLocks noGrp="1"/>
          </p:cNvSpPr>
          <p:nvPr>
            <p:ph type="sldNum" sz="quarter" idx="5"/>
          </p:nvPr>
        </p:nvSpPr>
        <p:spPr/>
        <p:txBody>
          <a:bodyPr/>
          <a:lstStyle/>
          <a:p>
            <a:fld id="{E8FE46E3-F50B-40B7-A854-E3050C9E6CD9}" type="slidenum">
              <a:rPr lang="en-US" smtClean="0"/>
              <a:t>10</a:t>
            </a:fld>
            <a:endParaRPr lang="en-US"/>
          </a:p>
        </p:txBody>
      </p:sp>
    </p:spTree>
    <p:extLst>
      <p:ext uri="{BB962C8B-B14F-4D97-AF65-F5344CB8AC3E}">
        <p14:creationId xmlns:p14="http://schemas.microsoft.com/office/powerpoint/2010/main" val="282994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Conduct Survey</a:t>
            </a:r>
            <a:r>
              <a:rPr lang="en-US" kern="1200" baseline="0" dirty="0" smtClean="0">
                <a:solidFill>
                  <a:schemeClr val="tx1"/>
                </a:solidFill>
                <a:effectLst/>
                <a:latin typeface="+mn-lt"/>
                <a:ea typeface="+mn-ea"/>
                <a:cs typeface="+mn-cs"/>
              </a:rPr>
              <a:t> is one of three Post-School Survey user roles in the TSF2.</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There’s also a user role that’s just for leaver verification permissions, and just for viewing reports.</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The District Manager can assign these roles to users by school, and users can have multiple roles. </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We have training materials available for Leaver Verification and District Managers in our Google Drive folder.</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Today we’ll be focusing on just the Conduct Survey role.  </a:t>
            </a:r>
            <a:endParaRPr lang="en-US" kern="1200" dirty="0">
              <a:solidFill>
                <a:schemeClr val="tx1"/>
              </a:solidFill>
              <a:effectLst/>
              <a:latin typeface="+mn-lt"/>
              <a:ea typeface="+mn-ea"/>
              <a:cs typeface="+mn-cs"/>
            </a:endParaRPr>
          </a:p>
          <a:p>
            <a:endParaRPr lang="en-US"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11</a:t>
            </a:fld>
            <a:endParaRPr lang="en-US"/>
          </a:p>
        </p:txBody>
      </p:sp>
    </p:spTree>
    <p:extLst>
      <p:ext uri="{BB962C8B-B14F-4D97-AF65-F5344CB8AC3E}">
        <p14:creationId xmlns:p14="http://schemas.microsoft.com/office/powerpoint/2010/main" val="1092621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kern="1200" dirty="0" smtClean="0">
                <a:solidFill>
                  <a:schemeClr val="tx1"/>
                </a:solidFill>
                <a:effectLst/>
                <a:latin typeface="+mn-lt"/>
                <a:ea typeface="+mn-ea"/>
                <a:cs typeface="+mn-cs"/>
              </a:rPr>
              <a:t>Before</a:t>
            </a:r>
            <a:r>
              <a:rPr lang="en-US" kern="1200" baseline="0" dirty="0" smtClean="0">
                <a:solidFill>
                  <a:schemeClr val="tx1"/>
                </a:solidFill>
                <a:effectLst/>
                <a:latin typeface="+mn-lt"/>
                <a:ea typeface="+mn-ea"/>
                <a:cs typeface="+mn-cs"/>
              </a:rPr>
              <a:t> you can conduct the survey in the TSF2, you’ll want to make sure you have access to the system.</a:t>
            </a:r>
          </a:p>
          <a:p>
            <a:endParaRPr lang="en-US" kern="1200" baseline="0" dirty="0" smtClean="0">
              <a:solidFill>
                <a:schemeClr val="tx1"/>
              </a:solidFill>
              <a:effectLst/>
              <a:latin typeface="+mn-lt"/>
              <a:ea typeface="+mn-ea"/>
              <a:cs typeface="+mn-cs"/>
            </a:endParaRPr>
          </a:p>
          <a:p>
            <a:r>
              <a:rPr lang="en-US" kern="1200" baseline="0" dirty="0" smtClean="0">
                <a:solidFill>
                  <a:schemeClr val="tx1"/>
                </a:solidFill>
                <a:effectLst/>
                <a:latin typeface="+mn-lt"/>
                <a:ea typeface="+mn-ea"/>
                <a:cs typeface="+mn-cs"/>
              </a:rPr>
              <a:t>Your District Manager can set you up with an account.</a:t>
            </a:r>
          </a:p>
          <a:p>
            <a:r>
              <a:rPr lang="en-US" kern="1200" baseline="0" dirty="0" smtClean="0">
                <a:solidFill>
                  <a:schemeClr val="tx1"/>
                </a:solidFill>
                <a:effectLst/>
                <a:latin typeface="+mn-lt"/>
                <a:ea typeface="+mn-ea"/>
                <a:cs typeface="+mn-cs"/>
              </a:rPr>
              <a:t>If you don’t know who that is, CCTS can look that up for you. </a:t>
            </a:r>
          </a:p>
          <a:p>
            <a:r>
              <a:rPr lang="en-US" kern="1200" baseline="0" dirty="0" smtClean="0">
                <a:solidFill>
                  <a:schemeClr val="tx1"/>
                </a:solidFill>
                <a:effectLst/>
                <a:latin typeface="+mn-lt"/>
                <a:ea typeface="+mn-ea"/>
                <a:cs typeface="+mn-cs"/>
              </a:rPr>
              <a:t>If you already have an account but need to reset your password, you can go to the site and click a link to reset your password.</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You’ll also</a:t>
            </a:r>
            <a:r>
              <a:rPr lang="en-US" kern="1200" baseline="0" dirty="0" smtClean="0">
                <a:solidFill>
                  <a:schemeClr val="tx1"/>
                </a:solidFill>
                <a:effectLst/>
                <a:latin typeface="+mn-lt"/>
                <a:ea typeface="+mn-ea"/>
                <a:cs typeface="+mn-cs"/>
              </a:rPr>
              <a:t> </a:t>
            </a:r>
            <a:r>
              <a:rPr lang="en-US" kern="1200" dirty="0" smtClean="0">
                <a:solidFill>
                  <a:schemeClr val="tx1"/>
                </a:solidFill>
                <a:effectLst/>
                <a:latin typeface="+mn-lt"/>
                <a:ea typeface="+mn-ea"/>
                <a:cs typeface="+mn-cs"/>
              </a:rPr>
              <a:t>want </a:t>
            </a:r>
            <a:r>
              <a:rPr lang="en-US" kern="1200" dirty="0">
                <a:solidFill>
                  <a:schemeClr val="tx1"/>
                </a:solidFill>
                <a:effectLst/>
                <a:latin typeface="+mn-lt"/>
                <a:ea typeface="+mn-ea"/>
                <a:cs typeface="+mn-cs"/>
              </a:rPr>
              <a:t>to </a:t>
            </a:r>
            <a:r>
              <a:rPr lang="en-US" kern="1200" dirty="0" smtClean="0">
                <a:solidFill>
                  <a:schemeClr val="tx1"/>
                </a:solidFill>
                <a:effectLst/>
                <a:latin typeface="+mn-lt"/>
                <a:ea typeface="+mn-ea"/>
                <a:cs typeface="+mn-cs"/>
              </a:rPr>
              <a:t>have access </a:t>
            </a:r>
            <a:r>
              <a:rPr lang="en-US" kern="1200" dirty="0">
                <a:solidFill>
                  <a:schemeClr val="tx1"/>
                </a:solidFill>
                <a:effectLst/>
                <a:latin typeface="+mn-lt"/>
                <a:ea typeface="+mn-ea"/>
                <a:cs typeface="+mn-cs"/>
              </a:rPr>
              <a:t>former student contact information. </a:t>
            </a:r>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Every </a:t>
            </a:r>
            <a:r>
              <a:rPr lang="en-US" kern="1200" dirty="0">
                <a:solidFill>
                  <a:schemeClr val="tx1"/>
                </a:solidFill>
                <a:effectLst/>
                <a:latin typeface="+mn-lt"/>
                <a:ea typeface="+mn-ea"/>
                <a:cs typeface="+mn-cs"/>
              </a:rPr>
              <a:t>school and district has a different method of tracking </a:t>
            </a:r>
            <a:r>
              <a:rPr lang="en-US" kern="1200" dirty="0" smtClean="0">
                <a:solidFill>
                  <a:schemeClr val="tx1"/>
                </a:solidFill>
                <a:effectLst/>
                <a:latin typeface="+mn-lt"/>
                <a:ea typeface="+mn-ea"/>
                <a:cs typeface="+mn-cs"/>
              </a:rPr>
              <a:t>this information.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Some </a:t>
            </a:r>
            <a:r>
              <a:rPr lang="en-US" kern="1200" dirty="0">
                <a:solidFill>
                  <a:schemeClr val="tx1"/>
                </a:solidFill>
                <a:effectLst/>
                <a:latin typeface="+mn-lt"/>
                <a:ea typeface="+mn-ea"/>
                <a:cs typeface="+mn-cs"/>
              </a:rPr>
              <a:t>classroom teachers keep their own records, other districts use larger database systems. </a:t>
            </a:r>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Whatever </a:t>
            </a:r>
            <a:r>
              <a:rPr lang="en-US" kern="1200" dirty="0">
                <a:solidFill>
                  <a:schemeClr val="tx1"/>
                </a:solidFill>
                <a:effectLst/>
                <a:latin typeface="+mn-lt"/>
                <a:ea typeface="+mn-ea"/>
                <a:cs typeface="+mn-cs"/>
              </a:rPr>
              <a:t>method works for your school or district, please be sure to keep all information safe and confidential. </a:t>
            </a:r>
          </a:p>
          <a:p>
            <a:endParaRPr lang="en-US" kern="1200" dirty="0" smtClean="0">
              <a:solidFill>
                <a:schemeClr val="tx1"/>
              </a:solidFill>
              <a:effectLst/>
              <a:latin typeface="+mn-lt"/>
              <a:ea typeface="+mn-ea"/>
              <a:cs typeface="+mn-cs"/>
            </a:endParaRPr>
          </a:p>
          <a:p>
            <a:r>
              <a:rPr lang="en-US" kern="1200" dirty="0" smtClean="0">
                <a:solidFill>
                  <a:schemeClr val="tx1"/>
                </a:solidFill>
                <a:effectLst/>
                <a:latin typeface="+mn-lt"/>
                <a:ea typeface="+mn-ea"/>
                <a:cs typeface="+mn-cs"/>
              </a:rPr>
              <a:t>And</a:t>
            </a:r>
            <a:r>
              <a:rPr lang="en-US" kern="1200" baseline="0" dirty="0" smtClean="0">
                <a:solidFill>
                  <a:schemeClr val="tx1"/>
                </a:solidFill>
                <a:effectLst/>
                <a:latin typeface="+mn-lt"/>
                <a:ea typeface="+mn-ea"/>
                <a:cs typeface="+mn-cs"/>
              </a:rPr>
              <a:t> you’ll want to be sure to review the training materials, like you are today.</a:t>
            </a:r>
          </a:p>
        </p:txBody>
      </p:sp>
      <p:sp>
        <p:nvSpPr>
          <p:cNvPr id="4" name="Slide Number Placeholder 3"/>
          <p:cNvSpPr>
            <a:spLocks noGrp="1"/>
          </p:cNvSpPr>
          <p:nvPr>
            <p:ph type="sldNum" sz="quarter" idx="5"/>
          </p:nvPr>
        </p:nvSpPr>
        <p:spPr/>
        <p:txBody>
          <a:bodyPr/>
          <a:lstStyle/>
          <a:p>
            <a:fld id="{E8FE46E3-F50B-40B7-A854-E3050C9E6CD9}" type="slidenum">
              <a:rPr lang="en-US" smtClean="0"/>
              <a:t>12</a:t>
            </a:fld>
            <a:endParaRPr lang="en-US"/>
          </a:p>
        </p:txBody>
      </p:sp>
    </p:spTree>
    <p:extLst>
      <p:ext uri="{BB962C8B-B14F-4D97-AF65-F5344CB8AC3E}">
        <p14:creationId xmlns:p14="http://schemas.microsoft.com/office/powerpoint/2010/main" val="245164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000" dirty="0"/>
              <a:t>And then, when it comes time to conduct the surveys, which happens on June 1 every year, you’ll want to start making survey phone calls.</a:t>
            </a:r>
          </a:p>
          <a:p>
            <a:pPr defTabSz="931774">
              <a:defRPr/>
            </a:pPr>
            <a:endParaRPr lang="en-US" sz="1000" dirty="0"/>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All surveys are conducted within the TSF2 platform, meaning when you’re making phone calls to former students, you are logged into the TSF2, entering the information as it’s being shared with you.</a:t>
            </a: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Ideally, that information is coming directly from the former students, themselves.</a:t>
            </a: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That’s, most likely, the most accurate way to collect survey responses. </a:t>
            </a: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It’s also a great way to continue to promote self-determination with former students, which we’re all about.</a:t>
            </a:r>
          </a:p>
          <a:p>
            <a:pPr defTabSz="931774">
              <a:defRPr/>
            </a:pPr>
            <a:endParaRPr lang="en-US" sz="1000" dirty="0">
              <a:latin typeface="Arial" panose="020B0604020202020204" pitchFamily="34" charset="0"/>
              <a:ea typeface="Calibri" panose="020F0502020204030204" pitchFamily="34" charset="0"/>
              <a:cs typeface="Times New Roman" panose="02020603050405020304" pitchFamily="18" charset="0"/>
            </a:endParaRP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If it’s not possible to connect directly with a former student, then a parent or family member who has intimate knowledge of the former student’s work and education history is eligible to answer the survey questions. </a:t>
            </a: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Ideally, this is someone that was designated by the former student as an alternate contact before they left high school. </a:t>
            </a: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So make sure when you’re collecting contact information to ask them if there’s someone that might be able to answer the survey questions if they’re not available. </a:t>
            </a:r>
          </a:p>
          <a:p>
            <a:pPr defTabSz="931774">
              <a:defRPr/>
            </a:pPr>
            <a:endParaRPr lang="en-US" sz="1000" dirty="0">
              <a:latin typeface="Arial" panose="020B0604020202020204" pitchFamily="34" charset="0"/>
              <a:ea typeface="Calibri" panose="020F0502020204030204" pitchFamily="34" charset="0"/>
              <a:cs typeface="Times New Roman" panose="02020603050405020304" pitchFamily="18" charset="0"/>
            </a:endParaRPr>
          </a:p>
          <a:p>
            <a:pPr defTabSz="931774">
              <a:defRPr/>
            </a:pPr>
            <a:r>
              <a:rPr lang="en-US" sz="1000" dirty="0">
                <a:latin typeface="Arial" panose="020B0604020202020204" pitchFamily="34" charset="0"/>
                <a:ea typeface="Calibri" panose="020F0502020204030204" pitchFamily="34" charset="0"/>
                <a:cs typeface="Times New Roman" panose="02020603050405020304" pitchFamily="18" charset="0"/>
              </a:rPr>
              <a:t>Whoever ends up answering the survey questions, whether it’s the former student or a designated contact, we call them the survey respondent.</a:t>
            </a:r>
            <a:endParaRPr lang="en-US" sz="1000" dirty="0"/>
          </a:p>
          <a:p>
            <a:pPr defTabSz="931774">
              <a:defRPr/>
            </a:pPr>
            <a:endParaRPr lang="en-US" sz="1000" dirty="0"/>
          </a:p>
          <a:p>
            <a:pPr defTabSz="931774">
              <a:defRPr/>
            </a:pPr>
            <a:r>
              <a:rPr lang="en-US" sz="1000" dirty="0"/>
              <a:t>If you’re not able to reach anyone who can be an appropriate survey respondent, that survey is submitted as incomplete.</a:t>
            </a:r>
          </a:p>
          <a:p>
            <a:pPr defTabSz="931774">
              <a:defRPr/>
            </a:pPr>
            <a:r>
              <a:rPr lang="en-US" sz="1000" dirty="0"/>
              <a:t>We recommend that you try to reach a former student at least three times before submitting a survey, because the number of incomplete surveys you have affects your overall response rate. And </a:t>
            </a:r>
            <a:r>
              <a:rPr lang="en-US" sz="1000" dirty="0" err="1"/>
              <a:t>Cinda’s</a:t>
            </a:r>
            <a:r>
              <a:rPr lang="en-US" sz="1000" dirty="0"/>
              <a:t> going to talk about that next.</a:t>
            </a:r>
          </a:p>
          <a:p>
            <a:pPr defTabSz="931774">
              <a:defRPr/>
            </a:pPr>
            <a:endParaRPr lang="en-US" sz="1000" dirty="0"/>
          </a:p>
          <a:p>
            <a:pPr defTabSz="931774">
              <a:defRPr/>
            </a:pPr>
            <a:r>
              <a:rPr lang="en-US" sz="1000" dirty="0"/>
              <a:t>You have until November 1 at 11:59 p.m. to contact all of your former students and collect as many responses as possible. </a:t>
            </a:r>
          </a:p>
          <a:p>
            <a:pPr defTabSz="931774">
              <a:defRPr/>
            </a:pPr>
            <a:r>
              <a:rPr lang="en-US" sz="1000" dirty="0"/>
              <a:t>After November 1 surveys are closed and cannot be edited.</a:t>
            </a:r>
          </a:p>
          <a:p>
            <a:pPr defTabSz="931774">
              <a:defRPr/>
            </a:pPr>
            <a:endParaRPr lang="en-US" sz="1000" dirty="0"/>
          </a:p>
        </p:txBody>
      </p:sp>
      <p:sp>
        <p:nvSpPr>
          <p:cNvPr id="4" name="Slide Number Placeholder 3"/>
          <p:cNvSpPr>
            <a:spLocks noGrp="1"/>
          </p:cNvSpPr>
          <p:nvPr>
            <p:ph type="sldNum" sz="quarter" idx="5"/>
          </p:nvPr>
        </p:nvSpPr>
        <p:spPr/>
        <p:txBody>
          <a:bodyPr/>
          <a:lstStyle/>
          <a:p>
            <a:fld id="{E8FE46E3-F50B-40B7-A854-E3050C9E6CD9}" type="slidenum">
              <a:rPr lang="en-US" smtClean="0"/>
              <a:t>13</a:t>
            </a:fld>
            <a:endParaRPr lang="en-US"/>
          </a:p>
        </p:txBody>
      </p:sp>
    </p:spTree>
    <p:extLst>
      <p:ext uri="{BB962C8B-B14F-4D97-AF65-F5344CB8AC3E}">
        <p14:creationId xmlns:p14="http://schemas.microsoft.com/office/powerpoint/2010/main" val="1071014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r>
              <a:rPr lang="en-US" dirty="0" smtClean="0"/>
              <a:t>We mentioned that you should</a:t>
            </a:r>
            <a:r>
              <a:rPr lang="en-US" baseline="0" dirty="0" smtClean="0"/>
              <a:t> try to reach a former student at least three times in order to improve your chances of reaching them.</a:t>
            </a:r>
          </a:p>
          <a:p>
            <a:pPr defTabSz="931774"/>
            <a:endParaRPr lang="en-US" baseline="0" dirty="0" smtClean="0"/>
          </a:p>
          <a:p>
            <a:pPr defTabSz="931774"/>
            <a:r>
              <a:rPr lang="en-US" b="0" i="0" kern="1200" dirty="0" smtClean="0">
                <a:solidFill>
                  <a:schemeClr val="tx1"/>
                </a:solidFill>
                <a:effectLst/>
              </a:rPr>
              <a:t>Contact rate is the percentage of former students or designated family members who were successfully reached for the Post-School Survey. </a:t>
            </a:r>
          </a:p>
          <a:p>
            <a:pPr defTabSz="931774"/>
            <a:endParaRPr lang="en-US" b="0" i="0" kern="1200" dirty="0" smtClean="0">
              <a:solidFill>
                <a:schemeClr val="tx1"/>
              </a:solidFill>
              <a:effectLst/>
            </a:endParaRPr>
          </a:p>
          <a:p>
            <a:pPr defTabSz="931774"/>
            <a:r>
              <a:rPr lang="en-US" b="0" i="0" kern="1200" dirty="0" smtClean="0">
                <a:solidFill>
                  <a:schemeClr val="tx1"/>
                </a:solidFill>
                <a:effectLst/>
              </a:rPr>
              <a:t>School districts are required to attempt to contact all former special education students.</a:t>
            </a:r>
            <a:endParaRPr lang="en-US" baseline="0" dirty="0" smtClean="0"/>
          </a:p>
        </p:txBody>
      </p:sp>
      <p:sp>
        <p:nvSpPr>
          <p:cNvPr id="4" name="Slide Number Placeholder 3"/>
          <p:cNvSpPr>
            <a:spLocks noGrp="1"/>
          </p:cNvSpPr>
          <p:nvPr>
            <p:ph type="sldNum" sz="quarter" idx="10"/>
          </p:nvPr>
        </p:nvSpPr>
        <p:spPr/>
        <p:txBody>
          <a:bodyPr/>
          <a:lstStyle/>
          <a:p>
            <a:fld id="{E8FE46E3-F50B-40B7-A854-E3050C9E6CD9}" type="slidenum">
              <a:rPr lang="en-US" smtClean="0"/>
              <a:t>14</a:t>
            </a:fld>
            <a:endParaRPr lang="en-US" dirty="0"/>
          </a:p>
        </p:txBody>
      </p:sp>
    </p:spTree>
    <p:extLst>
      <p:ext uri="{BB962C8B-B14F-4D97-AF65-F5344CB8AC3E}">
        <p14:creationId xmlns:p14="http://schemas.microsoft.com/office/powerpoint/2010/main" val="1362766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This slide</a:t>
            </a:r>
            <a:r>
              <a:rPr lang="en-US" baseline="0" dirty="0" smtClean="0"/>
              <a:t> is a screenshot from the TSF2. </a:t>
            </a:r>
          </a:p>
          <a:p>
            <a:endParaRPr lang="en-US" baseline="0" dirty="0" smtClean="0"/>
          </a:p>
          <a:p>
            <a:r>
              <a:rPr lang="en-US" baseline="0" dirty="0" smtClean="0"/>
              <a:t>It shows the contact and response rates from 2016-17 for Washington state.</a:t>
            </a:r>
          </a:p>
          <a:p>
            <a:endParaRPr lang="en-US" baseline="0" dirty="0" smtClean="0"/>
          </a:p>
          <a:p>
            <a:r>
              <a:rPr lang="en-US" baseline="0" dirty="0" smtClean="0"/>
              <a:t>There were a total of 8,250 leavers.</a:t>
            </a:r>
          </a:p>
          <a:p>
            <a:endParaRPr lang="en-US" baseline="0" dirty="0" smtClean="0"/>
          </a:p>
          <a:p>
            <a:r>
              <a:rPr lang="en-US" baseline="0" dirty="0" smtClean="0"/>
              <a:t>Of those, 80.6% were contacted by survey conductors, and 78.5% of them answered the survey questions.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15</a:t>
            </a:fld>
            <a:endParaRPr lang="en-US" dirty="0"/>
          </a:p>
        </p:txBody>
      </p:sp>
    </p:spTree>
    <p:extLst>
      <p:ext uri="{BB962C8B-B14F-4D97-AF65-F5344CB8AC3E}">
        <p14:creationId xmlns:p14="http://schemas.microsoft.com/office/powerpoint/2010/main" val="1799795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200" dirty="0"/>
              <a:t>There are a few other strategies that you can implement to increase your overall response rate.</a:t>
            </a:r>
          </a:p>
          <a:p>
            <a:endParaRPr lang="en-US" sz="1200" dirty="0"/>
          </a:p>
          <a:p>
            <a:r>
              <a:rPr lang="en-US" sz="1200" dirty="0"/>
              <a:t>The first is to prepare students for the survey before they leave high school. Let them know what they survey is and why it’s done, that way they’ll be better prepared.</a:t>
            </a:r>
          </a:p>
          <a:p>
            <a:r>
              <a:rPr lang="en-US" sz="1200" dirty="0"/>
              <a:t>We have materials on the CCTS website that you can use and share with students and families. </a:t>
            </a:r>
          </a:p>
          <a:p>
            <a:endParaRPr lang="en-US" sz="1200" dirty="0"/>
          </a:p>
          <a:p>
            <a:r>
              <a:rPr lang="en-US" sz="1200" dirty="0"/>
              <a:t>It’s helpful if the former student knows the person who is making the phone call. This may be a ­teacher, counselor, </a:t>
            </a:r>
            <a:r>
              <a:rPr lang="en-US" sz="1200" dirty="0" err="1"/>
              <a:t>paraeducator</a:t>
            </a:r>
            <a:r>
              <a:rPr lang="en-US" sz="1200" dirty="0"/>
              <a:t>, or other employee from the school who has a special connection with the student. </a:t>
            </a:r>
          </a:p>
          <a:p>
            <a:endParaRPr lang="en-US" sz="1200" dirty="0"/>
          </a:p>
          <a:p>
            <a:r>
              <a:rPr lang="en-US" sz="1200" dirty="0"/>
              <a:t>If that individual is not available to make the phone call, have the person who does make the call say they are calling on behalf of that person.</a:t>
            </a:r>
          </a:p>
          <a:p>
            <a:endParaRPr lang="en-US" sz="1200" dirty="0"/>
          </a:p>
          <a:p>
            <a:r>
              <a:rPr lang="en-US" sz="1200" dirty="0"/>
              <a:t>When you’re making your repeated contact attempts, be sure to vary both the day and the time you’re calling. </a:t>
            </a:r>
          </a:p>
          <a:p>
            <a:endParaRPr lang="en-US" sz="1200" dirty="0"/>
          </a:p>
          <a:p>
            <a:r>
              <a:rPr lang="en-US" sz="1200" dirty="0"/>
              <a:t>And if you’re having trouble finding a former student, use social media or other local connections to track down a phone number. </a:t>
            </a:r>
          </a:p>
          <a:p>
            <a:endParaRPr lang="en-US" sz="1200" dirty="0"/>
          </a:p>
          <a:p>
            <a:r>
              <a:rPr lang="en-US" sz="1200" dirty="0"/>
              <a:t>Be sure not to reveal a former student’s disability status at any time. </a:t>
            </a:r>
          </a:p>
        </p:txBody>
      </p:sp>
      <p:sp>
        <p:nvSpPr>
          <p:cNvPr id="4" name="Slide Number Placeholder 3"/>
          <p:cNvSpPr>
            <a:spLocks noGrp="1"/>
          </p:cNvSpPr>
          <p:nvPr>
            <p:ph type="sldNum" sz="quarter" idx="10"/>
          </p:nvPr>
        </p:nvSpPr>
        <p:spPr/>
        <p:txBody>
          <a:bodyPr/>
          <a:lstStyle/>
          <a:p>
            <a:fld id="{E8FE46E3-F50B-40B7-A854-E3050C9E6CD9}" type="slidenum">
              <a:rPr lang="en-US" smtClean="0"/>
              <a:t>16</a:t>
            </a:fld>
            <a:endParaRPr lang="en-US" dirty="0"/>
          </a:p>
        </p:txBody>
      </p:sp>
    </p:spTree>
    <p:extLst>
      <p:ext uri="{BB962C8B-B14F-4D97-AF65-F5344CB8AC3E}">
        <p14:creationId xmlns:p14="http://schemas.microsoft.com/office/powerpoint/2010/main" val="2279468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17</a:t>
            </a:fld>
            <a:endParaRPr lang="en-US" dirty="0"/>
          </a:p>
        </p:txBody>
      </p:sp>
    </p:spTree>
    <p:extLst>
      <p:ext uri="{BB962C8B-B14F-4D97-AF65-F5344CB8AC3E}">
        <p14:creationId xmlns:p14="http://schemas.microsoft.com/office/powerpoint/2010/main" val="666274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18</a:t>
            </a:fld>
            <a:endParaRPr lang="en-US" dirty="0"/>
          </a:p>
        </p:txBody>
      </p:sp>
    </p:spTree>
    <p:extLst>
      <p:ext uri="{BB962C8B-B14F-4D97-AF65-F5344CB8AC3E}">
        <p14:creationId xmlns:p14="http://schemas.microsoft.com/office/powerpoint/2010/main" val="1070674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19</a:t>
            </a:fld>
            <a:endParaRPr lang="en-US" dirty="0"/>
          </a:p>
        </p:txBody>
      </p:sp>
    </p:spTree>
    <p:extLst>
      <p:ext uri="{BB962C8B-B14F-4D97-AF65-F5344CB8AC3E}">
        <p14:creationId xmlns:p14="http://schemas.microsoft.com/office/powerpoint/2010/main" val="1162140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smtClean="0"/>
              <a:t>Next</a:t>
            </a:r>
            <a:r>
              <a:rPr lang="en-US" baseline="0" dirty="0" smtClean="0"/>
              <a:t> we’ll talk about the survey and how it’s structured.</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20</a:t>
            </a:fld>
            <a:endParaRPr lang="en-US" dirty="0"/>
          </a:p>
        </p:txBody>
      </p:sp>
    </p:spTree>
    <p:extLst>
      <p:ext uri="{BB962C8B-B14F-4D97-AF65-F5344CB8AC3E}">
        <p14:creationId xmlns:p14="http://schemas.microsoft.com/office/powerpoint/2010/main" val="1718834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200" dirty="0"/>
              <a:t>Once we’re in the survey, you’ll notice that it’s broken into nine sections: </a:t>
            </a:r>
          </a:p>
          <a:p>
            <a:pPr defTabSz="931774">
              <a:defRPr/>
            </a:pPr>
            <a:r>
              <a:rPr lang="en-US" sz="1200" dirty="0"/>
              <a:t>Former Student Demographics, Pre-survey Questions, </a:t>
            </a:r>
          </a:p>
          <a:p>
            <a:pPr defTabSz="931774">
              <a:defRPr/>
            </a:pPr>
            <a:r>
              <a:rPr lang="en-US" sz="1200" dirty="0"/>
              <a:t>Connect with Survey Respondent, Postsecondary Employment Questions, </a:t>
            </a:r>
          </a:p>
          <a:p>
            <a:pPr defTabSz="931774">
              <a:defRPr/>
            </a:pPr>
            <a:r>
              <a:rPr lang="en-US" sz="1200" dirty="0"/>
              <a:t>Postsecondary Education Questions, Agency Connections Questions, </a:t>
            </a:r>
          </a:p>
          <a:p>
            <a:pPr defTabSz="931774">
              <a:defRPr/>
            </a:pPr>
            <a:r>
              <a:rPr lang="en-US" sz="1200" dirty="0"/>
              <a:t>Additional Comments, and End Survey.</a:t>
            </a:r>
          </a:p>
          <a:p>
            <a:endParaRPr lang="en-US" sz="1200" dirty="0"/>
          </a:p>
          <a:p>
            <a:r>
              <a:rPr lang="en-US" sz="1200" dirty="0"/>
              <a:t>There are a total of 35 questions on the survey, but you will never be asking 35 questions. Some of these questions are prepopulated with responses, like the former student demographics. Other questions may or may not appear depending on how the respondent answers earlier questions.</a:t>
            </a:r>
          </a:p>
          <a:p>
            <a:endParaRPr lang="en-US" sz="1200" dirty="0"/>
          </a:p>
          <a:p>
            <a:r>
              <a:rPr lang="en-US" sz="1200" dirty="0"/>
              <a:t>For example, if a student said no, they weren’t employed in the last year, then there won’t be any additional questions about employment. You’ll skip to the next section. </a:t>
            </a:r>
          </a:p>
          <a:p>
            <a:endParaRPr lang="en-US" sz="1200" dirty="0"/>
          </a:p>
          <a:p>
            <a:r>
              <a:rPr lang="en-US" sz="1200" dirty="0"/>
              <a:t>If they said yes, they were employed, then a series of questions about their employment dates, and hours, and wages would appear.</a:t>
            </a:r>
          </a:p>
          <a:p>
            <a:endParaRPr lang="en-US" sz="1200" dirty="0"/>
          </a:p>
          <a:p>
            <a:r>
              <a:rPr lang="en-US" sz="1200" dirty="0"/>
              <a:t>This, sort-of, choose-your-own-adventure feature of the survey is known as “skip logic.” It’s built directly into the TSF2 so you don’t have to worry about keeping track of the sequence yourself. Just ask the questions as they appear on the screen as you go. This means that you will likely see different questions each time you conduct the survey. Keep this in mind as we move forward.</a:t>
            </a:r>
          </a:p>
        </p:txBody>
      </p:sp>
      <p:sp>
        <p:nvSpPr>
          <p:cNvPr id="4" name="Slide Number Placeholder 3"/>
          <p:cNvSpPr>
            <a:spLocks noGrp="1"/>
          </p:cNvSpPr>
          <p:nvPr>
            <p:ph type="sldNum" sz="quarter" idx="10"/>
          </p:nvPr>
        </p:nvSpPr>
        <p:spPr/>
        <p:txBody>
          <a:bodyPr/>
          <a:lstStyle/>
          <a:p>
            <a:fld id="{E8FE46E3-F50B-40B7-A854-E3050C9E6CD9}" type="slidenum">
              <a:rPr lang="en-US" smtClean="0"/>
              <a:t>21</a:t>
            </a:fld>
            <a:endParaRPr lang="en-US" dirty="0"/>
          </a:p>
        </p:txBody>
      </p:sp>
    </p:spTree>
    <p:extLst>
      <p:ext uri="{BB962C8B-B14F-4D97-AF65-F5344CB8AC3E}">
        <p14:creationId xmlns:p14="http://schemas.microsoft.com/office/powerpoint/2010/main" val="3314628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a:solidFill>
                  <a:schemeClr val="tx1"/>
                </a:solidFill>
                <a:effectLst/>
                <a:latin typeface="+mn-lt"/>
                <a:ea typeface="+mn-ea"/>
                <a:cs typeface="+mn-cs"/>
              </a:rPr>
              <a:t>Speaking of skip-logic,</a:t>
            </a:r>
            <a:r>
              <a:rPr lang="en-US" kern="1200" baseline="0" dirty="0">
                <a:solidFill>
                  <a:schemeClr val="tx1"/>
                </a:solidFill>
                <a:effectLst/>
                <a:latin typeface="+mn-lt"/>
                <a:ea typeface="+mn-ea"/>
                <a:cs typeface="+mn-cs"/>
              </a:rPr>
              <a:t> t</a:t>
            </a:r>
            <a:r>
              <a:rPr lang="en-US" kern="1200" dirty="0">
                <a:solidFill>
                  <a:schemeClr val="tx1"/>
                </a:solidFill>
                <a:effectLst/>
                <a:latin typeface="+mn-lt"/>
                <a:ea typeface="+mn-ea"/>
                <a:cs typeface="+mn-cs"/>
              </a:rPr>
              <a:t>here are up to six questions that may appear in the survey that are not required</a:t>
            </a:r>
            <a:r>
              <a:rPr lang="en-US" kern="1200" baseline="0" dirty="0">
                <a:solidFill>
                  <a:schemeClr val="tx1"/>
                </a:solidFill>
                <a:effectLst/>
                <a:latin typeface="+mn-lt"/>
                <a:ea typeface="+mn-ea"/>
                <a:cs typeface="+mn-cs"/>
              </a:rPr>
              <a:t> by the state.</a:t>
            </a:r>
          </a:p>
          <a:p>
            <a:pPr defTabSz="931774">
              <a:defRPr/>
            </a:pPr>
            <a:r>
              <a:rPr lang="en-US" kern="1200" baseline="0" dirty="0">
                <a:solidFill>
                  <a:schemeClr val="tx1"/>
                </a:solidFill>
                <a:effectLst/>
                <a:latin typeface="+mn-lt"/>
                <a:ea typeface="+mn-ea"/>
                <a:cs typeface="+mn-cs"/>
              </a:rPr>
              <a:t>We call them F</a:t>
            </a:r>
            <a:r>
              <a:rPr lang="en-US" kern="1200" dirty="0">
                <a:solidFill>
                  <a:schemeClr val="tx1"/>
                </a:solidFill>
                <a:effectLst/>
                <a:latin typeface="+mn-lt"/>
                <a:ea typeface="+mn-ea"/>
                <a:cs typeface="+mn-cs"/>
              </a:rPr>
              <a:t>ollow-up questions,</a:t>
            </a:r>
            <a:r>
              <a:rPr lang="en-US" kern="1200" baseline="0" dirty="0">
                <a:solidFill>
                  <a:schemeClr val="tx1"/>
                </a:solidFill>
                <a:effectLst/>
                <a:latin typeface="+mn-lt"/>
                <a:ea typeface="+mn-ea"/>
                <a:cs typeface="+mn-cs"/>
              </a:rPr>
              <a:t> and they’re indicated by a plus sign. </a:t>
            </a:r>
            <a:endParaRPr lang="en-US" kern="1200" baseline="0" dirty="0" smtClean="0">
              <a:solidFill>
                <a:schemeClr val="tx1"/>
              </a:solidFill>
              <a:effectLst/>
              <a:latin typeface="+mn-lt"/>
              <a:ea typeface="+mn-ea"/>
              <a:cs typeface="+mn-cs"/>
            </a:endParaRPr>
          </a:p>
          <a:p>
            <a:pPr defTabSz="931774">
              <a:defRPr/>
            </a:pPr>
            <a:endParaRPr lang="en-US" kern="1200" baseline="0" dirty="0">
              <a:solidFill>
                <a:schemeClr val="tx1"/>
              </a:solidFill>
              <a:effectLst/>
              <a:latin typeface="+mn-lt"/>
              <a:ea typeface="+mn-ea"/>
              <a:cs typeface="+mn-cs"/>
            </a:endParaRPr>
          </a:p>
          <a:p>
            <a:pPr defTabSz="931774">
              <a:defRPr/>
            </a:pPr>
            <a:r>
              <a:rPr lang="en-US" kern="1200" baseline="0" dirty="0">
                <a:solidFill>
                  <a:schemeClr val="tx1"/>
                </a:solidFill>
                <a:effectLst/>
                <a:latin typeface="+mn-lt"/>
                <a:ea typeface="+mn-ea"/>
                <a:cs typeface="+mn-cs"/>
              </a:rPr>
              <a:t>These questions first appeared in last year’s survey, and based on the interesting and informative responses, we’re excited to continue to include these questions to get some additional information about post-school activities.</a:t>
            </a:r>
          </a:p>
          <a:p>
            <a:endParaRPr lang="en-US" kern="1200" dirty="0">
              <a:solidFill>
                <a:schemeClr val="tx1"/>
              </a:solidFill>
              <a:effectLst/>
              <a:latin typeface="+mn-lt"/>
              <a:ea typeface="+mn-ea"/>
              <a:cs typeface="+mn-cs"/>
            </a:endParaRPr>
          </a:p>
          <a:p>
            <a:r>
              <a:rPr lang="en-US" kern="1200" dirty="0">
                <a:solidFill>
                  <a:schemeClr val="tx1"/>
                </a:solidFill>
                <a:effectLst/>
                <a:latin typeface="+mn-lt"/>
                <a:ea typeface="+mn-ea"/>
                <a:cs typeface="+mn-cs"/>
              </a:rPr>
              <a:t>Please keep in mind that if,</a:t>
            </a:r>
            <a:r>
              <a:rPr lang="en-US" kern="1200" baseline="0" dirty="0">
                <a:solidFill>
                  <a:schemeClr val="tx1"/>
                </a:solidFill>
                <a:effectLst/>
                <a:latin typeface="+mn-lt"/>
                <a:ea typeface="+mn-ea"/>
                <a:cs typeface="+mn-cs"/>
              </a:rPr>
              <a:t> while you’re conducting the survey, </a:t>
            </a:r>
            <a:r>
              <a:rPr lang="en-US" kern="1200" dirty="0">
                <a:solidFill>
                  <a:schemeClr val="tx1"/>
                </a:solidFill>
                <a:effectLst/>
                <a:latin typeface="+mn-lt"/>
                <a:ea typeface="+mn-ea"/>
                <a:cs typeface="+mn-cs"/>
              </a:rPr>
              <a:t>you sense that the respondent is losing energy</a:t>
            </a:r>
            <a:r>
              <a:rPr lang="en-US" kern="1200" baseline="0" dirty="0">
                <a:solidFill>
                  <a:schemeClr val="tx1"/>
                </a:solidFill>
                <a:effectLst/>
                <a:latin typeface="+mn-lt"/>
                <a:ea typeface="+mn-ea"/>
                <a:cs typeface="+mn-cs"/>
              </a:rPr>
              <a:t> or focus</a:t>
            </a:r>
            <a:r>
              <a:rPr lang="en-US" kern="1200" dirty="0">
                <a:solidFill>
                  <a:schemeClr val="tx1"/>
                </a:solidFill>
                <a:effectLst/>
                <a:latin typeface="+mn-lt"/>
                <a:ea typeface="+mn-ea"/>
                <a:cs typeface="+mn-cs"/>
              </a:rPr>
              <a:t>, you can use your best judgment as to whether or not you want to ask these follow-up questions. </a:t>
            </a:r>
            <a:endParaRPr lang="en-US"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22</a:t>
            </a:fld>
            <a:endParaRPr lang="en-US" dirty="0"/>
          </a:p>
        </p:txBody>
      </p:sp>
    </p:spTree>
    <p:extLst>
      <p:ext uri="{BB962C8B-B14F-4D97-AF65-F5344CB8AC3E}">
        <p14:creationId xmlns:p14="http://schemas.microsoft.com/office/powerpoint/2010/main" val="1993430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a:solidFill>
                  <a:schemeClr val="tx1"/>
                </a:solidFill>
                <a:effectLst/>
                <a:latin typeface="+mn-lt"/>
                <a:ea typeface="+mn-ea"/>
                <a:cs typeface="+mn-cs"/>
              </a:rPr>
              <a:t>One more general note about survey questions before we launch </a:t>
            </a:r>
            <a:r>
              <a:rPr lang="en-US" kern="1200" dirty="0" smtClean="0">
                <a:solidFill>
                  <a:schemeClr val="tx1"/>
                </a:solidFill>
                <a:effectLst/>
                <a:latin typeface="+mn-lt"/>
                <a:ea typeface="+mn-ea"/>
                <a:cs typeface="+mn-cs"/>
              </a:rPr>
              <a:t>in. </a:t>
            </a:r>
          </a:p>
          <a:p>
            <a:pPr defTabSz="931774">
              <a:defRPr/>
            </a:pPr>
            <a:endParaRPr lang="en-US" dirty="0"/>
          </a:p>
          <a:p>
            <a:pPr defTabSz="931774">
              <a:defRPr/>
            </a:pPr>
            <a:r>
              <a:rPr lang="en-US" kern="1200" dirty="0" smtClean="0">
                <a:solidFill>
                  <a:schemeClr val="tx1"/>
                </a:solidFill>
                <a:effectLst/>
                <a:latin typeface="+mn-lt"/>
                <a:ea typeface="+mn-ea"/>
                <a:cs typeface="+mn-cs"/>
              </a:rPr>
              <a:t>The </a:t>
            </a:r>
            <a:r>
              <a:rPr lang="en-US" kern="1200" dirty="0">
                <a:solidFill>
                  <a:schemeClr val="tx1"/>
                </a:solidFill>
                <a:effectLst/>
                <a:latin typeface="+mn-lt"/>
                <a:ea typeface="+mn-ea"/>
                <a:cs typeface="+mn-cs"/>
              </a:rPr>
              <a:t>Post-School Survey is a follow-up survey. </a:t>
            </a:r>
          </a:p>
          <a:p>
            <a:pPr defTabSz="931774">
              <a:defRPr/>
            </a:pPr>
            <a:endParaRPr lang="en-US" kern="1200" dirty="0" smtClean="0">
              <a:solidFill>
                <a:schemeClr val="tx1"/>
              </a:solidFill>
              <a:effectLst/>
              <a:latin typeface="+mn-lt"/>
              <a:ea typeface="+mn-ea"/>
              <a:cs typeface="+mn-cs"/>
            </a:endParaRPr>
          </a:p>
          <a:p>
            <a:pPr defTabSz="931774">
              <a:defRPr/>
            </a:pPr>
            <a:r>
              <a:rPr lang="en-US" kern="1200" dirty="0" smtClean="0">
                <a:solidFill>
                  <a:schemeClr val="tx1"/>
                </a:solidFill>
                <a:effectLst/>
                <a:latin typeface="+mn-lt"/>
                <a:ea typeface="+mn-ea"/>
                <a:cs typeface="+mn-cs"/>
              </a:rPr>
              <a:t>The </a:t>
            </a:r>
            <a:r>
              <a:rPr lang="en-US" kern="1200" dirty="0">
                <a:solidFill>
                  <a:schemeClr val="tx1"/>
                </a:solidFill>
                <a:effectLst/>
                <a:latin typeface="+mn-lt"/>
                <a:ea typeface="+mn-ea"/>
                <a:cs typeface="+mn-cs"/>
              </a:rPr>
              <a:t>questions you’re asking </a:t>
            </a:r>
            <a:r>
              <a:rPr lang="en-US" kern="1200" baseline="0" dirty="0">
                <a:solidFill>
                  <a:schemeClr val="tx1"/>
                </a:solidFill>
                <a:effectLst/>
                <a:latin typeface="+mn-lt"/>
                <a:ea typeface="+mn-ea"/>
                <a:cs typeface="+mn-cs"/>
              </a:rPr>
              <a:t>are about what former students have been doing in the year since they left high school, or 12 months from their exit date.</a:t>
            </a:r>
          </a:p>
          <a:p>
            <a:pPr defTabSz="931774">
              <a:defRPr/>
            </a:pPr>
            <a:endParaRPr lang="en-US" kern="1200" dirty="0" smtClean="0">
              <a:solidFill>
                <a:schemeClr val="tx1"/>
              </a:solidFill>
              <a:effectLst/>
              <a:latin typeface="+mn-lt"/>
              <a:ea typeface="+mn-ea"/>
              <a:cs typeface="+mn-cs"/>
            </a:endParaRPr>
          </a:p>
          <a:p>
            <a:pPr defTabSz="931774">
              <a:defRPr/>
            </a:pPr>
            <a:r>
              <a:rPr lang="en-US" kern="1200" dirty="0" smtClean="0">
                <a:solidFill>
                  <a:schemeClr val="tx1"/>
                </a:solidFill>
                <a:effectLst/>
                <a:latin typeface="+mn-lt"/>
                <a:ea typeface="+mn-ea"/>
                <a:cs typeface="+mn-cs"/>
              </a:rPr>
              <a:t>The </a:t>
            </a:r>
            <a:r>
              <a:rPr lang="en-US" kern="1200" dirty="0">
                <a:solidFill>
                  <a:schemeClr val="tx1"/>
                </a:solidFill>
                <a:effectLst/>
                <a:latin typeface="+mn-lt"/>
                <a:ea typeface="+mn-ea"/>
                <a:cs typeface="+mn-cs"/>
              </a:rPr>
              <a:t>former</a:t>
            </a:r>
            <a:r>
              <a:rPr lang="en-US" kern="1200" baseline="0" dirty="0">
                <a:solidFill>
                  <a:schemeClr val="tx1"/>
                </a:solidFill>
                <a:effectLst/>
                <a:latin typeface="+mn-lt"/>
                <a:ea typeface="+mn-ea"/>
                <a:cs typeface="+mn-cs"/>
              </a:rPr>
              <a:t> student’s exit date is listed in the demographics section of they survey, which I’ll be sure to point out.</a:t>
            </a:r>
          </a:p>
          <a:p>
            <a:pPr defTabSz="931774">
              <a:defRPr/>
            </a:pPr>
            <a:endParaRPr lang="en-US" kern="1200" dirty="0">
              <a:solidFill>
                <a:schemeClr val="tx1"/>
              </a:solidFill>
              <a:effectLst/>
              <a:latin typeface="+mn-lt"/>
              <a:ea typeface="+mn-ea"/>
              <a:cs typeface="+mn-cs"/>
            </a:endParaRPr>
          </a:p>
          <a:p>
            <a:pPr defTabSz="931774">
              <a:defRPr/>
            </a:pPr>
            <a:r>
              <a:rPr lang="en-US" kern="1200" dirty="0">
                <a:solidFill>
                  <a:schemeClr val="tx1"/>
                </a:solidFill>
                <a:effectLst/>
                <a:latin typeface="+mn-lt"/>
                <a:ea typeface="+mn-ea"/>
                <a:cs typeface="+mn-cs"/>
              </a:rPr>
              <a:t>This becomes</a:t>
            </a:r>
            <a:r>
              <a:rPr lang="en-US" kern="1200" baseline="0" dirty="0">
                <a:solidFill>
                  <a:schemeClr val="tx1"/>
                </a:solidFill>
                <a:effectLst/>
                <a:latin typeface="+mn-lt"/>
                <a:ea typeface="+mn-ea"/>
                <a:cs typeface="+mn-cs"/>
              </a:rPr>
              <a:t> a consideration if you’re conducting the survey in later months, like September or October, or if the former student left school earlier in the year. </a:t>
            </a:r>
          </a:p>
          <a:p>
            <a:pPr defTabSz="931774">
              <a:defRPr/>
            </a:pPr>
            <a:endParaRPr lang="en-US" kern="1200" dirty="0" smtClean="0">
              <a:solidFill>
                <a:schemeClr val="tx1"/>
              </a:solidFill>
              <a:effectLst/>
              <a:latin typeface="+mn-lt"/>
              <a:ea typeface="+mn-ea"/>
              <a:cs typeface="+mn-cs"/>
            </a:endParaRPr>
          </a:p>
          <a:p>
            <a:pPr defTabSz="931774">
              <a:defRPr/>
            </a:pPr>
            <a:r>
              <a:rPr lang="en-US" kern="1200" dirty="0" smtClean="0">
                <a:solidFill>
                  <a:schemeClr val="tx1"/>
                </a:solidFill>
                <a:effectLst/>
                <a:latin typeface="+mn-lt"/>
                <a:ea typeface="+mn-ea"/>
                <a:cs typeface="+mn-cs"/>
              </a:rPr>
              <a:t>If </a:t>
            </a:r>
            <a:r>
              <a:rPr lang="en-US" kern="1200" dirty="0">
                <a:solidFill>
                  <a:schemeClr val="tx1"/>
                </a:solidFill>
                <a:effectLst/>
                <a:latin typeface="+mn-lt"/>
                <a:ea typeface="+mn-ea"/>
                <a:cs typeface="+mn-cs"/>
              </a:rPr>
              <a:t>the</a:t>
            </a:r>
            <a:r>
              <a:rPr lang="en-US" kern="1200" baseline="0" dirty="0">
                <a:solidFill>
                  <a:schemeClr val="tx1"/>
                </a:solidFill>
                <a:effectLst/>
                <a:latin typeface="+mn-lt"/>
                <a:ea typeface="+mn-ea"/>
                <a:cs typeface="+mn-cs"/>
              </a:rPr>
              <a:t> former student left school in January of 2018, then the question timeframe is January 2018 to January 2019.</a:t>
            </a:r>
          </a:p>
          <a:p>
            <a:pPr defTabSz="931774">
              <a:defRPr/>
            </a:pPr>
            <a:endParaRPr lang="en-US" kern="1200" baseline="0" dirty="0" smtClean="0">
              <a:solidFill>
                <a:schemeClr val="tx1"/>
              </a:solidFill>
              <a:effectLst/>
              <a:latin typeface="+mn-lt"/>
              <a:ea typeface="+mn-ea"/>
              <a:cs typeface="+mn-cs"/>
            </a:endParaRPr>
          </a:p>
          <a:p>
            <a:pPr defTabSz="931774">
              <a:defRPr/>
            </a:pPr>
            <a:r>
              <a:rPr lang="en-US" kern="1200" baseline="0" dirty="0" smtClean="0">
                <a:solidFill>
                  <a:schemeClr val="tx1"/>
                </a:solidFill>
                <a:effectLst/>
                <a:latin typeface="+mn-lt"/>
                <a:ea typeface="+mn-ea"/>
                <a:cs typeface="+mn-cs"/>
              </a:rPr>
              <a:t>You </a:t>
            </a:r>
            <a:r>
              <a:rPr lang="en-US" kern="1200" baseline="0" dirty="0">
                <a:solidFill>
                  <a:schemeClr val="tx1"/>
                </a:solidFill>
                <a:effectLst/>
                <a:latin typeface="+mn-lt"/>
                <a:ea typeface="+mn-ea"/>
                <a:cs typeface="+mn-cs"/>
              </a:rPr>
              <a:t>may need to emphasize that while you’re asking the questions.</a:t>
            </a:r>
            <a:endParaRPr lang="en-US"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23</a:t>
            </a:fld>
            <a:endParaRPr lang="en-US" dirty="0"/>
          </a:p>
        </p:txBody>
      </p:sp>
    </p:spTree>
    <p:extLst>
      <p:ext uri="{BB962C8B-B14F-4D97-AF65-F5344CB8AC3E}">
        <p14:creationId xmlns:p14="http://schemas.microsoft.com/office/powerpoint/2010/main" val="3365516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24</a:t>
            </a:fld>
            <a:endParaRPr lang="en-US" dirty="0"/>
          </a:p>
        </p:txBody>
      </p:sp>
    </p:spTree>
    <p:extLst>
      <p:ext uri="{BB962C8B-B14F-4D97-AF65-F5344CB8AC3E}">
        <p14:creationId xmlns:p14="http://schemas.microsoft.com/office/powerpoint/2010/main" val="2918492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25</a:t>
            </a:fld>
            <a:endParaRPr lang="en-US" dirty="0"/>
          </a:p>
        </p:txBody>
      </p:sp>
    </p:spTree>
    <p:extLst>
      <p:ext uri="{BB962C8B-B14F-4D97-AF65-F5344CB8AC3E}">
        <p14:creationId xmlns:p14="http://schemas.microsoft.com/office/powerpoint/2010/main" val="1310525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kern="1200" dirty="0">
                <a:solidFill>
                  <a:schemeClr val="tx1"/>
                </a:solidFill>
                <a:effectLst/>
              </a:rPr>
              <a:t>Ok. So we’re going to spend</a:t>
            </a:r>
            <a:r>
              <a:rPr lang="en-US" kern="1200" baseline="0" dirty="0">
                <a:solidFill>
                  <a:schemeClr val="tx1"/>
                </a:solidFill>
                <a:effectLst/>
              </a:rPr>
              <a:t> the rest of our time today looking at the survey questions in the TSF2.</a:t>
            </a:r>
          </a:p>
          <a:p>
            <a:pPr defTabSz="931774">
              <a:defRPr/>
            </a:pPr>
            <a:r>
              <a:rPr lang="en-US" kern="1200" baseline="0" dirty="0">
                <a:solidFill>
                  <a:schemeClr val="tx1"/>
                </a:solidFill>
                <a:effectLst/>
              </a:rPr>
              <a:t>I’ll be taking on the role of someone from Example High School in Example School District with a Conduct Survey TSF2 user role.</a:t>
            </a:r>
          </a:p>
          <a:p>
            <a:pPr defTabSz="931774">
              <a:defRPr/>
            </a:pPr>
            <a:r>
              <a:rPr lang="en-US" kern="1200" baseline="0" dirty="0" smtClean="0">
                <a:solidFill>
                  <a:schemeClr val="tx1"/>
                </a:solidFill>
                <a:effectLst/>
              </a:rPr>
              <a:t>We’ll </a:t>
            </a:r>
            <a:r>
              <a:rPr lang="en-US" kern="1200" baseline="0" dirty="0">
                <a:solidFill>
                  <a:schemeClr val="tx1"/>
                </a:solidFill>
                <a:effectLst/>
              </a:rPr>
              <a:t>quickly log into the TSF2, navigate to Example High School’s leaver survey list, start a survey, and enter the pre-survey question information. </a:t>
            </a:r>
          </a:p>
          <a:p>
            <a:pPr defTabSz="931774">
              <a:defRPr/>
            </a:pPr>
            <a:r>
              <a:rPr lang="en-US" kern="1200" baseline="0" dirty="0" smtClean="0">
                <a:solidFill>
                  <a:schemeClr val="tx1"/>
                </a:solidFill>
                <a:effectLst/>
              </a:rPr>
              <a:t>Please </a:t>
            </a:r>
            <a:r>
              <a:rPr lang="en-US" kern="1200" baseline="0" dirty="0">
                <a:solidFill>
                  <a:schemeClr val="tx1"/>
                </a:solidFill>
                <a:effectLst/>
              </a:rPr>
              <a:t>note that the instructions I’m about to go over are embedded in this slide deck, and available in a </a:t>
            </a:r>
            <a:r>
              <a:rPr lang="en-US" kern="1200" baseline="0" dirty="0" smtClean="0">
                <a:solidFill>
                  <a:schemeClr val="tx1"/>
                </a:solidFill>
                <a:effectLst/>
              </a:rPr>
              <a:t>Word </a:t>
            </a:r>
            <a:r>
              <a:rPr lang="en-US" kern="1200" baseline="0" dirty="0">
                <a:solidFill>
                  <a:schemeClr val="tx1"/>
                </a:solidFill>
                <a:effectLst/>
              </a:rPr>
              <a:t>document and PDF format, all of which </a:t>
            </a:r>
            <a:r>
              <a:rPr lang="en-US" kern="1200" baseline="0" dirty="0" smtClean="0">
                <a:solidFill>
                  <a:schemeClr val="tx1"/>
                </a:solidFill>
                <a:effectLst/>
              </a:rPr>
              <a:t>can be linked to from </a:t>
            </a:r>
            <a:r>
              <a:rPr lang="en-US" kern="1200" baseline="0" dirty="0">
                <a:solidFill>
                  <a:schemeClr val="tx1"/>
                </a:solidFill>
                <a:effectLst/>
              </a:rPr>
              <a:t>the </a:t>
            </a:r>
            <a:r>
              <a:rPr lang="en-US" dirty="0">
                <a:hlinkClick r:id="rId3"/>
              </a:rPr>
              <a:t>Guidance for Educators page on the CCTS website</a:t>
            </a:r>
            <a:r>
              <a:rPr lang="en-US" dirty="0"/>
              <a:t>. </a:t>
            </a:r>
          </a:p>
        </p:txBody>
      </p:sp>
      <p:sp>
        <p:nvSpPr>
          <p:cNvPr id="4" name="Slide Number Placeholder 3"/>
          <p:cNvSpPr>
            <a:spLocks noGrp="1"/>
          </p:cNvSpPr>
          <p:nvPr>
            <p:ph type="sldNum" sz="quarter" idx="10"/>
          </p:nvPr>
        </p:nvSpPr>
        <p:spPr/>
        <p:txBody>
          <a:bodyPr/>
          <a:lstStyle/>
          <a:p>
            <a:fld id="{E8FE46E3-F50B-40B7-A854-E3050C9E6CD9}" type="slidenum">
              <a:rPr lang="en-US" smtClean="0"/>
              <a:t>26</a:t>
            </a:fld>
            <a:endParaRPr lang="en-US" dirty="0"/>
          </a:p>
        </p:txBody>
      </p:sp>
    </p:spTree>
    <p:extLst>
      <p:ext uri="{BB962C8B-B14F-4D97-AF65-F5344CB8AC3E}">
        <p14:creationId xmlns:p14="http://schemas.microsoft.com/office/powerpoint/2010/main" val="3863273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endParaRPr lang="en-US" sz="1100" dirty="0"/>
          </a:p>
          <a:p>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27</a:t>
            </a:fld>
            <a:endParaRPr lang="en-US" dirty="0"/>
          </a:p>
        </p:txBody>
      </p:sp>
    </p:spTree>
    <p:extLst>
      <p:ext uri="{BB962C8B-B14F-4D97-AF65-F5344CB8AC3E}">
        <p14:creationId xmlns:p14="http://schemas.microsoft.com/office/powerpoint/2010/main" val="181718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To get to Example High School’s Leaver Survey List, I’m going to log in to the TSF2 by going to ccts TSF dot com or ccts TSF dot org. </a:t>
            </a:r>
          </a:p>
          <a:p>
            <a:r>
              <a:rPr lang="en-US" sz="1100" dirty="0"/>
              <a:t>I’m going to enter my email address and password, then click log in.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28</a:t>
            </a:fld>
            <a:endParaRPr lang="en-US" dirty="0"/>
          </a:p>
        </p:txBody>
      </p:sp>
    </p:spTree>
    <p:extLst>
      <p:ext uri="{BB962C8B-B14F-4D97-AF65-F5344CB8AC3E}">
        <p14:creationId xmlns:p14="http://schemas.microsoft.com/office/powerpoint/2010/main" val="1678112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After I log in, I’m directed to the Post-School Survey Home page. </a:t>
            </a:r>
          </a:p>
          <a:p>
            <a:pPr defTabSz="931774">
              <a:defRPr/>
            </a:pPr>
            <a:r>
              <a:rPr lang="en-US" sz="1100" dirty="0"/>
              <a:t>From here, under the District List Heading, I’m going to confirm that 2017-18 leaver year is selected, and then click the blue “Go to District List” button. </a:t>
            </a:r>
          </a:p>
          <a:p>
            <a:endParaRPr lang="en-US" sz="1100" dirty="0"/>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29</a:t>
            </a:fld>
            <a:endParaRPr lang="en-US" dirty="0"/>
          </a:p>
        </p:txBody>
      </p:sp>
    </p:spTree>
    <p:extLst>
      <p:ext uri="{BB962C8B-B14F-4D97-AF65-F5344CB8AC3E}">
        <p14:creationId xmlns:p14="http://schemas.microsoft.com/office/powerpoint/2010/main" val="2824092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This</a:t>
            </a:r>
            <a:r>
              <a:rPr lang="en-US" baseline="0" dirty="0"/>
              <a:t> takes me to my District List page.</a:t>
            </a:r>
          </a:p>
          <a:p>
            <a:r>
              <a:rPr lang="en-US" baseline="0" dirty="0"/>
              <a:t>Here I can see every district that I have access to in the TSF2. For me, it’s just Example district. </a:t>
            </a:r>
          </a:p>
          <a:p>
            <a:pPr defTabSz="931774">
              <a:defRPr/>
            </a:pPr>
            <a:r>
              <a:rPr lang="en-US" sz="1100" dirty="0"/>
              <a:t>I’m going to click on Example.</a:t>
            </a: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30</a:t>
            </a:fld>
            <a:endParaRPr lang="en-US" dirty="0"/>
          </a:p>
        </p:txBody>
      </p:sp>
    </p:spTree>
    <p:extLst>
      <p:ext uri="{BB962C8B-B14F-4D97-AF65-F5344CB8AC3E}">
        <p14:creationId xmlns:p14="http://schemas.microsoft.com/office/powerpoint/2010/main" val="2031949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And that takes me to my school list page. </a:t>
            </a:r>
          </a:p>
          <a:p>
            <a:r>
              <a:rPr lang="en-US" dirty="0"/>
              <a:t>This page shows me all the schools</a:t>
            </a:r>
            <a:r>
              <a:rPr lang="en-US" baseline="0" dirty="0"/>
              <a:t> I have access to in Example District. </a:t>
            </a:r>
          </a:p>
          <a:p>
            <a:r>
              <a:rPr lang="en-US" baseline="0" dirty="0"/>
              <a:t>For me, it’s just Example High School. </a:t>
            </a:r>
            <a:endParaRPr lang="en-US" dirty="0"/>
          </a:p>
          <a:p>
            <a:r>
              <a:rPr lang="en-US" baseline="0" dirty="0"/>
              <a:t>I’m going to click the Example High School link.</a:t>
            </a: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31</a:t>
            </a:fld>
            <a:endParaRPr lang="en-US" dirty="0"/>
          </a:p>
        </p:txBody>
      </p:sp>
    </p:spTree>
    <p:extLst>
      <p:ext uri="{BB962C8B-B14F-4D97-AF65-F5344CB8AC3E}">
        <p14:creationId xmlns:p14="http://schemas.microsoft.com/office/powerpoint/2010/main" val="2792621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That takes me to the Leaver Survey List page for Example High School.</a:t>
            </a:r>
          </a:p>
          <a:p>
            <a:r>
              <a:rPr lang="en-US" sz="1100" dirty="0"/>
              <a:t>From here I can see all four former students that need to be contacted. </a:t>
            </a:r>
          </a:p>
          <a:p>
            <a:pPr defTabSz="931774">
              <a:defRPr/>
            </a:pPr>
            <a:r>
              <a:rPr lang="en-US" sz="1100" dirty="0"/>
              <a:t>To begin a survey for Former Student 1, under the “Post-School Survey” column, I can click “Start.”</a:t>
            </a:r>
          </a:p>
        </p:txBody>
      </p:sp>
      <p:sp>
        <p:nvSpPr>
          <p:cNvPr id="4" name="Slide Number Placeholder 3"/>
          <p:cNvSpPr>
            <a:spLocks noGrp="1"/>
          </p:cNvSpPr>
          <p:nvPr>
            <p:ph type="sldNum" sz="quarter" idx="5"/>
          </p:nvPr>
        </p:nvSpPr>
        <p:spPr/>
        <p:txBody>
          <a:bodyPr/>
          <a:lstStyle/>
          <a:p>
            <a:fld id="{E8FE46E3-F50B-40B7-A854-E3050C9E6CD9}" type="slidenum">
              <a:rPr lang="en-US" smtClean="0"/>
              <a:t>32</a:t>
            </a:fld>
            <a:endParaRPr lang="en-US" dirty="0"/>
          </a:p>
        </p:txBody>
      </p:sp>
    </p:spTree>
    <p:extLst>
      <p:ext uri="{BB962C8B-B14F-4D97-AF65-F5344CB8AC3E}">
        <p14:creationId xmlns:p14="http://schemas.microsoft.com/office/powerpoint/2010/main" val="1985542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The first section we see in</a:t>
            </a:r>
            <a:r>
              <a:rPr lang="en-US" baseline="0" dirty="0"/>
              <a:t> the survey is Former Student Demographics. </a:t>
            </a:r>
          </a:p>
          <a:p>
            <a:r>
              <a:rPr lang="en-US" baseline="0" dirty="0"/>
              <a:t>These are considered questions 1-10, and they’re all prepopulated.</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33</a:t>
            </a:fld>
            <a:endParaRPr lang="en-US" dirty="0"/>
          </a:p>
        </p:txBody>
      </p:sp>
    </p:spTree>
    <p:extLst>
      <p:ext uri="{BB962C8B-B14F-4D97-AF65-F5344CB8AC3E}">
        <p14:creationId xmlns:p14="http://schemas.microsoft.com/office/powerpoint/2010/main" val="4106861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you notice an error in these demographics and you do not have a Leaver Verification or District Manager user role, please notify your District Manager so they can make the update. </a:t>
            </a:r>
          </a:p>
          <a:p>
            <a:r>
              <a:rPr lang="en-US" sz="1100" dirty="0"/>
              <a:t>You can still proceed with the survey, just be sure to make a note and follow up on it.</a:t>
            </a:r>
          </a:p>
        </p:txBody>
      </p:sp>
      <p:sp>
        <p:nvSpPr>
          <p:cNvPr id="4" name="Slide Number Placeholder 3"/>
          <p:cNvSpPr>
            <a:spLocks noGrp="1"/>
          </p:cNvSpPr>
          <p:nvPr>
            <p:ph type="sldNum" sz="quarter" idx="10"/>
          </p:nvPr>
        </p:nvSpPr>
        <p:spPr/>
        <p:txBody>
          <a:bodyPr/>
          <a:lstStyle/>
          <a:p>
            <a:fld id="{E8FE46E3-F50B-40B7-A854-E3050C9E6CD9}" type="slidenum">
              <a:rPr lang="en-US" smtClean="0"/>
              <a:t>34</a:t>
            </a:fld>
            <a:endParaRPr lang="en-US" dirty="0"/>
          </a:p>
        </p:txBody>
      </p:sp>
    </p:spTree>
    <p:extLst>
      <p:ext uri="{BB962C8B-B14F-4D97-AF65-F5344CB8AC3E}">
        <p14:creationId xmlns:p14="http://schemas.microsoft.com/office/powerpoint/2010/main" val="3410136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 mentioned earlier that I would point out number 5 here, date student exited high school. </a:t>
            </a:r>
          </a:p>
          <a:p>
            <a:r>
              <a:rPr lang="en-US" sz="1100" dirty="0"/>
              <a:t>This establishes the timeframe for the survey questions, which is 12 months from exit date. </a:t>
            </a:r>
          </a:p>
          <a:p>
            <a:r>
              <a:rPr lang="en-US" sz="1100" dirty="0"/>
              <a:t>So, June 2018 to June 2019. </a:t>
            </a:r>
          </a:p>
        </p:txBody>
      </p:sp>
      <p:sp>
        <p:nvSpPr>
          <p:cNvPr id="4" name="Slide Number Placeholder 3"/>
          <p:cNvSpPr>
            <a:spLocks noGrp="1"/>
          </p:cNvSpPr>
          <p:nvPr>
            <p:ph type="sldNum" sz="quarter" idx="10"/>
          </p:nvPr>
        </p:nvSpPr>
        <p:spPr/>
        <p:txBody>
          <a:bodyPr/>
          <a:lstStyle/>
          <a:p>
            <a:fld id="{E8FE46E3-F50B-40B7-A854-E3050C9E6CD9}" type="slidenum">
              <a:rPr lang="en-US" smtClean="0"/>
              <a:t>35</a:t>
            </a:fld>
            <a:endParaRPr lang="en-US" dirty="0"/>
          </a:p>
        </p:txBody>
      </p:sp>
    </p:spTree>
    <p:extLst>
      <p:ext uri="{BB962C8B-B14F-4D97-AF65-F5344CB8AC3E}">
        <p14:creationId xmlns:p14="http://schemas.microsoft.com/office/powerpoint/2010/main" val="3901310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The next section, Section II, are Pre-survey Questions. </a:t>
            </a:r>
            <a:endParaRPr lang="en-US" dirty="0"/>
          </a:p>
          <a:p>
            <a:r>
              <a:rPr lang="en-US" dirty="0"/>
              <a:t>These</a:t>
            </a:r>
            <a:r>
              <a:rPr lang="en-US" baseline="0" dirty="0"/>
              <a:t> questions are </a:t>
            </a:r>
            <a:r>
              <a:rPr lang="en-US" baseline="0" dirty="0" smtClean="0"/>
              <a:t>to capture the </a:t>
            </a:r>
            <a:r>
              <a:rPr lang="en-US" baseline="0" dirty="0"/>
              <a:t>contact attempts.</a:t>
            </a:r>
          </a:p>
          <a:p>
            <a:r>
              <a:rPr lang="en-US" baseline="0" dirty="0"/>
              <a:t>These should be completed before making a phone call to the former student.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36</a:t>
            </a:fld>
            <a:endParaRPr lang="en-US" dirty="0"/>
          </a:p>
        </p:txBody>
      </p:sp>
    </p:spTree>
    <p:extLst>
      <p:ext uri="{BB962C8B-B14F-4D97-AF65-F5344CB8AC3E}">
        <p14:creationId xmlns:p14="http://schemas.microsoft.com/office/powerpoint/2010/main" val="12670808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There are five spaces for number 11,  Contact attempt date and time.</a:t>
            </a:r>
          </a:p>
          <a:p>
            <a:r>
              <a:rPr lang="en-US" sz="1100" dirty="0"/>
              <a:t>Here, I can document up to five phone calls where I tried to reach the former student, whether I reached someone or not. </a:t>
            </a:r>
          </a:p>
          <a:p>
            <a:r>
              <a:rPr lang="en-US" sz="1100" dirty="0"/>
              <a:t>CCTS recommends trying at least three times before counting the former student as a non-responder. </a:t>
            </a:r>
          </a:p>
          <a:p>
            <a:endParaRPr lang="en-US" sz="1100" dirty="0"/>
          </a:p>
          <a:p>
            <a:r>
              <a:rPr lang="en-US" sz="1100" dirty="0"/>
              <a:t>Don’t forget to add the time here. </a:t>
            </a:r>
          </a:p>
          <a:p>
            <a:r>
              <a:rPr lang="en-US" sz="1100" dirty="0"/>
              <a:t>I’ve done that a few times when testing the survey. </a:t>
            </a:r>
          </a:p>
          <a:p>
            <a:r>
              <a:rPr lang="en-US" sz="1100" dirty="0"/>
              <a:t>There must be at least one date and time here in order to submit a survey. </a:t>
            </a:r>
          </a:p>
          <a:p>
            <a:r>
              <a:rPr lang="en-US" sz="1100" dirty="0"/>
              <a:t>And that’s important information, because if you’re making multiple contact attempts, you want to try and vary both the days and times you call to help improve your chances of reaching that former student. </a:t>
            </a:r>
          </a:p>
        </p:txBody>
      </p:sp>
      <p:sp>
        <p:nvSpPr>
          <p:cNvPr id="4" name="Slide Number Placeholder 3"/>
          <p:cNvSpPr>
            <a:spLocks noGrp="1"/>
          </p:cNvSpPr>
          <p:nvPr>
            <p:ph type="sldNum" sz="quarter" idx="10"/>
          </p:nvPr>
        </p:nvSpPr>
        <p:spPr/>
        <p:txBody>
          <a:bodyPr/>
          <a:lstStyle/>
          <a:p>
            <a:fld id="{E8FE46E3-F50B-40B7-A854-E3050C9E6CD9}" type="slidenum">
              <a:rPr lang="en-US" smtClean="0"/>
              <a:t>37</a:t>
            </a:fld>
            <a:endParaRPr lang="en-US" dirty="0"/>
          </a:p>
        </p:txBody>
      </p:sp>
    </p:spTree>
    <p:extLst>
      <p:ext uri="{BB962C8B-B14F-4D97-AF65-F5344CB8AC3E}">
        <p14:creationId xmlns:p14="http://schemas.microsoft.com/office/powerpoint/2010/main" val="3185187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Questions 12 and 13 are Interviewer name, and Interviewer position. </a:t>
            </a:r>
          </a:p>
          <a:p>
            <a:r>
              <a:rPr lang="en-US" sz="1100" dirty="0"/>
              <a:t>If different people are making the contact attempts, be sure to update these fields each time.</a:t>
            </a:r>
          </a:p>
          <a:p>
            <a:endParaRPr lang="en-US" dirty="0" smtClean="0"/>
          </a:p>
          <a:p>
            <a:r>
              <a:rPr lang="en-US" dirty="0" smtClean="0"/>
              <a:t>After</a:t>
            </a:r>
            <a:r>
              <a:rPr lang="en-US" baseline="0" dirty="0" smtClean="0"/>
              <a:t> </a:t>
            </a:r>
            <a:r>
              <a:rPr lang="en-US" baseline="0" dirty="0"/>
              <a:t>answering these questions, I’m ready to make my phone call. </a:t>
            </a:r>
          </a:p>
          <a:p>
            <a:r>
              <a:rPr lang="en-US" baseline="0" dirty="0"/>
              <a:t>Again, this is where we left off in the last webinar.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38</a:t>
            </a:fld>
            <a:endParaRPr lang="en-US" dirty="0"/>
          </a:p>
        </p:txBody>
      </p:sp>
    </p:spTree>
    <p:extLst>
      <p:ext uri="{BB962C8B-B14F-4D97-AF65-F5344CB8AC3E}">
        <p14:creationId xmlns:p14="http://schemas.microsoft.com/office/powerpoint/2010/main" val="7477524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next section of the survey, Section III, contains a sample script that can be used to help connect with the former student or their designated family member. </a:t>
            </a:r>
          </a:p>
          <a:p>
            <a:pPr defTabSz="931774">
              <a:defRPr/>
            </a:pPr>
            <a:r>
              <a:rPr lang="en-US" sz="1100" dirty="0"/>
              <a:t>Please feel free to paraphrase the content in the script so that it feels more natural for you.</a:t>
            </a:r>
          </a:p>
          <a:p>
            <a:endParaRPr lang="en-US" sz="1100" dirty="0"/>
          </a:p>
          <a:p>
            <a:r>
              <a:rPr lang="en-US" sz="1100" dirty="0"/>
              <a:t>The script is broken into different sections, depending on who you get on the phone and whether or not they’re available or agree to participate. </a:t>
            </a:r>
          </a:p>
          <a:p>
            <a:endParaRPr lang="en-US" sz="1100" dirty="0"/>
          </a:p>
          <a:p>
            <a:pPr defTabSz="931774">
              <a:defRPr/>
            </a:pPr>
            <a:r>
              <a:rPr lang="en-US" sz="1100" dirty="0"/>
              <a:t>For the sake of time, I’m not going to go though the parent/family member script today, but there are slides in this slide deck that include that script. </a:t>
            </a:r>
          </a:p>
          <a:p>
            <a:r>
              <a:rPr lang="en-US" sz="1100" dirty="0"/>
              <a:t>You’ll also be able to see it clearly labeled when you open the survey. </a:t>
            </a:r>
          </a:p>
          <a:p>
            <a:pPr defTabSz="931774">
              <a:defRPr/>
            </a:pPr>
            <a:r>
              <a:rPr lang="en-US" sz="1100" dirty="0"/>
              <a:t>It’s just a variation of the former student script that asks if they feel like they have enough knowledge about the former student to answer the questions. </a:t>
            </a:r>
          </a:p>
          <a:p>
            <a:r>
              <a:rPr lang="en-US" sz="1100" dirty="0"/>
              <a:t>I definitely encourage you to take a look before making any phone calls. </a:t>
            </a:r>
          </a:p>
        </p:txBody>
      </p:sp>
      <p:sp>
        <p:nvSpPr>
          <p:cNvPr id="4" name="Slide Number Placeholder 3"/>
          <p:cNvSpPr>
            <a:spLocks noGrp="1"/>
          </p:cNvSpPr>
          <p:nvPr>
            <p:ph type="sldNum" sz="quarter" idx="10"/>
          </p:nvPr>
        </p:nvSpPr>
        <p:spPr/>
        <p:txBody>
          <a:bodyPr/>
          <a:lstStyle/>
          <a:p>
            <a:fld id="{E8FE46E3-F50B-40B7-A854-E3050C9E6CD9}" type="slidenum">
              <a:rPr lang="en-US" smtClean="0"/>
              <a:t>39</a:t>
            </a:fld>
            <a:endParaRPr lang="en-US" dirty="0"/>
          </a:p>
        </p:txBody>
      </p:sp>
    </p:spTree>
    <p:extLst>
      <p:ext uri="{BB962C8B-B14F-4D97-AF65-F5344CB8AC3E}">
        <p14:creationId xmlns:p14="http://schemas.microsoft.com/office/powerpoint/2010/main" val="8516731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I place the call and get someone on the phone, the first thing I want to do is introduce myself, and explain that I’m conducting a survey of former students. </a:t>
            </a:r>
          </a:p>
          <a:p>
            <a:r>
              <a:rPr lang="en-US" sz="1100" dirty="0"/>
              <a:t>It’s important to mention that I should not reveal the former student’s disability status to whoever answers the phone. </a:t>
            </a:r>
          </a:p>
          <a:p>
            <a:r>
              <a:rPr lang="en-US" sz="1100" dirty="0"/>
              <a:t>That’s a confidentiality issue. </a:t>
            </a:r>
          </a:p>
          <a:p>
            <a:endParaRPr lang="en-US" sz="1100" dirty="0"/>
          </a:p>
          <a:p>
            <a:r>
              <a:rPr lang="en-US" sz="1100" dirty="0"/>
              <a:t>So if I was making this call, I’d say, “Hi, this is Jay Shepherd from Example High School. </a:t>
            </a:r>
          </a:p>
          <a:p>
            <a:r>
              <a:rPr lang="en-US" sz="1100" dirty="0"/>
              <a:t>We’re conducting a yearly survey of former students. </a:t>
            </a:r>
          </a:p>
          <a:p>
            <a:r>
              <a:rPr lang="en-US" sz="1100" dirty="0"/>
              <a:t>I’d like to ask Former Student 1 some questions about their work and school activities over the last year. </a:t>
            </a:r>
          </a:p>
          <a:p>
            <a:r>
              <a:rPr lang="en-US" sz="1100" dirty="0"/>
              <a:t>Are they available?”</a:t>
            </a:r>
          </a:p>
          <a:p>
            <a:endParaRPr lang="en-US" sz="1100" dirty="0"/>
          </a:p>
          <a:p>
            <a:r>
              <a:rPr lang="en-US" sz="1100" dirty="0"/>
              <a:t>Remember, it is preferred that I’m able to talk directly with the former student.</a:t>
            </a:r>
          </a:p>
          <a:p>
            <a:r>
              <a:rPr lang="en-US" sz="1100" dirty="0"/>
              <a:t>If I am able to talk with them, I’ll proceed to the Former Student Script.</a:t>
            </a:r>
          </a:p>
          <a:p>
            <a:r>
              <a:rPr lang="en-US" sz="1100" dirty="0"/>
              <a:t>If not, I’d scroll down to the Parent/Family member script. </a:t>
            </a:r>
          </a:p>
        </p:txBody>
      </p:sp>
      <p:sp>
        <p:nvSpPr>
          <p:cNvPr id="4" name="Slide Number Placeholder 3"/>
          <p:cNvSpPr>
            <a:spLocks noGrp="1"/>
          </p:cNvSpPr>
          <p:nvPr>
            <p:ph type="sldNum" sz="quarter" idx="10"/>
          </p:nvPr>
        </p:nvSpPr>
        <p:spPr/>
        <p:txBody>
          <a:bodyPr/>
          <a:lstStyle/>
          <a:p>
            <a:fld id="{E8FE46E3-F50B-40B7-A854-E3050C9E6CD9}" type="slidenum">
              <a:rPr lang="en-US" smtClean="0"/>
              <a:t>40</a:t>
            </a:fld>
            <a:endParaRPr lang="en-US" dirty="0"/>
          </a:p>
        </p:txBody>
      </p:sp>
    </p:spTree>
    <p:extLst>
      <p:ext uri="{BB962C8B-B14F-4D97-AF65-F5344CB8AC3E}">
        <p14:creationId xmlns:p14="http://schemas.microsoft.com/office/powerpoint/2010/main" val="41705892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Once I know I have the former student on the phone, I may need to reintroduce myself.</a:t>
            </a:r>
          </a:p>
          <a:p>
            <a:r>
              <a:rPr lang="en-US" sz="1100" dirty="0"/>
              <a:t>I’d say something like, “Hi, this is Jay from Example High School. </a:t>
            </a:r>
          </a:p>
          <a:p>
            <a:r>
              <a:rPr lang="en-US" sz="1100" dirty="0"/>
              <a:t>Your former teachers and I want to know what you’ve been doing since you graduated, like whether or not you’ve been working or going to school.</a:t>
            </a:r>
          </a:p>
          <a:p>
            <a:r>
              <a:rPr lang="en-US" sz="1100" dirty="0"/>
              <a:t>Your feedback will help us plan classes and activities for students next year. </a:t>
            </a:r>
          </a:p>
          <a:p>
            <a:r>
              <a:rPr lang="en-US" sz="1100" dirty="0"/>
              <a:t>The survey should take only five or ten minutes. </a:t>
            </a:r>
          </a:p>
          <a:p>
            <a:r>
              <a:rPr lang="en-US" sz="1100" dirty="0"/>
              <a:t>It’s voluntary, meaning that you don’t have to do it if you don’t want to. </a:t>
            </a:r>
          </a:p>
          <a:p>
            <a:r>
              <a:rPr lang="en-US" sz="1100" dirty="0"/>
              <a:t>Would you be willing to answer a few questions, and is now a good time?”</a:t>
            </a:r>
          </a:p>
          <a:p>
            <a:endParaRPr lang="en-US" sz="1100" dirty="0"/>
          </a:p>
          <a:p>
            <a:r>
              <a:rPr lang="en-US" sz="1100" dirty="0"/>
              <a:t>If they say yes, that they are willing to answer the questions and it is a good time, then I’d continue on to Section IV, Survey Respondent Information. </a:t>
            </a:r>
          </a:p>
          <a:p>
            <a:r>
              <a:rPr lang="en-US" sz="1100" dirty="0"/>
              <a:t>If they said no, I don’t want to do the survey at all, then I’d also continue on to Section IV. </a:t>
            </a:r>
          </a:p>
          <a:p>
            <a:endParaRPr lang="en-US" sz="1100" dirty="0"/>
          </a:p>
          <a:p>
            <a:r>
              <a:rPr lang="en-US" sz="1100" dirty="0"/>
              <a:t>If they said they’re willing to do the survey but now is not a good time, then I’d ask when would be a good time call back, and I’d make a note to follow up. </a:t>
            </a:r>
          </a:p>
          <a:p>
            <a:pPr defTabSz="931774">
              <a:defRPr/>
            </a:pPr>
            <a:r>
              <a:rPr lang="en-US" baseline="0" dirty="0" smtClean="0"/>
              <a:t>But for today’s purposes, let’s assume I have someone on the phone ready to start the survey.</a:t>
            </a:r>
          </a:p>
          <a:p>
            <a:pPr defTabSz="931774">
              <a:defRPr/>
            </a:pPr>
            <a:r>
              <a:rPr lang="en-US" baseline="0" dirty="0" smtClean="0"/>
              <a:t>I’d move on to section IV: Survey Respondent information. </a:t>
            </a:r>
          </a:p>
        </p:txBody>
      </p:sp>
      <p:sp>
        <p:nvSpPr>
          <p:cNvPr id="4" name="Slide Number Placeholder 3"/>
          <p:cNvSpPr>
            <a:spLocks noGrp="1"/>
          </p:cNvSpPr>
          <p:nvPr>
            <p:ph type="sldNum" sz="quarter" idx="10"/>
          </p:nvPr>
        </p:nvSpPr>
        <p:spPr/>
        <p:txBody>
          <a:bodyPr/>
          <a:lstStyle/>
          <a:p>
            <a:fld id="{E8FE46E3-F50B-40B7-A854-E3050C9E6CD9}" type="slidenum">
              <a:rPr lang="en-US" smtClean="0"/>
              <a:t>41</a:t>
            </a:fld>
            <a:endParaRPr lang="en-US" dirty="0"/>
          </a:p>
        </p:txBody>
      </p:sp>
    </p:spTree>
    <p:extLst>
      <p:ext uri="{BB962C8B-B14F-4D97-AF65-F5344CB8AC3E}">
        <p14:creationId xmlns:p14="http://schemas.microsoft.com/office/powerpoint/2010/main" val="30552553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You may want to make those notes in the Additional Comments section of the survey.</a:t>
            </a:r>
          </a:p>
          <a:p>
            <a:pPr defTabSz="931774">
              <a:defRPr/>
            </a:pPr>
            <a:r>
              <a:rPr lang="en-US" sz="1100" dirty="0"/>
              <a:t>Section VIII is always visible no matter where you are in the survey if you scroll down to the bottom of the page. </a:t>
            </a:r>
          </a:p>
          <a:p>
            <a:pPr defTabSz="931774">
              <a:defRPr/>
            </a:pPr>
            <a:r>
              <a:rPr lang="en-US" sz="1100" dirty="0"/>
              <a:t>You may want to track details about your contact attempts in this box, if you choose.</a:t>
            </a:r>
          </a:p>
          <a:p>
            <a:pPr defTabSz="931774">
              <a:defRPr/>
            </a:pPr>
            <a:r>
              <a:rPr lang="en-US" sz="1100" dirty="0"/>
              <a:t>It’s completely optional. </a:t>
            </a:r>
          </a:p>
          <a:p>
            <a:pPr defTabSz="931774">
              <a:defRPr/>
            </a:pPr>
            <a:endParaRPr lang="en-US" sz="1100" dirty="0"/>
          </a:p>
          <a:p>
            <a:pPr defTabSz="931774">
              <a:defRPr/>
            </a:pPr>
            <a:r>
              <a:rPr lang="en-US" sz="1100" dirty="0"/>
              <a:t>If that’s the end of the conversation, and I’m planning to call back another time, I’m going to want to save what I’ve entered so far, which is my contact attempt information, and exit the survey.</a:t>
            </a:r>
          </a:p>
        </p:txBody>
      </p:sp>
      <p:sp>
        <p:nvSpPr>
          <p:cNvPr id="4" name="Slide Number Placeholder 3"/>
          <p:cNvSpPr>
            <a:spLocks noGrp="1"/>
          </p:cNvSpPr>
          <p:nvPr>
            <p:ph type="sldNum" sz="quarter" idx="10"/>
          </p:nvPr>
        </p:nvSpPr>
        <p:spPr/>
        <p:txBody>
          <a:bodyPr/>
          <a:lstStyle/>
          <a:p>
            <a:pPr defTabSz="931774">
              <a:defRPr/>
            </a:pPr>
            <a:fld id="{E8FE46E3-F50B-40B7-A854-E3050C9E6CD9}" type="slidenum">
              <a:rPr lang="en-US">
                <a:solidFill>
                  <a:prstClr val="black"/>
                </a:solidFill>
                <a:latin typeface="Arial" panose="020B0604020202020204"/>
              </a:rPr>
              <a:pPr defTabSz="931774">
                <a:defRPr/>
              </a:pPr>
              <a:t>42</a:t>
            </a:fld>
            <a:endParaRPr lang="en-US" dirty="0">
              <a:solidFill>
                <a:prstClr val="black"/>
              </a:solidFill>
              <a:latin typeface="Arial" panose="020B0604020202020204"/>
            </a:endParaRPr>
          </a:p>
        </p:txBody>
      </p:sp>
    </p:spTree>
    <p:extLst>
      <p:ext uri="{BB962C8B-B14F-4D97-AF65-F5344CB8AC3E}">
        <p14:creationId xmlns:p14="http://schemas.microsoft.com/office/powerpoint/2010/main" val="11295579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To do that, I’d scroll down to the very bottom of the page and click Save. </a:t>
            </a:r>
          </a:p>
        </p:txBody>
      </p:sp>
      <p:sp>
        <p:nvSpPr>
          <p:cNvPr id="4" name="Slide Number Placeholder 3"/>
          <p:cNvSpPr>
            <a:spLocks noGrp="1"/>
          </p:cNvSpPr>
          <p:nvPr>
            <p:ph type="sldNum" sz="quarter" idx="10"/>
          </p:nvPr>
        </p:nvSpPr>
        <p:spPr/>
        <p:txBody>
          <a:bodyPr/>
          <a:lstStyle/>
          <a:p>
            <a:pPr defTabSz="931774">
              <a:defRPr/>
            </a:pPr>
            <a:fld id="{E8FE46E3-F50B-40B7-A854-E3050C9E6CD9}" type="slidenum">
              <a:rPr lang="en-US">
                <a:solidFill>
                  <a:prstClr val="black"/>
                </a:solidFill>
                <a:latin typeface="Arial" panose="020B0604020202020204"/>
              </a:rPr>
              <a:pPr defTabSz="931774">
                <a:defRPr/>
              </a:pPr>
              <a:t>43</a:t>
            </a:fld>
            <a:endParaRPr lang="en-US" dirty="0">
              <a:solidFill>
                <a:prstClr val="black"/>
              </a:solidFill>
              <a:latin typeface="Arial" panose="020B0604020202020204"/>
            </a:endParaRPr>
          </a:p>
        </p:txBody>
      </p:sp>
    </p:spTree>
    <p:extLst>
      <p:ext uri="{BB962C8B-B14F-4D97-AF65-F5344CB8AC3E}">
        <p14:creationId xmlns:p14="http://schemas.microsoft.com/office/powerpoint/2010/main" val="3269908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Let’s go back a second.</a:t>
            </a:r>
          </a:p>
          <a:p>
            <a:r>
              <a:rPr lang="en-US" sz="1100" dirty="0"/>
              <a:t>If when I first introduced myself the former student was not available, rather than moving on to the Former Student script, I’d move on to the Parent/Family member script, assuming that that’s who I’m speaking with.</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44</a:t>
            </a:fld>
            <a:endParaRPr lang="en-US" dirty="0"/>
          </a:p>
        </p:txBody>
      </p:sp>
    </p:spTree>
    <p:extLst>
      <p:ext uri="{BB962C8B-B14F-4D97-AF65-F5344CB8AC3E}">
        <p14:creationId xmlns:p14="http://schemas.microsoft.com/office/powerpoint/2010/main" val="504423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I’d ask if they feel they know enough about the former student’s recent work and school activities to answer the survey questions.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45</a:t>
            </a:fld>
            <a:endParaRPr lang="en-US" dirty="0"/>
          </a:p>
        </p:txBody>
      </p:sp>
    </p:spTree>
    <p:extLst>
      <p:ext uri="{BB962C8B-B14F-4D97-AF65-F5344CB8AC3E}">
        <p14:creationId xmlns:p14="http://schemas.microsoft.com/office/powerpoint/2010/main" val="2919289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they said no, I’d try to find out the best way or time to reach the former student.</a:t>
            </a:r>
          </a:p>
          <a:p>
            <a:r>
              <a:rPr lang="en-US" sz="1100" dirty="0"/>
              <a:t>I’d make a note for myself, then I’d click the link to Save and exit the survey. </a:t>
            </a:r>
          </a:p>
          <a:p>
            <a:endParaRPr lang="en-US" sz="1100"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46</a:t>
            </a:fld>
            <a:endParaRPr lang="en-US" dirty="0"/>
          </a:p>
        </p:txBody>
      </p:sp>
    </p:spTree>
    <p:extLst>
      <p:ext uri="{BB962C8B-B14F-4D97-AF65-F5344CB8AC3E}">
        <p14:creationId xmlns:p14="http://schemas.microsoft.com/office/powerpoint/2010/main" val="27677046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they say yes, they do have detailed knowledge of the former student’s work and education history, then I’d say something like, “Great!</a:t>
            </a:r>
          </a:p>
          <a:p>
            <a:r>
              <a:rPr lang="en-US" sz="1100" dirty="0"/>
              <a:t>The survey should only take five or ten minutes, and your answers will be used to help our school district plan classes and activities for future students. </a:t>
            </a:r>
          </a:p>
          <a:p>
            <a:r>
              <a:rPr lang="en-US" sz="1100" dirty="0"/>
              <a:t>Is now a good time to talk?”</a:t>
            </a:r>
          </a:p>
          <a:p>
            <a:endParaRPr lang="en-US" sz="1100" dirty="0"/>
          </a:p>
          <a:p>
            <a:r>
              <a:rPr lang="en-US" sz="1100" dirty="0"/>
              <a:t>If it is, I’d continue on to Section IV. </a:t>
            </a:r>
          </a:p>
          <a:p>
            <a:r>
              <a:rPr lang="en-US" sz="1100" dirty="0"/>
              <a:t>If not, I’d find out how and when I can follow up.</a:t>
            </a:r>
          </a:p>
          <a:p>
            <a:endParaRPr lang="en-US" sz="1100"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47</a:t>
            </a:fld>
            <a:endParaRPr lang="en-US" dirty="0"/>
          </a:p>
        </p:txBody>
      </p:sp>
    </p:spTree>
    <p:extLst>
      <p:ext uri="{BB962C8B-B14F-4D97-AF65-F5344CB8AC3E}">
        <p14:creationId xmlns:p14="http://schemas.microsoft.com/office/powerpoint/2010/main" val="11163216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baseline="0" dirty="0" smtClean="0"/>
              <a:t>There are other reasons you would move on to Section IV.</a:t>
            </a:r>
          </a:p>
          <a:p>
            <a:r>
              <a:rPr lang="en-US" baseline="0" dirty="0" smtClean="0"/>
              <a:t>You move on to this section is you’re not planning to make another contact attempt.</a:t>
            </a:r>
          </a:p>
          <a:p>
            <a:endParaRPr lang="en-US" baseline="0" dirty="0" smtClean="0"/>
          </a:p>
          <a:p>
            <a:r>
              <a:rPr lang="en-US" baseline="0" dirty="0" smtClean="0"/>
              <a:t>This could be because someone is on the phone and we’re ready to start the survey, which is the scenario we’re working with today.</a:t>
            </a:r>
          </a:p>
          <a:p>
            <a:endParaRPr lang="en-US" baseline="0" dirty="0" smtClean="0"/>
          </a:p>
          <a:p>
            <a:r>
              <a:rPr lang="en-US" baseline="0" dirty="0" smtClean="0"/>
              <a:t>I would also stop making contact attempts if</a:t>
            </a:r>
          </a:p>
          <a:p>
            <a:pPr marL="174708" indent="-174708">
              <a:buFont typeface="Arial" panose="020B0604020202020204" pitchFamily="34" charset="0"/>
              <a:buChar char="•"/>
            </a:pPr>
            <a:r>
              <a:rPr lang="en-US" baseline="0" dirty="0" smtClean="0"/>
              <a:t>The former student (or their family member) declined to participate in the survey</a:t>
            </a:r>
          </a:p>
          <a:p>
            <a:pPr marL="174708" indent="-174708">
              <a:buFont typeface="Arial" panose="020B0604020202020204" pitchFamily="34" charset="0"/>
              <a:buChar char="•"/>
            </a:pPr>
            <a:r>
              <a:rPr lang="en-US" baseline="0" dirty="0" smtClean="0"/>
              <a:t>this was my third or fourth unsuccessful contact attempt, or</a:t>
            </a:r>
          </a:p>
          <a:p>
            <a:pPr marL="174708" indent="-174708">
              <a:buFont typeface="Arial" panose="020B0604020202020204" pitchFamily="34" charset="0"/>
              <a:buChar char="•"/>
            </a:pPr>
            <a:r>
              <a:rPr lang="en-US" dirty="0" smtClean="0"/>
              <a:t>the former student is deceased. And in this case, if</a:t>
            </a:r>
            <a:r>
              <a:rPr lang="en-US" baseline="0" dirty="0" smtClean="0"/>
              <a:t> I knew this ahead of time, I wouldn’t actually call the family.</a:t>
            </a:r>
            <a:br>
              <a:rPr lang="en-US" baseline="0" dirty="0" smtClean="0"/>
            </a:br>
            <a:r>
              <a:rPr lang="en-US" baseline="0" dirty="0" smtClean="0"/>
              <a:t> I’d enter a contact attempt (which would just be that day’s date and time), and then I’d skip the phone scripts and move directly to section IV.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48</a:t>
            </a:fld>
            <a:endParaRPr lang="en-US" dirty="0"/>
          </a:p>
        </p:txBody>
      </p:sp>
    </p:spTree>
    <p:extLst>
      <p:ext uri="{BB962C8B-B14F-4D97-AF65-F5344CB8AC3E}">
        <p14:creationId xmlns:p14="http://schemas.microsoft.com/office/powerpoint/2010/main" val="28173201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So, section IV starts with question 14, is someone on the phone who is willing and able to answer the questions?</a:t>
            </a:r>
          </a:p>
        </p:txBody>
      </p:sp>
      <p:sp>
        <p:nvSpPr>
          <p:cNvPr id="4" name="Slide Number Placeholder 3"/>
          <p:cNvSpPr>
            <a:spLocks noGrp="1"/>
          </p:cNvSpPr>
          <p:nvPr>
            <p:ph type="sldNum" sz="quarter" idx="10"/>
          </p:nvPr>
        </p:nvSpPr>
        <p:spPr/>
        <p:txBody>
          <a:bodyPr/>
          <a:lstStyle/>
          <a:p>
            <a:fld id="{E8FE46E3-F50B-40B7-A854-E3050C9E6CD9}" type="slidenum">
              <a:rPr lang="en-US" smtClean="0"/>
              <a:t>49</a:t>
            </a:fld>
            <a:endParaRPr lang="en-US" dirty="0"/>
          </a:p>
        </p:txBody>
      </p:sp>
    </p:spTree>
    <p:extLst>
      <p:ext uri="{BB962C8B-B14F-4D97-AF65-F5344CB8AC3E}">
        <p14:creationId xmlns:p14="http://schemas.microsoft.com/office/powerpoint/2010/main" val="1123939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If I selected No, then I indicate my reason in 14a.</a:t>
            </a:r>
          </a:p>
          <a:p>
            <a:pPr defTabSz="931774">
              <a:defRPr/>
            </a:pPr>
            <a:r>
              <a:rPr lang="en-US" sz="1100" dirty="0"/>
              <a:t>Options include: poor or no contact information; unable to reach former student or family after three attempts; former student declined to be interviewed; family member declined to be interviewed; former student is deceased; or other.</a:t>
            </a:r>
          </a:p>
          <a:p>
            <a:pPr defTabSz="931774">
              <a:defRPr/>
            </a:pPr>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50</a:t>
            </a:fld>
            <a:endParaRPr lang="en-US" dirty="0"/>
          </a:p>
        </p:txBody>
      </p:sp>
    </p:spTree>
    <p:extLst>
      <p:ext uri="{BB962C8B-B14F-4D97-AF65-F5344CB8AC3E}">
        <p14:creationId xmlns:p14="http://schemas.microsoft.com/office/powerpoint/2010/main" val="31438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Then I’d be done with the survey for this former student.</a:t>
            </a:r>
          </a:p>
          <a:p>
            <a:pPr defTabSz="931774">
              <a:defRPr/>
            </a:pPr>
            <a:r>
              <a:rPr lang="en-US" sz="1100" dirty="0"/>
              <a:t>I’d scroll down and click the blue “Submit” button.</a:t>
            </a:r>
          </a:p>
          <a:p>
            <a:pPr defTabSz="931774">
              <a:defRPr/>
            </a:pPr>
            <a:endParaRPr lang="en-US" sz="1100" dirty="0"/>
          </a:p>
          <a:p>
            <a:pPr defTabSz="931774">
              <a:defRPr/>
            </a:pPr>
            <a:r>
              <a:rPr lang="en-US" sz="1100" dirty="0"/>
              <a:t>Just a reminder that once I submit a survey, it’s locked and viewable in read-only mode.</a:t>
            </a:r>
          </a:p>
          <a:p>
            <a:pPr defTabSz="931774">
              <a:defRPr/>
            </a:pPr>
            <a:r>
              <a:rPr lang="en-US" sz="1100" dirty="0"/>
              <a:t>It can’t be edited unless a District Manager unlocks it for me.</a:t>
            </a:r>
          </a:p>
          <a:p>
            <a:pPr defTabSz="931774">
              <a:defRPr/>
            </a:pPr>
            <a:r>
              <a:rPr lang="en-US" sz="1100" dirty="0"/>
              <a:t>So if I’m not done, if I’m planning to make another contact attempt, I’d just click Save here.</a:t>
            </a:r>
          </a:p>
          <a:p>
            <a:pPr defTabSz="931774">
              <a:defRPr/>
            </a:pPr>
            <a:r>
              <a:rPr lang="en-US" sz="1100" dirty="0"/>
              <a:t>But if I’m not making any further contact attempts, I’d click Submit.</a:t>
            </a:r>
          </a:p>
        </p:txBody>
      </p:sp>
      <p:sp>
        <p:nvSpPr>
          <p:cNvPr id="4" name="Slide Number Placeholder 3"/>
          <p:cNvSpPr>
            <a:spLocks noGrp="1"/>
          </p:cNvSpPr>
          <p:nvPr>
            <p:ph type="sldNum" sz="quarter" idx="10"/>
          </p:nvPr>
        </p:nvSpPr>
        <p:spPr/>
        <p:txBody>
          <a:bodyPr/>
          <a:lstStyle/>
          <a:p>
            <a:pPr defTabSz="931774">
              <a:defRPr/>
            </a:pPr>
            <a:fld id="{E8FE46E3-F50B-40B7-A854-E3050C9E6CD9}" type="slidenum">
              <a:rPr lang="en-US">
                <a:solidFill>
                  <a:prstClr val="black"/>
                </a:solidFill>
                <a:latin typeface="Arial" panose="020B0604020202020204"/>
              </a:rPr>
              <a:pPr defTabSz="931774">
                <a:defRPr/>
              </a:pPr>
              <a:t>51</a:t>
            </a:fld>
            <a:endParaRPr lang="en-US" dirty="0">
              <a:solidFill>
                <a:prstClr val="black"/>
              </a:solidFill>
              <a:latin typeface="Arial" panose="020B0604020202020204"/>
            </a:endParaRPr>
          </a:p>
        </p:txBody>
      </p:sp>
    </p:spTree>
    <p:extLst>
      <p:ext uri="{BB962C8B-B14F-4D97-AF65-F5344CB8AC3E}">
        <p14:creationId xmlns:p14="http://schemas.microsoft.com/office/powerpoint/2010/main" val="21513303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a:lnSpc>
                <a:spcPct val="115000"/>
              </a:lnSpc>
            </a:pPr>
            <a:r>
              <a:rPr lang="en-US" sz="1100" dirty="0">
                <a:latin typeface="Arial" panose="020B0604020202020204" pitchFamily="34" charset="0"/>
                <a:ea typeface="Calibri" panose="020F0502020204030204" pitchFamily="34" charset="0"/>
                <a:cs typeface="Times New Roman" panose="02020603050405020304" pitchFamily="18" charset="0"/>
              </a:rPr>
              <a:t>If I select yes, then question 15 appears.</a:t>
            </a:r>
          </a:p>
          <a:p>
            <a:pPr>
              <a:lnSpc>
                <a:spcPct val="115000"/>
              </a:lnSpc>
            </a:pPr>
            <a:r>
              <a:rPr lang="en-US" sz="1100" dirty="0">
                <a:latin typeface="Arial" panose="020B0604020202020204" pitchFamily="34" charset="0"/>
                <a:ea typeface="Calibri" panose="020F0502020204030204" pitchFamily="34" charset="0"/>
                <a:cs typeface="Times New Roman" panose="02020603050405020304" pitchFamily="18" charset="0"/>
              </a:rPr>
              <a:t>I’d indicate who I’m going to interview. </a:t>
            </a:r>
          </a:p>
          <a:p>
            <a:pPr>
              <a:lnSpc>
                <a:spcPct val="115000"/>
              </a:lnSpc>
            </a:pPr>
            <a:r>
              <a:rPr lang="en-US" sz="1100" dirty="0">
                <a:latin typeface="Arial" panose="020B0604020202020204" pitchFamily="34" charset="0"/>
                <a:ea typeface="Calibri" panose="020F0502020204030204" pitchFamily="34" charset="0"/>
                <a:cs typeface="Times New Roman" panose="02020603050405020304" pitchFamily="18" charset="0"/>
              </a:rPr>
              <a:t>Options include: former student; parent or guardian; other family member, such as brother, sister, or grandparent; caregiver; and other.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defTabSz="931774">
              <a:lnSpc>
                <a:spcPct val="115000"/>
              </a:lnSpc>
              <a:defRPr/>
            </a:pPr>
            <a:r>
              <a:rPr lang="en-US" sz="1100" dirty="0">
                <a:latin typeface="Arial" panose="020B0604020202020204" pitchFamily="34" charset="0"/>
                <a:ea typeface="Calibri" panose="020F0502020204030204" pitchFamily="34" charset="0"/>
                <a:cs typeface="Times New Roman" panose="02020603050405020304" pitchFamily="18" charset="0"/>
              </a:rPr>
              <a:t>Remember that if I’m not speaking directly with the former student, it must be someone with personal knowledge of their work and educational activities. </a:t>
            </a:r>
          </a:p>
          <a:p>
            <a:pPr>
              <a:lnSpc>
                <a:spcPct val="115000"/>
              </a:lnSpc>
            </a:pPr>
            <a:endParaRPr lang="en-US" sz="11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8FE46E3-F50B-40B7-A854-E3050C9E6CD9}" type="slidenum">
              <a:rPr lang="en-US" smtClean="0"/>
              <a:t>52</a:t>
            </a:fld>
            <a:endParaRPr lang="en-US" dirty="0"/>
          </a:p>
        </p:txBody>
      </p:sp>
    </p:spTree>
    <p:extLst>
      <p:ext uri="{BB962C8B-B14F-4D97-AF65-F5344CB8AC3E}">
        <p14:creationId xmlns:p14="http://schemas.microsoft.com/office/powerpoint/2010/main" val="2085495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latin typeface="Arial" panose="020B0604020202020204" pitchFamily="34" charset="0"/>
                <a:ea typeface="Calibri" panose="020F0502020204030204" pitchFamily="34" charset="0"/>
                <a:cs typeface="Times New Roman" panose="02020603050405020304" pitchFamily="18" charset="0"/>
              </a:rPr>
              <a:t>Ok, now I’m ready to start asking survey questions.</a:t>
            </a:r>
          </a:p>
          <a:p>
            <a:pPr defTabSz="931774">
              <a:defRPr/>
            </a:pPr>
            <a:r>
              <a:rPr lang="en-US" sz="1100" dirty="0">
                <a:latin typeface="Arial" panose="020B0604020202020204" pitchFamily="34" charset="0"/>
                <a:ea typeface="Calibri" panose="020F0502020204030204" pitchFamily="34" charset="0"/>
                <a:cs typeface="Times New Roman" panose="02020603050405020304" pitchFamily="18" charset="0"/>
              </a:rPr>
              <a:t>We start with Section V, Postsecondary Employment Questions. </a:t>
            </a:r>
          </a:p>
          <a:p>
            <a:pPr defTabSz="931774">
              <a:defRPr/>
            </a:pPr>
            <a:r>
              <a:rPr lang="en-US" sz="1100" dirty="0">
                <a:latin typeface="Arial" panose="020B0604020202020204" pitchFamily="34" charset="0"/>
                <a:ea typeface="Calibri" panose="020F0502020204030204" pitchFamily="34" charset="0"/>
                <a:cs typeface="Times New Roman" panose="02020603050405020304" pitchFamily="18" charset="0"/>
              </a:rPr>
              <a:t>Remember that the timeframe for all of these questions is going to be within the 12 months since the former student exited high school. </a:t>
            </a:r>
          </a:p>
          <a:p>
            <a:pPr defTabSz="931774">
              <a:defRPr/>
            </a:pPr>
            <a:r>
              <a:rPr lang="en-US" sz="1100" dirty="0">
                <a:latin typeface="Arial" panose="020B0604020202020204" pitchFamily="34" charset="0"/>
                <a:ea typeface="Calibri" panose="020F0502020204030204" pitchFamily="34" charset="0"/>
                <a:cs typeface="Times New Roman" panose="02020603050405020304" pitchFamily="18" charset="0"/>
              </a:rPr>
              <a:t>For this former student it was June 2018-June 2019. </a:t>
            </a:r>
          </a:p>
        </p:txBody>
      </p:sp>
      <p:sp>
        <p:nvSpPr>
          <p:cNvPr id="4" name="Slide Number Placeholder 3"/>
          <p:cNvSpPr>
            <a:spLocks noGrp="1"/>
          </p:cNvSpPr>
          <p:nvPr>
            <p:ph type="sldNum" sz="quarter" idx="10"/>
          </p:nvPr>
        </p:nvSpPr>
        <p:spPr/>
        <p:txBody>
          <a:bodyPr/>
          <a:lstStyle/>
          <a:p>
            <a:fld id="{E8FE46E3-F50B-40B7-A854-E3050C9E6CD9}" type="slidenum">
              <a:rPr lang="en-US" smtClean="0"/>
              <a:t>53</a:t>
            </a:fld>
            <a:endParaRPr lang="en-US" dirty="0"/>
          </a:p>
        </p:txBody>
      </p:sp>
    </p:spTree>
    <p:extLst>
      <p:ext uri="{BB962C8B-B14F-4D97-AF65-F5344CB8AC3E}">
        <p14:creationId xmlns:p14="http://schemas.microsoft.com/office/powerpoint/2010/main" val="17720454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first question in this section is number 16.</a:t>
            </a:r>
          </a:p>
          <a:p>
            <a:r>
              <a:rPr lang="en-US" sz="1100" dirty="0"/>
              <a:t>If I was speaking with the former student, I’d ask, “at any time in the year since you left high school, did you have a job?”</a:t>
            </a:r>
          </a:p>
          <a:p>
            <a:r>
              <a:rPr lang="en-US" sz="1100" dirty="0"/>
              <a:t>If I was talking to a family member, I’d ask “At any time in the year after leaving high school, did Former Student have a job?”</a:t>
            </a:r>
          </a:p>
          <a:p>
            <a:pPr defTabSz="931774">
              <a:defRPr/>
            </a:pPr>
            <a:endParaRPr lang="en-US" sz="1100" dirty="0"/>
          </a:p>
          <a:p>
            <a:pPr defTabSz="931774">
              <a:defRPr/>
            </a:pPr>
            <a:r>
              <a:rPr lang="en-US" sz="1100" dirty="0"/>
              <a:t>Note that there’s a comment in parentheses after the question. </a:t>
            </a:r>
          </a:p>
          <a:p>
            <a:pPr defTabSz="931774">
              <a:defRPr/>
            </a:pPr>
            <a:r>
              <a:rPr lang="en-US" sz="1100" dirty="0"/>
              <a:t>This is an interviewer note that gives more direction and context.</a:t>
            </a:r>
          </a:p>
          <a:p>
            <a:pPr defTabSz="931774">
              <a:defRPr/>
            </a:pPr>
            <a:r>
              <a:rPr lang="en-US" sz="1100" dirty="0"/>
              <a:t>It’s not meant to be included when asking the question.</a:t>
            </a:r>
          </a:p>
          <a:p>
            <a:pPr defTabSz="931774">
              <a:defRPr/>
            </a:pPr>
            <a:endParaRPr lang="en-US" sz="1100" dirty="0"/>
          </a:p>
          <a:p>
            <a:pPr defTabSz="931774">
              <a:defRPr/>
            </a:pPr>
            <a:r>
              <a:rPr lang="en-US" sz="1100" dirty="0"/>
              <a:t>This interviewer note reminds us that military service is considered employment, but volunteer work is not.</a:t>
            </a:r>
          </a:p>
          <a:p>
            <a:pPr defTabSz="931774">
              <a:defRPr/>
            </a:pPr>
            <a:r>
              <a:rPr lang="en-US" sz="1100" dirty="0"/>
              <a:t>Those are common questions we get every year. </a:t>
            </a:r>
          </a:p>
          <a:p>
            <a:pPr defTabSz="931774">
              <a:defRPr/>
            </a:pPr>
            <a:r>
              <a:rPr lang="en-US" sz="1100" dirty="0"/>
              <a:t>It must be paid employment, and military service is paid employment.</a:t>
            </a:r>
          </a:p>
          <a:p>
            <a:endParaRPr lang="en-US" sz="1100" dirty="0"/>
          </a:p>
          <a:p>
            <a:r>
              <a:rPr lang="en-US" sz="1100" dirty="0"/>
              <a:t>If the respondent answers Yes to question 16, then I’ll select yes and questions 16a through 16f will appear. </a:t>
            </a:r>
          </a:p>
          <a:p>
            <a:r>
              <a:rPr lang="en-US" sz="1100" dirty="0"/>
              <a:t>If they answer No, or they don’t know, or they don’t want to answer that question, which is always an option, then I’d select that option and continue on to Section VI. Postsecondary Education Questions.</a:t>
            </a:r>
          </a:p>
          <a:p>
            <a:endParaRPr lang="en-US" sz="1100" dirty="0"/>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54</a:t>
            </a:fld>
            <a:endParaRPr lang="en-US" dirty="0"/>
          </a:p>
        </p:txBody>
      </p:sp>
    </p:spTree>
    <p:extLst>
      <p:ext uri="{BB962C8B-B14F-4D97-AF65-F5344CB8AC3E}">
        <p14:creationId xmlns:p14="http://schemas.microsoft.com/office/powerpoint/2010/main" val="17687619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So let’s say they answer yes to 16, the next question is 16a.</a:t>
            </a:r>
          </a:p>
          <a:p>
            <a:r>
              <a:rPr lang="en-US" sz="1100" dirty="0"/>
              <a:t>It asks if the former student worked at least three months, or about 90 days, in the year since leaving high school. </a:t>
            </a:r>
          </a:p>
          <a:p>
            <a:r>
              <a:rPr lang="en-US" sz="1100" dirty="0"/>
              <a:t>Our interviewer note reminds us that those 90 days do not need to be consecutive and can be across multiple jobs. </a:t>
            </a:r>
          </a:p>
          <a:p>
            <a:r>
              <a:rPr lang="en-US" sz="1100" dirty="0"/>
              <a:t>It’s ok if there are gaps in their employment. </a:t>
            </a:r>
          </a:p>
          <a:p>
            <a:r>
              <a:rPr lang="en-US" sz="1100" dirty="0"/>
              <a:t>This question is about total days worked within the year since leaving high school, all added together. </a:t>
            </a:r>
          </a:p>
          <a:p>
            <a:endParaRPr lang="en-US" sz="1100" dirty="0"/>
          </a:p>
          <a:p>
            <a:pPr defTabSz="931774">
              <a:defRPr/>
            </a:pPr>
            <a:r>
              <a:rPr lang="en-US" sz="1100" dirty="0"/>
              <a:t>Answer options include “Yes”; “No”; and “Don’t know or declined to answer.”</a:t>
            </a:r>
          </a:p>
          <a:p>
            <a:endParaRPr lang="en-US" sz="1100" dirty="0"/>
          </a:p>
          <a:p>
            <a:r>
              <a:rPr lang="en-US" sz="1100" dirty="0"/>
              <a:t>If the former student is unsure and can’t really remember how many days they worked, or had multiple short-term jobs, I could try asking additional questions to get a sense of their timeline.</a:t>
            </a:r>
          </a:p>
          <a:p>
            <a:r>
              <a:rPr lang="en-US" sz="1100" dirty="0"/>
              <a:t>For example, “Around when did you start the job? Was it the beginning of summer, Halloween, or closer to Thanksgiving?” and help make some determinations from there. </a:t>
            </a:r>
          </a:p>
        </p:txBody>
      </p:sp>
      <p:sp>
        <p:nvSpPr>
          <p:cNvPr id="4" name="Slide Number Placeholder 3"/>
          <p:cNvSpPr>
            <a:spLocks noGrp="1"/>
          </p:cNvSpPr>
          <p:nvPr>
            <p:ph type="sldNum" sz="quarter" idx="10"/>
          </p:nvPr>
        </p:nvSpPr>
        <p:spPr/>
        <p:txBody>
          <a:bodyPr/>
          <a:lstStyle/>
          <a:p>
            <a:fld id="{E8FE46E3-F50B-40B7-A854-E3050C9E6CD9}" type="slidenum">
              <a:rPr lang="en-US" smtClean="0"/>
              <a:t>55</a:t>
            </a:fld>
            <a:endParaRPr lang="en-US" dirty="0"/>
          </a:p>
        </p:txBody>
      </p:sp>
    </p:spTree>
    <p:extLst>
      <p:ext uri="{BB962C8B-B14F-4D97-AF65-F5344CB8AC3E}">
        <p14:creationId xmlns:p14="http://schemas.microsoft.com/office/powerpoint/2010/main" val="20347822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 respondent answers No to 16a, question 16a+ appears. </a:t>
            </a:r>
          </a:p>
          <a:p>
            <a:r>
              <a:rPr lang="en-US" sz="1100" dirty="0"/>
              <a:t>This is our first follow-up question, indicated by that plus sign, and it’s designed to gather insights into why the former student doesn’t meet the reporting requirements for competitive employment. </a:t>
            </a:r>
          </a:p>
          <a:p>
            <a:r>
              <a:rPr lang="en-US" sz="1100" dirty="0"/>
              <a:t>It’s up to me to decide if I want to ask this question.</a:t>
            </a:r>
          </a:p>
          <a:p>
            <a:r>
              <a:rPr lang="en-US" sz="1100" dirty="0"/>
              <a:t>If I asked if there any specific reasons why the former student didn’t work more days, then I’d record their answer in the text box.</a:t>
            </a:r>
          </a:p>
          <a:p>
            <a:r>
              <a:rPr lang="en-US" sz="1100" dirty="0"/>
              <a:t>Otherwise I’d move on to 16b. </a:t>
            </a:r>
          </a:p>
          <a:p>
            <a:r>
              <a:rPr lang="en-US" sz="1100" dirty="0"/>
              <a:t> </a:t>
            </a:r>
          </a:p>
        </p:txBody>
      </p:sp>
      <p:sp>
        <p:nvSpPr>
          <p:cNvPr id="4" name="Slide Number Placeholder 3"/>
          <p:cNvSpPr>
            <a:spLocks noGrp="1"/>
          </p:cNvSpPr>
          <p:nvPr>
            <p:ph type="sldNum" sz="quarter" idx="10"/>
          </p:nvPr>
        </p:nvSpPr>
        <p:spPr/>
        <p:txBody>
          <a:bodyPr/>
          <a:lstStyle/>
          <a:p>
            <a:fld id="{E8FE46E3-F50B-40B7-A854-E3050C9E6CD9}" type="slidenum">
              <a:rPr lang="en-US" smtClean="0"/>
              <a:t>56</a:t>
            </a:fld>
            <a:endParaRPr lang="en-US" dirty="0"/>
          </a:p>
        </p:txBody>
      </p:sp>
    </p:spTree>
    <p:extLst>
      <p:ext uri="{BB962C8B-B14F-4D97-AF65-F5344CB8AC3E}">
        <p14:creationId xmlns:p14="http://schemas.microsoft.com/office/powerpoint/2010/main" val="54287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16b asks the respondent to estimate the typical number of hours worked per week while they were employed. </a:t>
            </a:r>
          </a:p>
          <a:p>
            <a:r>
              <a:rPr lang="en-US" sz="1100" dirty="0"/>
              <a:t>Like with total number of days worked, these can be hours across multiple jobs that were worked over different time periods. </a:t>
            </a:r>
          </a:p>
          <a:p>
            <a:r>
              <a:rPr lang="en-US" sz="1100" dirty="0"/>
              <a:t>Again, we’re looking for a general idea, an average. </a:t>
            </a:r>
          </a:p>
          <a:p>
            <a:r>
              <a:rPr lang="en-US" sz="1100" dirty="0"/>
              <a:t>I could read the options to the respondent if they’re having a hard time answering this question, or try and break it down into hours worked in a typical day, and make a determination that way. </a:t>
            </a:r>
          </a:p>
          <a:p>
            <a:r>
              <a:rPr lang="en-US" sz="1100" dirty="0"/>
              <a:t>We’re looking to know if it’s full, part, or half-time employment. </a:t>
            </a:r>
          </a:p>
          <a:p>
            <a:r>
              <a:rPr lang="en-US" sz="1100" dirty="0"/>
              <a:t>As with all questions, don’t know or declined to answer is an option. </a:t>
            </a:r>
          </a:p>
        </p:txBody>
      </p:sp>
      <p:sp>
        <p:nvSpPr>
          <p:cNvPr id="4" name="Slide Number Placeholder 3"/>
          <p:cNvSpPr>
            <a:spLocks noGrp="1"/>
          </p:cNvSpPr>
          <p:nvPr>
            <p:ph type="sldNum" sz="quarter" idx="10"/>
          </p:nvPr>
        </p:nvSpPr>
        <p:spPr/>
        <p:txBody>
          <a:bodyPr/>
          <a:lstStyle/>
          <a:p>
            <a:fld id="{E8FE46E3-F50B-40B7-A854-E3050C9E6CD9}" type="slidenum">
              <a:rPr lang="en-US" smtClean="0"/>
              <a:t>57</a:t>
            </a:fld>
            <a:endParaRPr lang="en-US" dirty="0"/>
          </a:p>
        </p:txBody>
      </p:sp>
    </p:spTree>
    <p:extLst>
      <p:ext uri="{BB962C8B-B14F-4D97-AF65-F5344CB8AC3E}">
        <p14:creationId xmlns:p14="http://schemas.microsoft.com/office/powerpoint/2010/main" val="16495752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 respondent answers that they worked fewer than 20 hours, or approximately part time, I’d select that option, and question 16b+ appears. </a:t>
            </a:r>
          </a:p>
          <a:p>
            <a:r>
              <a:rPr lang="en-US" sz="1100" dirty="0"/>
              <a:t>This is our second follow-up question. </a:t>
            </a:r>
          </a:p>
          <a:p>
            <a:r>
              <a:rPr lang="en-US" sz="1100" dirty="0"/>
              <a:t>It’s another question to better understand why this former student isn’t meeting the reporting requirements for competitive employment.</a:t>
            </a:r>
          </a:p>
          <a:p>
            <a:r>
              <a:rPr lang="en-US" sz="1100" dirty="0"/>
              <a:t>If I decide to ask if there are specific reasons the former student didn’t work more hours, then I’d record the comments in the text box.</a:t>
            </a:r>
          </a:p>
          <a:p>
            <a:r>
              <a:rPr lang="en-US" sz="1100" dirty="0"/>
              <a:t>Otherwise I’d move on to 16c.</a:t>
            </a:r>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58</a:t>
            </a:fld>
            <a:endParaRPr lang="en-US" dirty="0"/>
          </a:p>
        </p:txBody>
      </p:sp>
    </p:spTree>
    <p:extLst>
      <p:ext uri="{BB962C8B-B14F-4D97-AF65-F5344CB8AC3E}">
        <p14:creationId xmlns:p14="http://schemas.microsoft.com/office/powerpoint/2010/main" val="23101229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16c asks about wages earned per hour. </a:t>
            </a:r>
          </a:p>
          <a:p>
            <a:r>
              <a:rPr lang="en-US" sz="1100" dirty="0"/>
              <a:t>I could just ask that question, How much did you make per hour, and select the answer based on Washington’s minimum wage of $11.50-$12 an hour in 2018 to 2019.</a:t>
            </a:r>
          </a:p>
          <a:p>
            <a:r>
              <a:rPr lang="en-US" sz="1100" dirty="0"/>
              <a:t>Or I could ask something like, were you making more or less than $12 an hour?</a:t>
            </a:r>
          </a:p>
          <a:p>
            <a:r>
              <a:rPr lang="en-US" sz="1100" dirty="0"/>
              <a:t>If wages varied with different jobs, I’d help the respondent to estimate the closest average.</a:t>
            </a:r>
          </a:p>
          <a:p>
            <a:r>
              <a:rPr lang="en-US" sz="1100" dirty="0"/>
              <a:t>It will be helpful to get a number here, because unless they don’t know, a follow-up question is going to pop up next asking for that information.</a:t>
            </a:r>
          </a:p>
        </p:txBody>
      </p:sp>
      <p:sp>
        <p:nvSpPr>
          <p:cNvPr id="4" name="Slide Number Placeholder 3"/>
          <p:cNvSpPr>
            <a:spLocks noGrp="1"/>
          </p:cNvSpPr>
          <p:nvPr>
            <p:ph type="sldNum" sz="quarter" idx="10"/>
          </p:nvPr>
        </p:nvSpPr>
        <p:spPr/>
        <p:txBody>
          <a:bodyPr/>
          <a:lstStyle/>
          <a:p>
            <a:fld id="{E8FE46E3-F50B-40B7-A854-E3050C9E6CD9}" type="slidenum">
              <a:rPr lang="en-US" smtClean="0"/>
              <a:t>59</a:t>
            </a:fld>
            <a:endParaRPr lang="en-US" dirty="0"/>
          </a:p>
        </p:txBody>
      </p:sp>
    </p:spTree>
    <p:extLst>
      <p:ext uri="{BB962C8B-B14F-4D97-AF65-F5344CB8AC3E}">
        <p14:creationId xmlns:p14="http://schemas.microsoft.com/office/powerpoint/2010/main" val="14232515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they answer above, at, or below minimum wage, 16c+ appears.</a:t>
            </a:r>
          </a:p>
          <a:p>
            <a:r>
              <a:rPr lang="en-US" sz="1100" dirty="0"/>
              <a:t>If I already asked the question in order to get my answer to 16c, I’d just enter it here. </a:t>
            </a:r>
          </a:p>
          <a:p>
            <a:r>
              <a:rPr lang="en-US" sz="1100" dirty="0"/>
              <a:t>And remember that an estimate is fine. </a:t>
            </a:r>
          </a:p>
        </p:txBody>
      </p:sp>
      <p:sp>
        <p:nvSpPr>
          <p:cNvPr id="4" name="Slide Number Placeholder 3"/>
          <p:cNvSpPr>
            <a:spLocks noGrp="1"/>
          </p:cNvSpPr>
          <p:nvPr>
            <p:ph type="sldNum" sz="quarter" idx="10"/>
          </p:nvPr>
        </p:nvSpPr>
        <p:spPr/>
        <p:txBody>
          <a:bodyPr/>
          <a:lstStyle/>
          <a:p>
            <a:fld id="{E8FE46E3-F50B-40B7-A854-E3050C9E6CD9}" type="slidenum">
              <a:rPr lang="en-US" smtClean="0"/>
              <a:t>60</a:t>
            </a:fld>
            <a:endParaRPr lang="en-US" dirty="0"/>
          </a:p>
        </p:txBody>
      </p:sp>
    </p:spTree>
    <p:extLst>
      <p:ext uri="{BB962C8B-B14F-4D97-AF65-F5344CB8AC3E}">
        <p14:creationId xmlns:p14="http://schemas.microsoft.com/office/powerpoint/2010/main" val="17623149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Next, is question 16d.</a:t>
            </a:r>
          </a:p>
          <a:p>
            <a:r>
              <a:rPr lang="en-US" sz="1100" dirty="0"/>
              <a:t>This question is essentially a primer in order to get answers to the following questions about their work environment. </a:t>
            </a:r>
          </a:p>
          <a:p>
            <a:pPr defTabSz="931774">
              <a:defRPr/>
            </a:pPr>
            <a:r>
              <a:rPr lang="en-US" sz="1100" dirty="0"/>
              <a:t>I’m going to ask the respondent what their current job position is and enter their response in the text box. </a:t>
            </a:r>
          </a:p>
          <a:p>
            <a:r>
              <a:rPr lang="en-US" sz="1100" dirty="0"/>
              <a:t>If the former student isn’t currently employed, I’d ask them to name the job they held for the longest timeframe in the last year.</a:t>
            </a:r>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61</a:t>
            </a:fld>
            <a:endParaRPr lang="en-US" dirty="0"/>
          </a:p>
        </p:txBody>
      </p:sp>
    </p:spTree>
    <p:extLst>
      <p:ext uri="{BB962C8B-B14F-4D97-AF65-F5344CB8AC3E}">
        <p14:creationId xmlns:p14="http://schemas.microsoft.com/office/powerpoint/2010/main" val="1614066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next question, 16e, asks for the name of the place where they worked when they held the position they named in the previous answer. </a:t>
            </a:r>
          </a:p>
          <a:p>
            <a:r>
              <a:rPr lang="en-US" sz="1100" dirty="0"/>
              <a:t>I’d record their answer in the textbox.</a:t>
            </a:r>
          </a:p>
          <a:p>
            <a:pPr defTabSz="931774">
              <a:defRPr/>
            </a:pPr>
            <a:r>
              <a:rPr lang="en-US" sz="1100" dirty="0"/>
              <a:t>And then I’d keep these responses in mind as I move on to the next question.</a:t>
            </a:r>
          </a:p>
        </p:txBody>
      </p:sp>
      <p:sp>
        <p:nvSpPr>
          <p:cNvPr id="4" name="Slide Number Placeholder 3"/>
          <p:cNvSpPr>
            <a:spLocks noGrp="1"/>
          </p:cNvSpPr>
          <p:nvPr>
            <p:ph type="sldNum" sz="quarter" idx="10"/>
          </p:nvPr>
        </p:nvSpPr>
        <p:spPr/>
        <p:txBody>
          <a:bodyPr/>
          <a:lstStyle/>
          <a:p>
            <a:fld id="{E8FE46E3-F50B-40B7-A854-E3050C9E6CD9}" type="slidenum">
              <a:rPr lang="en-US" smtClean="0"/>
              <a:t>62</a:t>
            </a:fld>
            <a:endParaRPr lang="en-US" dirty="0"/>
          </a:p>
        </p:txBody>
      </p:sp>
    </p:spTree>
    <p:extLst>
      <p:ext uri="{BB962C8B-B14F-4D97-AF65-F5344CB8AC3E}">
        <p14:creationId xmlns:p14="http://schemas.microsoft.com/office/powerpoint/2010/main" val="23592612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Question 16f asks the survey respondent to “Describe their job.” </a:t>
            </a:r>
          </a:p>
          <a:p>
            <a:r>
              <a:rPr lang="en-US" sz="1100" dirty="0"/>
              <a:t>It’s a very open-ended question that could get a wide range of responses. </a:t>
            </a:r>
          </a:p>
          <a:p>
            <a:r>
              <a:rPr lang="en-US" sz="1100" dirty="0"/>
              <a:t>We’re trying to get an idea of their work environment here.</a:t>
            </a:r>
          </a:p>
          <a:p>
            <a:r>
              <a:rPr lang="en-US" sz="1100" dirty="0"/>
              <a:t>So, as the respondent is describing the job that they named in question 16d, I’m going to be looking at these options about work environment, trying to narrow it down. </a:t>
            </a:r>
          </a:p>
          <a:p>
            <a:r>
              <a:rPr lang="en-US" sz="1100" dirty="0"/>
              <a:t>I don’t need to record what they say, but I’m going to use their answer to select the best response here.</a:t>
            </a:r>
          </a:p>
        </p:txBody>
      </p:sp>
      <p:sp>
        <p:nvSpPr>
          <p:cNvPr id="4" name="Slide Number Placeholder 3"/>
          <p:cNvSpPr>
            <a:spLocks noGrp="1"/>
          </p:cNvSpPr>
          <p:nvPr>
            <p:ph type="sldNum" sz="quarter" idx="10"/>
          </p:nvPr>
        </p:nvSpPr>
        <p:spPr/>
        <p:txBody>
          <a:bodyPr/>
          <a:lstStyle/>
          <a:p>
            <a:fld id="{E8FE46E3-F50B-40B7-A854-E3050C9E6CD9}" type="slidenum">
              <a:rPr lang="en-US" smtClean="0"/>
              <a:t>63</a:t>
            </a:fld>
            <a:endParaRPr lang="en-US" dirty="0"/>
          </a:p>
        </p:txBody>
      </p:sp>
    </p:spTree>
    <p:extLst>
      <p:ext uri="{BB962C8B-B14F-4D97-AF65-F5344CB8AC3E}">
        <p14:creationId xmlns:p14="http://schemas.microsoft.com/office/powerpoint/2010/main" val="25582819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 could read the options to the respondent, but it’s a long list to have to read and keep track of over the phone. </a:t>
            </a:r>
          </a:p>
          <a:p>
            <a:r>
              <a:rPr lang="en-US" sz="1100" dirty="0"/>
              <a:t>I will read them to you now though. They are:</a:t>
            </a:r>
          </a:p>
          <a:p>
            <a:endParaRPr lang="en-US" sz="1100" dirty="0"/>
          </a:p>
          <a:p>
            <a:pPr marL="174708" indent="-174708">
              <a:buFont typeface="Arial" panose="020B0604020202020204" pitchFamily="34" charset="0"/>
              <a:buChar char="•"/>
            </a:pPr>
            <a:r>
              <a:rPr lang="en-US" sz="1100" dirty="0"/>
              <a:t>A company, business, or service in the community that employs people with and without disabilities, like Target or Starbucks</a:t>
            </a:r>
          </a:p>
          <a:p>
            <a:pPr marL="174708" indent="-174708" defTabSz="931774">
              <a:buFont typeface="Arial" panose="020B0604020202020204" pitchFamily="34" charset="0"/>
              <a:buChar char="•"/>
              <a:defRPr/>
            </a:pPr>
            <a:r>
              <a:rPr lang="en-US" sz="1100" dirty="0"/>
              <a:t>A family business, such as working on a farm, in a store, fishing, ranching, catering, and others</a:t>
            </a:r>
          </a:p>
          <a:p>
            <a:pPr marL="174708" indent="-174708" defTabSz="931774">
              <a:buFont typeface="Arial" panose="020B0604020202020204" pitchFamily="34" charset="0"/>
              <a:buChar char="•"/>
              <a:defRPr/>
            </a:pPr>
            <a:r>
              <a:rPr lang="en-US" sz="1100" dirty="0"/>
              <a:t>Self-employment</a:t>
            </a:r>
          </a:p>
          <a:p>
            <a:pPr marL="174708" indent="-174708" defTabSz="931774">
              <a:buFont typeface="Arial" panose="020B0604020202020204" pitchFamily="34" charset="0"/>
              <a:buChar char="•"/>
              <a:defRPr/>
            </a:pPr>
            <a:r>
              <a:rPr lang="en-US" sz="1100" dirty="0"/>
              <a:t>The military</a:t>
            </a:r>
          </a:p>
          <a:p>
            <a:pPr marL="174708" indent="-174708" defTabSz="931774">
              <a:buFont typeface="Arial" panose="020B0604020202020204" pitchFamily="34" charset="0"/>
              <a:buChar char="•"/>
              <a:defRPr/>
            </a:pPr>
            <a:r>
              <a:rPr lang="en-US" sz="1100" dirty="0"/>
              <a:t>Supported employment: which would mean that the former student works in a community organization or company where people with and without disabilities work. In this situation, the former student is supported by a job coach or similar support person who helps them in daily job tasks. The goal of this type of employment environment is that they will eventually work without the presence of the job coach.</a:t>
            </a:r>
          </a:p>
          <a:p>
            <a:pPr defTabSz="931774">
              <a:defRPr/>
            </a:pPr>
            <a:r>
              <a:rPr lang="en-US" sz="1100" dirty="0"/>
              <a:t>Other options include</a:t>
            </a:r>
          </a:p>
          <a:p>
            <a:pPr marL="174708" indent="-174708" defTabSz="931774">
              <a:buFont typeface="Arial" panose="020B0604020202020204" pitchFamily="34" charset="0"/>
              <a:buChar char="•"/>
              <a:defRPr/>
            </a:pPr>
            <a:r>
              <a:rPr lang="en-US" sz="1100" dirty="0"/>
              <a:t>Sheltered employment, which means that the work environment is segregated and consists mostly of people with disabilities. </a:t>
            </a:r>
            <a:br>
              <a:rPr lang="en-US" sz="1100" dirty="0"/>
            </a:br>
            <a:r>
              <a:rPr lang="en-US" sz="1100" dirty="0"/>
              <a:t>This setting may be used for training or work skills, or it may be a long-term placement.  </a:t>
            </a:r>
          </a:p>
          <a:p>
            <a:pPr marL="174708" indent="-174708">
              <a:buFont typeface="Arial" panose="020B0604020202020204" pitchFamily="34" charset="0"/>
              <a:buChar char="•"/>
            </a:pPr>
            <a:r>
              <a:rPr lang="en-US" sz="1100" dirty="0"/>
              <a:t>Employed while in jail or prison</a:t>
            </a:r>
          </a:p>
          <a:p>
            <a:pPr marL="174708" indent="-174708">
              <a:buFont typeface="Arial" panose="020B0604020202020204" pitchFamily="34" charset="0"/>
              <a:buChar char="•"/>
            </a:pPr>
            <a:r>
              <a:rPr lang="en-US" sz="1100" dirty="0"/>
              <a:t>Other, which if you select, a text box will appear so that you can specify what that is</a:t>
            </a:r>
          </a:p>
          <a:p>
            <a:pPr marL="174708" indent="-174708">
              <a:buFont typeface="Arial" panose="020B0604020202020204" pitchFamily="34" charset="0"/>
              <a:buChar char="•"/>
            </a:pPr>
            <a:r>
              <a:rPr lang="en-US" sz="1100" dirty="0"/>
              <a:t>And then don’t know or declined to answer</a:t>
            </a:r>
          </a:p>
          <a:p>
            <a:endParaRPr lang="en-US" sz="1100" dirty="0"/>
          </a:p>
          <a:p>
            <a:r>
              <a:rPr lang="en-US" sz="1100" dirty="0"/>
              <a:t>If I wasn’t sure which answer is the best match, I’d ask the respondent clarifying questions.</a:t>
            </a:r>
          </a:p>
          <a:p>
            <a:r>
              <a:rPr lang="en-US" sz="1100" dirty="0"/>
              <a:t>Examples might be: “Is this your family’s business?”; “Do you work for yourself?”; “Do you have a job coach?”. </a:t>
            </a:r>
          </a:p>
          <a:p>
            <a:r>
              <a:rPr lang="en-US" sz="1100" dirty="0"/>
              <a:t>I could also ask the respondent to select one of the options if I’ve narrowed them down a bit.</a:t>
            </a:r>
          </a:p>
        </p:txBody>
      </p:sp>
      <p:sp>
        <p:nvSpPr>
          <p:cNvPr id="4" name="Slide Number Placeholder 3"/>
          <p:cNvSpPr>
            <a:spLocks noGrp="1"/>
          </p:cNvSpPr>
          <p:nvPr>
            <p:ph type="sldNum" sz="quarter" idx="10"/>
          </p:nvPr>
        </p:nvSpPr>
        <p:spPr/>
        <p:txBody>
          <a:bodyPr/>
          <a:lstStyle/>
          <a:p>
            <a:fld id="{E8FE46E3-F50B-40B7-A854-E3050C9E6CD9}" type="slidenum">
              <a:rPr lang="en-US" smtClean="0"/>
              <a:t>64</a:t>
            </a:fld>
            <a:endParaRPr lang="en-US" dirty="0"/>
          </a:p>
        </p:txBody>
      </p:sp>
    </p:spTree>
    <p:extLst>
      <p:ext uri="{BB962C8B-B14F-4D97-AF65-F5344CB8AC3E}">
        <p14:creationId xmlns:p14="http://schemas.microsoft.com/office/powerpoint/2010/main" val="19585443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And that’s it for employment</a:t>
            </a:r>
            <a:r>
              <a:rPr lang="en-US" baseline="0" dirty="0"/>
              <a:t> questions.</a:t>
            </a:r>
          </a:p>
          <a:p>
            <a:r>
              <a:rPr lang="en-US" dirty="0"/>
              <a:t>Next we’ll move on to the</a:t>
            </a:r>
            <a:r>
              <a:rPr lang="en-US" baseline="0" dirty="0"/>
              <a:t> Postsecondary Education Questions.</a:t>
            </a:r>
          </a:p>
          <a:p>
            <a:r>
              <a:rPr lang="en-US" baseline="0" dirty="0"/>
              <a:t>Remember, again, timeframe for these questions is 12 months from the exit date.</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65</a:t>
            </a:fld>
            <a:endParaRPr lang="en-US" dirty="0"/>
          </a:p>
        </p:txBody>
      </p:sp>
    </p:spTree>
    <p:extLst>
      <p:ext uri="{BB962C8B-B14F-4D97-AF65-F5344CB8AC3E}">
        <p14:creationId xmlns:p14="http://schemas.microsoft.com/office/powerpoint/2010/main" val="190260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If I noticed at the beginning of the survey that the former student’s exit status is dropped out, then I’d know ahead of time that follow-up question 17+ is going to appear in the survey. </a:t>
            </a:r>
          </a:p>
          <a:p>
            <a:endParaRPr lang="en-US" sz="1100" dirty="0"/>
          </a:p>
          <a:p>
            <a:r>
              <a:rPr lang="en-US" sz="1100" dirty="0"/>
              <a:t>So 17+ prompts us to say:</a:t>
            </a:r>
          </a:p>
          <a:p>
            <a:r>
              <a:rPr lang="en-US" sz="1100" dirty="0"/>
              <a:t>“Next I’m going to ask about your education experience since leaving high school. </a:t>
            </a:r>
          </a:p>
          <a:p>
            <a:r>
              <a:rPr lang="en-US" sz="1100" dirty="0"/>
              <a:t>But before I do, I see you left school before graduating. </a:t>
            </a:r>
          </a:p>
          <a:p>
            <a:r>
              <a:rPr lang="en-US" sz="1100" dirty="0"/>
              <a:t>Are you willing to tell me why?” </a:t>
            </a:r>
          </a:p>
          <a:p>
            <a:r>
              <a:rPr lang="en-US" sz="1100" dirty="0"/>
              <a:t>If I decided to ask this follow-up question, I’d record the response in the text box. </a:t>
            </a:r>
          </a:p>
          <a:p>
            <a:r>
              <a:rPr lang="en-US" sz="1100" dirty="0"/>
              <a:t>Otherwise, I’d move on to question 17.</a:t>
            </a:r>
          </a:p>
        </p:txBody>
      </p:sp>
      <p:sp>
        <p:nvSpPr>
          <p:cNvPr id="4" name="Slide Number Placeholder 3"/>
          <p:cNvSpPr>
            <a:spLocks noGrp="1"/>
          </p:cNvSpPr>
          <p:nvPr>
            <p:ph type="sldNum" sz="quarter" idx="10"/>
          </p:nvPr>
        </p:nvSpPr>
        <p:spPr/>
        <p:txBody>
          <a:bodyPr/>
          <a:lstStyle/>
          <a:p>
            <a:fld id="{E8FE46E3-F50B-40B7-A854-E3050C9E6CD9}" type="slidenum">
              <a:rPr lang="en-US" smtClean="0"/>
              <a:t>66</a:t>
            </a:fld>
            <a:endParaRPr lang="en-US" dirty="0"/>
          </a:p>
        </p:txBody>
      </p:sp>
    </p:spTree>
    <p:extLst>
      <p:ext uri="{BB962C8B-B14F-4D97-AF65-F5344CB8AC3E}">
        <p14:creationId xmlns:p14="http://schemas.microsoft.com/office/powerpoint/2010/main" val="24152104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17 asks if the former student was ever enrolled in an education program in the year since leaving high school.</a:t>
            </a:r>
          </a:p>
          <a:p>
            <a:r>
              <a:rPr lang="en-US" sz="1100" dirty="0"/>
              <a:t>Note that it does not ask if they are currently enrolled or if they completed a term, only if they were enrolled at any time in that 12-month period. Keyword is enrolled.</a:t>
            </a:r>
          </a:p>
          <a:p>
            <a:r>
              <a:rPr lang="en-US" sz="1100" dirty="0"/>
              <a:t> </a:t>
            </a:r>
          </a:p>
          <a:p>
            <a:r>
              <a:rPr lang="en-US" sz="1100" dirty="0"/>
              <a:t>If the respondent answers Yes, I’ll select that and questions 17a through 17d will appear. </a:t>
            </a:r>
          </a:p>
          <a:p>
            <a:r>
              <a:rPr lang="en-US" sz="1100" dirty="0"/>
              <a:t>If the respondent answers No, doesn’t know, or declines to answer, I’d select that option and continue on to Section VII. Agency Connections.</a:t>
            </a:r>
          </a:p>
          <a:p>
            <a:endParaRPr lang="en-US" sz="1100" dirty="0"/>
          </a:p>
        </p:txBody>
      </p:sp>
      <p:sp>
        <p:nvSpPr>
          <p:cNvPr id="4" name="Slide Number Placeholder 3"/>
          <p:cNvSpPr>
            <a:spLocks noGrp="1"/>
          </p:cNvSpPr>
          <p:nvPr>
            <p:ph type="sldNum" sz="quarter" idx="10"/>
          </p:nvPr>
        </p:nvSpPr>
        <p:spPr/>
        <p:txBody>
          <a:bodyPr/>
          <a:lstStyle/>
          <a:p>
            <a:fld id="{E8FE46E3-F50B-40B7-A854-E3050C9E6CD9}" type="slidenum">
              <a:rPr lang="en-US" smtClean="0"/>
              <a:t>67</a:t>
            </a:fld>
            <a:endParaRPr lang="en-US" dirty="0"/>
          </a:p>
        </p:txBody>
      </p:sp>
    </p:spTree>
    <p:extLst>
      <p:ext uri="{BB962C8B-B14F-4D97-AF65-F5344CB8AC3E}">
        <p14:creationId xmlns:p14="http://schemas.microsoft.com/office/powerpoint/2010/main" val="34608058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 respondent answers yes to 17, then 17a asks what kind of program the former student was enrolled in.</a:t>
            </a:r>
          </a:p>
          <a:p>
            <a:pPr defTabSz="931774">
              <a:defRPr/>
            </a:pPr>
            <a:r>
              <a:rPr lang="en-US" sz="1100" dirty="0"/>
              <a:t>Again, I need to choose the option that best matches the respondent’s answer.</a:t>
            </a:r>
          </a:p>
          <a:p>
            <a:pPr defTabSz="931774">
              <a:defRPr/>
            </a:pPr>
            <a:r>
              <a:rPr lang="en-US" sz="1100" dirty="0"/>
              <a:t>And for some of these options, there are </a:t>
            </a:r>
            <a:r>
              <a:rPr lang="en-US" sz="1100" dirty="0" err="1"/>
              <a:t>suboptions</a:t>
            </a:r>
            <a:r>
              <a:rPr lang="en-US" sz="1100" dirty="0"/>
              <a:t>, like here, two- or four-year educational institution gives me an example of the programs, which include, Associate’s and Bachelor’s degrees, certificates, other, or don’t know or declined to specify.</a:t>
            </a:r>
          </a:p>
          <a:p>
            <a:pPr defTabSz="931774">
              <a:defRPr/>
            </a:pPr>
            <a:r>
              <a:rPr lang="en-US" sz="1100" dirty="0"/>
              <a:t>I want to get an answer that’s as specific as possible here.</a:t>
            </a:r>
          </a:p>
        </p:txBody>
      </p:sp>
      <p:sp>
        <p:nvSpPr>
          <p:cNvPr id="4" name="Slide Number Placeholder 3"/>
          <p:cNvSpPr>
            <a:spLocks noGrp="1"/>
          </p:cNvSpPr>
          <p:nvPr>
            <p:ph type="sldNum" sz="quarter" idx="10"/>
          </p:nvPr>
        </p:nvSpPr>
        <p:spPr/>
        <p:txBody>
          <a:bodyPr/>
          <a:lstStyle/>
          <a:p>
            <a:fld id="{E8FE46E3-F50B-40B7-A854-E3050C9E6CD9}" type="slidenum">
              <a:rPr lang="en-US" smtClean="0"/>
              <a:t>68</a:t>
            </a:fld>
            <a:endParaRPr lang="en-US" dirty="0"/>
          </a:p>
        </p:txBody>
      </p:sp>
    </p:spTree>
    <p:extLst>
      <p:ext uri="{BB962C8B-B14F-4D97-AF65-F5344CB8AC3E}">
        <p14:creationId xmlns:p14="http://schemas.microsoft.com/office/powerpoint/2010/main" val="13285993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And note that if I select one of the </a:t>
            </a:r>
            <a:r>
              <a:rPr lang="en-US" sz="1100" dirty="0" err="1"/>
              <a:t>suboptions</a:t>
            </a:r>
            <a:r>
              <a:rPr lang="en-US" sz="1100" dirty="0"/>
              <a:t>, the main category is automatically selected. </a:t>
            </a:r>
          </a:p>
          <a:p>
            <a:pPr defTabSz="931774">
              <a:defRPr/>
            </a:pPr>
            <a:r>
              <a:rPr lang="en-US" sz="1100" dirty="0"/>
              <a:t>So here, when I select Bachelor’s degree, two-or four year institution automatically selects as well. </a:t>
            </a:r>
          </a:p>
          <a:p>
            <a:r>
              <a:rPr lang="en-US" sz="1100" dirty="0"/>
              <a:t>For the sake of time, I’m not going to go through all the </a:t>
            </a:r>
            <a:r>
              <a:rPr lang="en-US" sz="1100" dirty="0" err="1"/>
              <a:t>suboptions</a:t>
            </a:r>
            <a:r>
              <a:rPr lang="en-US" sz="1100" dirty="0"/>
              <a:t>, but I will zoom out and read the main categories. </a:t>
            </a:r>
          </a:p>
        </p:txBody>
      </p:sp>
      <p:sp>
        <p:nvSpPr>
          <p:cNvPr id="4" name="Slide Number Placeholder 3"/>
          <p:cNvSpPr>
            <a:spLocks noGrp="1"/>
          </p:cNvSpPr>
          <p:nvPr>
            <p:ph type="sldNum" sz="quarter" idx="10"/>
          </p:nvPr>
        </p:nvSpPr>
        <p:spPr/>
        <p:txBody>
          <a:bodyPr/>
          <a:lstStyle/>
          <a:p>
            <a:fld id="{E8FE46E3-F50B-40B7-A854-E3050C9E6CD9}" type="slidenum">
              <a:rPr lang="en-US" smtClean="0"/>
              <a:t>69</a:t>
            </a:fld>
            <a:endParaRPr lang="en-US" dirty="0"/>
          </a:p>
        </p:txBody>
      </p:sp>
    </p:spTree>
    <p:extLst>
      <p:ext uri="{BB962C8B-B14F-4D97-AF65-F5344CB8AC3E}">
        <p14:creationId xmlns:p14="http://schemas.microsoft.com/office/powerpoint/2010/main" val="24986309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In addition to two- or four year educational institution, those seven primary categories are less than two year educational institution, short-term education, high school completion program, religious or church-sponsored mission, other, and don’t know or declined to answer.</a:t>
            </a:r>
          </a:p>
          <a:p>
            <a:endParaRPr lang="en-US" sz="1100" dirty="0"/>
          </a:p>
          <a:p>
            <a:r>
              <a:rPr lang="en-US" sz="1100" dirty="0"/>
              <a:t>There are additional slides in this deck that take a closer look at each of the </a:t>
            </a:r>
            <a:r>
              <a:rPr lang="en-US" sz="1100" dirty="0" err="1"/>
              <a:t>suboptions</a:t>
            </a:r>
            <a:r>
              <a:rPr lang="en-US" sz="1100" dirty="0"/>
              <a:t> in this list in case you need more direction about how to answer this question before moving on to 17b. </a:t>
            </a:r>
          </a:p>
        </p:txBody>
      </p:sp>
      <p:sp>
        <p:nvSpPr>
          <p:cNvPr id="4" name="Slide Number Placeholder 3"/>
          <p:cNvSpPr>
            <a:spLocks noGrp="1"/>
          </p:cNvSpPr>
          <p:nvPr>
            <p:ph type="sldNum" sz="quarter" idx="10"/>
          </p:nvPr>
        </p:nvSpPr>
        <p:spPr/>
        <p:txBody>
          <a:bodyPr/>
          <a:lstStyle/>
          <a:p>
            <a:fld id="{E8FE46E3-F50B-40B7-A854-E3050C9E6CD9}" type="slidenum">
              <a:rPr lang="en-US" smtClean="0"/>
              <a:t>70</a:t>
            </a:fld>
            <a:endParaRPr lang="en-US" dirty="0"/>
          </a:p>
        </p:txBody>
      </p:sp>
    </p:spTree>
    <p:extLst>
      <p:ext uri="{BB962C8B-B14F-4D97-AF65-F5344CB8AC3E}">
        <p14:creationId xmlns:p14="http://schemas.microsoft.com/office/powerpoint/2010/main" val="5711507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 former student had been enrolled in a less than two-year educational institution, something like a college, vocational, technical, or trade school, that offers programs less than two-years in duration, I’ll want to specify whether it was a program designed to earn a diploma, certificate, other credential, or the if respondent doesn’t know or declines to specify. </a:t>
            </a:r>
          </a:p>
        </p:txBody>
      </p:sp>
      <p:sp>
        <p:nvSpPr>
          <p:cNvPr id="4" name="Slide Number Placeholder 3"/>
          <p:cNvSpPr>
            <a:spLocks noGrp="1"/>
          </p:cNvSpPr>
          <p:nvPr>
            <p:ph type="sldNum" sz="quarter" idx="10"/>
          </p:nvPr>
        </p:nvSpPr>
        <p:spPr/>
        <p:txBody>
          <a:bodyPr/>
          <a:lstStyle/>
          <a:p>
            <a:fld id="{E8FE46E3-F50B-40B7-A854-E3050C9E6CD9}" type="slidenum">
              <a:rPr lang="en-US" smtClean="0"/>
              <a:t>71</a:t>
            </a:fld>
            <a:endParaRPr lang="en-US" dirty="0"/>
          </a:p>
        </p:txBody>
      </p:sp>
    </p:spTree>
    <p:extLst>
      <p:ext uri="{BB962C8B-B14F-4D97-AF65-F5344CB8AC3E}">
        <p14:creationId xmlns:p14="http://schemas.microsoft.com/office/powerpoint/2010/main" val="18158259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respondent may describe a short-term education or employment training program. Suboptions for those categories include Job Corps, apprenticeship, adult or continuing education, certificate, other, or perhaps the respondent didn’t know the program or declined to specify. </a:t>
            </a:r>
          </a:p>
        </p:txBody>
      </p:sp>
      <p:sp>
        <p:nvSpPr>
          <p:cNvPr id="4" name="Slide Number Placeholder 3"/>
          <p:cNvSpPr>
            <a:spLocks noGrp="1"/>
          </p:cNvSpPr>
          <p:nvPr>
            <p:ph type="sldNum" sz="quarter" idx="10"/>
          </p:nvPr>
        </p:nvSpPr>
        <p:spPr/>
        <p:txBody>
          <a:bodyPr/>
          <a:lstStyle/>
          <a:p>
            <a:fld id="{E8FE46E3-F50B-40B7-A854-E3050C9E6CD9}" type="slidenum">
              <a:rPr lang="en-US" smtClean="0"/>
              <a:t>72</a:t>
            </a:fld>
            <a:endParaRPr lang="en-US" dirty="0"/>
          </a:p>
        </p:txBody>
      </p:sp>
    </p:spTree>
    <p:extLst>
      <p:ext uri="{BB962C8B-B14F-4D97-AF65-F5344CB8AC3E}">
        <p14:creationId xmlns:p14="http://schemas.microsoft.com/office/powerpoint/2010/main" val="14624329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last category with suboptions is high school completion program, which includes GED, adult high school diploma, adult basic education, or K-12 school, or the respondent doesn’t know or declines to specify. </a:t>
            </a:r>
          </a:p>
          <a:p>
            <a:r>
              <a:rPr lang="en-US" sz="1100" b="1" dirty="0"/>
              <a:t>Please note</a:t>
            </a:r>
            <a:r>
              <a:rPr lang="en-US" sz="1100" dirty="0"/>
              <a:t> that if you select K-12 school, it is assumed that this is no longer a former student. </a:t>
            </a:r>
          </a:p>
          <a:p>
            <a:r>
              <a:rPr lang="en-US" sz="1100" dirty="0"/>
              <a:t>This would be a current student who has re-enrolled in a K-12 institution, so they’re not considered a leaver. </a:t>
            </a:r>
          </a:p>
          <a:p>
            <a:r>
              <a:rPr lang="en-US" sz="1100" dirty="0"/>
              <a:t>Choosing this option would prompt me to end the survey and delete the former student from my leaver survey list. </a:t>
            </a:r>
          </a:p>
          <a:p>
            <a:r>
              <a:rPr lang="en-US" sz="1100" dirty="0"/>
              <a:t>A pop-up would appear asking me to confirm that this survey should end and the student should be deleted. </a:t>
            </a:r>
          </a:p>
          <a:p>
            <a:r>
              <a:rPr lang="en-US" sz="1100" dirty="0"/>
              <a:t>I could cancel to return to the survey if I had selected it by mistake. </a:t>
            </a:r>
          </a:p>
          <a:p>
            <a:r>
              <a:rPr lang="en-US" sz="1100" dirty="0"/>
              <a:t>Or I could click OK to confirm.</a:t>
            </a:r>
          </a:p>
          <a:p>
            <a:r>
              <a:rPr lang="en-US" sz="1100" dirty="0"/>
              <a:t>If I canceled and returned to the survey, I’d need to select a different answer to continue. </a:t>
            </a:r>
          </a:p>
          <a:p>
            <a:r>
              <a:rPr lang="en-US" sz="1100" dirty="0"/>
              <a:t> </a:t>
            </a:r>
          </a:p>
        </p:txBody>
      </p:sp>
      <p:sp>
        <p:nvSpPr>
          <p:cNvPr id="4" name="Slide Number Placeholder 3"/>
          <p:cNvSpPr>
            <a:spLocks noGrp="1"/>
          </p:cNvSpPr>
          <p:nvPr>
            <p:ph type="sldNum" sz="quarter" idx="10"/>
          </p:nvPr>
        </p:nvSpPr>
        <p:spPr/>
        <p:txBody>
          <a:bodyPr/>
          <a:lstStyle/>
          <a:p>
            <a:fld id="{E8FE46E3-F50B-40B7-A854-E3050C9E6CD9}" type="slidenum">
              <a:rPr lang="en-US" smtClean="0"/>
              <a:t>73</a:t>
            </a:fld>
            <a:endParaRPr lang="en-US" dirty="0"/>
          </a:p>
        </p:txBody>
      </p:sp>
    </p:spTree>
    <p:extLst>
      <p:ext uri="{BB962C8B-B14F-4D97-AF65-F5344CB8AC3E}">
        <p14:creationId xmlns:p14="http://schemas.microsoft.com/office/powerpoint/2010/main" val="5768494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The remaining options for answering 17a include: “Religious or church-sponsored mission,” “Other”; or “Don’t know or declined to answer.” </a:t>
            </a:r>
          </a:p>
          <a:p>
            <a:r>
              <a:rPr lang="en-US" sz="1100" dirty="0"/>
              <a:t>For Religious or church-sponsored mission, this answer assumes that it is not a school-related mission. </a:t>
            </a:r>
          </a:p>
          <a:p>
            <a:r>
              <a:rPr lang="en-US" sz="1100" dirty="0"/>
              <a:t>If it were school-related, I’d instead select the option that matches the educational institution where the former student was enrolled.</a:t>
            </a:r>
          </a:p>
        </p:txBody>
      </p:sp>
      <p:sp>
        <p:nvSpPr>
          <p:cNvPr id="4" name="Slide Number Placeholder 3"/>
          <p:cNvSpPr>
            <a:spLocks noGrp="1"/>
          </p:cNvSpPr>
          <p:nvPr>
            <p:ph type="sldNum" sz="quarter" idx="10"/>
          </p:nvPr>
        </p:nvSpPr>
        <p:spPr/>
        <p:txBody>
          <a:bodyPr/>
          <a:lstStyle/>
          <a:p>
            <a:fld id="{E8FE46E3-F50B-40B7-A854-E3050C9E6CD9}" type="slidenum">
              <a:rPr lang="en-US" smtClean="0"/>
              <a:t>74</a:t>
            </a:fld>
            <a:endParaRPr lang="en-US" dirty="0"/>
          </a:p>
        </p:txBody>
      </p:sp>
    </p:spTree>
    <p:extLst>
      <p:ext uri="{BB962C8B-B14F-4D97-AF65-F5344CB8AC3E}">
        <p14:creationId xmlns:p14="http://schemas.microsoft.com/office/powerpoint/2010/main" val="7243144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17b asks for the name of the program in which the former student was enrolled and where it was. </a:t>
            </a:r>
          </a:p>
          <a:p>
            <a:r>
              <a:rPr lang="en-US" sz="1100" dirty="0"/>
              <a:t>I’d enter their response into the text box. </a:t>
            </a:r>
          </a:p>
          <a:p>
            <a:r>
              <a:rPr lang="en-US" sz="1100" dirty="0"/>
              <a:t>This answer is a good way to check your response from 17a and make sure they line up. </a:t>
            </a:r>
          </a:p>
          <a:p>
            <a:pPr defTabSz="931774">
              <a:defRPr/>
            </a:pPr>
            <a:r>
              <a:rPr lang="en-US" sz="1100" dirty="0"/>
              <a:t>If the respondent said Business Administration at Seattle University, then I’d want to make sure Bachelor’s degree at a two- or four-year college was selected above.</a:t>
            </a:r>
          </a:p>
        </p:txBody>
      </p:sp>
      <p:sp>
        <p:nvSpPr>
          <p:cNvPr id="4" name="Slide Number Placeholder 3"/>
          <p:cNvSpPr>
            <a:spLocks noGrp="1"/>
          </p:cNvSpPr>
          <p:nvPr>
            <p:ph type="sldNum" sz="quarter" idx="10"/>
          </p:nvPr>
        </p:nvSpPr>
        <p:spPr/>
        <p:txBody>
          <a:bodyPr/>
          <a:lstStyle/>
          <a:p>
            <a:fld id="{E8FE46E3-F50B-40B7-A854-E3050C9E6CD9}" type="slidenum">
              <a:rPr lang="en-US" smtClean="0"/>
              <a:t>75</a:t>
            </a:fld>
            <a:endParaRPr lang="en-US" dirty="0"/>
          </a:p>
        </p:txBody>
      </p:sp>
    </p:spTree>
    <p:extLst>
      <p:ext uri="{BB962C8B-B14F-4D97-AF65-F5344CB8AC3E}">
        <p14:creationId xmlns:p14="http://schemas.microsoft.com/office/powerpoint/2010/main" val="4339871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Questions 17c and 17d ask for additional information about the former student’s enrollment. </a:t>
            </a:r>
          </a:p>
          <a:p>
            <a:r>
              <a:rPr lang="en-US" sz="1100" dirty="0"/>
              <a:t>17c asks if the former student was enrolled full-time or part-time in the year since leaving high school. </a:t>
            </a:r>
          </a:p>
        </p:txBody>
      </p:sp>
      <p:sp>
        <p:nvSpPr>
          <p:cNvPr id="4" name="Slide Number Placeholder 3"/>
          <p:cNvSpPr>
            <a:spLocks noGrp="1"/>
          </p:cNvSpPr>
          <p:nvPr>
            <p:ph type="sldNum" sz="quarter" idx="10"/>
          </p:nvPr>
        </p:nvSpPr>
        <p:spPr/>
        <p:txBody>
          <a:bodyPr/>
          <a:lstStyle/>
          <a:p>
            <a:fld id="{E8FE46E3-F50B-40B7-A854-E3050C9E6CD9}" type="slidenum">
              <a:rPr lang="en-US" smtClean="0"/>
              <a:t>76</a:t>
            </a:fld>
            <a:endParaRPr lang="en-US" dirty="0"/>
          </a:p>
        </p:txBody>
      </p:sp>
    </p:spTree>
    <p:extLst>
      <p:ext uri="{BB962C8B-B14F-4D97-AF65-F5344CB8AC3E}">
        <p14:creationId xmlns:p14="http://schemas.microsoft.com/office/powerpoint/2010/main" val="7438074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17d asks if the former student completed at least one term. </a:t>
            </a:r>
          </a:p>
          <a:p>
            <a:r>
              <a:rPr lang="en-US" sz="1100" dirty="0"/>
              <a:t>Note that this can be any complete term including quarter, semester, intersession, summer, or online.</a:t>
            </a:r>
          </a:p>
          <a:p>
            <a:r>
              <a:rPr lang="en-US" sz="1100" dirty="0"/>
              <a:t>If the respondent answers Yes, then I’d select that and move on to the last set of questions, Agency Connections.</a:t>
            </a:r>
          </a:p>
        </p:txBody>
      </p:sp>
      <p:sp>
        <p:nvSpPr>
          <p:cNvPr id="4" name="Slide Number Placeholder 3"/>
          <p:cNvSpPr>
            <a:spLocks noGrp="1"/>
          </p:cNvSpPr>
          <p:nvPr>
            <p:ph type="sldNum" sz="quarter" idx="10"/>
          </p:nvPr>
        </p:nvSpPr>
        <p:spPr/>
        <p:txBody>
          <a:bodyPr/>
          <a:lstStyle/>
          <a:p>
            <a:fld id="{E8FE46E3-F50B-40B7-A854-E3050C9E6CD9}" type="slidenum">
              <a:rPr lang="en-US" smtClean="0"/>
              <a:t>77</a:t>
            </a:fld>
            <a:endParaRPr lang="en-US" dirty="0"/>
          </a:p>
        </p:txBody>
      </p:sp>
    </p:spTree>
    <p:extLst>
      <p:ext uri="{BB962C8B-B14F-4D97-AF65-F5344CB8AC3E}">
        <p14:creationId xmlns:p14="http://schemas.microsoft.com/office/powerpoint/2010/main" val="42622946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If the respondent answers No to 17d, question 17d+ appears. </a:t>
            </a:r>
          </a:p>
          <a:p>
            <a:r>
              <a:rPr lang="en-US" sz="1100" dirty="0"/>
              <a:t>I could ask if there are any specific reasons why they didn’t complete a term, and record their response in the text box before moving on.</a:t>
            </a:r>
          </a:p>
          <a:p>
            <a:r>
              <a:rPr lang="en-US" sz="1100" dirty="0"/>
              <a:t>If I didn’t ask this question, we’d move on to Section VII, Agency Connections. </a:t>
            </a:r>
          </a:p>
        </p:txBody>
      </p:sp>
      <p:sp>
        <p:nvSpPr>
          <p:cNvPr id="4" name="Slide Number Placeholder 3"/>
          <p:cNvSpPr>
            <a:spLocks noGrp="1"/>
          </p:cNvSpPr>
          <p:nvPr>
            <p:ph type="sldNum" sz="quarter" idx="10"/>
          </p:nvPr>
        </p:nvSpPr>
        <p:spPr/>
        <p:txBody>
          <a:bodyPr/>
          <a:lstStyle/>
          <a:p>
            <a:fld id="{E8FE46E3-F50B-40B7-A854-E3050C9E6CD9}" type="slidenum">
              <a:rPr lang="en-US" smtClean="0"/>
              <a:t>78</a:t>
            </a:fld>
            <a:endParaRPr lang="en-US" dirty="0"/>
          </a:p>
        </p:txBody>
      </p:sp>
    </p:spTree>
    <p:extLst>
      <p:ext uri="{BB962C8B-B14F-4D97-AF65-F5344CB8AC3E}">
        <p14:creationId xmlns:p14="http://schemas.microsoft.com/office/powerpoint/2010/main" val="3820677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Agency Connections</a:t>
            </a:r>
            <a:r>
              <a:rPr lang="en-US" baseline="0" dirty="0"/>
              <a:t> is the last and shortest section of questions.</a:t>
            </a:r>
          </a:p>
          <a:p>
            <a:r>
              <a:rPr lang="en-US" baseline="0" dirty="0"/>
              <a:t>Here, we just want to know if the student made contact with an adult agency. </a:t>
            </a:r>
          </a:p>
          <a:p>
            <a:r>
              <a:rPr lang="en-US" baseline="0" dirty="0"/>
              <a:t>We’re not asking if they received services, only if the former student reached out, like making a phone call or having a meeting.</a:t>
            </a:r>
          </a:p>
          <a:p>
            <a:r>
              <a:rPr lang="en-US" baseline="0" dirty="0"/>
              <a:t>Contact is the keyword here.</a:t>
            </a:r>
          </a:p>
        </p:txBody>
      </p:sp>
      <p:sp>
        <p:nvSpPr>
          <p:cNvPr id="4" name="Slide Number Placeholder 3"/>
          <p:cNvSpPr>
            <a:spLocks noGrp="1"/>
          </p:cNvSpPr>
          <p:nvPr>
            <p:ph type="sldNum" sz="quarter" idx="10"/>
          </p:nvPr>
        </p:nvSpPr>
        <p:spPr/>
        <p:txBody>
          <a:bodyPr/>
          <a:lstStyle/>
          <a:p>
            <a:fld id="{E8FE46E3-F50B-40B7-A854-E3050C9E6CD9}" type="slidenum">
              <a:rPr lang="en-US" smtClean="0"/>
              <a:t>79</a:t>
            </a:fld>
            <a:endParaRPr lang="en-US" dirty="0"/>
          </a:p>
        </p:txBody>
      </p:sp>
    </p:spTree>
    <p:extLst>
      <p:ext uri="{BB962C8B-B14F-4D97-AF65-F5344CB8AC3E}">
        <p14:creationId xmlns:p14="http://schemas.microsoft.com/office/powerpoint/2010/main" val="25459924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So Question 18 asks if the former student has contacted an adult service agency in the 12-month period after leaving high school. </a:t>
            </a:r>
          </a:p>
          <a:p>
            <a:endParaRPr lang="en-US" sz="1100" dirty="0"/>
          </a:p>
          <a:p>
            <a:r>
              <a:rPr lang="en-US" sz="1100" dirty="0"/>
              <a:t>If the respondent isn’t sure what I’m asking, I could give them some examples, like </a:t>
            </a:r>
            <a:r>
              <a:rPr lang="en-US" sz="1100" dirty="0">
                <a:solidFill>
                  <a:srgbClr val="002060"/>
                </a:solidFill>
                <a:latin typeface="Arial" panose="020B0604020202020204" pitchFamily="34" charset="0"/>
                <a:ea typeface="Arial" panose="020B0604020202020204" pitchFamily="34" charset="0"/>
                <a:cs typeface="Arial" panose="020B0604020202020204" pitchFamily="34" charset="0"/>
              </a:rPr>
              <a:t>Division of Vocational Rehabilitation, Developmental Disabilities Administration, Disability Support Services through a college.</a:t>
            </a:r>
          </a:p>
          <a:p>
            <a:endParaRPr lang="en-US" sz="1100" dirty="0">
              <a:solidFill>
                <a:srgbClr val="002060"/>
              </a:solidFill>
              <a:latin typeface="Arial" panose="020B0604020202020204" pitchFamily="34" charset="0"/>
              <a:cs typeface="Arial" panose="020B0604020202020204" pitchFamily="34" charset="0"/>
            </a:endParaRPr>
          </a:p>
          <a:p>
            <a:r>
              <a:rPr lang="en-US" sz="1100" dirty="0">
                <a:solidFill>
                  <a:srgbClr val="002060"/>
                </a:solidFill>
                <a:latin typeface="Arial" panose="020B0604020202020204" pitchFamily="34" charset="0"/>
                <a:cs typeface="Arial" panose="020B0604020202020204" pitchFamily="34" charset="0"/>
              </a:rPr>
              <a:t>If they answer Yes, they did make contact, 18a, the final question appears.</a:t>
            </a:r>
          </a:p>
        </p:txBody>
      </p:sp>
      <p:sp>
        <p:nvSpPr>
          <p:cNvPr id="4" name="Slide Number Placeholder 3"/>
          <p:cNvSpPr>
            <a:spLocks noGrp="1"/>
          </p:cNvSpPr>
          <p:nvPr>
            <p:ph type="sldNum" sz="quarter" idx="10"/>
          </p:nvPr>
        </p:nvSpPr>
        <p:spPr/>
        <p:txBody>
          <a:bodyPr/>
          <a:lstStyle/>
          <a:p>
            <a:fld id="{E8FE46E3-F50B-40B7-A854-E3050C9E6CD9}" type="slidenum">
              <a:rPr lang="en-US" smtClean="0"/>
              <a:t>80</a:t>
            </a:fld>
            <a:endParaRPr lang="en-US" dirty="0"/>
          </a:p>
        </p:txBody>
      </p:sp>
    </p:spTree>
    <p:extLst>
      <p:ext uri="{BB962C8B-B14F-4D97-AF65-F5344CB8AC3E}">
        <p14:creationId xmlns:p14="http://schemas.microsoft.com/office/powerpoint/2010/main" val="28460052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a:lnSpc>
                <a:spcPct val="107000"/>
              </a:lnSpc>
              <a:spcAft>
                <a:spcPts val="815"/>
              </a:spcAft>
            </a:pPr>
            <a:r>
              <a:rPr lang="en-US" sz="1100" dirty="0">
                <a:latin typeface="Arial" panose="020B0604020202020204" pitchFamily="34" charset="0"/>
                <a:ea typeface="Arial" panose="020B0604020202020204" pitchFamily="34" charset="0"/>
                <a:cs typeface="Times New Roman" panose="02020603050405020304" pitchFamily="18" charset="0"/>
              </a:rPr>
              <a:t>Question 18a asks for the names of the agencies contacted. </a:t>
            </a:r>
          </a:p>
          <a:p>
            <a:pPr>
              <a:lnSpc>
                <a:spcPct val="107000"/>
              </a:lnSpc>
              <a:spcAft>
                <a:spcPts val="815"/>
              </a:spcAft>
            </a:pPr>
            <a:r>
              <a:rPr lang="en-US" sz="1100" dirty="0">
                <a:latin typeface="Arial" panose="020B0604020202020204" pitchFamily="34" charset="0"/>
                <a:ea typeface="Arial" panose="020B0604020202020204" pitchFamily="34" charset="0"/>
                <a:cs typeface="Times New Roman" panose="02020603050405020304" pitchFamily="18" charset="0"/>
              </a:rPr>
              <a:t>I can select multiple answers here.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dirty="0">
                <a:latin typeface="Arial" panose="020B0604020202020204" pitchFamily="34" charset="0"/>
                <a:ea typeface="Arial" panose="020B0604020202020204" pitchFamily="34" charset="0"/>
                <a:cs typeface="Times New Roman" panose="02020603050405020304" pitchFamily="18" charset="0"/>
              </a:rPr>
              <a:t>If the agency is not listed, I’d select Other.</a:t>
            </a:r>
          </a:p>
          <a:p>
            <a:pPr>
              <a:lnSpc>
                <a:spcPct val="107000"/>
              </a:lnSpc>
            </a:pPr>
            <a:endParaRPr lang="en-US" sz="1100" dirty="0">
              <a:latin typeface="Arial" panose="020B0604020202020204" pitchFamily="34" charset="0"/>
              <a:ea typeface="Arial" panose="020B0604020202020204" pitchFamily="34" charset="0"/>
              <a:cs typeface="Times New Roman" panose="02020603050405020304" pitchFamily="18" charset="0"/>
            </a:endParaRPr>
          </a:p>
          <a:p>
            <a:pPr>
              <a:lnSpc>
                <a:spcPct val="107000"/>
              </a:lnSpc>
            </a:pPr>
            <a:r>
              <a:rPr lang="en-US" sz="1100" dirty="0">
                <a:latin typeface="Arial" panose="020B0604020202020204" pitchFamily="34" charset="0"/>
                <a:ea typeface="Arial" panose="020B0604020202020204" pitchFamily="34" charset="0"/>
                <a:cs typeface="Times New Roman" panose="02020603050405020304" pitchFamily="18" charset="0"/>
              </a:rPr>
              <a:t>And that’s it for Agency Connections questions. </a:t>
            </a:r>
          </a:p>
          <a:p>
            <a:pPr>
              <a:lnSpc>
                <a:spcPct val="107000"/>
              </a:lnSpc>
            </a:pPr>
            <a:r>
              <a:rPr lang="en-US" sz="1100" dirty="0">
                <a:latin typeface="Arial" panose="020B0604020202020204" pitchFamily="34" charset="0"/>
                <a:ea typeface="Arial" panose="020B0604020202020204" pitchFamily="34" charset="0"/>
                <a:cs typeface="Times New Roman" panose="02020603050405020304" pitchFamily="18" charset="0"/>
              </a:rPr>
              <a:t>We are almost done with the survey.</a:t>
            </a:r>
          </a:p>
        </p:txBody>
      </p:sp>
      <p:sp>
        <p:nvSpPr>
          <p:cNvPr id="4" name="Slide Number Placeholder 3"/>
          <p:cNvSpPr>
            <a:spLocks noGrp="1"/>
          </p:cNvSpPr>
          <p:nvPr>
            <p:ph type="sldNum" sz="quarter" idx="10"/>
          </p:nvPr>
        </p:nvSpPr>
        <p:spPr/>
        <p:txBody>
          <a:bodyPr/>
          <a:lstStyle/>
          <a:p>
            <a:fld id="{E8FE46E3-F50B-40B7-A854-E3050C9E6CD9}" type="slidenum">
              <a:rPr lang="en-US" smtClean="0"/>
              <a:t>81</a:t>
            </a:fld>
            <a:endParaRPr lang="en-US" dirty="0"/>
          </a:p>
        </p:txBody>
      </p:sp>
    </p:spTree>
    <p:extLst>
      <p:ext uri="{BB962C8B-B14F-4D97-AF65-F5344CB8AC3E}">
        <p14:creationId xmlns:p14="http://schemas.microsoft.com/office/powerpoint/2010/main" val="34167116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baseline="0" dirty="0"/>
              <a:t>Section VIII is the ever-present additional comments section. </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82</a:t>
            </a:fld>
            <a:endParaRPr lang="en-US" dirty="0"/>
          </a:p>
        </p:txBody>
      </p:sp>
    </p:spTree>
    <p:extLst>
      <p:ext uri="{BB962C8B-B14F-4D97-AF65-F5344CB8AC3E}">
        <p14:creationId xmlns:p14="http://schemas.microsoft.com/office/powerpoint/2010/main" val="8548878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I could have been using this section throughout the survey to capture any interesting or useful information that was not otherwise recorded, like if the former student is currently enrolled in school or employed after the 12-month timeframe. </a:t>
            </a:r>
          </a:p>
          <a:p>
            <a:r>
              <a:rPr lang="en-US" sz="1100" dirty="0"/>
              <a:t>If I didn’t have anything to add here, that’s ok, too. </a:t>
            </a:r>
          </a:p>
          <a:p>
            <a:r>
              <a:rPr lang="en-US" sz="1100" dirty="0"/>
              <a:t>This is an optional section.</a:t>
            </a:r>
          </a:p>
        </p:txBody>
      </p:sp>
      <p:sp>
        <p:nvSpPr>
          <p:cNvPr id="4" name="Slide Number Placeholder 3"/>
          <p:cNvSpPr>
            <a:spLocks noGrp="1"/>
          </p:cNvSpPr>
          <p:nvPr>
            <p:ph type="sldNum" sz="quarter" idx="10"/>
          </p:nvPr>
        </p:nvSpPr>
        <p:spPr/>
        <p:txBody>
          <a:bodyPr/>
          <a:lstStyle/>
          <a:p>
            <a:fld id="{E8FE46E3-F50B-40B7-A854-E3050C9E6CD9}" type="slidenum">
              <a:rPr lang="en-US" smtClean="0"/>
              <a:t>83</a:t>
            </a:fld>
            <a:endParaRPr lang="en-US" dirty="0"/>
          </a:p>
        </p:txBody>
      </p:sp>
    </p:spTree>
    <p:extLst>
      <p:ext uri="{BB962C8B-B14F-4D97-AF65-F5344CB8AC3E}">
        <p14:creationId xmlns:p14="http://schemas.microsoft.com/office/powerpoint/2010/main" val="24771688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Now we’re ready to wrap</a:t>
            </a:r>
            <a:r>
              <a:rPr lang="en-US" baseline="0" dirty="0"/>
              <a:t> up.</a:t>
            </a:r>
          </a:p>
          <a:p>
            <a:r>
              <a:rPr lang="en-US" dirty="0"/>
              <a:t>Assuming all </a:t>
            </a:r>
            <a:r>
              <a:rPr lang="en-US" baseline="0" dirty="0"/>
              <a:t>the required fields are complete, I can end and submit the survey.</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84</a:t>
            </a:fld>
            <a:endParaRPr lang="en-US" dirty="0"/>
          </a:p>
        </p:txBody>
      </p:sp>
    </p:spTree>
    <p:extLst>
      <p:ext uri="{BB962C8B-B14F-4D97-AF65-F5344CB8AC3E}">
        <p14:creationId xmlns:p14="http://schemas.microsoft.com/office/powerpoint/2010/main" val="36798496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Before I do, I’d be sure to thank respondent for their time. </a:t>
            </a:r>
          </a:p>
          <a:p>
            <a:r>
              <a:rPr lang="en-US" sz="1100" dirty="0"/>
              <a:t>There’s a short script here for that. </a:t>
            </a:r>
          </a:p>
          <a:p>
            <a:r>
              <a:rPr lang="en-US" sz="1100" dirty="0"/>
              <a:t>“Thank you for your time. </a:t>
            </a:r>
          </a:p>
          <a:p>
            <a:r>
              <a:rPr lang="en-US" sz="1100" dirty="0"/>
              <a:t>If you have any questions about this survey, please contact the Example High School special education department.”</a:t>
            </a:r>
          </a:p>
        </p:txBody>
      </p:sp>
      <p:sp>
        <p:nvSpPr>
          <p:cNvPr id="4" name="Slide Number Placeholder 3"/>
          <p:cNvSpPr>
            <a:spLocks noGrp="1"/>
          </p:cNvSpPr>
          <p:nvPr>
            <p:ph type="sldNum" sz="quarter" idx="10"/>
          </p:nvPr>
        </p:nvSpPr>
        <p:spPr/>
        <p:txBody>
          <a:bodyPr/>
          <a:lstStyle/>
          <a:p>
            <a:fld id="{E8FE46E3-F50B-40B7-A854-E3050C9E6CD9}" type="slidenum">
              <a:rPr lang="en-US" smtClean="0"/>
              <a:t>85</a:t>
            </a:fld>
            <a:endParaRPr lang="en-US" dirty="0"/>
          </a:p>
        </p:txBody>
      </p:sp>
    </p:spTree>
    <p:extLst>
      <p:ext uri="{BB962C8B-B14F-4D97-AF65-F5344CB8AC3E}">
        <p14:creationId xmlns:p14="http://schemas.microsoft.com/office/powerpoint/2010/main" val="2597462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And if the survey is complete, I should be able to click the blue “Submit” button.</a:t>
            </a:r>
          </a:p>
          <a:p>
            <a:endParaRPr lang="en-US" sz="1100" dirty="0"/>
          </a:p>
          <a:p>
            <a:r>
              <a:rPr lang="en-US" sz="1100" dirty="0"/>
              <a:t>If that submit button is not blue, if it looks greyed out, I’ve missed something and need to double check my work.</a:t>
            </a:r>
          </a:p>
          <a:p>
            <a:r>
              <a:rPr lang="en-US" sz="1100" dirty="0"/>
              <a:t>Did I enter a time in my contact attempt? I always miss that one. </a:t>
            </a:r>
          </a:p>
          <a:p>
            <a:endParaRPr lang="en-US" sz="1100" dirty="0"/>
          </a:p>
          <a:p>
            <a:r>
              <a:rPr lang="en-US" sz="1100" dirty="0"/>
              <a:t>If for any reason, I’m not able to complete the survey once I start it, then I can Save my progress and come back to it another time.</a:t>
            </a:r>
          </a:p>
          <a:p>
            <a:r>
              <a:rPr lang="en-US" sz="1100" dirty="0"/>
              <a:t>That might happen if we got interrupted and I needed to call back to finish.</a:t>
            </a:r>
          </a:p>
          <a:p>
            <a:r>
              <a:rPr lang="en-US" sz="1100" dirty="0"/>
              <a:t>I’d make any necessary notes to follow up, and then I’d click the Save button to save my progress and exit the survey. </a:t>
            </a:r>
          </a:p>
          <a:p>
            <a:pPr defTabSz="931774">
              <a:defRPr/>
            </a:pPr>
            <a:r>
              <a:rPr lang="en-US" sz="1100" dirty="0"/>
              <a:t>I’d only click Cancel here if I wanted to exit the survey without saving changes. </a:t>
            </a:r>
          </a:p>
          <a:p>
            <a:pPr defTabSz="931774">
              <a:defRPr/>
            </a:pPr>
            <a:endParaRPr lang="en-US" sz="1100" dirty="0"/>
          </a:p>
          <a:p>
            <a:pPr defTabSz="931774">
              <a:defRPr/>
            </a:pPr>
            <a:r>
              <a:rPr lang="en-US" sz="1100" dirty="0"/>
              <a:t>Please note that when you click any of these buttons, you’ll get a popup that asks you to confirm your selection before moving on. </a:t>
            </a:r>
          </a:p>
          <a:p>
            <a:pPr defTabSz="931774">
              <a:defRPr/>
            </a:pPr>
            <a:r>
              <a:rPr lang="en-US" sz="1100" dirty="0"/>
              <a:t>You can click ok in the popup window to </a:t>
            </a:r>
            <a:r>
              <a:rPr lang="en-US" sz="1100" dirty="0" err="1"/>
              <a:t>procede</a:t>
            </a:r>
            <a:r>
              <a:rPr lang="en-US" sz="1100" dirty="0"/>
              <a:t>, or cancel to return to this page. </a:t>
            </a:r>
          </a:p>
        </p:txBody>
      </p:sp>
      <p:sp>
        <p:nvSpPr>
          <p:cNvPr id="4" name="Slide Number Placeholder 3"/>
          <p:cNvSpPr>
            <a:spLocks noGrp="1"/>
          </p:cNvSpPr>
          <p:nvPr>
            <p:ph type="sldNum" sz="quarter" idx="10"/>
          </p:nvPr>
        </p:nvSpPr>
        <p:spPr/>
        <p:txBody>
          <a:bodyPr/>
          <a:lstStyle/>
          <a:p>
            <a:fld id="{E8FE46E3-F50B-40B7-A854-E3050C9E6CD9}" type="slidenum">
              <a:rPr lang="en-US" smtClean="0"/>
              <a:t>86</a:t>
            </a:fld>
            <a:endParaRPr lang="en-US" dirty="0"/>
          </a:p>
        </p:txBody>
      </p:sp>
    </p:spTree>
    <p:extLst>
      <p:ext uri="{BB962C8B-B14F-4D97-AF65-F5344CB8AC3E}">
        <p14:creationId xmlns:p14="http://schemas.microsoft.com/office/powerpoint/2010/main" val="40262187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dirty="0"/>
              <a:t>But that’s it!</a:t>
            </a:r>
          </a:p>
          <a:p>
            <a:r>
              <a:rPr lang="en-US" dirty="0"/>
              <a:t>After I click submit, I’d return to my leaver survey</a:t>
            </a:r>
            <a:r>
              <a:rPr lang="en-US" baseline="0" dirty="0"/>
              <a:t> list, and I’m ready to begin the next survey.</a:t>
            </a:r>
          </a:p>
        </p:txBody>
      </p:sp>
      <p:sp>
        <p:nvSpPr>
          <p:cNvPr id="4" name="Slide Number Placeholder 3"/>
          <p:cNvSpPr>
            <a:spLocks noGrp="1"/>
          </p:cNvSpPr>
          <p:nvPr>
            <p:ph type="sldNum" sz="quarter" idx="10"/>
          </p:nvPr>
        </p:nvSpPr>
        <p:spPr/>
        <p:txBody>
          <a:bodyPr/>
          <a:lstStyle/>
          <a:p>
            <a:fld id="{E8FE46E3-F50B-40B7-A854-E3050C9E6CD9}" type="slidenum">
              <a:rPr lang="en-US" smtClean="0"/>
              <a:t>87</a:t>
            </a:fld>
            <a:endParaRPr lang="en-US" dirty="0"/>
          </a:p>
        </p:txBody>
      </p:sp>
    </p:spTree>
    <p:extLst>
      <p:ext uri="{BB962C8B-B14F-4D97-AF65-F5344CB8AC3E}">
        <p14:creationId xmlns:p14="http://schemas.microsoft.com/office/powerpoint/2010/main" val="7600308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88</a:t>
            </a:fld>
            <a:endParaRPr lang="en-US" dirty="0"/>
          </a:p>
        </p:txBody>
      </p:sp>
    </p:spTree>
    <p:extLst>
      <p:ext uri="{BB962C8B-B14F-4D97-AF65-F5344CB8AC3E}">
        <p14:creationId xmlns:p14="http://schemas.microsoft.com/office/powerpoint/2010/main" val="26205085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The survey is currently open and will remain open through November 1 at 11:59 p.m.</a:t>
            </a:r>
          </a:p>
          <a:p>
            <a:pPr defTabSz="931774">
              <a:defRPr/>
            </a:pPr>
            <a:r>
              <a:rPr lang="en-US" sz="1100" dirty="0"/>
              <a:t>Future webinars will be held later in the summer and fall on topics to be determined. </a:t>
            </a:r>
          </a:p>
          <a:p>
            <a:pPr defTabSz="931774">
              <a:defRPr/>
            </a:pPr>
            <a:r>
              <a:rPr lang="en-US" sz="1100" dirty="0"/>
              <a:t>We’ll see how the survey process is going for folks, and try to address any specific issues at those times.</a:t>
            </a:r>
          </a:p>
          <a:p>
            <a:pPr defTabSz="931774">
              <a:defRPr/>
            </a:pPr>
            <a:r>
              <a:rPr lang="en-US" sz="1100" dirty="0"/>
              <a:t>If you have any special requests, please let us know.</a:t>
            </a:r>
          </a:p>
          <a:p>
            <a:pPr defTabSz="931774">
              <a:defRPr/>
            </a:pPr>
            <a:r>
              <a:rPr lang="en-US" sz="1100" dirty="0"/>
              <a:t>Those will take place on August 22, September 19, and October 17 at 3pm.</a:t>
            </a:r>
          </a:p>
          <a:p>
            <a:pPr defTabSz="931774">
              <a:defRPr/>
            </a:pPr>
            <a:endParaRPr lang="en-US" sz="1100" dirty="0"/>
          </a:p>
          <a:p>
            <a:pPr defTabSz="931774">
              <a:defRPr/>
            </a:pPr>
            <a:r>
              <a:rPr lang="en-US" sz="1100" dirty="0"/>
              <a:t>And finally, looking farther down the road, we’ll have final reports available in the TSF2 in mid-December. </a:t>
            </a:r>
          </a:p>
        </p:txBody>
      </p:sp>
      <p:sp>
        <p:nvSpPr>
          <p:cNvPr id="4" name="Slide Number Placeholder 3"/>
          <p:cNvSpPr>
            <a:spLocks noGrp="1"/>
          </p:cNvSpPr>
          <p:nvPr>
            <p:ph type="sldNum" sz="quarter" idx="10"/>
          </p:nvPr>
        </p:nvSpPr>
        <p:spPr/>
        <p:txBody>
          <a:bodyPr/>
          <a:lstStyle/>
          <a:p>
            <a:fld id="{E8FE46E3-F50B-40B7-A854-E3050C9E6CD9}" type="slidenum">
              <a:rPr lang="en-US" smtClean="0"/>
              <a:t>89</a:t>
            </a:fld>
            <a:endParaRPr lang="en-US" dirty="0"/>
          </a:p>
        </p:txBody>
      </p:sp>
    </p:spTree>
    <p:extLst>
      <p:ext uri="{BB962C8B-B14F-4D97-AF65-F5344CB8AC3E}">
        <p14:creationId xmlns:p14="http://schemas.microsoft.com/office/powerpoint/2010/main" val="27296392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Does anyone have any questions?</a:t>
            </a:r>
          </a:p>
        </p:txBody>
      </p:sp>
      <p:sp>
        <p:nvSpPr>
          <p:cNvPr id="4" name="Slide Number Placeholder 3"/>
          <p:cNvSpPr>
            <a:spLocks noGrp="1"/>
          </p:cNvSpPr>
          <p:nvPr>
            <p:ph type="sldNum" sz="quarter" idx="10"/>
          </p:nvPr>
        </p:nvSpPr>
        <p:spPr/>
        <p:txBody>
          <a:bodyPr/>
          <a:lstStyle/>
          <a:p>
            <a:fld id="{E8FE46E3-F50B-40B7-A854-E3050C9E6CD9}" type="slidenum">
              <a:rPr lang="en-US" smtClean="0"/>
              <a:t>90</a:t>
            </a:fld>
            <a:endParaRPr lang="en-US" dirty="0"/>
          </a:p>
        </p:txBody>
      </p:sp>
    </p:spTree>
    <p:extLst>
      <p:ext uri="{BB962C8B-B14F-4D97-AF65-F5344CB8AC3E}">
        <p14:creationId xmlns:p14="http://schemas.microsoft.com/office/powerpoint/2010/main" val="40567717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r>
              <a:rPr lang="en-US" sz="1100" dirty="0"/>
              <a:t>Thank you so much for being here today.</a:t>
            </a:r>
          </a:p>
          <a:p>
            <a:r>
              <a:rPr lang="en-US" sz="1100" dirty="0"/>
              <a:t>Remember that links to all of our training materials can be found on the Guidance for Educators page on the CCTS website. </a:t>
            </a:r>
          </a:p>
          <a:p>
            <a:r>
              <a:rPr lang="en-US" sz="1100" dirty="0"/>
              <a:t>Please join us for our next webinar on August 22.</a:t>
            </a:r>
          </a:p>
          <a:p>
            <a:r>
              <a:rPr lang="en-US" sz="1100" dirty="0"/>
              <a:t>And email </a:t>
            </a:r>
            <a:r>
              <a:rPr lang="en-US" sz="1100" u="sng" dirty="0">
                <a:hlinkClick r:id="rId3"/>
              </a:rPr>
              <a:t>ccts@seattleu.edu</a:t>
            </a:r>
            <a:r>
              <a:rPr lang="en-US" sz="1100" dirty="0"/>
              <a:t> if you have questions that come up as you prepare for the survey.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91</a:t>
            </a:fld>
            <a:endParaRPr lang="en-US" dirty="0"/>
          </a:p>
        </p:txBody>
      </p:sp>
    </p:spTree>
    <p:extLst>
      <p:ext uri="{BB962C8B-B14F-4D97-AF65-F5344CB8AC3E}">
        <p14:creationId xmlns:p14="http://schemas.microsoft.com/office/powerpoint/2010/main" val="7344046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100" dirty="0"/>
              <a:t>Thank you!</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92</a:t>
            </a:fld>
            <a:endParaRPr lang="en-US" dirty="0"/>
          </a:p>
        </p:txBody>
      </p:sp>
    </p:spTree>
    <p:extLst>
      <p:ext uri="{BB962C8B-B14F-4D97-AF65-F5344CB8AC3E}">
        <p14:creationId xmlns:p14="http://schemas.microsoft.com/office/powerpoint/2010/main" val="13539889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200" dirty="0"/>
              <a:t>Unless otherwise noted, the material in this presentation is licensed under a </a:t>
            </a:r>
            <a:r>
              <a:rPr lang="en-US" sz="1200" u="sng" dirty="0">
                <a:hlinkClick r:id="rId3"/>
              </a:rPr>
              <a:t>Creative Commons Attribution 4.0 International license</a:t>
            </a:r>
            <a:r>
              <a:rPr lang="en-US" sz="1200" dirty="0"/>
              <a:t>. All logos and trademarks are property of their respective owners. You may share and adapt this material, but you must give appropriate credit, provide a link to the license, and indicate if changes were made.</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93</a:t>
            </a:fld>
            <a:endParaRPr lang="en-US" dirty="0"/>
          </a:p>
        </p:txBody>
      </p:sp>
    </p:spTree>
    <p:extLst>
      <p:ext uri="{BB962C8B-B14F-4D97-AF65-F5344CB8AC3E}">
        <p14:creationId xmlns:p14="http://schemas.microsoft.com/office/powerpoint/2010/main" val="993553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576263"/>
            <a:ext cx="5575300" cy="3136900"/>
          </a:xfrm>
        </p:spPr>
      </p:sp>
      <p:sp>
        <p:nvSpPr>
          <p:cNvPr id="3" name="Notes Placeholder 2"/>
          <p:cNvSpPr>
            <a:spLocks noGrp="1"/>
          </p:cNvSpPr>
          <p:nvPr>
            <p:ph type="body" idx="1"/>
          </p:nvPr>
        </p:nvSpPr>
        <p:spPr/>
        <p:txBody>
          <a:bodyPr/>
          <a:lstStyle/>
          <a:p>
            <a:pPr defTabSz="931774">
              <a:defRPr/>
            </a:pPr>
            <a:r>
              <a:rPr lang="en-US" sz="1200" dirty="0"/>
              <a:t>One final disclaimer from the Office of the Superintendent of Public Instruction. This training is meant to supplement, not supplant reading bulletins and accompanying documents; guidance from the U.S. Department of Education; chapter 392-172A WAC; Part 300 of the federal regulations; and, the Individuals with Disabilities Act. This presentation and/or materials should be viewed and applied by users according to their specific needs. The presentation should be used as guidance and is not intended as legal advice. </a:t>
            </a:r>
          </a:p>
          <a:p>
            <a:endParaRPr lang="en-US" dirty="0"/>
          </a:p>
        </p:txBody>
      </p:sp>
      <p:sp>
        <p:nvSpPr>
          <p:cNvPr id="5" name="Slide Number Placeholder 4"/>
          <p:cNvSpPr>
            <a:spLocks noGrp="1"/>
          </p:cNvSpPr>
          <p:nvPr>
            <p:ph type="sldNum" sz="quarter" idx="11"/>
          </p:nvPr>
        </p:nvSpPr>
        <p:spPr/>
        <p:txBody>
          <a:bodyPr/>
          <a:lstStyle/>
          <a:p>
            <a:fld id="{E8FE46E3-F50B-40B7-A854-E3050C9E6CD9}" type="slidenum">
              <a:rPr lang="en-US" smtClean="0"/>
              <a:t>94</a:t>
            </a:fld>
            <a:endParaRPr lang="en-US" dirty="0"/>
          </a:p>
        </p:txBody>
      </p:sp>
    </p:spTree>
    <p:extLst>
      <p:ext uri="{BB962C8B-B14F-4D97-AF65-F5344CB8AC3E}">
        <p14:creationId xmlns:p14="http://schemas.microsoft.com/office/powerpoint/2010/main" val="1146702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3330" y="2659667"/>
            <a:ext cx="9144000" cy="1417945"/>
          </a:xfrm>
        </p:spPr>
        <p:txBody>
          <a:bodyPr anchor="b">
            <a:norm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1533330" y="4468803"/>
            <a:ext cx="9144000" cy="130523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2867724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3173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661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61670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04422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10433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404139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75087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54872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75539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138402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2871925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414400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6667"/>
            <a:ext cx="9144000" cy="155148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325803"/>
            <a:ext cx="9144000" cy="142815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3488207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242950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4111988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08334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4188574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2286225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1633189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962909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627646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189819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240916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136422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dirty="0"/>
          </a:p>
        </p:txBody>
      </p:sp>
    </p:spTree>
    <p:extLst>
      <p:ext uri="{BB962C8B-B14F-4D97-AF65-F5344CB8AC3E}">
        <p14:creationId xmlns:p14="http://schemas.microsoft.com/office/powerpoint/2010/main" val="367666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AA0000"/>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dirty="0"/>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61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004C97"/>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dirty="0"/>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723550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vimeo.com/showcase/588523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drive.google.com/open?id=1CWNkyXmUaMRaBRaBMu-hqDRiTGTe9sRc"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ctstsf.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ctstsf.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drive.google.com/open?id=1CWNkyXmUaMRaBRaBMu-hqDRiTGTe9sRc"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ctstsf.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drive.google.com/open?id=1CWNkyXmUaMRaBRaBMu-hqDRiTGTe9sRc" TargetMode="External"/><Relationship Id="rId4" Type="http://schemas.openxmlformats.org/officeDocument/2006/relationships/hyperlink" Target="mailto:ccts@seattleu.edu"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seattleu.edu/ccts/post-school-outcomes/guidance-for-studen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k12.wa.us/SpecialEd/ProgramReview/Determinations.asp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cctstsf.co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cctstsf.o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hyperlink" Target="http://www.seattleu.edu/ccts/post-school-outcomes/guidance-for-educators"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hyperlink" Target="mailto:ccts@seattleu.edu"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93.xml"/><Relationship Id="rId1" Type="http://schemas.openxmlformats.org/officeDocument/2006/relationships/slideLayout" Target="../slideLayouts/slideLayout19.xml"/><Relationship Id="rId4" Type="http://schemas.openxmlformats.org/officeDocument/2006/relationships/image" Target="../media/image41.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a:t/>
            </a:r>
            <a:br>
              <a:rPr lang="en-US" sz="4000" dirty="0"/>
            </a:br>
            <a:r>
              <a:rPr lang="en-US" sz="4000" dirty="0"/>
              <a:t/>
            </a:r>
            <a:br>
              <a:rPr lang="en-US" sz="4000" dirty="0"/>
            </a:br>
            <a:r>
              <a:rPr lang="en-US" sz="4000" dirty="0"/>
              <a:t>Conducting the </a:t>
            </a:r>
            <a:r>
              <a:rPr lang="en-US" sz="4000" dirty="0" smtClean="0"/>
              <a:t>2019 </a:t>
            </a:r>
            <a:br>
              <a:rPr lang="en-US" sz="4000" dirty="0" smtClean="0"/>
            </a:br>
            <a:r>
              <a:rPr lang="en-US" sz="4000" dirty="0" smtClean="0"/>
              <a:t>Post-School Survey</a:t>
            </a:r>
            <a:endParaRPr lang="en-US" sz="4000" dirty="0"/>
          </a:p>
        </p:txBody>
      </p:sp>
      <p:sp>
        <p:nvSpPr>
          <p:cNvPr id="3" name="Subtitle 2"/>
          <p:cNvSpPr>
            <a:spLocks noGrp="1"/>
          </p:cNvSpPr>
          <p:nvPr>
            <p:ph type="subTitle" idx="1"/>
          </p:nvPr>
        </p:nvSpPr>
        <p:spPr/>
        <p:txBody>
          <a:bodyPr>
            <a:normAutofit fontScale="77500" lnSpcReduction="20000"/>
          </a:bodyPr>
          <a:lstStyle/>
          <a:p>
            <a:r>
              <a:rPr lang="en-US" altLang="ja-JP" sz="3200" b="1" dirty="0">
                <a:solidFill>
                  <a:srgbClr val="004C97"/>
                </a:solidFill>
              </a:rPr>
              <a:t>Center for Change in Transition Services (CCTS)</a:t>
            </a:r>
          </a:p>
          <a:p>
            <a:r>
              <a:rPr lang="en-US" altLang="ja-JP" i="1" dirty="0"/>
              <a:t>Improving post-school outcomes for students with disabilities in Washington state</a:t>
            </a:r>
            <a:endParaRPr lang="en-US" altLang="ja-JP" sz="1600" b="1" dirty="0"/>
          </a:p>
          <a:p>
            <a:r>
              <a:rPr lang="en-US" altLang="ja-JP" sz="2800" b="1" dirty="0">
                <a:solidFill>
                  <a:srgbClr val="004C97"/>
                </a:solidFill>
              </a:rPr>
              <a:t>www.seattleu.edu/ccts</a:t>
            </a:r>
            <a:endParaRPr lang="en-US" altLang="ja-JP" b="1" dirty="0">
              <a:solidFill>
                <a:srgbClr val="004C97"/>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1</a:t>
            </a:fld>
            <a:endParaRPr lang="en-US" dirty="0"/>
          </a:p>
        </p:txBody>
      </p:sp>
    </p:spTree>
    <p:extLst>
      <p:ext uri="{BB962C8B-B14F-4D97-AF65-F5344CB8AC3E}">
        <p14:creationId xmlns:p14="http://schemas.microsoft.com/office/powerpoint/2010/main" val="652980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a:t>
            </a:fld>
            <a:endParaRPr lang="en-US" dirty="0"/>
          </a:p>
        </p:txBody>
      </p:sp>
    </p:spTree>
    <p:extLst>
      <p:ext uri="{BB962C8B-B14F-4D97-AF65-F5344CB8AC3E}">
        <p14:creationId xmlns:p14="http://schemas.microsoft.com/office/powerpoint/2010/main" val="1928031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CCTS Introductions</a:t>
            </a:r>
          </a:p>
        </p:txBody>
      </p:sp>
      <p:sp>
        <p:nvSpPr>
          <p:cNvPr id="3" name="Content Placeholder 2"/>
          <p:cNvSpPr>
            <a:spLocks noGrp="1"/>
          </p:cNvSpPr>
          <p:nvPr>
            <p:ph idx="1"/>
          </p:nvPr>
        </p:nvSpPr>
        <p:spPr/>
        <p:txBody>
          <a:bodyPr/>
          <a:lstStyle/>
          <a:p>
            <a:r>
              <a:rPr lang="en-US" dirty="0" err="1" smtClean="0"/>
              <a:t>Cinda</a:t>
            </a:r>
            <a:r>
              <a:rPr lang="en-US" dirty="0" smtClean="0"/>
              <a:t> </a:t>
            </a:r>
            <a:r>
              <a:rPr lang="en-US" dirty="0"/>
              <a:t>Johnson, Principal </a:t>
            </a:r>
            <a:r>
              <a:rPr lang="en-US" dirty="0" smtClean="0"/>
              <a:t>Investigator, Associate Professor</a:t>
            </a:r>
            <a:endParaRPr lang="en-US" dirty="0"/>
          </a:p>
          <a:p>
            <a:r>
              <a:rPr lang="en-US" dirty="0" smtClean="0"/>
              <a:t>Jay </a:t>
            </a:r>
            <a:r>
              <a:rPr lang="en-US" dirty="0"/>
              <a:t>Shepherd, Marketing and Communication Specialist</a:t>
            </a:r>
          </a:p>
        </p:txBody>
      </p:sp>
      <p:sp>
        <p:nvSpPr>
          <p:cNvPr id="4" name="Slide Number Placeholder 3"/>
          <p:cNvSpPr>
            <a:spLocks noGrp="1"/>
          </p:cNvSpPr>
          <p:nvPr>
            <p:ph type="sldNum" sz="quarter" idx="12"/>
          </p:nvPr>
        </p:nvSpPr>
        <p:spPr/>
        <p:txBody>
          <a:bodyPr/>
          <a:lstStyle/>
          <a:p>
            <a:fld id="{50ADEE99-5B15-4B10-A3EB-5286E787B43D}" type="slidenum">
              <a:rPr lang="en-US" smtClean="0"/>
              <a:t>3</a:t>
            </a:fld>
            <a:endParaRPr lang="en-US" dirty="0"/>
          </a:p>
        </p:txBody>
      </p:sp>
    </p:spTree>
    <p:extLst>
      <p:ext uri="{BB962C8B-B14F-4D97-AF65-F5344CB8AC3E}">
        <p14:creationId xmlns:p14="http://schemas.microsoft.com/office/powerpoint/2010/main" val="3367585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Agenda</a:t>
            </a:r>
          </a:p>
        </p:txBody>
      </p:sp>
      <p:sp>
        <p:nvSpPr>
          <p:cNvPr id="3" name="Content Placeholder 2"/>
          <p:cNvSpPr>
            <a:spLocks noGrp="1"/>
          </p:cNvSpPr>
          <p:nvPr>
            <p:ph idx="1"/>
          </p:nvPr>
        </p:nvSpPr>
        <p:spPr/>
        <p:txBody>
          <a:bodyPr>
            <a:normAutofit/>
          </a:bodyPr>
          <a:lstStyle/>
          <a:p>
            <a:pPr lvl="0"/>
            <a:r>
              <a:rPr lang="en-US" dirty="0"/>
              <a:t>Objective: Conduct the Post-School Survey </a:t>
            </a:r>
          </a:p>
          <a:p>
            <a:pPr lvl="1"/>
            <a:r>
              <a:rPr lang="en-US" dirty="0" smtClean="0"/>
              <a:t>Survey </a:t>
            </a:r>
            <a:r>
              <a:rPr lang="en-US" dirty="0" smtClean="0"/>
              <a:t>overview</a:t>
            </a:r>
            <a:endParaRPr lang="en-US" dirty="0" smtClean="0"/>
          </a:p>
          <a:p>
            <a:pPr lvl="1"/>
            <a:r>
              <a:rPr lang="en-US" dirty="0" smtClean="0"/>
              <a:t>User role and responsibilities</a:t>
            </a:r>
          </a:p>
          <a:p>
            <a:pPr lvl="1"/>
            <a:r>
              <a:rPr lang="en-US" dirty="0" smtClean="0"/>
              <a:t>Survey response rates</a:t>
            </a:r>
          </a:p>
          <a:p>
            <a:pPr lvl="1"/>
            <a:r>
              <a:rPr lang="en-US" dirty="0" smtClean="0"/>
              <a:t>Survey </a:t>
            </a:r>
            <a:r>
              <a:rPr lang="en-US" dirty="0"/>
              <a:t>structure and sequence</a:t>
            </a:r>
          </a:p>
          <a:p>
            <a:pPr lvl="1"/>
            <a:r>
              <a:rPr lang="en-US" dirty="0"/>
              <a:t>S</a:t>
            </a:r>
            <a:r>
              <a:rPr lang="en-US" dirty="0" smtClean="0"/>
              <a:t>urvey questions</a:t>
            </a:r>
          </a:p>
        </p:txBody>
      </p:sp>
      <p:sp>
        <p:nvSpPr>
          <p:cNvPr id="4" name="Slide Number Placeholder 3"/>
          <p:cNvSpPr>
            <a:spLocks noGrp="1"/>
          </p:cNvSpPr>
          <p:nvPr>
            <p:ph type="sldNum" sz="quarter" idx="12"/>
          </p:nvPr>
        </p:nvSpPr>
        <p:spPr/>
        <p:txBody>
          <a:bodyPr/>
          <a:lstStyle/>
          <a:p>
            <a:fld id="{50ADEE99-5B15-4B10-A3EB-5286E787B43D}" type="slidenum">
              <a:rPr lang="en-US" smtClean="0"/>
              <a:t>4</a:t>
            </a:fld>
            <a:endParaRPr lang="en-US" dirty="0"/>
          </a:p>
        </p:txBody>
      </p:sp>
    </p:spTree>
    <p:extLst>
      <p:ext uri="{BB962C8B-B14F-4D97-AF65-F5344CB8AC3E}">
        <p14:creationId xmlns:p14="http://schemas.microsoft.com/office/powerpoint/2010/main" val="2055407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 Post-School Survey Training Webinars</a:t>
            </a:r>
          </a:p>
        </p:txBody>
      </p:sp>
      <p:sp>
        <p:nvSpPr>
          <p:cNvPr id="3" name="Content Placeholder 2"/>
          <p:cNvSpPr>
            <a:spLocks noGrp="1"/>
          </p:cNvSpPr>
          <p:nvPr>
            <p:ph idx="1"/>
          </p:nvPr>
        </p:nvSpPr>
        <p:spPr/>
        <p:txBody>
          <a:bodyPr/>
          <a:lstStyle/>
          <a:p>
            <a:r>
              <a:rPr lang="en-US" dirty="0" smtClean="0"/>
              <a:t>Submitting </a:t>
            </a:r>
            <a:r>
              <a:rPr lang="en-US" dirty="0"/>
              <a:t>Leaver Verification, Part 1</a:t>
            </a:r>
          </a:p>
          <a:p>
            <a:r>
              <a:rPr lang="en-US" dirty="0"/>
              <a:t>Submitting Leaver Verification, Part </a:t>
            </a:r>
            <a:r>
              <a:rPr lang="en-US" dirty="0" smtClean="0"/>
              <a:t>2</a:t>
            </a:r>
          </a:p>
          <a:p>
            <a:r>
              <a:rPr lang="en-US" dirty="0"/>
              <a:t>Conducting the Survey, Part 1</a:t>
            </a:r>
          </a:p>
          <a:p>
            <a:r>
              <a:rPr lang="en-US" dirty="0"/>
              <a:t>Conducting the Survey, Part </a:t>
            </a:r>
            <a:r>
              <a:rPr lang="en-US" dirty="0" smtClean="0"/>
              <a:t>2</a:t>
            </a:r>
            <a:endParaRPr lang="en-US" dirty="0"/>
          </a:p>
          <a:p>
            <a:endParaRPr lang="en-US" dirty="0"/>
          </a:p>
          <a:p>
            <a:pPr marL="0" indent="0">
              <a:buNone/>
            </a:pPr>
            <a:r>
              <a:rPr lang="en-US" dirty="0">
                <a:hlinkClick r:id="rId3"/>
              </a:rPr>
              <a:t>Captioned recordings are available on Vimeo</a:t>
            </a:r>
            <a:r>
              <a:rPr lang="en-US" dirty="0"/>
              <a:t>.</a:t>
            </a:r>
          </a:p>
          <a:p>
            <a:pPr marL="0" indent="0">
              <a:buNone/>
            </a:pPr>
            <a:r>
              <a:rPr lang="en-US" dirty="0">
                <a:hlinkClick r:id="rId4"/>
              </a:rPr>
              <a:t>PowerPoints and PDFs are available on Google Drive</a:t>
            </a:r>
            <a:r>
              <a:rPr lang="en-US" dirty="0"/>
              <a:t>.</a:t>
            </a:r>
          </a:p>
        </p:txBody>
      </p:sp>
      <p:sp>
        <p:nvSpPr>
          <p:cNvPr id="4" name="Slide Number Placeholder 3"/>
          <p:cNvSpPr>
            <a:spLocks noGrp="1"/>
          </p:cNvSpPr>
          <p:nvPr>
            <p:ph type="sldNum" sz="quarter" idx="12"/>
          </p:nvPr>
        </p:nvSpPr>
        <p:spPr/>
        <p:txBody>
          <a:bodyPr/>
          <a:lstStyle/>
          <a:p>
            <a:fld id="{50ADEE99-5B15-4B10-A3EB-5286E787B43D}" type="slidenum">
              <a:rPr lang="en-US" smtClean="0"/>
              <a:t>5</a:t>
            </a:fld>
            <a:endParaRPr lang="en-US" dirty="0"/>
          </a:p>
        </p:txBody>
      </p:sp>
    </p:spTree>
    <p:extLst>
      <p:ext uri="{BB962C8B-B14F-4D97-AF65-F5344CB8AC3E}">
        <p14:creationId xmlns:p14="http://schemas.microsoft.com/office/powerpoint/2010/main" val="1707181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Post-School Survey Overview</a:t>
            </a:r>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6</a:t>
            </a:fld>
            <a:endParaRPr lang="en-US"/>
          </a:p>
        </p:txBody>
      </p:sp>
    </p:spTree>
    <p:extLst>
      <p:ext uri="{BB962C8B-B14F-4D97-AF65-F5344CB8AC3E}">
        <p14:creationId xmlns:p14="http://schemas.microsoft.com/office/powerpoint/2010/main" val="553379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Survey Logistics</a:t>
            </a:r>
          </a:p>
        </p:txBody>
      </p:sp>
      <p:sp>
        <p:nvSpPr>
          <p:cNvPr id="6" name="Content Placeholder 5"/>
          <p:cNvSpPr>
            <a:spLocks noGrp="1"/>
          </p:cNvSpPr>
          <p:nvPr>
            <p:ph idx="1"/>
          </p:nvPr>
        </p:nvSpPr>
        <p:spPr/>
        <p:txBody>
          <a:bodyPr/>
          <a:lstStyle/>
          <a:p>
            <a:pPr lvl="0"/>
            <a:r>
              <a:rPr lang="en-US" dirty="0"/>
              <a:t>June 1 to November 1 each year</a:t>
            </a:r>
          </a:p>
          <a:p>
            <a:pPr lvl="0"/>
            <a:r>
              <a:rPr lang="en-US" dirty="0"/>
              <a:t>Phone surveys are conducted by school/school district representatives</a:t>
            </a:r>
          </a:p>
          <a:p>
            <a:pPr lvl="0"/>
            <a:r>
              <a:rPr lang="en-US" dirty="0"/>
              <a:t>Surveys are completed by former special education students (“leavers”) one year after exiting high school</a:t>
            </a:r>
          </a:p>
          <a:p>
            <a:pPr lvl="0"/>
            <a:r>
              <a:rPr lang="en-US" dirty="0"/>
              <a:t>Survey data are reviewed, analyzed, and reported by CCTS</a:t>
            </a:r>
          </a:p>
        </p:txBody>
      </p:sp>
      <p:sp>
        <p:nvSpPr>
          <p:cNvPr id="4" name="Slide Number Placeholder 3"/>
          <p:cNvSpPr>
            <a:spLocks noGrp="1"/>
          </p:cNvSpPr>
          <p:nvPr>
            <p:ph type="sldNum" sz="quarter" idx="12"/>
          </p:nvPr>
        </p:nvSpPr>
        <p:spPr/>
        <p:txBody>
          <a:bodyPr/>
          <a:lstStyle/>
          <a:p>
            <a:fld id="{50ADEE99-5B15-4B10-A3EB-5286E787B43D}" type="slidenum">
              <a:rPr lang="en-US" smtClean="0"/>
              <a:t>7</a:t>
            </a:fld>
            <a:endParaRPr lang="en-US"/>
          </a:p>
        </p:txBody>
      </p:sp>
    </p:spTree>
    <p:extLst>
      <p:ext uri="{BB962C8B-B14F-4D97-AF65-F5344CB8AC3E}">
        <p14:creationId xmlns:p14="http://schemas.microsoft.com/office/powerpoint/2010/main" val="658570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the Post-School Survey</a:t>
            </a:r>
          </a:p>
        </p:txBody>
      </p:sp>
      <p:sp>
        <p:nvSpPr>
          <p:cNvPr id="3" name="Content Placeholder 2"/>
          <p:cNvSpPr>
            <a:spLocks noGrp="1"/>
          </p:cNvSpPr>
          <p:nvPr>
            <p:ph idx="1"/>
          </p:nvPr>
        </p:nvSpPr>
        <p:spPr/>
        <p:txBody>
          <a:bodyPr/>
          <a:lstStyle/>
          <a:p>
            <a:pPr lvl="0"/>
            <a:r>
              <a:rPr lang="en-US" dirty="0"/>
              <a:t>Reconnect with former students who received special education services</a:t>
            </a:r>
          </a:p>
          <a:p>
            <a:pPr lvl="0"/>
            <a:r>
              <a:rPr lang="en-US" dirty="0"/>
              <a:t>Gain direct insights into education and employment activities one year after leaving school</a:t>
            </a:r>
          </a:p>
          <a:p>
            <a:pPr lvl="0"/>
            <a:r>
              <a:rPr lang="en-US" dirty="0"/>
              <a:t>Collect post-school outcome data for program improvement and reporting purposes</a:t>
            </a:r>
          </a:p>
        </p:txBody>
      </p:sp>
      <p:sp>
        <p:nvSpPr>
          <p:cNvPr id="4" name="Slide Number Placeholder 3"/>
          <p:cNvSpPr>
            <a:spLocks noGrp="1"/>
          </p:cNvSpPr>
          <p:nvPr>
            <p:ph type="sldNum" sz="quarter" idx="12"/>
          </p:nvPr>
        </p:nvSpPr>
        <p:spPr/>
        <p:txBody>
          <a:bodyPr/>
          <a:lstStyle/>
          <a:p>
            <a:fld id="{50ADEE99-5B15-4B10-A3EB-5286E787B43D}" type="slidenum">
              <a:rPr lang="en-US" smtClean="0"/>
              <a:t>8</a:t>
            </a:fld>
            <a:endParaRPr lang="en-US"/>
          </a:p>
        </p:txBody>
      </p:sp>
    </p:spTree>
    <p:extLst>
      <p:ext uri="{BB962C8B-B14F-4D97-AF65-F5344CB8AC3E}">
        <p14:creationId xmlns:p14="http://schemas.microsoft.com/office/powerpoint/2010/main" val="129137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Post-School Survey and the TSF2</a:t>
            </a:r>
          </a:p>
        </p:txBody>
      </p:sp>
      <p:sp>
        <p:nvSpPr>
          <p:cNvPr id="3" name="Content Placeholder 2"/>
          <p:cNvSpPr>
            <a:spLocks noGrp="1"/>
          </p:cNvSpPr>
          <p:nvPr>
            <p:ph idx="1"/>
          </p:nvPr>
        </p:nvSpPr>
        <p:spPr/>
        <p:txBody>
          <a:bodyPr/>
          <a:lstStyle/>
          <a:p>
            <a:pPr lvl="0"/>
            <a:r>
              <a:rPr lang="en-US" dirty="0"/>
              <a:t>Transition Systemic Framework </a:t>
            </a:r>
            <a:r>
              <a:rPr lang="en-US" dirty="0" smtClean="0"/>
              <a:t>2.0</a:t>
            </a:r>
          </a:p>
          <a:p>
            <a:pPr lvl="1"/>
            <a:r>
              <a:rPr lang="en-US" dirty="0" smtClean="0">
                <a:hlinkClick r:id="rId3"/>
              </a:rPr>
              <a:t>www.cctsTSF.com</a:t>
            </a:r>
            <a:endParaRPr lang="en-US" dirty="0" smtClean="0"/>
          </a:p>
          <a:p>
            <a:pPr lvl="1"/>
            <a:r>
              <a:rPr lang="en-US" dirty="0" smtClean="0">
                <a:hlinkClick r:id="rId4"/>
              </a:rPr>
              <a:t>www.cctsTSF.org</a:t>
            </a:r>
            <a:r>
              <a:rPr lang="en-US" dirty="0" smtClean="0"/>
              <a:t> </a:t>
            </a:r>
            <a:endParaRPr lang="en-US" dirty="0"/>
          </a:p>
          <a:p>
            <a:pPr lvl="0"/>
            <a:r>
              <a:rPr lang="en-US" dirty="0"/>
              <a:t>CCTS’s secure data collection website</a:t>
            </a:r>
          </a:p>
          <a:p>
            <a:pPr lvl="0"/>
            <a:r>
              <a:rPr lang="en-US" dirty="0"/>
              <a:t>Used when conducting the Post-School Survey</a:t>
            </a:r>
          </a:p>
          <a:p>
            <a:pPr lvl="0"/>
            <a:r>
              <a:rPr lang="en-US" dirty="0"/>
              <a:t>View and download reports and presentations</a:t>
            </a:r>
          </a:p>
        </p:txBody>
      </p:sp>
      <p:sp>
        <p:nvSpPr>
          <p:cNvPr id="4" name="Slide Number Placeholder 3"/>
          <p:cNvSpPr>
            <a:spLocks noGrp="1"/>
          </p:cNvSpPr>
          <p:nvPr>
            <p:ph type="sldNum" sz="quarter" idx="12"/>
          </p:nvPr>
        </p:nvSpPr>
        <p:spPr/>
        <p:txBody>
          <a:bodyPr/>
          <a:lstStyle/>
          <a:p>
            <a:fld id="{50ADEE99-5B15-4B10-A3EB-5286E787B43D}" type="slidenum">
              <a:rPr lang="en-US" smtClean="0"/>
              <a:t>9</a:t>
            </a:fld>
            <a:endParaRPr lang="en-US"/>
          </a:p>
        </p:txBody>
      </p:sp>
    </p:spTree>
    <p:extLst>
      <p:ext uri="{BB962C8B-B14F-4D97-AF65-F5344CB8AC3E}">
        <p14:creationId xmlns:p14="http://schemas.microsoft.com/office/powerpoint/2010/main" val="4246660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68F5AD3B-1BED-0447-9238-7F636516D06B}"/>
              </a:ext>
            </a:extLst>
          </p:cNvPr>
          <p:cNvSpPr>
            <a:spLocks noGrp="1"/>
          </p:cNvSpPr>
          <p:nvPr>
            <p:ph type="title"/>
          </p:nvPr>
        </p:nvSpPr>
        <p:spPr/>
        <p:txBody>
          <a:bodyPr/>
          <a:lstStyle/>
          <a:p>
            <a:r>
              <a:rPr lang="en-US" dirty="0" smtClean="0"/>
              <a:t>TSF2 User Role:</a:t>
            </a:r>
            <a:br>
              <a:rPr lang="en-US" dirty="0" smtClean="0"/>
            </a:br>
            <a:r>
              <a:rPr lang="en-US" dirty="0" smtClean="0"/>
              <a:t>Conduct </a:t>
            </a:r>
            <a:r>
              <a:rPr lang="en-US" dirty="0"/>
              <a:t>Survey</a:t>
            </a:r>
          </a:p>
        </p:txBody>
      </p:sp>
      <p:sp>
        <p:nvSpPr>
          <p:cNvPr id="8" name="Text Placeholder 7">
            <a:extLst>
              <a:ext uri="{FF2B5EF4-FFF2-40B4-BE49-F238E27FC236}">
                <a16:creationId xmlns="" xmlns:a16="http://schemas.microsoft.com/office/drawing/2014/main" id="{8CADE106-C236-6D4F-9E69-3D2386DD8B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 xmlns:a16="http://schemas.microsoft.com/office/drawing/2014/main" id="{DE951AEE-3610-5148-8F5A-D2512C1A24C9}"/>
              </a:ext>
            </a:extLst>
          </p:cNvPr>
          <p:cNvSpPr>
            <a:spLocks noGrp="1"/>
          </p:cNvSpPr>
          <p:nvPr>
            <p:ph type="sldNum" sz="quarter" idx="12"/>
          </p:nvPr>
        </p:nvSpPr>
        <p:spPr/>
        <p:txBody>
          <a:bodyPr/>
          <a:lstStyle/>
          <a:p>
            <a:fld id="{50ADEE99-5B15-4B10-A3EB-5286E787B43D}" type="slidenum">
              <a:rPr lang="en-US" smtClean="0"/>
              <a:t>10</a:t>
            </a:fld>
            <a:endParaRPr lang="en-US"/>
          </a:p>
        </p:txBody>
      </p:sp>
    </p:spTree>
    <p:extLst>
      <p:ext uri="{BB962C8B-B14F-4D97-AF65-F5344CB8AC3E}">
        <p14:creationId xmlns:p14="http://schemas.microsoft.com/office/powerpoint/2010/main" val="215709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TSF2 User Roles</a:t>
            </a:r>
          </a:p>
        </p:txBody>
      </p:sp>
      <p:sp>
        <p:nvSpPr>
          <p:cNvPr id="3" name="Content Placeholder 2"/>
          <p:cNvSpPr>
            <a:spLocks noGrp="1"/>
          </p:cNvSpPr>
          <p:nvPr>
            <p:ph idx="1"/>
          </p:nvPr>
        </p:nvSpPr>
        <p:spPr/>
        <p:txBody>
          <a:bodyPr>
            <a:normAutofit/>
          </a:bodyPr>
          <a:lstStyle/>
          <a:p>
            <a:pPr lvl="0"/>
            <a:r>
              <a:rPr lang="en-US" dirty="0" smtClean="0">
                <a:solidFill>
                  <a:srgbClr val="393839"/>
                </a:solidFill>
              </a:rPr>
              <a:t>Post-School Survey </a:t>
            </a:r>
            <a:r>
              <a:rPr lang="en-US" dirty="0">
                <a:solidFill>
                  <a:srgbClr val="393839"/>
                </a:solidFill>
              </a:rPr>
              <a:t>User Roles </a:t>
            </a:r>
            <a:r>
              <a:rPr lang="en-US" dirty="0" smtClean="0">
                <a:solidFill>
                  <a:srgbClr val="393839"/>
                </a:solidFill>
              </a:rPr>
              <a:t>(</a:t>
            </a:r>
            <a:r>
              <a:rPr lang="en-US" dirty="0">
                <a:solidFill>
                  <a:srgbClr val="393839"/>
                </a:solidFill>
              </a:rPr>
              <a:t>s</a:t>
            </a:r>
            <a:r>
              <a:rPr lang="en-US" dirty="0" smtClean="0">
                <a:solidFill>
                  <a:srgbClr val="393839"/>
                </a:solidFill>
              </a:rPr>
              <a:t>chool-level)</a:t>
            </a:r>
            <a:endParaRPr lang="en-US" dirty="0">
              <a:solidFill>
                <a:srgbClr val="393839"/>
              </a:solidFill>
            </a:endParaRPr>
          </a:p>
          <a:p>
            <a:pPr lvl="1"/>
            <a:r>
              <a:rPr lang="en-US" dirty="0">
                <a:solidFill>
                  <a:srgbClr val="393839"/>
                </a:solidFill>
              </a:rPr>
              <a:t>Submit Leaver </a:t>
            </a:r>
            <a:r>
              <a:rPr lang="en-US" dirty="0" smtClean="0">
                <a:solidFill>
                  <a:srgbClr val="393839"/>
                </a:solidFill>
              </a:rPr>
              <a:t>Verification</a:t>
            </a:r>
            <a:endParaRPr lang="en-US" dirty="0">
              <a:solidFill>
                <a:srgbClr val="393839"/>
              </a:solidFill>
            </a:endParaRPr>
          </a:p>
          <a:p>
            <a:pPr lvl="1"/>
            <a:r>
              <a:rPr lang="en-US" b="1" dirty="0">
                <a:solidFill>
                  <a:srgbClr val="393839"/>
                </a:solidFill>
              </a:rPr>
              <a:t>Conduct </a:t>
            </a:r>
            <a:r>
              <a:rPr lang="en-US" b="1" dirty="0" smtClean="0">
                <a:solidFill>
                  <a:srgbClr val="393839"/>
                </a:solidFill>
              </a:rPr>
              <a:t>Survey</a:t>
            </a:r>
            <a:endParaRPr lang="en-US" dirty="0">
              <a:solidFill>
                <a:srgbClr val="393839"/>
              </a:solidFill>
            </a:endParaRPr>
          </a:p>
          <a:p>
            <a:pPr lvl="1"/>
            <a:r>
              <a:rPr lang="en-US" dirty="0">
                <a:solidFill>
                  <a:srgbClr val="393839"/>
                </a:solidFill>
              </a:rPr>
              <a:t>View Post-School Outcome </a:t>
            </a:r>
            <a:r>
              <a:rPr lang="en-US" dirty="0" smtClean="0">
                <a:solidFill>
                  <a:srgbClr val="393839"/>
                </a:solidFill>
              </a:rPr>
              <a:t>Reports</a:t>
            </a:r>
            <a:endParaRPr lang="en-US" dirty="0">
              <a:solidFill>
                <a:srgbClr val="393839"/>
              </a:solidFill>
            </a:endParaRPr>
          </a:p>
          <a:p>
            <a:r>
              <a:rPr lang="en-US" dirty="0"/>
              <a:t>District </a:t>
            </a:r>
            <a:r>
              <a:rPr lang="en-US" dirty="0">
                <a:solidFill>
                  <a:srgbClr val="393839"/>
                </a:solidFill>
              </a:rPr>
              <a:t>Manager </a:t>
            </a:r>
          </a:p>
          <a:p>
            <a:pPr lvl="0"/>
            <a:r>
              <a:rPr lang="en-US" dirty="0" smtClean="0"/>
              <a:t>Other </a:t>
            </a:r>
            <a:r>
              <a:rPr lang="en-US" dirty="0"/>
              <a:t>Users: Admin, State, and ESD</a:t>
            </a:r>
          </a:p>
          <a:p>
            <a:pPr marL="0" indent="0">
              <a:lnSpc>
                <a:spcPct val="250000"/>
              </a:lnSpc>
              <a:buNone/>
            </a:pPr>
            <a:r>
              <a:rPr lang="en-US" sz="2400" dirty="0">
                <a:hlinkClick r:id="rId3"/>
              </a:rPr>
              <a:t>CCTS Post-School Survey Training Materials Google Drive Folder</a:t>
            </a:r>
            <a:endParaRPr lang="en-US" sz="2400" dirty="0"/>
          </a:p>
        </p:txBody>
      </p:sp>
      <p:sp>
        <p:nvSpPr>
          <p:cNvPr id="4" name="Slide Number Placeholder 3"/>
          <p:cNvSpPr>
            <a:spLocks noGrp="1"/>
          </p:cNvSpPr>
          <p:nvPr>
            <p:ph type="sldNum" sz="quarter" idx="12"/>
          </p:nvPr>
        </p:nvSpPr>
        <p:spPr/>
        <p:txBody>
          <a:bodyPr/>
          <a:lstStyle/>
          <a:p>
            <a:fld id="{50ADEE99-5B15-4B10-A3EB-5286E787B43D}" type="slidenum">
              <a:rPr lang="en-US" smtClean="0"/>
              <a:t>11</a:t>
            </a:fld>
            <a:endParaRPr lang="en-US"/>
          </a:p>
        </p:txBody>
      </p:sp>
    </p:spTree>
    <p:extLst>
      <p:ext uri="{BB962C8B-B14F-4D97-AF65-F5344CB8AC3E}">
        <p14:creationId xmlns:p14="http://schemas.microsoft.com/office/powerpoint/2010/main" val="1825829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008E0D-3FA7-234C-A1EB-ED633636A696}"/>
              </a:ext>
            </a:extLst>
          </p:cNvPr>
          <p:cNvSpPr>
            <a:spLocks noGrp="1"/>
          </p:cNvSpPr>
          <p:nvPr>
            <p:ph type="title"/>
          </p:nvPr>
        </p:nvSpPr>
        <p:spPr/>
        <p:txBody>
          <a:bodyPr/>
          <a:lstStyle/>
          <a:p>
            <a:r>
              <a:rPr lang="en-US" dirty="0"/>
              <a:t>Pre-Survey Tasks</a:t>
            </a:r>
          </a:p>
        </p:txBody>
      </p:sp>
      <p:sp>
        <p:nvSpPr>
          <p:cNvPr id="3" name="Content Placeholder 2">
            <a:extLst>
              <a:ext uri="{FF2B5EF4-FFF2-40B4-BE49-F238E27FC236}">
                <a16:creationId xmlns="" xmlns:a16="http://schemas.microsoft.com/office/drawing/2014/main" id="{30A39BB8-471E-9544-8A34-9F5689C9D098}"/>
              </a:ext>
            </a:extLst>
          </p:cNvPr>
          <p:cNvSpPr>
            <a:spLocks noGrp="1"/>
          </p:cNvSpPr>
          <p:nvPr>
            <p:ph idx="1"/>
          </p:nvPr>
        </p:nvSpPr>
        <p:spPr>
          <a:xfrm>
            <a:off x="639097" y="1543287"/>
            <a:ext cx="10944530" cy="4406355"/>
          </a:xfrm>
        </p:spPr>
        <p:txBody>
          <a:bodyPr/>
          <a:lstStyle/>
          <a:p>
            <a:pPr lvl="0"/>
            <a:r>
              <a:rPr lang="en-US" dirty="0"/>
              <a:t>Ensure access to the </a:t>
            </a:r>
            <a:r>
              <a:rPr lang="en-US" dirty="0" smtClean="0">
                <a:hlinkClick r:id="rId3"/>
              </a:rPr>
              <a:t>TSF2</a:t>
            </a:r>
            <a:endParaRPr lang="en-US" dirty="0"/>
          </a:p>
          <a:p>
            <a:pPr lvl="1"/>
            <a:r>
              <a:rPr lang="en-US" dirty="0"/>
              <a:t>District Manager (DM) manages district accounts</a:t>
            </a:r>
          </a:p>
          <a:p>
            <a:pPr lvl="1"/>
            <a:r>
              <a:rPr lang="en-US" dirty="0"/>
              <a:t>Email </a:t>
            </a:r>
            <a:r>
              <a:rPr lang="en-US" u="sng" dirty="0">
                <a:hlinkClick r:id="rId4"/>
              </a:rPr>
              <a:t>ccts@seattleu.edu</a:t>
            </a:r>
            <a:r>
              <a:rPr lang="en-US" dirty="0"/>
              <a:t> if need contact info for your DM </a:t>
            </a:r>
          </a:p>
          <a:p>
            <a:pPr lvl="1"/>
            <a:r>
              <a:rPr lang="en-US" dirty="0"/>
              <a:t>Reset password as needed</a:t>
            </a:r>
          </a:p>
          <a:p>
            <a:pPr lvl="0"/>
            <a:r>
              <a:rPr lang="en-US" dirty="0"/>
              <a:t>Access contact information for all former students </a:t>
            </a:r>
            <a:endParaRPr lang="en-US" dirty="0" smtClean="0"/>
          </a:p>
          <a:p>
            <a:pPr lvl="0"/>
            <a:r>
              <a:rPr lang="en-US" dirty="0" smtClean="0"/>
              <a:t>Review </a:t>
            </a:r>
            <a:r>
              <a:rPr lang="en-US" dirty="0"/>
              <a:t>Post-School Survey guidance and </a:t>
            </a:r>
            <a:r>
              <a:rPr lang="en-US" dirty="0">
                <a:hlinkClick r:id="rId5"/>
              </a:rPr>
              <a:t>training materials</a:t>
            </a:r>
            <a:endParaRPr lang="en-US" dirty="0"/>
          </a:p>
        </p:txBody>
      </p:sp>
      <p:sp>
        <p:nvSpPr>
          <p:cNvPr id="4" name="Slide Number Placeholder 3">
            <a:extLst>
              <a:ext uri="{FF2B5EF4-FFF2-40B4-BE49-F238E27FC236}">
                <a16:creationId xmlns="" xmlns:a16="http://schemas.microsoft.com/office/drawing/2014/main" id="{14F78CE7-5937-7A41-884A-477E37020A50}"/>
              </a:ext>
            </a:extLst>
          </p:cNvPr>
          <p:cNvSpPr>
            <a:spLocks noGrp="1"/>
          </p:cNvSpPr>
          <p:nvPr>
            <p:ph type="sldNum" sz="quarter" idx="12"/>
          </p:nvPr>
        </p:nvSpPr>
        <p:spPr/>
        <p:txBody>
          <a:bodyPr/>
          <a:lstStyle/>
          <a:p>
            <a:fld id="{50ADEE99-5B15-4B10-A3EB-5286E787B43D}" type="slidenum">
              <a:rPr lang="en-US" smtClean="0"/>
              <a:t>12</a:t>
            </a:fld>
            <a:endParaRPr lang="en-US"/>
          </a:p>
        </p:txBody>
      </p:sp>
    </p:spTree>
    <p:extLst>
      <p:ext uri="{BB962C8B-B14F-4D97-AF65-F5344CB8AC3E}">
        <p14:creationId xmlns:p14="http://schemas.microsoft.com/office/powerpoint/2010/main" val="3581732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773001-8134-CF43-AA66-4A88777576A6}"/>
              </a:ext>
            </a:extLst>
          </p:cNvPr>
          <p:cNvSpPr>
            <a:spLocks noGrp="1"/>
          </p:cNvSpPr>
          <p:nvPr>
            <p:ph type="title"/>
          </p:nvPr>
        </p:nvSpPr>
        <p:spPr/>
        <p:txBody>
          <a:bodyPr>
            <a:normAutofit/>
          </a:bodyPr>
          <a:lstStyle/>
          <a:p>
            <a:r>
              <a:rPr lang="en-US" dirty="0"/>
              <a:t>June 1-November 1: Conduct Survey</a:t>
            </a:r>
            <a:endParaRPr lang="en-US" sz="3200" dirty="0"/>
          </a:p>
        </p:txBody>
      </p:sp>
      <p:sp>
        <p:nvSpPr>
          <p:cNvPr id="3" name="Content Placeholder 2">
            <a:extLst>
              <a:ext uri="{FF2B5EF4-FFF2-40B4-BE49-F238E27FC236}">
                <a16:creationId xmlns="" xmlns:a16="http://schemas.microsoft.com/office/drawing/2014/main" id="{13BA60E9-4F86-D14E-8BBC-C31070E15830}"/>
              </a:ext>
            </a:extLst>
          </p:cNvPr>
          <p:cNvSpPr>
            <a:spLocks noGrp="1"/>
          </p:cNvSpPr>
          <p:nvPr>
            <p:ph idx="1"/>
          </p:nvPr>
        </p:nvSpPr>
        <p:spPr/>
        <p:txBody>
          <a:bodyPr/>
          <a:lstStyle/>
          <a:p>
            <a:pPr lvl="0"/>
            <a:r>
              <a:rPr lang="en-US" dirty="0" smtClean="0"/>
              <a:t>Enter </a:t>
            </a:r>
            <a:r>
              <a:rPr lang="en-US" dirty="0"/>
              <a:t>survey responses directly into the TSF2</a:t>
            </a:r>
          </a:p>
          <a:p>
            <a:pPr lvl="0"/>
            <a:r>
              <a:rPr lang="en-US" dirty="0"/>
              <a:t>Connect with the former student, if possible (self-determination!)</a:t>
            </a:r>
          </a:p>
          <a:p>
            <a:pPr lvl="1"/>
            <a:r>
              <a:rPr lang="en-US" dirty="0"/>
              <a:t>Other possible survey respondents: family member, guardian, or caregiver</a:t>
            </a:r>
          </a:p>
          <a:p>
            <a:pPr lvl="1"/>
            <a:r>
              <a:rPr lang="en-US" dirty="0" smtClean="0"/>
              <a:t>Document </a:t>
            </a:r>
            <a:r>
              <a:rPr lang="en-US" dirty="0"/>
              <a:t>at least three </a:t>
            </a:r>
            <a:r>
              <a:rPr lang="en-US" dirty="0" smtClean="0"/>
              <a:t>contact attempts (date and time) before submitting as incomplete</a:t>
            </a:r>
          </a:p>
          <a:p>
            <a:r>
              <a:rPr lang="en-US" dirty="0"/>
              <a:t>Survey closes November 1 at 11:59 p.m.</a:t>
            </a:r>
          </a:p>
          <a:p>
            <a:pPr lvl="0"/>
            <a:endParaRPr lang="en-US" dirty="0" smtClean="0"/>
          </a:p>
        </p:txBody>
      </p:sp>
      <p:sp>
        <p:nvSpPr>
          <p:cNvPr id="4" name="Slide Number Placeholder 3">
            <a:extLst>
              <a:ext uri="{FF2B5EF4-FFF2-40B4-BE49-F238E27FC236}">
                <a16:creationId xmlns="" xmlns:a16="http://schemas.microsoft.com/office/drawing/2014/main" id="{403701CF-0C71-BD4A-886B-AFD6CFE18C89}"/>
              </a:ext>
            </a:extLst>
          </p:cNvPr>
          <p:cNvSpPr>
            <a:spLocks noGrp="1"/>
          </p:cNvSpPr>
          <p:nvPr>
            <p:ph type="sldNum" sz="quarter" idx="12"/>
          </p:nvPr>
        </p:nvSpPr>
        <p:spPr/>
        <p:txBody>
          <a:bodyPr/>
          <a:lstStyle/>
          <a:p>
            <a:fld id="{50ADEE99-5B15-4B10-A3EB-5286E787B43D}" type="slidenum">
              <a:rPr lang="en-US" smtClean="0"/>
              <a:t>13</a:t>
            </a:fld>
            <a:endParaRPr lang="en-US"/>
          </a:p>
        </p:txBody>
      </p:sp>
    </p:spTree>
    <p:extLst>
      <p:ext uri="{BB962C8B-B14F-4D97-AF65-F5344CB8AC3E}">
        <p14:creationId xmlns:p14="http://schemas.microsoft.com/office/powerpoint/2010/main" val="783927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rate</a:t>
            </a:r>
            <a:endParaRPr lang="en-US" dirty="0"/>
          </a:p>
        </p:txBody>
      </p:sp>
      <p:sp>
        <p:nvSpPr>
          <p:cNvPr id="3" name="Content Placeholder 2"/>
          <p:cNvSpPr>
            <a:spLocks noGrp="1"/>
          </p:cNvSpPr>
          <p:nvPr>
            <p:ph idx="1"/>
          </p:nvPr>
        </p:nvSpPr>
        <p:spPr/>
        <p:txBody>
          <a:bodyPr/>
          <a:lstStyle/>
          <a:p>
            <a:pPr fontAlgn="base"/>
            <a:r>
              <a:rPr lang="en-US" dirty="0"/>
              <a:t>T</a:t>
            </a:r>
            <a:r>
              <a:rPr lang="en-US" dirty="0" smtClean="0"/>
              <a:t>he </a:t>
            </a:r>
            <a:r>
              <a:rPr lang="en-US" dirty="0"/>
              <a:t>percentage of former students or designated family members who were contacted and answered the Post-School Survey questions</a:t>
            </a:r>
            <a:r>
              <a:rPr lang="en-US" dirty="0" smtClean="0"/>
              <a:t>.</a:t>
            </a:r>
          </a:p>
          <a:p>
            <a:pPr fontAlgn="base"/>
            <a:r>
              <a:rPr lang="en-US" dirty="0" smtClean="0"/>
              <a:t>The response rate is not the same as contact rate!</a:t>
            </a:r>
            <a:endParaRPr lang="en-US" dirty="0"/>
          </a:p>
          <a:p>
            <a:pPr fontAlgn="base"/>
            <a:r>
              <a:rPr lang="en-US" dirty="0"/>
              <a:t>The higher the response rate, the better the data. </a:t>
            </a:r>
          </a:p>
        </p:txBody>
      </p:sp>
      <p:sp>
        <p:nvSpPr>
          <p:cNvPr id="4" name="Slide Number Placeholder 3"/>
          <p:cNvSpPr>
            <a:spLocks noGrp="1"/>
          </p:cNvSpPr>
          <p:nvPr>
            <p:ph type="sldNum" sz="quarter" idx="12"/>
          </p:nvPr>
        </p:nvSpPr>
        <p:spPr/>
        <p:txBody>
          <a:bodyPr/>
          <a:lstStyle/>
          <a:p>
            <a:fld id="{50ADEE99-5B15-4B10-A3EB-5286E787B43D}" type="slidenum">
              <a:rPr lang="en-US" smtClean="0"/>
              <a:t>14</a:t>
            </a:fld>
            <a:endParaRPr lang="en-US" dirty="0"/>
          </a:p>
        </p:txBody>
      </p:sp>
    </p:spTree>
    <p:extLst>
      <p:ext uri="{BB962C8B-B14F-4D97-AF65-F5344CB8AC3E}">
        <p14:creationId xmlns:p14="http://schemas.microsoft.com/office/powerpoint/2010/main" val="196386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Screenshot: Contact/Response Rate Report page</a:t>
            </a:r>
            <a:endParaRPr lang="en-US" dirty="0"/>
          </a:p>
        </p:txBody>
      </p:sp>
      <p:sp>
        <p:nvSpPr>
          <p:cNvPr id="8" name="Content Placeholder 7"/>
          <p:cNvSpPr>
            <a:spLocks noGrp="1"/>
          </p:cNvSpPr>
          <p:nvPr>
            <p:ph sz="half" idx="2"/>
          </p:nvPr>
        </p:nvSpPr>
        <p:spPr>
          <a:xfrm>
            <a:off x="639097" y="1662778"/>
            <a:ext cx="10705077" cy="4351338"/>
          </a:xfrm>
        </p:spPr>
        <p:txBody>
          <a:bodyPr/>
          <a:lstStyle/>
          <a:p>
            <a:r>
              <a:rPr lang="en-US" dirty="0" smtClean="0"/>
              <a:t>Washington state, 2016-17</a:t>
            </a:r>
          </a:p>
          <a:p>
            <a:pPr lvl="1"/>
            <a:r>
              <a:rPr lang="en-US" dirty="0" smtClean="0"/>
              <a:t>Number of leavers: 8250</a:t>
            </a:r>
          </a:p>
          <a:p>
            <a:pPr lvl="1"/>
            <a:r>
              <a:rPr lang="en-US" dirty="0" smtClean="0"/>
              <a:t>Contact rate: 80.6%</a:t>
            </a:r>
          </a:p>
          <a:p>
            <a:pPr lvl="1"/>
            <a:r>
              <a:rPr lang="en-US" dirty="0" smtClean="0"/>
              <a:t>Response Rate 78.5%</a:t>
            </a:r>
            <a:endParaRPr lang="en-US" dirty="0"/>
          </a:p>
        </p:txBody>
      </p:sp>
      <p:pic>
        <p:nvPicPr>
          <p:cNvPr id="7" name="Content Placeholder 6" descr="screenshot of the contact/Response rates report page from the TSF2."/>
          <p:cNvPicPr>
            <a:picLocks noGrp="1" noChangeAspect="1"/>
          </p:cNvPicPr>
          <p:nvPr>
            <p:ph sz="half" idx="1"/>
          </p:nvPr>
        </p:nvPicPr>
        <p:blipFill>
          <a:blip r:embed="rId3"/>
          <a:stretch>
            <a:fillRect/>
          </a:stretch>
        </p:blipFill>
        <p:spPr>
          <a:xfrm>
            <a:off x="0" y="0"/>
            <a:ext cx="12192000" cy="6858000"/>
          </a:xfrm>
          <a:prstGeom prst="rect">
            <a:avLst/>
          </a:prstGeom>
        </p:spPr>
      </p:pic>
      <p:sp>
        <p:nvSpPr>
          <p:cNvPr id="4" name="Slide Number Placeholder 3" hidden="1"/>
          <p:cNvSpPr>
            <a:spLocks noGrp="1"/>
          </p:cNvSpPr>
          <p:nvPr>
            <p:ph type="sldNum" sz="quarter" idx="12"/>
          </p:nvPr>
        </p:nvSpPr>
        <p:spPr/>
        <p:txBody>
          <a:bodyPr/>
          <a:lstStyle/>
          <a:p>
            <a:fld id="{50ADEE99-5B15-4B10-A3EB-5286E787B43D}" type="slidenum">
              <a:rPr lang="en-US" smtClean="0"/>
              <a:t>15</a:t>
            </a:fld>
            <a:endParaRPr lang="en-US" dirty="0"/>
          </a:p>
        </p:txBody>
      </p:sp>
    </p:spTree>
    <p:extLst>
      <p:ext uri="{BB962C8B-B14F-4D97-AF65-F5344CB8AC3E}">
        <p14:creationId xmlns:p14="http://schemas.microsoft.com/office/powerpoint/2010/main" val="2633039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Response Rates</a:t>
            </a:r>
            <a:endParaRPr lang="en-US" dirty="0"/>
          </a:p>
        </p:txBody>
      </p:sp>
      <p:sp>
        <p:nvSpPr>
          <p:cNvPr id="3" name="Content Placeholder 2"/>
          <p:cNvSpPr>
            <a:spLocks noGrp="1"/>
          </p:cNvSpPr>
          <p:nvPr>
            <p:ph idx="1"/>
          </p:nvPr>
        </p:nvSpPr>
        <p:spPr/>
        <p:txBody>
          <a:bodyPr/>
          <a:lstStyle/>
          <a:p>
            <a:r>
              <a:rPr lang="en-US" dirty="0" smtClean="0"/>
              <a:t>Explain </a:t>
            </a:r>
            <a:r>
              <a:rPr lang="en-US" dirty="0"/>
              <a:t>the </a:t>
            </a:r>
            <a:r>
              <a:rPr lang="en-US" dirty="0" smtClean="0"/>
              <a:t>survey and collect contact information </a:t>
            </a:r>
            <a:r>
              <a:rPr lang="en-US" dirty="0"/>
              <a:t>before the students leave </a:t>
            </a:r>
            <a:r>
              <a:rPr lang="en-US" dirty="0" smtClean="0"/>
              <a:t>school</a:t>
            </a:r>
          </a:p>
          <a:p>
            <a:pPr lvl="1"/>
            <a:r>
              <a:rPr lang="en-US" dirty="0" smtClean="0">
                <a:hlinkClick r:id="rId3"/>
              </a:rPr>
              <a:t>Post-School Survey Guidance for Students and Families</a:t>
            </a:r>
            <a:endParaRPr lang="en-US" dirty="0" smtClean="0"/>
          </a:p>
          <a:p>
            <a:r>
              <a:rPr lang="en-US" dirty="0" smtClean="0"/>
              <a:t>Have </a:t>
            </a:r>
            <a:r>
              <a:rPr lang="en-US" dirty="0"/>
              <a:t>someone who personally knows the students make the phone </a:t>
            </a:r>
            <a:r>
              <a:rPr lang="en-US" dirty="0" smtClean="0"/>
              <a:t>calls</a:t>
            </a:r>
          </a:p>
          <a:p>
            <a:r>
              <a:rPr lang="en-US" dirty="0"/>
              <a:t>Vary the time of day you attempt to contact former </a:t>
            </a:r>
            <a:r>
              <a:rPr lang="en-US" dirty="0" smtClean="0"/>
              <a:t>students</a:t>
            </a:r>
          </a:p>
          <a:p>
            <a:r>
              <a:rPr lang="en-US" dirty="0" smtClean="0"/>
              <a:t>Utilize your community and online resources to locate a former student or update your contact information</a:t>
            </a:r>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16</a:t>
            </a:fld>
            <a:endParaRPr lang="en-US" dirty="0"/>
          </a:p>
        </p:txBody>
      </p:sp>
    </p:spTree>
    <p:extLst>
      <p:ext uri="{BB962C8B-B14F-4D97-AF65-F5344CB8AC3E}">
        <p14:creationId xmlns:p14="http://schemas.microsoft.com/office/powerpoint/2010/main" val="14927884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OSPI’s Determination Requirements</a:t>
            </a:r>
            <a:endParaRPr lang="en-US" dirty="0"/>
          </a:p>
        </p:txBody>
      </p:sp>
      <p:sp>
        <p:nvSpPr>
          <p:cNvPr id="3" name="Content Placeholder 2"/>
          <p:cNvSpPr>
            <a:spLocks noGrp="1"/>
          </p:cNvSpPr>
          <p:nvPr>
            <p:ph idx="1"/>
          </p:nvPr>
        </p:nvSpPr>
        <p:spPr/>
        <p:txBody>
          <a:bodyPr/>
          <a:lstStyle/>
          <a:p>
            <a:r>
              <a:rPr lang="en-US" dirty="0"/>
              <a:t>Washington’s criteria for meeting </a:t>
            </a:r>
            <a:r>
              <a:rPr lang="en-US" dirty="0" smtClean="0"/>
              <a:t>requirements </a:t>
            </a:r>
            <a:r>
              <a:rPr lang="en-US" dirty="0"/>
              <a:t>(determination level 1) is a response rate of 70% or </a:t>
            </a:r>
            <a:r>
              <a:rPr lang="en-US" dirty="0" smtClean="0"/>
              <a:t>higher.</a:t>
            </a:r>
          </a:p>
          <a:p>
            <a:r>
              <a:rPr lang="en-US" dirty="0" smtClean="0">
                <a:hlinkClick r:id="rId3"/>
              </a:rPr>
              <a:t>Learn more about Washington’s criteria </a:t>
            </a:r>
            <a:r>
              <a:rPr lang="en-US" dirty="0">
                <a:hlinkClick r:id="rId3"/>
              </a:rPr>
              <a:t>for calculating annual Determination Levels for school </a:t>
            </a:r>
            <a:r>
              <a:rPr lang="en-US" dirty="0" smtClean="0">
                <a:hlinkClick r:id="rId3"/>
              </a:rPr>
              <a:t>districts</a:t>
            </a:r>
            <a:r>
              <a:rPr lang="en-US" dirty="0" smtClean="0"/>
              <a:t>. </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17</a:t>
            </a:fld>
            <a:endParaRPr lang="en-US" dirty="0"/>
          </a:p>
        </p:txBody>
      </p:sp>
    </p:spTree>
    <p:extLst>
      <p:ext uri="{BB962C8B-B14F-4D97-AF65-F5344CB8AC3E}">
        <p14:creationId xmlns:p14="http://schemas.microsoft.com/office/powerpoint/2010/main" val="77312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 know your response- rate from last year’s survey?</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18</a:t>
            </a:fld>
            <a:endParaRPr lang="en-US" dirty="0"/>
          </a:p>
        </p:txBody>
      </p:sp>
    </p:spTree>
    <p:extLst>
      <p:ext uri="{BB962C8B-B14F-4D97-AF65-F5344CB8AC3E}">
        <p14:creationId xmlns:p14="http://schemas.microsoft.com/office/powerpoint/2010/main" val="8834553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Where to locate response rates</a:t>
            </a:r>
            <a:endParaRPr lang="en-US" dirty="0"/>
          </a:p>
        </p:txBody>
      </p:sp>
      <p:sp>
        <p:nvSpPr>
          <p:cNvPr id="6" name="Content Placeholder 5"/>
          <p:cNvSpPr>
            <a:spLocks noGrp="1"/>
          </p:cNvSpPr>
          <p:nvPr>
            <p:ph idx="1"/>
          </p:nvPr>
        </p:nvSpPr>
        <p:spPr>
          <a:xfrm>
            <a:off x="639097" y="1543287"/>
            <a:ext cx="11230850" cy="4652059"/>
          </a:xfrm>
        </p:spPr>
        <p:txBody>
          <a:bodyPr>
            <a:normAutofit/>
          </a:bodyPr>
          <a:lstStyle/>
          <a:p>
            <a:r>
              <a:rPr lang="en-US" dirty="0" smtClean="0"/>
              <a:t>From the Post-School Survey Home page</a:t>
            </a:r>
          </a:p>
          <a:p>
            <a:pPr lvl="1"/>
            <a:r>
              <a:rPr lang="en-US" dirty="0" smtClean="0"/>
              <a:t>Locate the “View Reports” heading</a:t>
            </a:r>
          </a:p>
          <a:p>
            <a:pPr lvl="1"/>
            <a:r>
              <a:rPr lang="en-US" dirty="0" smtClean="0"/>
              <a:t>Select leaver year, district, and “Contact/Response Rates” </a:t>
            </a:r>
          </a:p>
          <a:p>
            <a:pPr lvl="1"/>
            <a:r>
              <a:rPr lang="en-US" dirty="0" smtClean="0"/>
              <a:t>Click the blue “Go to Report” button</a:t>
            </a:r>
          </a:p>
          <a:p>
            <a:r>
              <a:rPr lang="en-US" dirty="0" smtClean="0"/>
              <a:t>From the top bar navigation</a:t>
            </a:r>
          </a:p>
          <a:p>
            <a:pPr lvl="1"/>
            <a:r>
              <a:rPr lang="en-US" dirty="0" smtClean="0"/>
              <a:t>Click Post-School Survey</a:t>
            </a:r>
          </a:p>
          <a:p>
            <a:pPr lvl="1"/>
            <a:r>
              <a:rPr lang="en-US" dirty="0" smtClean="0"/>
              <a:t>Scroll down to Reports</a:t>
            </a:r>
          </a:p>
          <a:p>
            <a:pPr lvl="1"/>
            <a:r>
              <a:rPr lang="en-US" dirty="0" smtClean="0"/>
              <a:t>Select Contact/Response Rates</a:t>
            </a:r>
          </a:p>
          <a:p>
            <a:pPr lvl="1"/>
            <a:r>
              <a:rPr lang="en-US" dirty="0" smtClean="0"/>
              <a:t>Adjust district and leaver year at the top of the screen, if needed</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19</a:t>
            </a:fld>
            <a:endParaRPr lang="en-US" dirty="0"/>
          </a:p>
        </p:txBody>
      </p:sp>
    </p:spTree>
    <p:extLst>
      <p:ext uri="{BB962C8B-B14F-4D97-AF65-F5344CB8AC3E}">
        <p14:creationId xmlns:p14="http://schemas.microsoft.com/office/powerpoint/2010/main" val="3338511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Survey Structure</a:t>
            </a:r>
          </a:p>
        </p:txBody>
      </p:sp>
      <p:sp>
        <p:nvSpPr>
          <p:cNvPr id="6" name="Text Placeholder 5"/>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20</a:t>
            </a:fld>
            <a:endParaRPr lang="en-US" dirty="0"/>
          </a:p>
        </p:txBody>
      </p:sp>
    </p:spTree>
    <p:extLst>
      <p:ext uri="{BB962C8B-B14F-4D97-AF65-F5344CB8AC3E}">
        <p14:creationId xmlns:p14="http://schemas.microsoft.com/office/powerpoint/2010/main" val="356024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Sequence</a:t>
            </a:r>
          </a:p>
        </p:txBody>
      </p:sp>
      <p:sp>
        <p:nvSpPr>
          <p:cNvPr id="3" name="Content Placeholder 2"/>
          <p:cNvSpPr>
            <a:spLocks noGrp="1"/>
          </p:cNvSpPr>
          <p:nvPr>
            <p:ph idx="1"/>
          </p:nvPr>
        </p:nvSpPr>
        <p:spPr/>
        <p:txBody>
          <a:bodyPr>
            <a:normAutofit fontScale="92500" lnSpcReduction="10000"/>
          </a:bodyPr>
          <a:lstStyle/>
          <a:p>
            <a:pPr marL="571500" lvl="0" indent="-571500">
              <a:buAutoNum type="romanUcPeriod"/>
            </a:pPr>
            <a:r>
              <a:rPr lang="en-US" dirty="0"/>
              <a:t>Former Student Demographics (1-10 – prepopulated data)</a:t>
            </a:r>
          </a:p>
          <a:p>
            <a:pPr marL="571500" lvl="0" indent="-571500">
              <a:buAutoNum type="romanUcPeriod"/>
            </a:pPr>
            <a:r>
              <a:rPr lang="en-US" dirty="0"/>
              <a:t>Pre-survey Questions (11-13)</a:t>
            </a:r>
          </a:p>
          <a:p>
            <a:pPr marL="571500" lvl="0" indent="-571500">
              <a:buAutoNum type="romanUcPeriod"/>
            </a:pPr>
            <a:r>
              <a:rPr lang="en-US" dirty="0"/>
              <a:t>Connect with Survey Respondent (phone scripts)</a:t>
            </a:r>
          </a:p>
          <a:p>
            <a:pPr marL="571500" lvl="0" indent="-571500">
              <a:buAutoNum type="romanUcPeriod"/>
            </a:pPr>
            <a:r>
              <a:rPr lang="en-US" dirty="0"/>
              <a:t>Survey Respondent Information (14-15)</a:t>
            </a:r>
          </a:p>
          <a:p>
            <a:pPr marL="571500" lvl="0" indent="-571500">
              <a:buAutoNum type="romanUcPeriod"/>
            </a:pPr>
            <a:r>
              <a:rPr lang="en-US" dirty="0"/>
              <a:t>Postsecondary Employment Questions (16, 16a-f)</a:t>
            </a:r>
          </a:p>
          <a:p>
            <a:pPr marL="571500" lvl="0" indent="-571500">
              <a:buAutoNum type="romanUcPeriod"/>
            </a:pPr>
            <a:r>
              <a:rPr lang="en-US" dirty="0"/>
              <a:t>Postsecondary Education Questions (17, 17a-d)</a:t>
            </a:r>
          </a:p>
          <a:p>
            <a:pPr marL="571500" lvl="0" indent="-571500">
              <a:buAutoNum type="romanUcPeriod"/>
            </a:pPr>
            <a:r>
              <a:rPr lang="en-US" dirty="0"/>
              <a:t>Agency Connections Questions (18, 18a)</a:t>
            </a:r>
          </a:p>
          <a:p>
            <a:pPr marL="571500" lvl="0" indent="-571500">
              <a:buAutoNum type="romanUcPeriod"/>
            </a:pPr>
            <a:r>
              <a:rPr lang="en-US" dirty="0"/>
              <a:t> Additional Comments</a:t>
            </a:r>
          </a:p>
          <a:p>
            <a:pPr marL="571500" lvl="0" indent="-571500">
              <a:buAutoNum type="romanUcPeriod"/>
            </a:pPr>
            <a:r>
              <a:rPr lang="en-US" dirty="0"/>
              <a:t>End Survey</a:t>
            </a:r>
          </a:p>
        </p:txBody>
      </p:sp>
      <p:sp>
        <p:nvSpPr>
          <p:cNvPr id="4" name="Slide Number Placeholder 3"/>
          <p:cNvSpPr>
            <a:spLocks noGrp="1"/>
          </p:cNvSpPr>
          <p:nvPr>
            <p:ph type="sldNum" sz="quarter" idx="12"/>
          </p:nvPr>
        </p:nvSpPr>
        <p:spPr/>
        <p:txBody>
          <a:bodyPr/>
          <a:lstStyle/>
          <a:p>
            <a:fld id="{50ADEE99-5B15-4B10-A3EB-5286E787B43D}" type="slidenum">
              <a:rPr lang="en-US" smtClean="0"/>
              <a:t>21</a:t>
            </a:fld>
            <a:endParaRPr lang="en-US" dirty="0"/>
          </a:p>
        </p:txBody>
      </p:sp>
    </p:spTree>
    <p:extLst>
      <p:ext uri="{BB962C8B-B14F-4D97-AF65-F5344CB8AC3E}">
        <p14:creationId xmlns:p14="http://schemas.microsoft.com/office/powerpoint/2010/main" val="1247361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Questions (+)</a:t>
            </a:r>
          </a:p>
        </p:txBody>
      </p:sp>
      <p:sp>
        <p:nvSpPr>
          <p:cNvPr id="3" name="Content Placeholder 2"/>
          <p:cNvSpPr>
            <a:spLocks noGrp="1"/>
          </p:cNvSpPr>
          <p:nvPr>
            <p:ph idx="1"/>
          </p:nvPr>
        </p:nvSpPr>
        <p:spPr>
          <a:xfrm>
            <a:off x="639097" y="1543287"/>
            <a:ext cx="11130116" cy="4406355"/>
          </a:xfrm>
        </p:spPr>
        <p:txBody>
          <a:bodyPr>
            <a:normAutofit/>
          </a:bodyPr>
          <a:lstStyle/>
          <a:p>
            <a:pPr lvl="0"/>
            <a:r>
              <a:rPr lang="en-US" dirty="0"/>
              <a:t>Six supplemental questions: 16a+, 16b+, 16c+, 17+, 17d+, 18a+</a:t>
            </a:r>
          </a:p>
          <a:p>
            <a:pPr lvl="0"/>
            <a:r>
              <a:rPr lang="en-US" dirty="0"/>
              <a:t>Provide additional valuable </a:t>
            </a:r>
            <a:r>
              <a:rPr lang="en-US" dirty="0" smtClean="0"/>
              <a:t>data</a:t>
            </a:r>
          </a:p>
          <a:p>
            <a:pPr lvl="1"/>
            <a:r>
              <a:rPr lang="en-US" dirty="0" smtClean="0"/>
              <a:t>Why did they drop out of high school?</a:t>
            </a:r>
          </a:p>
          <a:p>
            <a:pPr lvl="1"/>
            <a:r>
              <a:rPr lang="en-US" dirty="0" smtClean="0"/>
              <a:t>Why don’t they meet competitive employment requirements?</a:t>
            </a:r>
          </a:p>
          <a:p>
            <a:pPr lvl="1"/>
            <a:r>
              <a:rPr lang="en-US" dirty="0" smtClean="0"/>
              <a:t>Why don’t they meet postsecondary education/training requirements?</a:t>
            </a:r>
            <a:endParaRPr lang="en-US" dirty="0"/>
          </a:p>
          <a:p>
            <a:pPr lvl="0"/>
            <a:r>
              <a:rPr lang="en-US" dirty="0"/>
              <a:t>Use your judgement when it comes to asking these questions</a:t>
            </a:r>
          </a:p>
        </p:txBody>
      </p:sp>
      <p:sp>
        <p:nvSpPr>
          <p:cNvPr id="4" name="Slide Number Placeholder 3"/>
          <p:cNvSpPr>
            <a:spLocks noGrp="1"/>
          </p:cNvSpPr>
          <p:nvPr>
            <p:ph type="sldNum" sz="quarter" idx="12"/>
          </p:nvPr>
        </p:nvSpPr>
        <p:spPr/>
        <p:txBody>
          <a:bodyPr/>
          <a:lstStyle/>
          <a:p>
            <a:fld id="{50ADEE99-5B15-4B10-A3EB-5286E787B43D}" type="slidenum">
              <a:rPr lang="en-US" smtClean="0"/>
              <a:t>22</a:t>
            </a:fld>
            <a:endParaRPr lang="en-US" dirty="0"/>
          </a:p>
        </p:txBody>
      </p:sp>
    </p:spTree>
    <p:extLst>
      <p:ext uri="{BB962C8B-B14F-4D97-AF65-F5344CB8AC3E}">
        <p14:creationId xmlns:p14="http://schemas.microsoft.com/office/powerpoint/2010/main" val="19332905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Timeframe for Questions</a:t>
            </a:r>
          </a:p>
        </p:txBody>
      </p:sp>
      <p:sp>
        <p:nvSpPr>
          <p:cNvPr id="3" name="Content Placeholder 2"/>
          <p:cNvSpPr>
            <a:spLocks noGrp="1"/>
          </p:cNvSpPr>
          <p:nvPr>
            <p:ph idx="1"/>
          </p:nvPr>
        </p:nvSpPr>
        <p:spPr>
          <a:xfrm>
            <a:off x="639097" y="1543287"/>
            <a:ext cx="10843154" cy="4406355"/>
          </a:xfrm>
        </p:spPr>
        <p:txBody>
          <a:bodyPr>
            <a:normAutofit/>
          </a:bodyPr>
          <a:lstStyle/>
          <a:p>
            <a:pPr lvl="0"/>
            <a:r>
              <a:rPr lang="en-US" dirty="0"/>
              <a:t>12 months from high school exit date (see demographics #5)</a:t>
            </a:r>
          </a:p>
          <a:p>
            <a:pPr lvl="0"/>
            <a:r>
              <a:rPr lang="en-US" dirty="0"/>
              <a:t>Not necessarily current activities</a:t>
            </a:r>
          </a:p>
        </p:txBody>
      </p:sp>
      <p:sp>
        <p:nvSpPr>
          <p:cNvPr id="4" name="Slide Number Placeholder 3"/>
          <p:cNvSpPr>
            <a:spLocks noGrp="1"/>
          </p:cNvSpPr>
          <p:nvPr>
            <p:ph type="sldNum" sz="quarter" idx="12"/>
          </p:nvPr>
        </p:nvSpPr>
        <p:spPr/>
        <p:txBody>
          <a:bodyPr/>
          <a:lstStyle/>
          <a:p>
            <a:fld id="{50ADEE99-5B15-4B10-A3EB-5286E787B43D}" type="slidenum">
              <a:rPr lang="en-US" smtClean="0"/>
              <a:t>23</a:t>
            </a:fld>
            <a:endParaRPr lang="en-US" dirty="0"/>
          </a:p>
        </p:txBody>
      </p:sp>
    </p:spTree>
    <p:extLst>
      <p:ext uri="{BB962C8B-B14F-4D97-AF65-F5344CB8AC3E}">
        <p14:creationId xmlns:p14="http://schemas.microsoft.com/office/powerpoint/2010/main" val="18247995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so far?</a:t>
            </a:r>
            <a:endParaRPr lang="en-US" dirty="0"/>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24</a:t>
            </a:fld>
            <a:endParaRPr lang="en-US" dirty="0"/>
          </a:p>
        </p:txBody>
      </p:sp>
    </p:spTree>
    <p:extLst>
      <p:ext uri="{BB962C8B-B14F-4D97-AF65-F5344CB8AC3E}">
        <p14:creationId xmlns:p14="http://schemas.microsoft.com/office/powerpoint/2010/main" val="3166147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a:t>
            </a:r>
            <a:endParaRPr lang="en-US" dirty="0"/>
          </a:p>
        </p:txBody>
      </p:sp>
      <p:sp>
        <p:nvSpPr>
          <p:cNvPr id="3" name="Content Placeholder 2"/>
          <p:cNvSpPr>
            <a:spLocks noGrp="1"/>
          </p:cNvSpPr>
          <p:nvPr>
            <p:ph idx="1"/>
          </p:nvPr>
        </p:nvSpPr>
        <p:spPr/>
        <p:txBody>
          <a:bodyPr>
            <a:normAutofit fontScale="92500" lnSpcReduction="10000"/>
          </a:bodyPr>
          <a:lstStyle/>
          <a:p>
            <a:pPr marL="571500" lvl="0" indent="-571500">
              <a:buAutoNum type="romanUcPeriod"/>
            </a:pPr>
            <a:r>
              <a:rPr lang="en-US" dirty="0"/>
              <a:t>Former Student Demographics (1-10 – prepopulated data)</a:t>
            </a:r>
          </a:p>
          <a:p>
            <a:pPr marL="571500" lvl="0" indent="-571500">
              <a:buAutoNum type="romanUcPeriod"/>
            </a:pPr>
            <a:r>
              <a:rPr lang="en-US" dirty="0"/>
              <a:t>Pre-survey Questions (11-13)</a:t>
            </a:r>
          </a:p>
          <a:p>
            <a:pPr marL="571500" lvl="0" indent="-571500">
              <a:buAutoNum type="romanUcPeriod"/>
            </a:pPr>
            <a:r>
              <a:rPr lang="en-US" dirty="0"/>
              <a:t>Connect with Survey Respondent (phone scripts)</a:t>
            </a:r>
          </a:p>
          <a:p>
            <a:pPr marL="571500" lvl="0" indent="-571500">
              <a:buAutoNum type="romanUcPeriod"/>
            </a:pPr>
            <a:r>
              <a:rPr lang="en-US" dirty="0"/>
              <a:t>Survey Respondent Information (14-15)</a:t>
            </a:r>
          </a:p>
          <a:p>
            <a:pPr marL="571500" lvl="0" indent="-571500">
              <a:buAutoNum type="romanUcPeriod"/>
            </a:pPr>
            <a:r>
              <a:rPr lang="en-US" dirty="0"/>
              <a:t>Postsecondary Employment Questions (16, 16a-f)</a:t>
            </a:r>
          </a:p>
          <a:p>
            <a:pPr marL="571500" lvl="0" indent="-571500">
              <a:buAutoNum type="romanUcPeriod"/>
            </a:pPr>
            <a:r>
              <a:rPr lang="en-US" dirty="0"/>
              <a:t>Postsecondary Education Questions (17, 17a-d)</a:t>
            </a:r>
          </a:p>
          <a:p>
            <a:pPr marL="571500" lvl="0" indent="-571500">
              <a:buAutoNum type="romanUcPeriod"/>
            </a:pPr>
            <a:r>
              <a:rPr lang="en-US" dirty="0"/>
              <a:t>Agency Connections Questions (18, 18a)</a:t>
            </a:r>
          </a:p>
          <a:p>
            <a:pPr marL="571500" lvl="0" indent="-571500">
              <a:buAutoNum type="romanUcPeriod"/>
            </a:pPr>
            <a:r>
              <a:rPr lang="en-US" dirty="0"/>
              <a:t> Additional Comments</a:t>
            </a:r>
          </a:p>
          <a:p>
            <a:pPr marL="571500" lvl="0" indent="-571500">
              <a:buAutoNum type="romanUcPeriod"/>
            </a:pPr>
            <a:r>
              <a:rPr lang="en-US" dirty="0"/>
              <a:t>End Survey</a:t>
            </a:r>
          </a:p>
        </p:txBody>
      </p:sp>
      <p:sp>
        <p:nvSpPr>
          <p:cNvPr id="4" name="Slide Number Placeholder 3"/>
          <p:cNvSpPr>
            <a:spLocks noGrp="1"/>
          </p:cNvSpPr>
          <p:nvPr>
            <p:ph type="sldNum" sz="quarter" idx="12"/>
          </p:nvPr>
        </p:nvSpPr>
        <p:spPr/>
        <p:txBody>
          <a:bodyPr/>
          <a:lstStyle/>
          <a:p>
            <a:fld id="{50ADEE99-5B15-4B10-A3EB-5286E787B43D}" type="slidenum">
              <a:rPr lang="en-US" smtClean="0"/>
              <a:t>25</a:t>
            </a:fld>
            <a:endParaRPr lang="en-US" dirty="0"/>
          </a:p>
        </p:txBody>
      </p:sp>
    </p:spTree>
    <p:extLst>
      <p:ext uri="{BB962C8B-B14F-4D97-AF65-F5344CB8AC3E}">
        <p14:creationId xmlns:p14="http://schemas.microsoft.com/office/powerpoint/2010/main" val="21221870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F7B41D-D8FE-D047-B8D7-5D6E507E8332}"/>
              </a:ext>
            </a:extLst>
          </p:cNvPr>
          <p:cNvSpPr>
            <a:spLocks noGrp="1"/>
          </p:cNvSpPr>
          <p:nvPr>
            <p:ph type="title"/>
          </p:nvPr>
        </p:nvSpPr>
        <p:spPr/>
        <p:txBody>
          <a:bodyPr/>
          <a:lstStyle/>
          <a:p>
            <a:r>
              <a:rPr lang="en-US" dirty="0"/>
              <a:t>Navigating to the </a:t>
            </a:r>
            <a:br>
              <a:rPr lang="en-US" dirty="0"/>
            </a:br>
            <a:r>
              <a:rPr lang="en-US" dirty="0"/>
              <a:t>Leaver Survey List in TSF2</a:t>
            </a:r>
          </a:p>
        </p:txBody>
      </p:sp>
      <p:sp>
        <p:nvSpPr>
          <p:cNvPr id="3" name="Text Placeholder 2">
            <a:extLst>
              <a:ext uri="{FF2B5EF4-FFF2-40B4-BE49-F238E27FC236}">
                <a16:creationId xmlns="" xmlns:a16="http://schemas.microsoft.com/office/drawing/2014/main" id="{ECB6A517-65F9-C348-A63F-135D13C29DBB}"/>
              </a:ext>
            </a:extLst>
          </p:cNvPr>
          <p:cNvSpPr>
            <a:spLocks noGrp="1"/>
          </p:cNvSpPr>
          <p:nvPr>
            <p:ph type="body" idx="1"/>
          </p:nvPr>
        </p:nvSpPr>
        <p:spPr/>
        <p:txBody>
          <a:bodyPr/>
          <a:lstStyle/>
          <a:p>
            <a:r>
              <a:rPr lang="en-US" dirty="0"/>
              <a:t>“Example High School”</a:t>
            </a:r>
          </a:p>
        </p:txBody>
      </p:sp>
      <p:sp>
        <p:nvSpPr>
          <p:cNvPr id="4" name="Slide Number Placeholder 3">
            <a:extLst>
              <a:ext uri="{FF2B5EF4-FFF2-40B4-BE49-F238E27FC236}">
                <a16:creationId xmlns="" xmlns:a16="http://schemas.microsoft.com/office/drawing/2014/main" id="{5F6E82D6-3D7E-2C42-AACC-A16025BB425D}"/>
              </a:ext>
            </a:extLst>
          </p:cNvPr>
          <p:cNvSpPr>
            <a:spLocks noGrp="1"/>
          </p:cNvSpPr>
          <p:nvPr>
            <p:ph type="sldNum" sz="quarter" idx="12"/>
          </p:nvPr>
        </p:nvSpPr>
        <p:spPr/>
        <p:txBody>
          <a:bodyPr/>
          <a:lstStyle/>
          <a:p>
            <a:fld id="{50ADEE99-5B15-4B10-A3EB-5286E787B43D}" type="slidenum">
              <a:rPr lang="en-US" smtClean="0"/>
              <a:t>26</a:t>
            </a:fld>
            <a:endParaRPr lang="en-US" dirty="0"/>
          </a:p>
        </p:txBody>
      </p:sp>
    </p:spTree>
    <p:extLst>
      <p:ext uri="{BB962C8B-B14F-4D97-AF65-F5344CB8AC3E}">
        <p14:creationId xmlns:p14="http://schemas.microsoft.com/office/powerpoint/2010/main" val="28538618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Accessing Leaver Surveys</a:t>
            </a: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a:t>Log in to TSF2: </a:t>
            </a:r>
            <a:r>
              <a:rPr lang="en-US" u="sng" dirty="0">
                <a:hlinkClick r:id="rId3"/>
              </a:rPr>
              <a:t>https://cctsTSF.com</a:t>
            </a:r>
            <a:r>
              <a:rPr lang="en-US" dirty="0"/>
              <a:t> or </a:t>
            </a:r>
            <a:r>
              <a:rPr lang="en-US" u="sng" dirty="0">
                <a:hlinkClick r:id="rId4"/>
              </a:rPr>
              <a:t>https://cctsTSF.org</a:t>
            </a:r>
            <a:r>
              <a:rPr lang="en-US" dirty="0"/>
              <a:t> </a:t>
            </a:r>
          </a:p>
          <a:p>
            <a:pPr marL="514350" lvl="0" indent="-514350">
              <a:buFont typeface="+mj-lt"/>
              <a:buAutoNum type="arabicPeriod"/>
            </a:pPr>
            <a:r>
              <a:rPr lang="en-US" dirty="0"/>
              <a:t>From Post-School Survey Home: </a:t>
            </a:r>
          </a:p>
          <a:p>
            <a:pPr lvl="2">
              <a:buFont typeface="Arial" panose="020B0604020202020204" pitchFamily="34" charset="0"/>
              <a:buChar char="•"/>
            </a:pPr>
            <a:r>
              <a:rPr lang="en-US" dirty="0"/>
              <a:t>Confirm leaver year (2017-2018) </a:t>
            </a:r>
          </a:p>
          <a:p>
            <a:pPr lvl="2">
              <a:buFont typeface="Arial" panose="020B0604020202020204" pitchFamily="34" charset="0"/>
              <a:buChar char="•"/>
            </a:pPr>
            <a:r>
              <a:rPr lang="en-US" dirty="0"/>
              <a:t>Click “Go to District List”</a:t>
            </a:r>
          </a:p>
          <a:p>
            <a:pPr marL="514350" lvl="0" indent="-514350">
              <a:buFont typeface="+mj-lt"/>
              <a:buAutoNum type="arabicPeriod"/>
            </a:pPr>
            <a:r>
              <a:rPr lang="en-US" dirty="0"/>
              <a:t>From District List, select school district</a:t>
            </a:r>
          </a:p>
          <a:p>
            <a:pPr marL="514350" lvl="0" indent="-514350">
              <a:buFont typeface="+mj-lt"/>
              <a:buAutoNum type="arabicPeriod"/>
            </a:pPr>
            <a:r>
              <a:rPr lang="en-US" dirty="0"/>
              <a:t>From School List, select school </a:t>
            </a:r>
          </a:p>
          <a:p>
            <a:pPr marL="514350" lvl="0" indent="-514350">
              <a:buFont typeface="+mj-lt"/>
              <a:buAutoNum type="arabicPeriod"/>
            </a:pPr>
            <a:r>
              <a:rPr lang="en-US" dirty="0"/>
              <a:t>To begin survey, click “Start” or “Edit” under “Post-School Survey” column</a:t>
            </a:r>
          </a:p>
        </p:txBody>
      </p:sp>
      <p:sp>
        <p:nvSpPr>
          <p:cNvPr id="4" name="Slide Number Placeholder 3"/>
          <p:cNvSpPr>
            <a:spLocks noGrp="1"/>
          </p:cNvSpPr>
          <p:nvPr>
            <p:ph type="sldNum" sz="quarter" idx="12"/>
          </p:nvPr>
        </p:nvSpPr>
        <p:spPr/>
        <p:txBody>
          <a:bodyPr/>
          <a:lstStyle/>
          <a:p>
            <a:fld id="{50ADEE99-5B15-4B10-A3EB-5286E787B43D}" type="slidenum">
              <a:rPr lang="en-US" smtClean="0"/>
              <a:t>27</a:t>
            </a:fld>
            <a:endParaRPr lang="en-US" dirty="0"/>
          </a:p>
        </p:txBody>
      </p:sp>
    </p:spTree>
    <p:extLst>
      <p:ext uri="{BB962C8B-B14F-4D97-AF65-F5344CB8AC3E}">
        <p14:creationId xmlns:p14="http://schemas.microsoft.com/office/powerpoint/2010/main" val="21933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Log in to the TSF2 Screenshot</a:t>
            </a:r>
          </a:p>
        </p:txBody>
      </p:sp>
      <p:pic>
        <p:nvPicPr>
          <p:cNvPr id="2" name="Content Placeholder 1" descr="TSF2 screenshot of login scree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7903" cy="6858000"/>
          </a:xfrm>
        </p:spPr>
      </p:pic>
      <p:sp>
        <p:nvSpPr>
          <p:cNvPr id="6" name="Right Arrow 5" descr="red arrow pointing to login button"/>
          <p:cNvSpPr/>
          <p:nvPr/>
        </p:nvSpPr>
        <p:spPr>
          <a:xfrm>
            <a:off x="639097" y="4882076"/>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28</a:t>
            </a:fld>
            <a:endParaRPr lang="en-US" dirty="0"/>
          </a:p>
        </p:txBody>
      </p:sp>
    </p:spTree>
    <p:extLst>
      <p:ext uri="{BB962C8B-B14F-4D97-AF65-F5344CB8AC3E}">
        <p14:creationId xmlns:p14="http://schemas.microsoft.com/office/powerpoint/2010/main" val="2535440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Post-School Survey Home Screenshot 1</a:t>
            </a:r>
          </a:p>
        </p:txBody>
      </p:sp>
      <p:pic>
        <p:nvPicPr>
          <p:cNvPr id="5" name="Content Placeholder 4" descr="TSF2 screenshot of home pag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6" name="Right Arrow 5" descr="red arrow pointing to Go to District List button"/>
          <p:cNvSpPr/>
          <p:nvPr/>
        </p:nvSpPr>
        <p:spPr>
          <a:xfrm>
            <a:off x="858070" y="342900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29</a:t>
            </a:fld>
            <a:endParaRPr lang="en-US" dirty="0"/>
          </a:p>
        </p:txBody>
      </p:sp>
    </p:spTree>
    <p:extLst>
      <p:ext uri="{BB962C8B-B14F-4D97-AF65-F5344CB8AC3E}">
        <p14:creationId xmlns:p14="http://schemas.microsoft.com/office/powerpoint/2010/main" val="2636380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EEC5BF-C3A5-EC41-BF49-0CAE43EC1AEA}"/>
              </a:ext>
            </a:extLst>
          </p:cNvPr>
          <p:cNvSpPr>
            <a:spLocks noGrp="1"/>
          </p:cNvSpPr>
          <p:nvPr>
            <p:ph type="title"/>
          </p:nvPr>
        </p:nvSpPr>
        <p:spPr/>
        <p:txBody>
          <a:bodyPr/>
          <a:lstStyle/>
          <a:p>
            <a:r>
              <a:rPr lang="en-US" dirty="0"/>
              <a:t>Survey Status by District/District list Screenshot</a:t>
            </a:r>
          </a:p>
        </p:txBody>
      </p:sp>
      <p:sp>
        <p:nvSpPr>
          <p:cNvPr id="3" name="Content Placeholder 2">
            <a:extLst>
              <a:ext uri="{FF2B5EF4-FFF2-40B4-BE49-F238E27FC236}">
                <a16:creationId xmlns="" xmlns:a16="http://schemas.microsoft.com/office/drawing/2014/main" id="{9231E7C7-18FD-C648-A2BE-035D7BF97257}"/>
              </a:ext>
            </a:extLst>
          </p:cNvPr>
          <p:cNvSpPr>
            <a:spLocks noGrp="1"/>
          </p:cNvSpPr>
          <p:nvPr>
            <p:ph sz="half" idx="1"/>
          </p:nvPr>
        </p:nvSpPr>
        <p:spPr/>
        <p:txBody>
          <a:bodyPr/>
          <a:lstStyle/>
          <a:p>
            <a:pPr lvl="0"/>
            <a:r>
              <a:rPr lang="en-US" dirty="0"/>
              <a:t>View survey progress by your district in Progress Table format</a:t>
            </a:r>
          </a:p>
          <a:p>
            <a:pPr lvl="0"/>
            <a:r>
              <a:rPr lang="en-US" dirty="0"/>
              <a:t>Click on desired district</a:t>
            </a:r>
          </a:p>
        </p:txBody>
      </p:sp>
      <p:pic>
        <p:nvPicPr>
          <p:cNvPr id="6" name="Content Placeholder 5" descr="TSF2 screenshot of District List page with &quot;Example&quot; district listed.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27466"/>
            <a:ext cx="12191999" cy="6885466"/>
          </a:xfrm>
        </p:spPr>
      </p:pic>
      <p:sp>
        <p:nvSpPr>
          <p:cNvPr id="7" name="Right Arrow 6" descr="red arrow pointing to Example district link"/>
          <p:cNvSpPr/>
          <p:nvPr/>
        </p:nvSpPr>
        <p:spPr>
          <a:xfrm>
            <a:off x="1300522" y="4247895"/>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a:extLst>
              <a:ext uri="{FF2B5EF4-FFF2-40B4-BE49-F238E27FC236}">
                <a16:creationId xmlns="" xmlns:a16="http://schemas.microsoft.com/office/drawing/2014/main" id="{80E4B800-1051-6D44-A843-141B6D951903}"/>
              </a:ext>
            </a:extLst>
          </p:cNvPr>
          <p:cNvSpPr>
            <a:spLocks noGrp="1"/>
          </p:cNvSpPr>
          <p:nvPr>
            <p:ph type="sldNum" sz="quarter" idx="12"/>
          </p:nvPr>
        </p:nvSpPr>
        <p:spPr/>
        <p:txBody>
          <a:bodyPr/>
          <a:lstStyle/>
          <a:p>
            <a:fld id="{50ADEE99-5B15-4B10-A3EB-5286E787B43D}" type="slidenum">
              <a:rPr lang="en-US" smtClean="0"/>
              <a:t>30</a:t>
            </a:fld>
            <a:endParaRPr lang="en-US" dirty="0"/>
          </a:p>
        </p:txBody>
      </p:sp>
    </p:spTree>
    <p:extLst>
      <p:ext uri="{BB962C8B-B14F-4D97-AF65-F5344CB8AC3E}">
        <p14:creationId xmlns:p14="http://schemas.microsoft.com/office/powerpoint/2010/main" val="3538634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3AC336-F0BD-C542-A958-7CB4EBD063CC}"/>
              </a:ext>
            </a:extLst>
          </p:cNvPr>
          <p:cNvSpPr>
            <a:spLocks noGrp="1"/>
          </p:cNvSpPr>
          <p:nvPr>
            <p:ph type="title"/>
          </p:nvPr>
        </p:nvSpPr>
        <p:spPr/>
        <p:txBody>
          <a:bodyPr/>
          <a:lstStyle/>
          <a:p>
            <a:r>
              <a:rPr lang="en-US" dirty="0"/>
              <a:t>Survey Status by School/School List Screenshot</a:t>
            </a:r>
          </a:p>
        </p:txBody>
      </p:sp>
      <p:sp>
        <p:nvSpPr>
          <p:cNvPr id="3" name="Content Placeholder 2">
            <a:extLst>
              <a:ext uri="{FF2B5EF4-FFF2-40B4-BE49-F238E27FC236}">
                <a16:creationId xmlns="" xmlns:a16="http://schemas.microsoft.com/office/drawing/2014/main" id="{82860D3C-290A-824C-9921-BF6D991F3955}"/>
              </a:ext>
            </a:extLst>
          </p:cNvPr>
          <p:cNvSpPr>
            <a:spLocks noGrp="1"/>
          </p:cNvSpPr>
          <p:nvPr>
            <p:ph sz="half" idx="1"/>
          </p:nvPr>
        </p:nvSpPr>
        <p:spPr/>
        <p:txBody>
          <a:bodyPr/>
          <a:lstStyle/>
          <a:p>
            <a:pPr lvl="0"/>
            <a:r>
              <a:rPr lang="en-US" dirty="0"/>
              <a:t>View survey progress by school in Progress Table format.</a:t>
            </a:r>
          </a:p>
          <a:p>
            <a:pPr lvl="0"/>
            <a:r>
              <a:rPr lang="en-US" dirty="0"/>
              <a:t>Click on desired school.</a:t>
            </a:r>
          </a:p>
        </p:txBody>
      </p:sp>
      <p:pic>
        <p:nvPicPr>
          <p:cNvPr id="6" name="Content Placeholder 5" descr="screenshot of school list page"/>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p:spPr>
      </p:pic>
      <p:sp>
        <p:nvSpPr>
          <p:cNvPr id="7" name="Right Arrow 6" descr="red arrow pointing to Example High School link"/>
          <p:cNvSpPr/>
          <p:nvPr/>
        </p:nvSpPr>
        <p:spPr>
          <a:xfrm>
            <a:off x="372707" y="404304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a:extLst>
              <a:ext uri="{FF2B5EF4-FFF2-40B4-BE49-F238E27FC236}">
                <a16:creationId xmlns="" xmlns:a16="http://schemas.microsoft.com/office/drawing/2014/main" id="{61DDC562-B619-CF4B-9927-BEDB102F2888}"/>
              </a:ext>
            </a:extLst>
          </p:cNvPr>
          <p:cNvSpPr>
            <a:spLocks noGrp="1"/>
          </p:cNvSpPr>
          <p:nvPr>
            <p:ph type="sldNum" sz="quarter" idx="12"/>
          </p:nvPr>
        </p:nvSpPr>
        <p:spPr/>
        <p:txBody>
          <a:bodyPr/>
          <a:lstStyle/>
          <a:p>
            <a:fld id="{50ADEE99-5B15-4B10-A3EB-5286E787B43D}" type="slidenum">
              <a:rPr lang="en-US" smtClean="0"/>
              <a:t>31</a:t>
            </a:fld>
            <a:endParaRPr lang="en-US" dirty="0"/>
          </a:p>
        </p:txBody>
      </p:sp>
    </p:spTree>
    <p:extLst>
      <p:ext uri="{BB962C8B-B14F-4D97-AF65-F5344CB8AC3E}">
        <p14:creationId xmlns:p14="http://schemas.microsoft.com/office/powerpoint/2010/main" val="3668180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74A84-118A-FB41-8A34-FAD77C466069}"/>
              </a:ext>
            </a:extLst>
          </p:cNvPr>
          <p:cNvSpPr>
            <a:spLocks noGrp="1"/>
          </p:cNvSpPr>
          <p:nvPr>
            <p:ph type="title"/>
          </p:nvPr>
        </p:nvSpPr>
        <p:spPr/>
        <p:txBody>
          <a:bodyPr/>
          <a:lstStyle/>
          <a:p>
            <a:r>
              <a:rPr lang="en-US" dirty="0"/>
              <a:t>Leaver Survey List Screenshot 1</a:t>
            </a:r>
          </a:p>
        </p:txBody>
      </p:sp>
      <p:sp>
        <p:nvSpPr>
          <p:cNvPr id="3" name="Content Placeholder 2">
            <a:extLst>
              <a:ext uri="{FF2B5EF4-FFF2-40B4-BE49-F238E27FC236}">
                <a16:creationId xmlns="" xmlns:a16="http://schemas.microsoft.com/office/drawing/2014/main" id="{87EC5EFE-EC37-0F4C-ACD7-3E7CB13195A9}"/>
              </a:ext>
            </a:extLst>
          </p:cNvPr>
          <p:cNvSpPr>
            <a:spLocks noGrp="1"/>
          </p:cNvSpPr>
          <p:nvPr>
            <p:ph sz="half" idx="1"/>
          </p:nvPr>
        </p:nvSpPr>
        <p:spPr/>
        <p:txBody>
          <a:bodyPr/>
          <a:lstStyle/>
          <a:p>
            <a:pPr lvl="0"/>
            <a:r>
              <a:rPr lang="en-US" dirty="0"/>
              <a:t>List by former student name or SSID.</a:t>
            </a:r>
          </a:p>
          <a:p>
            <a:pPr lvl="0"/>
            <a:r>
              <a:rPr lang="en-US" dirty="0"/>
              <a:t>View survey status by leaver.</a:t>
            </a:r>
          </a:p>
          <a:p>
            <a:pPr lvl="0"/>
            <a:r>
              <a:rPr lang="en-US" dirty="0"/>
              <a:t>Click on “Start” or “Edit” to access survey.</a:t>
            </a:r>
          </a:p>
        </p:txBody>
      </p:sp>
      <p:pic>
        <p:nvPicPr>
          <p:cNvPr id="7" name="Content Placeholder 6" descr="screenshot of Example High School leaver survey list page with four former students listed."/>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 y="0"/>
            <a:ext cx="12194385" cy="6858000"/>
          </a:xfrm>
        </p:spPr>
      </p:pic>
      <p:sp>
        <p:nvSpPr>
          <p:cNvPr id="6" name="Right Arrow 5" descr="red arrow pointing to start link for former student 1"/>
          <p:cNvSpPr/>
          <p:nvPr/>
        </p:nvSpPr>
        <p:spPr>
          <a:xfrm>
            <a:off x="6403017" y="3973169"/>
            <a:ext cx="435732"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a:extLst>
              <a:ext uri="{FF2B5EF4-FFF2-40B4-BE49-F238E27FC236}">
                <a16:creationId xmlns="" xmlns:a16="http://schemas.microsoft.com/office/drawing/2014/main" id="{1A74CACC-830D-2348-B9F1-9F8003294CCE}"/>
              </a:ext>
            </a:extLst>
          </p:cNvPr>
          <p:cNvSpPr>
            <a:spLocks noGrp="1"/>
          </p:cNvSpPr>
          <p:nvPr>
            <p:ph type="sldNum" sz="quarter" idx="12"/>
          </p:nvPr>
        </p:nvSpPr>
        <p:spPr/>
        <p:txBody>
          <a:bodyPr/>
          <a:lstStyle/>
          <a:p>
            <a:fld id="{50ADEE99-5B15-4B10-A3EB-5286E787B43D}" type="slidenum">
              <a:rPr lang="en-US" smtClean="0"/>
              <a:t>32</a:t>
            </a:fld>
            <a:endParaRPr lang="en-US" dirty="0"/>
          </a:p>
        </p:txBody>
      </p:sp>
    </p:spTree>
    <p:extLst>
      <p:ext uri="{BB962C8B-B14F-4D97-AF65-F5344CB8AC3E}">
        <p14:creationId xmlns:p14="http://schemas.microsoft.com/office/powerpoint/2010/main" val="2140704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I. Former Student Demographics (1-10)</a:t>
            </a:r>
          </a:p>
        </p:txBody>
      </p:sp>
      <p:sp>
        <p:nvSpPr>
          <p:cNvPr id="3" name="Text Placeholder 2"/>
          <p:cNvSpPr>
            <a:spLocks noGrp="1"/>
          </p:cNvSpPr>
          <p:nvPr>
            <p:ph type="body" idx="1"/>
          </p:nvPr>
        </p:nvSpPr>
        <p:spPr/>
        <p:txBody>
          <a:bodyPr>
            <a:normAutofit/>
          </a:bodyPr>
          <a:lstStyle/>
          <a:p>
            <a:r>
              <a:rPr lang="en-US" dirty="0"/>
              <a:t>Prepopulated data</a:t>
            </a:r>
          </a:p>
        </p:txBody>
      </p:sp>
      <p:sp>
        <p:nvSpPr>
          <p:cNvPr id="4" name="Slide Number Placeholder 3"/>
          <p:cNvSpPr>
            <a:spLocks noGrp="1"/>
          </p:cNvSpPr>
          <p:nvPr>
            <p:ph type="sldNum" sz="quarter" idx="12"/>
          </p:nvPr>
        </p:nvSpPr>
        <p:spPr/>
        <p:txBody>
          <a:bodyPr/>
          <a:lstStyle/>
          <a:p>
            <a:fld id="{50ADEE99-5B15-4B10-A3EB-5286E787B43D}" type="slidenum">
              <a:rPr lang="en-US" smtClean="0"/>
              <a:t>33</a:t>
            </a:fld>
            <a:endParaRPr lang="en-US" dirty="0"/>
          </a:p>
        </p:txBody>
      </p:sp>
    </p:spTree>
    <p:extLst>
      <p:ext uri="{BB962C8B-B14F-4D97-AF65-F5344CB8AC3E}">
        <p14:creationId xmlns:p14="http://schemas.microsoft.com/office/powerpoint/2010/main" val="794183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Former Student Demographics</a:t>
            </a:r>
          </a:p>
        </p:txBody>
      </p:sp>
      <p:sp>
        <p:nvSpPr>
          <p:cNvPr id="13" name="Content Placeholder 12"/>
          <p:cNvSpPr>
            <a:spLocks noGrp="1"/>
          </p:cNvSpPr>
          <p:nvPr>
            <p:ph sz="half" idx="1"/>
          </p:nvPr>
        </p:nvSpPr>
        <p:spPr>
          <a:xfrm>
            <a:off x="828573" y="1662778"/>
            <a:ext cx="6678355" cy="4351338"/>
          </a:xfrm>
          <a:ln>
            <a:noFill/>
          </a:ln>
        </p:spPr>
        <p:txBody>
          <a:bodyPr>
            <a:normAutofit lnSpcReduction="10000"/>
          </a:bodyPr>
          <a:lstStyle/>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1. Name: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2. SSID:</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3. High School Name: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4. Exit Status:</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5. Date student exited high school:</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6. Race/Ethnicity:</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7. Gender:</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8. Birth Date: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9. Disability:</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10. English Language Proficiency:</a:t>
            </a:r>
          </a:p>
        </p:txBody>
      </p:sp>
      <p:pic>
        <p:nvPicPr>
          <p:cNvPr id="5" name="Content Placeholder 4" descr="screenshot of post-school survey page, questions 1-10 (demographics)"/>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0" y="0"/>
            <a:ext cx="12203560" cy="6858000"/>
          </a:xfrm>
        </p:spPr>
      </p:pic>
      <p:sp>
        <p:nvSpPr>
          <p:cNvPr id="6" name="Right Arrow 5" descr="red arrow pointing to Former Student Demographics"/>
          <p:cNvSpPr/>
          <p:nvPr/>
        </p:nvSpPr>
        <p:spPr>
          <a:xfrm>
            <a:off x="639097" y="306029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34</a:t>
            </a:fld>
            <a:endParaRPr lang="en-US" dirty="0"/>
          </a:p>
        </p:txBody>
      </p:sp>
    </p:spTree>
    <p:extLst>
      <p:ext uri="{BB962C8B-B14F-4D97-AF65-F5344CB8AC3E}">
        <p14:creationId xmlns:p14="http://schemas.microsoft.com/office/powerpoint/2010/main" val="34495323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Exit Date</a:t>
            </a:r>
          </a:p>
        </p:txBody>
      </p:sp>
      <p:sp>
        <p:nvSpPr>
          <p:cNvPr id="13" name="Content Placeholder 12"/>
          <p:cNvSpPr>
            <a:spLocks noGrp="1"/>
          </p:cNvSpPr>
          <p:nvPr>
            <p:ph sz="half" idx="1"/>
          </p:nvPr>
        </p:nvSpPr>
        <p:spPr>
          <a:xfrm>
            <a:off x="828573" y="1662778"/>
            <a:ext cx="6678355" cy="4351338"/>
          </a:xfrm>
          <a:ln>
            <a:noFill/>
          </a:ln>
        </p:spPr>
        <p:txBody>
          <a:bodyPr>
            <a:normAutofit lnSpcReduction="10000"/>
          </a:bodyPr>
          <a:lstStyle/>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1. Name: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2. SSID:</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3. High School Name: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4. Exit Status:</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5. Date student exited high school:</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6. Race/Ethnicity:</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7. Gender:</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8. Birth Date:</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9. Disability:</a:t>
            </a:r>
          </a:p>
          <a:p>
            <a:pPr marL="0" marR="0" lvl="0" indent="0">
              <a:lnSpc>
                <a:spcPct val="115000"/>
              </a:lnSpc>
              <a:spcBef>
                <a:spcPts val="0"/>
              </a:spcBef>
              <a:spcAft>
                <a:spcPts val="0"/>
              </a:spcAft>
              <a:buNone/>
            </a:pPr>
            <a:r>
              <a:rPr lang="en-US" sz="2600" b="1" dirty="0">
                <a:solidFill>
                  <a:srgbClr val="002060"/>
                </a:solidFill>
                <a:ea typeface="Arial" panose="020B0604020202020204" pitchFamily="34" charset="0"/>
              </a:rPr>
              <a:t>10. English Language Proficiency:</a:t>
            </a:r>
          </a:p>
        </p:txBody>
      </p:sp>
      <p:pic>
        <p:nvPicPr>
          <p:cNvPr id="5" name="Content Placeholder 4" descr="screenshot of post-school survey page, questions 1-10 (demographics)"/>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0" y="0"/>
            <a:ext cx="12203560" cy="6858000"/>
          </a:xfrm>
        </p:spPr>
      </p:pic>
      <p:sp>
        <p:nvSpPr>
          <p:cNvPr id="6" name="Right Arrow 5" descr="red arrow pointing to #5"/>
          <p:cNvSpPr/>
          <p:nvPr/>
        </p:nvSpPr>
        <p:spPr>
          <a:xfrm>
            <a:off x="639097" y="5122172"/>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35</a:t>
            </a:fld>
            <a:endParaRPr lang="en-US" dirty="0"/>
          </a:p>
        </p:txBody>
      </p:sp>
    </p:spTree>
    <p:extLst>
      <p:ext uri="{BB962C8B-B14F-4D97-AF65-F5344CB8AC3E}">
        <p14:creationId xmlns:p14="http://schemas.microsoft.com/office/powerpoint/2010/main" val="24160113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II. Pre-survey Questions (11-13)</a:t>
            </a:r>
          </a:p>
        </p:txBody>
      </p:sp>
      <p:sp>
        <p:nvSpPr>
          <p:cNvPr id="3" name="Text Placeholder 2"/>
          <p:cNvSpPr>
            <a:spLocks noGrp="1"/>
          </p:cNvSpPr>
          <p:nvPr>
            <p:ph type="body" idx="1"/>
          </p:nvPr>
        </p:nvSpPr>
        <p:spPr/>
        <p:txBody>
          <a:bodyPr/>
          <a:lstStyle/>
          <a:p>
            <a:r>
              <a:rPr lang="en-US" dirty="0"/>
              <a:t>Complete these questions before the making phone call to former student. Update this section with each contact attempt.</a:t>
            </a:r>
          </a:p>
        </p:txBody>
      </p:sp>
      <p:sp>
        <p:nvSpPr>
          <p:cNvPr id="4" name="Slide Number Placeholder 3"/>
          <p:cNvSpPr>
            <a:spLocks noGrp="1"/>
          </p:cNvSpPr>
          <p:nvPr>
            <p:ph type="sldNum" sz="quarter" idx="12"/>
          </p:nvPr>
        </p:nvSpPr>
        <p:spPr/>
        <p:txBody>
          <a:bodyPr/>
          <a:lstStyle/>
          <a:p>
            <a:fld id="{50ADEE99-5B15-4B10-A3EB-5286E787B43D}" type="slidenum">
              <a:rPr lang="en-US" smtClean="0"/>
              <a:t>36</a:t>
            </a:fld>
            <a:endParaRPr lang="en-US" dirty="0"/>
          </a:p>
        </p:txBody>
      </p:sp>
    </p:spTree>
    <p:extLst>
      <p:ext uri="{BB962C8B-B14F-4D97-AF65-F5344CB8AC3E}">
        <p14:creationId xmlns:p14="http://schemas.microsoft.com/office/powerpoint/2010/main" val="32156733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Date/Time</a:t>
            </a:r>
          </a:p>
        </p:txBody>
      </p:sp>
      <p:sp>
        <p:nvSpPr>
          <p:cNvPr id="3" name="Content Placeholder 2"/>
          <p:cNvSpPr>
            <a:spLocks noGrp="1"/>
          </p:cNvSpPr>
          <p:nvPr>
            <p:ph sz="half" idx="1"/>
          </p:nvPr>
        </p:nvSpPr>
        <p:spPr>
          <a:xfrm>
            <a:off x="828573" y="1662778"/>
            <a:ext cx="10755053" cy="4351338"/>
          </a:xfrm>
        </p:spPr>
        <p:txBody>
          <a:bodyPr>
            <a:normAutofit/>
          </a:bodyPr>
          <a:lstStyle/>
          <a:p>
            <a:pPr marL="0" indent="0">
              <a:buNone/>
            </a:pPr>
            <a:r>
              <a:rPr lang="en-US" dirty="0"/>
              <a:t>Complete questions 11-13 before making phone call. Please update this section with each contact attempt.</a:t>
            </a:r>
          </a:p>
          <a:p>
            <a:pPr marL="0" indent="0">
              <a:buNone/>
            </a:pPr>
            <a:r>
              <a:rPr lang="en-US" b="1" dirty="0">
                <a:solidFill>
                  <a:srgbClr val="002060"/>
                </a:solidFill>
              </a:rPr>
              <a:t>11. Contact attempt date and time. </a:t>
            </a:r>
            <a:r>
              <a:rPr lang="en-US" dirty="0">
                <a:solidFill>
                  <a:srgbClr val="002060"/>
                </a:solidFill>
              </a:rPr>
              <a:t>(Interviewer note: If you are unable to complete the phone interview on the first attempt, CCTS recommends at least two more attempts, varying the dates and times.)</a:t>
            </a:r>
          </a:p>
          <a:p>
            <a:pPr marL="0" indent="0">
              <a:buNone/>
            </a:pPr>
            <a:r>
              <a:rPr lang="en-US" dirty="0">
                <a:solidFill>
                  <a:srgbClr val="002060"/>
                </a:solidFill>
                <a:ea typeface="Calibri" panose="020F0502020204030204" pitchFamily="34" charset="0"/>
              </a:rPr>
              <a:t>[5 calendar dropdowns, 11a-11e]</a:t>
            </a:r>
          </a:p>
        </p:txBody>
      </p:sp>
      <p:pic>
        <p:nvPicPr>
          <p:cNvPr id="7" name="Content Placeholder 11" descr="screenshot of post-school survey page, questions 11-1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17" name="Right Arrow 16" descr="red arrow pointing to question 11"/>
          <p:cNvSpPr/>
          <p:nvPr/>
        </p:nvSpPr>
        <p:spPr>
          <a:xfrm>
            <a:off x="1035051" y="826269"/>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37</a:t>
            </a:fld>
            <a:endParaRPr lang="en-US" dirty="0"/>
          </a:p>
        </p:txBody>
      </p:sp>
    </p:spTree>
    <p:extLst>
      <p:ext uri="{BB962C8B-B14F-4D97-AF65-F5344CB8AC3E}">
        <p14:creationId xmlns:p14="http://schemas.microsoft.com/office/powerpoint/2010/main" val="32390222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Interviewer Name and Position</a:t>
            </a:r>
          </a:p>
        </p:txBody>
      </p:sp>
      <p:sp>
        <p:nvSpPr>
          <p:cNvPr id="3" name="Content Placeholder 2"/>
          <p:cNvSpPr>
            <a:spLocks noGrp="1"/>
          </p:cNvSpPr>
          <p:nvPr>
            <p:ph sz="half" idx="1"/>
          </p:nvPr>
        </p:nvSpPr>
        <p:spPr>
          <a:xfrm>
            <a:off x="828574" y="1662778"/>
            <a:ext cx="10515600" cy="4351338"/>
          </a:xfrm>
        </p:spPr>
        <p:txBody>
          <a:bodyPr>
            <a:normAutofit fontScale="77500" lnSpcReduction="20000"/>
          </a:bodyPr>
          <a:lstStyle/>
          <a:p>
            <a:pPr marL="0" indent="0">
              <a:lnSpc>
                <a:spcPct val="115000"/>
              </a:lnSpc>
              <a:spcBef>
                <a:spcPts val="1200"/>
              </a:spcBef>
              <a:buNone/>
            </a:pPr>
            <a:r>
              <a:rPr lang="en-US" b="1" dirty="0">
                <a:solidFill>
                  <a:srgbClr val="002060"/>
                </a:solidFill>
                <a:ea typeface="Arial" panose="020B0604020202020204" pitchFamily="34" charset="0"/>
              </a:rPr>
              <a:t>12. Interviewer name </a:t>
            </a:r>
            <a:r>
              <a:rPr lang="en-US" dirty="0">
                <a:solidFill>
                  <a:srgbClr val="002060"/>
                </a:solidFill>
                <a:ea typeface="Arial" panose="020B0604020202020204" pitchFamily="34" charset="0"/>
              </a:rPr>
              <a:t>(first and last)</a:t>
            </a:r>
          </a:p>
          <a:p>
            <a:pPr marL="0" indent="0">
              <a:lnSpc>
                <a:spcPct val="115000"/>
              </a:lnSpc>
              <a:spcBef>
                <a:spcPts val="1200"/>
              </a:spcBef>
              <a:buNone/>
            </a:pPr>
            <a:r>
              <a:rPr lang="en-US" dirty="0">
                <a:solidFill>
                  <a:srgbClr val="002060"/>
                </a:solidFill>
              </a:rPr>
              <a:t>[textbox]</a:t>
            </a:r>
            <a:endParaRPr lang="en-US" dirty="0"/>
          </a:p>
          <a:p>
            <a:pPr marL="0" indent="0">
              <a:lnSpc>
                <a:spcPct val="115000"/>
              </a:lnSpc>
              <a:spcBef>
                <a:spcPts val="1800"/>
              </a:spcBef>
              <a:spcAft>
                <a:spcPts val="600"/>
              </a:spcAft>
              <a:buNone/>
            </a:pPr>
            <a:r>
              <a:rPr lang="en-US" b="1" dirty="0">
                <a:solidFill>
                  <a:srgbClr val="002060"/>
                </a:solidFill>
                <a:ea typeface="Arial" panose="020B0604020202020204" pitchFamily="34" charset="0"/>
              </a:rPr>
              <a:t>13. Interviewer position</a:t>
            </a: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Teacher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Administrator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Paraprofessional/educational assistant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Administrative assistant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Transition/Education Specialist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School psychologist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School counselor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lvl="0" indent="-4572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Other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11" descr="screenshot of post-school survey page, questions 11-1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3381"/>
            <a:ext cx="12192000" cy="6861381"/>
          </a:xfrm>
        </p:spPr>
      </p:pic>
      <p:sp>
        <p:nvSpPr>
          <p:cNvPr id="8" name="Right Arrow 7" descr="red arrow pointing to question 12"/>
          <p:cNvSpPr/>
          <p:nvPr/>
        </p:nvSpPr>
        <p:spPr>
          <a:xfrm>
            <a:off x="828574" y="3469737"/>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descr="red arrow pointing to question 13"/>
          <p:cNvSpPr/>
          <p:nvPr/>
        </p:nvSpPr>
        <p:spPr>
          <a:xfrm>
            <a:off x="828574" y="418890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38</a:t>
            </a:fld>
            <a:endParaRPr lang="en-US" dirty="0"/>
          </a:p>
        </p:txBody>
      </p:sp>
    </p:spTree>
    <p:extLst>
      <p:ext uri="{BB962C8B-B14F-4D97-AF65-F5344CB8AC3E}">
        <p14:creationId xmlns:p14="http://schemas.microsoft.com/office/powerpoint/2010/main" val="12359089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III. Connect with Survey Respondent</a:t>
            </a:r>
          </a:p>
        </p:txBody>
      </p:sp>
      <p:sp>
        <p:nvSpPr>
          <p:cNvPr id="3" name="Text Placeholder 2"/>
          <p:cNvSpPr>
            <a:spLocks noGrp="1"/>
          </p:cNvSpPr>
          <p:nvPr>
            <p:ph type="body" idx="1"/>
          </p:nvPr>
        </p:nvSpPr>
        <p:spPr/>
        <p:txBody>
          <a:bodyPr>
            <a:normAutofit/>
          </a:bodyPr>
          <a:lstStyle/>
          <a:p>
            <a:r>
              <a:rPr lang="en-US" dirty="0"/>
              <a:t>Make phone call to former student. </a:t>
            </a:r>
          </a:p>
          <a:p>
            <a:r>
              <a:rPr lang="en-US" dirty="0"/>
              <a:t>Use the Former Student Script or Parent/Family Member Script to connect with survey respondents, or make note of a date/time to try again.</a:t>
            </a:r>
          </a:p>
        </p:txBody>
      </p:sp>
      <p:sp>
        <p:nvSpPr>
          <p:cNvPr id="4" name="Slide Number Placeholder 3"/>
          <p:cNvSpPr>
            <a:spLocks noGrp="1"/>
          </p:cNvSpPr>
          <p:nvPr>
            <p:ph type="sldNum" sz="quarter" idx="12"/>
          </p:nvPr>
        </p:nvSpPr>
        <p:spPr/>
        <p:txBody>
          <a:bodyPr/>
          <a:lstStyle/>
          <a:p>
            <a:fld id="{50ADEE99-5B15-4B10-A3EB-5286E787B43D}" type="slidenum">
              <a:rPr lang="en-US" smtClean="0"/>
              <a:t>39</a:t>
            </a:fld>
            <a:endParaRPr lang="en-US" dirty="0"/>
          </a:p>
        </p:txBody>
      </p:sp>
    </p:spTree>
    <p:extLst>
      <p:ext uri="{BB962C8B-B14F-4D97-AF65-F5344CB8AC3E}">
        <p14:creationId xmlns:p14="http://schemas.microsoft.com/office/powerpoint/2010/main" val="16370922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Script: Introduction (Former Student)</a:t>
            </a:r>
          </a:p>
        </p:txBody>
      </p:sp>
      <p:sp>
        <p:nvSpPr>
          <p:cNvPr id="3" name="Content Placeholder 2"/>
          <p:cNvSpPr>
            <a:spLocks noGrp="1"/>
          </p:cNvSpPr>
          <p:nvPr>
            <p:ph sz="half" idx="1"/>
          </p:nvPr>
        </p:nvSpPr>
        <p:spPr>
          <a:xfrm>
            <a:off x="828573" y="1662778"/>
            <a:ext cx="10755054" cy="4351338"/>
          </a:xfrm>
        </p:spPr>
        <p:txBody>
          <a:bodyPr>
            <a:normAutofit/>
          </a:bodyPr>
          <a:lstStyle/>
          <a:p>
            <a:pPr marL="0" indent="0">
              <a:lnSpc>
                <a:spcPct val="115000"/>
              </a:lnSpc>
              <a:spcBef>
                <a:spcPts val="0"/>
              </a:spcBef>
              <a:spcAft>
                <a:spcPts val="600"/>
              </a:spcAft>
              <a:buNone/>
            </a:pPr>
            <a:r>
              <a:rPr lang="en-US" sz="2400" b="1" dirty="0">
                <a:ea typeface="Arial" panose="020B0604020202020204" pitchFamily="34" charset="0"/>
              </a:rPr>
              <a:t>Intro</a:t>
            </a:r>
          </a:p>
          <a:p>
            <a:pPr marL="231775" marR="0" indent="0">
              <a:spcBef>
                <a:spcPts val="0"/>
              </a:spcBef>
              <a:spcAft>
                <a:spcPts val="1200"/>
              </a:spcAft>
              <a:buNone/>
            </a:pPr>
            <a:r>
              <a:rPr lang="en-US" sz="2400" dirty="0">
                <a:solidFill>
                  <a:srgbClr val="000000"/>
                </a:solidFill>
                <a:ea typeface="Calibri" panose="020F0502020204030204" pitchFamily="34" charset="0"/>
              </a:rPr>
              <a:t>“Hello, this is [interviewer name] from [high school/school district name] and we are conducting our yearly survey of former students. [If you are the teacher, give your name and a detail to jog the respondent’s memory.] </a:t>
            </a:r>
            <a:endParaRPr lang="en-US" sz="1200" dirty="0">
              <a:latin typeface="Times New Roman" panose="02020603050405020304" pitchFamily="18" charset="0"/>
              <a:ea typeface="Times New Roman" panose="02020603050405020304" pitchFamily="18" charset="0"/>
            </a:endParaRPr>
          </a:p>
          <a:p>
            <a:pPr marL="234950" indent="0">
              <a:spcBef>
                <a:spcPts val="0"/>
              </a:spcBef>
              <a:spcAft>
                <a:spcPts val="1200"/>
              </a:spcAft>
              <a:buNone/>
            </a:pPr>
            <a:r>
              <a:rPr lang="en-US" sz="2400" dirty="0">
                <a:ea typeface="Calibri" panose="020F0502020204030204" pitchFamily="34" charset="0"/>
              </a:rPr>
              <a:t>“We would like to ask [former student] about their current work and school activities. Is [former student] available?”</a:t>
            </a:r>
          </a:p>
          <a:p>
            <a:pPr marL="796925" indent="-339725">
              <a:spcBef>
                <a:spcPts val="0"/>
              </a:spcBef>
            </a:pPr>
            <a:r>
              <a:rPr lang="en-US" sz="2400" b="1" dirty="0">
                <a:ea typeface="Arial" panose="020B0604020202020204" pitchFamily="34" charset="0"/>
              </a:rPr>
              <a:t>If yes</a:t>
            </a:r>
            <a:r>
              <a:rPr lang="en-US" sz="2400" dirty="0">
                <a:ea typeface="Arial" panose="020B0604020202020204" pitchFamily="34" charset="0"/>
              </a:rPr>
              <a:t>, continue to Former Student script</a:t>
            </a:r>
            <a:endParaRPr lang="en-US" sz="2400" dirty="0"/>
          </a:p>
          <a:p>
            <a:pPr marL="796925" indent="-339725">
              <a:spcBef>
                <a:spcPts val="0"/>
              </a:spcBef>
            </a:pPr>
            <a:r>
              <a:rPr lang="en-US" sz="2400" b="1" dirty="0">
                <a:ea typeface="Arial" panose="020B0604020202020204" pitchFamily="34" charset="0"/>
              </a:rPr>
              <a:t>If no</a:t>
            </a:r>
            <a:r>
              <a:rPr lang="en-US" sz="2400" dirty="0">
                <a:ea typeface="Arial" panose="020B0604020202020204" pitchFamily="34" charset="0"/>
              </a:rPr>
              <a:t>, go to Parent/Family Member script</a:t>
            </a:r>
            <a:endParaRPr lang="en-US" sz="2400" dirty="0"/>
          </a:p>
        </p:txBody>
      </p:sp>
      <p:pic>
        <p:nvPicPr>
          <p:cNvPr id="6" name="Content Placeholder 5" descr="screenshot of post-school survey page,  intro scipt and former student script"/>
          <p:cNvPicPr>
            <a:picLocks noGrp="1" noChangeAspect="1"/>
          </p:cNvPicPr>
          <p:nvPr>
            <p:ph sz="half" idx="2"/>
          </p:nvPr>
        </p:nvPicPr>
        <p:blipFill>
          <a:blip r:embed="rId3"/>
          <a:stretch>
            <a:fillRect/>
          </a:stretch>
        </p:blipFill>
        <p:spPr>
          <a:xfrm>
            <a:off x="0" y="0"/>
            <a:ext cx="12192000" cy="6858000"/>
          </a:xfrm>
          <a:prstGeom prst="rect">
            <a:avLst/>
          </a:prstGeom>
        </p:spPr>
      </p:pic>
      <p:sp>
        <p:nvSpPr>
          <p:cNvPr id="20" name="Right Arrow 19" descr="red arrow pointing to the intro script"/>
          <p:cNvSpPr/>
          <p:nvPr/>
        </p:nvSpPr>
        <p:spPr>
          <a:xfrm>
            <a:off x="416950" y="1626754"/>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40</a:t>
            </a:fld>
            <a:endParaRPr lang="en-US" dirty="0"/>
          </a:p>
        </p:txBody>
      </p:sp>
    </p:spTree>
    <p:extLst>
      <p:ext uri="{BB962C8B-B14F-4D97-AF65-F5344CB8AC3E}">
        <p14:creationId xmlns:p14="http://schemas.microsoft.com/office/powerpoint/2010/main" val="2163540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Former Student Script</a:t>
            </a:r>
          </a:p>
        </p:txBody>
      </p:sp>
      <p:sp>
        <p:nvSpPr>
          <p:cNvPr id="3" name="Content Placeholder 2"/>
          <p:cNvSpPr>
            <a:spLocks noGrp="1"/>
          </p:cNvSpPr>
          <p:nvPr>
            <p:ph sz="half" idx="1"/>
          </p:nvPr>
        </p:nvSpPr>
        <p:spPr>
          <a:xfrm>
            <a:off x="828574" y="1662778"/>
            <a:ext cx="10515600" cy="4059596"/>
          </a:xfrm>
          <a:effectLst>
            <a:glow rad="228600">
              <a:schemeClr val="accent5">
                <a:satMod val="175000"/>
                <a:alpha val="40000"/>
              </a:schemeClr>
            </a:glow>
          </a:effectLst>
        </p:spPr>
        <p:txBody>
          <a:bodyPr>
            <a:normAutofit fontScale="92500"/>
          </a:bodyPr>
          <a:lstStyle/>
          <a:p>
            <a:pPr marL="0" indent="0">
              <a:lnSpc>
                <a:spcPct val="110000"/>
              </a:lnSpc>
              <a:spcAft>
                <a:spcPts val="600"/>
              </a:spcAft>
              <a:buNone/>
            </a:pPr>
            <a:r>
              <a:rPr lang="en-US" sz="2400" b="1" dirty="0"/>
              <a:t>Former Student Script</a:t>
            </a:r>
            <a:endParaRPr lang="en-US" sz="2400" dirty="0"/>
          </a:p>
          <a:p>
            <a:pPr marL="234950" indent="0">
              <a:lnSpc>
                <a:spcPct val="110000"/>
              </a:lnSpc>
              <a:spcBef>
                <a:spcPts val="0"/>
              </a:spcBef>
              <a:spcAft>
                <a:spcPts val="1200"/>
              </a:spcAft>
              <a:buNone/>
            </a:pPr>
            <a:r>
              <a:rPr lang="en-US" sz="2400" dirty="0"/>
              <a:t>“We want to know what you’ve been doing since you left high school, in the areas of work and school. Your answers will be used to help your school district better plan classes and activities for future students. The survey should only take five or ten minutes. It is voluntary, meaning that you don’t have to do it if you don’t want to. Would you be willing to answer a few questions? Is now a good time?”</a:t>
            </a:r>
          </a:p>
          <a:p>
            <a:pPr marL="796925" indent="-339725">
              <a:lnSpc>
                <a:spcPct val="110000"/>
              </a:lnSpc>
              <a:spcBef>
                <a:spcPts val="0"/>
              </a:spcBef>
              <a:spcAft>
                <a:spcPts val="600"/>
              </a:spcAft>
            </a:pPr>
            <a:r>
              <a:rPr lang="en-US" sz="2400" b="1" dirty="0">
                <a:ea typeface="Arial" panose="020B0604020202020204" pitchFamily="34" charset="0"/>
              </a:rPr>
              <a:t>If no</a:t>
            </a:r>
            <a:r>
              <a:rPr lang="en-US" sz="2400" dirty="0">
                <a:ea typeface="Arial" panose="020B0604020202020204" pitchFamily="34" charset="0"/>
              </a:rPr>
              <a:t>, ask “when we be a good time for me to call you back?” Make a note for yourself of when/how to follow up, then </a:t>
            </a:r>
            <a:r>
              <a:rPr lang="en-US" sz="2400" u="sng" dirty="0">
                <a:solidFill>
                  <a:srgbClr val="2E74B5"/>
                </a:solidFill>
                <a:ea typeface="Arial" panose="020B0604020202020204" pitchFamily="34" charset="0"/>
              </a:rPr>
              <a:t>click Save to exit survey</a:t>
            </a:r>
            <a:r>
              <a:rPr lang="en-US" sz="2400" dirty="0">
                <a:ea typeface="Arial" panose="020B0604020202020204" pitchFamily="34" charset="0"/>
              </a:rPr>
              <a:t>. </a:t>
            </a:r>
            <a:endParaRPr lang="en-US" sz="2400" dirty="0"/>
          </a:p>
          <a:p>
            <a:pPr marL="796925" indent="-339725">
              <a:lnSpc>
                <a:spcPct val="110000"/>
              </a:lnSpc>
              <a:spcBef>
                <a:spcPts val="0"/>
              </a:spcBef>
              <a:spcAft>
                <a:spcPts val="600"/>
              </a:spcAft>
            </a:pPr>
            <a:r>
              <a:rPr lang="en-US" sz="2400" b="1" dirty="0">
                <a:ea typeface="Arial" panose="020B0604020202020204" pitchFamily="34" charset="0"/>
              </a:rPr>
              <a:t>If yes</a:t>
            </a:r>
            <a:r>
              <a:rPr lang="en-US" sz="2400" dirty="0">
                <a:ea typeface="Arial" panose="020B0604020202020204" pitchFamily="34" charset="0"/>
              </a:rPr>
              <a:t>, continue to Section IV.</a:t>
            </a:r>
            <a:endParaRPr lang="en-US" sz="2400" dirty="0"/>
          </a:p>
        </p:txBody>
      </p:sp>
      <p:pic>
        <p:nvPicPr>
          <p:cNvPr id="8" name="Content Placeholder 5" descr="screenshot of post-school survey page,  intro scipt and former student script"/>
          <p:cNvPicPr>
            <a:picLocks noGrp="1" noChangeAspect="1"/>
          </p:cNvPicPr>
          <p:nvPr>
            <p:ph sz="half" idx="2"/>
          </p:nvPr>
        </p:nvPicPr>
        <p:blipFill>
          <a:blip r:embed="rId3"/>
          <a:stretch>
            <a:fillRect/>
          </a:stretch>
        </p:blipFill>
        <p:spPr>
          <a:xfrm>
            <a:off x="0" y="1"/>
            <a:ext cx="12198212" cy="6858000"/>
          </a:xfrm>
          <a:prstGeom prst="rect">
            <a:avLst/>
          </a:prstGeom>
        </p:spPr>
      </p:pic>
      <p:sp>
        <p:nvSpPr>
          <p:cNvPr id="7" name="Right Arrow 6" descr="red arrow pointing to the former student script"/>
          <p:cNvSpPr/>
          <p:nvPr/>
        </p:nvSpPr>
        <p:spPr>
          <a:xfrm>
            <a:off x="416951" y="4321636"/>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41</a:t>
            </a:fld>
            <a:endParaRPr lang="en-US" dirty="0"/>
          </a:p>
        </p:txBody>
      </p:sp>
    </p:spTree>
    <p:extLst>
      <p:ext uri="{BB962C8B-B14F-4D97-AF65-F5344CB8AC3E}">
        <p14:creationId xmlns:p14="http://schemas.microsoft.com/office/powerpoint/2010/main" val="30825617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Comments</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r>
              <a:rPr lang="en-US" dirty="0">
                <a:solidFill>
                  <a:srgbClr val="0D0D0D"/>
                </a:solidFill>
                <a:ea typeface="Arial" panose="020B0604020202020204" pitchFamily="34" charset="0"/>
                <a:cs typeface="Times New Roman" panose="02020603050405020304" pitchFamily="18" charset="0"/>
              </a:rPr>
              <a:t>Use this text box to collect interesting or useful information that was not otherwise recorded in the survey fields.</a:t>
            </a:r>
          </a:p>
          <a:p>
            <a:pPr marL="0" indent="0">
              <a:lnSpc>
                <a:spcPct val="107000"/>
              </a:lnSpc>
              <a:spcBef>
                <a:spcPts val="0"/>
              </a:spcBef>
              <a:buNone/>
            </a:pPr>
            <a:r>
              <a:rPr lang="en-US" dirty="0">
                <a:solidFill>
                  <a:srgbClr val="393839"/>
                </a:solidFill>
                <a:ea typeface="Calibri" panose="020F0502020204030204" pitchFamily="34" charset="0"/>
              </a:rPr>
              <a:t>[textbox]</a:t>
            </a:r>
          </a:p>
        </p:txBody>
      </p:sp>
      <p:sp>
        <p:nvSpPr>
          <p:cNvPr id="17" name="Right Arrow 16" descr="red arrow pointing to VIII Additional Comments"/>
          <p:cNvSpPr/>
          <p:nvPr/>
        </p:nvSpPr>
        <p:spPr>
          <a:xfrm>
            <a:off x="416951" y="443962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p:cNvPicPr>
            <a:picLocks noGrp="1" noChangeAspect="1"/>
          </p:cNvPicPr>
          <p:nvPr>
            <p:ph sz="half" idx="2"/>
          </p:nvPr>
        </p:nvPicPr>
        <p:blipFill>
          <a:blip r:embed="rId3"/>
          <a:stretch>
            <a:fillRect/>
          </a:stretch>
        </p:blipFill>
        <p:spPr>
          <a:xfrm>
            <a:off x="0" y="-12180"/>
            <a:ext cx="12192000" cy="6870180"/>
          </a:xfrm>
          <a:prstGeom prst="rect">
            <a:avLst/>
          </a:prstGeom>
        </p:spPr>
      </p:pic>
      <p:sp>
        <p:nvSpPr>
          <p:cNvPr id="4" name="Slide Number Placeholder 3" hidden="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ADEE99-5B15-4B10-A3EB-5286E787B43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8414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Save Survey Screenshot</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endParaRPr lang="en-US" dirty="0">
              <a:solidFill>
                <a:srgbClr val="393839"/>
              </a:solidFill>
              <a:ea typeface="Calibri" panose="020F0502020204030204" pitchFamily="34" charset="0"/>
            </a:endParaRPr>
          </a:p>
        </p:txBody>
      </p:sp>
      <p:pic>
        <p:nvPicPr>
          <p:cNvPr id="7" name="Content Placeholder 6" descr="Screenshot of secction IX End of Survey. Save, Cancel, and Submit buttons at the bottom of the page. Submit button not active. "/>
          <p:cNvPicPr>
            <a:picLocks noGrp="1" noChangeAspect="1"/>
          </p:cNvPicPr>
          <p:nvPr>
            <p:ph sz="half" idx="2"/>
          </p:nvPr>
        </p:nvPicPr>
        <p:blipFill>
          <a:blip r:embed="rId3"/>
          <a:stretch>
            <a:fillRect/>
          </a:stretch>
        </p:blipFill>
        <p:spPr>
          <a:xfrm>
            <a:off x="0" y="0"/>
            <a:ext cx="12192000" cy="6858000"/>
          </a:xfrm>
          <a:prstGeom prst="rect">
            <a:avLst/>
          </a:prstGeom>
        </p:spPr>
      </p:pic>
      <p:sp>
        <p:nvSpPr>
          <p:cNvPr id="8" name="Right Arrow 7" descr="red arrow pointing to save button"/>
          <p:cNvSpPr/>
          <p:nvPr/>
        </p:nvSpPr>
        <p:spPr>
          <a:xfrm rot="16200000">
            <a:off x="1622651" y="5647863"/>
            <a:ext cx="513177"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ADEE99-5B15-4B10-A3EB-5286E787B43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1088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Script: Introduction (Parent/Family)</a:t>
            </a:r>
          </a:p>
        </p:txBody>
      </p:sp>
      <p:sp>
        <p:nvSpPr>
          <p:cNvPr id="3" name="Content Placeholder 2"/>
          <p:cNvSpPr>
            <a:spLocks noGrp="1"/>
          </p:cNvSpPr>
          <p:nvPr>
            <p:ph sz="half" idx="1"/>
          </p:nvPr>
        </p:nvSpPr>
        <p:spPr>
          <a:xfrm>
            <a:off x="828573" y="1662778"/>
            <a:ext cx="10755054" cy="4351338"/>
          </a:xfrm>
        </p:spPr>
        <p:txBody>
          <a:bodyPr>
            <a:normAutofit/>
          </a:bodyPr>
          <a:lstStyle/>
          <a:p>
            <a:pPr marL="0" indent="0">
              <a:lnSpc>
                <a:spcPct val="115000"/>
              </a:lnSpc>
              <a:spcBef>
                <a:spcPts val="0"/>
              </a:spcBef>
              <a:spcAft>
                <a:spcPts val="600"/>
              </a:spcAft>
              <a:buNone/>
            </a:pPr>
            <a:r>
              <a:rPr lang="en-US" sz="2400" b="1" dirty="0">
                <a:ea typeface="Arial" panose="020B0604020202020204" pitchFamily="34" charset="0"/>
              </a:rPr>
              <a:t>Intro</a:t>
            </a:r>
          </a:p>
          <a:p>
            <a:pPr marL="231775" marR="0" indent="0">
              <a:spcBef>
                <a:spcPts val="0"/>
              </a:spcBef>
              <a:spcAft>
                <a:spcPts val="1200"/>
              </a:spcAft>
              <a:buNone/>
            </a:pPr>
            <a:r>
              <a:rPr lang="en-US" sz="2400" dirty="0">
                <a:solidFill>
                  <a:srgbClr val="000000"/>
                </a:solidFill>
                <a:ea typeface="Calibri" panose="020F0502020204030204" pitchFamily="34" charset="0"/>
              </a:rPr>
              <a:t>“Hello, this is [interviewer name] from [high school/school district name] and we are conducting our yearly survey of former students. [If you are the teacher, give your name and a detail to jog the respondent’s memory.] </a:t>
            </a:r>
            <a:endParaRPr lang="en-US" sz="1200" dirty="0">
              <a:latin typeface="Times New Roman" panose="02020603050405020304" pitchFamily="18" charset="0"/>
              <a:ea typeface="Times New Roman" panose="02020603050405020304" pitchFamily="18" charset="0"/>
            </a:endParaRPr>
          </a:p>
          <a:p>
            <a:pPr marL="234950" indent="0">
              <a:spcBef>
                <a:spcPts val="0"/>
              </a:spcBef>
              <a:spcAft>
                <a:spcPts val="1200"/>
              </a:spcAft>
              <a:buNone/>
            </a:pPr>
            <a:r>
              <a:rPr lang="en-US" sz="2400" dirty="0">
                <a:ea typeface="Calibri" panose="020F0502020204030204" pitchFamily="34" charset="0"/>
              </a:rPr>
              <a:t>“We would like to ask [former student] about their current work and school activities. Is [former student] available?”</a:t>
            </a:r>
          </a:p>
          <a:p>
            <a:pPr marL="796925" indent="-339725">
              <a:spcBef>
                <a:spcPts val="0"/>
              </a:spcBef>
            </a:pPr>
            <a:r>
              <a:rPr lang="en-US" sz="2400" b="1" dirty="0">
                <a:ea typeface="Arial" panose="020B0604020202020204" pitchFamily="34" charset="0"/>
              </a:rPr>
              <a:t>If yes</a:t>
            </a:r>
            <a:r>
              <a:rPr lang="en-US" sz="2400" dirty="0">
                <a:ea typeface="Arial" panose="020B0604020202020204" pitchFamily="34" charset="0"/>
              </a:rPr>
              <a:t>, continue to Former Student script</a:t>
            </a:r>
            <a:endParaRPr lang="en-US" sz="2400" dirty="0"/>
          </a:p>
          <a:p>
            <a:pPr marL="796925" indent="-339725">
              <a:spcBef>
                <a:spcPts val="0"/>
              </a:spcBef>
            </a:pPr>
            <a:r>
              <a:rPr lang="en-US" sz="2400" b="1" dirty="0">
                <a:ea typeface="Arial" panose="020B0604020202020204" pitchFamily="34" charset="0"/>
              </a:rPr>
              <a:t>If no</a:t>
            </a:r>
            <a:r>
              <a:rPr lang="en-US" sz="2400" dirty="0">
                <a:ea typeface="Arial" panose="020B0604020202020204" pitchFamily="34" charset="0"/>
              </a:rPr>
              <a:t>, go to Parent/Family Member script</a:t>
            </a:r>
            <a:endParaRPr lang="en-US" sz="2400" dirty="0"/>
          </a:p>
        </p:txBody>
      </p:sp>
      <p:pic>
        <p:nvPicPr>
          <p:cNvPr id="8" name="Content Placeholder 5" descr="screenshot of post-school survey page,  intro scipt and former student script"/>
          <p:cNvPicPr>
            <a:picLocks noGrp="1" noChangeAspect="1"/>
          </p:cNvPicPr>
          <p:nvPr>
            <p:ph sz="half" idx="2"/>
          </p:nvPr>
        </p:nvPicPr>
        <p:blipFill>
          <a:blip r:embed="rId3"/>
          <a:stretch>
            <a:fillRect/>
          </a:stretch>
        </p:blipFill>
        <p:spPr>
          <a:xfrm>
            <a:off x="0" y="0"/>
            <a:ext cx="12192000" cy="6858000"/>
          </a:xfrm>
          <a:prstGeom prst="rect">
            <a:avLst/>
          </a:prstGeom>
        </p:spPr>
      </p:pic>
      <p:sp>
        <p:nvSpPr>
          <p:cNvPr id="20" name="Right Arrow 19" descr="red arrow pointing to the intro script"/>
          <p:cNvSpPr/>
          <p:nvPr/>
        </p:nvSpPr>
        <p:spPr>
          <a:xfrm>
            <a:off x="416950" y="171640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44</a:t>
            </a:fld>
            <a:endParaRPr lang="en-US" dirty="0"/>
          </a:p>
        </p:txBody>
      </p:sp>
    </p:spTree>
    <p:extLst>
      <p:ext uri="{BB962C8B-B14F-4D97-AF65-F5344CB8AC3E}">
        <p14:creationId xmlns:p14="http://schemas.microsoft.com/office/powerpoint/2010/main" val="2808694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Parent/Family Member Script [1 of 2]</a:t>
            </a:r>
          </a:p>
        </p:txBody>
      </p:sp>
      <p:sp>
        <p:nvSpPr>
          <p:cNvPr id="3" name="Content Placeholder 2"/>
          <p:cNvSpPr>
            <a:spLocks noGrp="1"/>
          </p:cNvSpPr>
          <p:nvPr>
            <p:ph sz="half" idx="1"/>
          </p:nvPr>
        </p:nvSpPr>
        <p:spPr>
          <a:xfrm>
            <a:off x="828574" y="1662778"/>
            <a:ext cx="10515600" cy="3985854"/>
          </a:xfrm>
          <a:effectLst>
            <a:glow rad="228600">
              <a:schemeClr val="accent5">
                <a:satMod val="175000"/>
                <a:alpha val="40000"/>
              </a:schemeClr>
            </a:glow>
          </a:effectLst>
        </p:spPr>
        <p:txBody>
          <a:bodyPr>
            <a:normAutofit/>
          </a:bodyPr>
          <a:lstStyle/>
          <a:p>
            <a:pPr marL="0" indent="0">
              <a:lnSpc>
                <a:spcPct val="110000"/>
              </a:lnSpc>
              <a:spcBef>
                <a:spcPts val="0"/>
              </a:spcBef>
              <a:buNone/>
            </a:pPr>
            <a:r>
              <a:rPr lang="en-US" sz="2400" b="1" dirty="0">
                <a:ea typeface="Arial" panose="020B0604020202020204" pitchFamily="34" charset="0"/>
                <a:cs typeface="Times New Roman" panose="02020603050405020304" pitchFamily="18" charset="0"/>
              </a:rPr>
              <a:t>Parent/Family Member Script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34950" indent="0">
              <a:lnSpc>
                <a:spcPct val="110000"/>
              </a:lnSpc>
              <a:spcBef>
                <a:spcPts val="0"/>
              </a:spcBef>
              <a:spcAft>
                <a:spcPts val="600"/>
              </a:spcAft>
              <a:buNone/>
            </a:pPr>
            <a:r>
              <a:rPr lang="en-US" sz="2400" dirty="0">
                <a:ea typeface="Arial" panose="020B0604020202020204" pitchFamily="34" charset="0"/>
                <a:cs typeface="Times New Roman" panose="02020603050405020304" pitchFamily="18" charset="0"/>
              </a:rPr>
              <a:t>“Do you feel you know enough about </a:t>
            </a:r>
            <a:r>
              <a:rPr lang="en-US" sz="2400" dirty="0">
                <a:ea typeface="Calibri" panose="020F0502020204030204" pitchFamily="34" charset="0"/>
                <a:cs typeface="Times New Roman" panose="02020603050405020304" pitchFamily="18" charset="0"/>
              </a:rPr>
              <a:t>[former student’s] </a:t>
            </a:r>
            <a:r>
              <a:rPr lang="en-US" sz="2400" dirty="0">
                <a:ea typeface="Arial" panose="020B0604020202020204" pitchFamily="34" charset="0"/>
                <a:cs typeface="Times New Roman" panose="02020603050405020304" pitchFamily="18" charset="0"/>
              </a:rPr>
              <a:t>current work and school activities and are you willing to answer a few questions?”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6925" indent="-339725">
              <a:lnSpc>
                <a:spcPct val="110000"/>
              </a:lnSpc>
              <a:spcBef>
                <a:spcPts val="0"/>
              </a:spcBef>
            </a:pPr>
            <a:r>
              <a:rPr lang="en-US" sz="2400" b="1" dirty="0">
                <a:ea typeface="Arial" panose="020B0604020202020204" pitchFamily="34" charset="0"/>
              </a:rPr>
              <a:t>If no</a:t>
            </a:r>
            <a:r>
              <a:rPr lang="en-US" sz="2400" dirty="0">
                <a:ea typeface="Arial" panose="020B0604020202020204" pitchFamily="34" charset="0"/>
              </a:rPr>
              <a:t>, say: “OK, thank you. Do you know how I can reach </a:t>
            </a:r>
            <a:r>
              <a:rPr lang="en-US" sz="2400" dirty="0"/>
              <a:t>[former student] </a:t>
            </a:r>
            <a:r>
              <a:rPr lang="en-US" sz="2400" dirty="0">
                <a:ea typeface="Arial" panose="020B0604020202020204" pitchFamily="34" charset="0"/>
              </a:rPr>
              <a:t>or someone who can answer these questions?” Make a note for yourself of when/how to follow up, then </a:t>
            </a:r>
            <a:r>
              <a:rPr lang="en-US" sz="2400" u="sng" dirty="0">
                <a:solidFill>
                  <a:srgbClr val="2E74B5"/>
                </a:solidFill>
                <a:ea typeface="Arial" panose="020B0604020202020204" pitchFamily="34" charset="0"/>
              </a:rPr>
              <a:t>click Save to exit survey</a:t>
            </a:r>
            <a:r>
              <a:rPr lang="en-US" sz="2400" dirty="0">
                <a:ea typeface="Arial" panose="020B0604020202020204" pitchFamily="34" charset="0"/>
              </a:rPr>
              <a:t>.</a:t>
            </a:r>
            <a:endParaRPr lang="en-US" sz="2400" dirty="0"/>
          </a:p>
          <a:p>
            <a:pPr marL="796925" indent="-339725">
              <a:lnSpc>
                <a:spcPct val="110000"/>
              </a:lnSpc>
              <a:spcBef>
                <a:spcPts val="0"/>
              </a:spcBef>
              <a:spcAft>
                <a:spcPts val="600"/>
              </a:spcAft>
            </a:pPr>
            <a:r>
              <a:rPr lang="en-US" sz="2400" b="1" dirty="0">
                <a:ea typeface="Arial" panose="020B0604020202020204" pitchFamily="34" charset="0"/>
              </a:rPr>
              <a:t>If yes</a:t>
            </a:r>
            <a:r>
              <a:rPr lang="en-US" sz="2400" dirty="0">
                <a:ea typeface="Arial" panose="020B0604020202020204" pitchFamily="34" charset="0"/>
              </a:rPr>
              <a:t>, continue below:</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Content Placeholder 8" descr="screenshot of post-school survey page, former student script and parent/family member script"/>
          <p:cNvPicPr>
            <a:picLocks noGrp="1" noChangeAspect="1"/>
          </p:cNvPicPr>
          <p:nvPr>
            <p:ph sz="half" idx="2"/>
          </p:nvPr>
        </p:nvPicPr>
        <p:blipFill>
          <a:blip r:embed="rId3"/>
          <a:stretch>
            <a:fillRect/>
          </a:stretch>
        </p:blipFill>
        <p:spPr>
          <a:xfrm>
            <a:off x="0" y="0"/>
            <a:ext cx="12192000" cy="6858000"/>
          </a:xfrm>
          <a:prstGeom prst="rect">
            <a:avLst/>
          </a:prstGeom>
        </p:spPr>
      </p:pic>
      <p:sp>
        <p:nvSpPr>
          <p:cNvPr id="10" name="Right Arrow 9" descr="red arrow pointing to the parent/family member script"/>
          <p:cNvSpPr/>
          <p:nvPr/>
        </p:nvSpPr>
        <p:spPr>
          <a:xfrm>
            <a:off x="416951" y="269931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45</a:t>
            </a:fld>
            <a:endParaRPr lang="en-US" dirty="0"/>
          </a:p>
        </p:txBody>
      </p:sp>
    </p:spTree>
    <p:extLst>
      <p:ext uri="{BB962C8B-B14F-4D97-AF65-F5344CB8AC3E}">
        <p14:creationId xmlns:p14="http://schemas.microsoft.com/office/powerpoint/2010/main" val="1356433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Parent/Family Member Script [2 of 3]</a:t>
            </a:r>
          </a:p>
        </p:txBody>
      </p:sp>
      <p:sp>
        <p:nvSpPr>
          <p:cNvPr id="3" name="Content Placeholder 2"/>
          <p:cNvSpPr>
            <a:spLocks noGrp="1"/>
          </p:cNvSpPr>
          <p:nvPr>
            <p:ph sz="half" idx="1"/>
          </p:nvPr>
        </p:nvSpPr>
        <p:spPr>
          <a:xfrm>
            <a:off x="828574" y="1662778"/>
            <a:ext cx="10515600" cy="3985854"/>
          </a:xfrm>
          <a:effectLst>
            <a:glow rad="228600">
              <a:schemeClr val="accent5">
                <a:satMod val="175000"/>
                <a:alpha val="40000"/>
              </a:schemeClr>
            </a:glow>
          </a:effectLst>
        </p:spPr>
        <p:txBody>
          <a:bodyPr>
            <a:normAutofit/>
          </a:bodyPr>
          <a:lstStyle/>
          <a:p>
            <a:pPr marL="0" indent="0">
              <a:lnSpc>
                <a:spcPct val="110000"/>
              </a:lnSpc>
              <a:spcBef>
                <a:spcPts val="0"/>
              </a:spcBef>
              <a:buNone/>
            </a:pPr>
            <a:r>
              <a:rPr lang="en-US" sz="2400" b="1" dirty="0">
                <a:ea typeface="Arial" panose="020B0604020202020204" pitchFamily="34" charset="0"/>
                <a:cs typeface="Times New Roman" panose="02020603050405020304" pitchFamily="18" charset="0"/>
              </a:rPr>
              <a:t>Parent/Family Member Script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34950" indent="0">
              <a:lnSpc>
                <a:spcPct val="110000"/>
              </a:lnSpc>
              <a:spcBef>
                <a:spcPts val="0"/>
              </a:spcBef>
              <a:spcAft>
                <a:spcPts val="600"/>
              </a:spcAft>
              <a:buNone/>
            </a:pPr>
            <a:r>
              <a:rPr lang="en-US" sz="2400" dirty="0">
                <a:ea typeface="Arial" panose="020B0604020202020204" pitchFamily="34" charset="0"/>
                <a:cs typeface="Times New Roman" panose="02020603050405020304" pitchFamily="18" charset="0"/>
              </a:rPr>
              <a:t>“Do you feel you know enough about </a:t>
            </a:r>
            <a:r>
              <a:rPr lang="en-US" sz="2400" dirty="0">
                <a:ea typeface="Calibri" panose="020F0502020204030204" pitchFamily="34" charset="0"/>
                <a:cs typeface="Times New Roman" panose="02020603050405020304" pitchFamily="18" charset="0"/>
              </a:rPr>
              <a:t>[former student’s] </a:t>
            </a:r>
            <a:r>
              <a:rPr lang="en-US" sz="2400" dirty="0">
                <a:ea typeface="Arial" panose="020B0604020202020204" pitchFamily="34" charset="0"/>
                <a:cs typeface="Times New Roman" panose="02020603050405020304" pitchFamily="18" charset="0"/>
              </a:rPr>
              <a:t>current work and school activities and are you willing to answer a few questions?”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6925" indent="-339725">
              <a:lnSpc>
                <a:spcPct val="110000"/>
              </a:lnSpc>
              <a:spcBef>
                <a:spcPts val="0"/>
              </a:spcBef>
            </a:pPr>
            <a:r>
              <a:rPr lang="en-US" sz="2400" b="1" dirty="0">
                <a:ea typeface="Arial" panose="020B0604020202020204" pitchFamily="34" charset="0"/>
              </a:rPr>
              <a:t>If no</a:t>
            </a:r>
            <a:r>
              <a:rPr lang="en-US" sz="2400" dirty="0">
                <a:ea typeface="Arial" panose="020B0604020202020204" pitchFamily="34" charset="0"/>
              </a:rPr>
              <a:t>, say: “OK, thank you. Do you know how I can reach </a:t>
            </a:r>
            <a:r>
              <a:rPr lang="en-US" sz="2400" dirty="0"/>
              <a:t>[former student] </a:t>
            </a:r>
            <a:r>
              <a:rPr lang="en-US" sz="2400" dirty="0">
                <a:ea typeface="Arial" panose="020B0604020202020204" pitchFamily="34" charset="0"/>
              </a:rPr>
              <a:t>or someone who can answer these questions?” Make a note for yourself of when/how to follow up, then </a:t>
            </a:r>
            <a:r>
              <a:rPr lang="en-US" sz="2400" u="sng" dirty="0">
                <a:solidFill>
                  <a:srgbClr val="2E74B5"/>
                </a:solidFill>
                <a:ea typeface="Arial" panose="020B0604020202020204" pitchFamily="34" charset="0"/>
              </a:rPr>
              <a:t>click Save to exit survey</a:t>
            </a:r>
            <a:r>
              <a:rPr lang="en-US" sz="2400" dirty="0">
                <a:ea typeface="Arial" panose="020B0604020202020204" pitchFamily="34" charset="0"/>
              </a:rPr>
              <a:t>.</a:t>
            </a:r>
            <a:endParaRPr lang="en-US" sz="2400" dirty="0"/>
          </a:p>
          <a:p>
            <a:pPr marL="796925" indent="-339725">
              <a:lnSpc>
                <a:spcPct val="110000"/>
              </a:lnSpc>
              <a:spcBef>
                <a:spcPts val="0"/>
              </a:spcBef>
              <a:spcAft>
                <a:spcPts val="600"/>
              </a:spcAft>
            </a:pPr>
            <a:r>
              <a:rPr lang="en-US" sz="2400" b="1" dirty="0">
                <a:ea typeface="Arial" panose="020B0604020202020204" pitchFamily="34" charset="0"/>
              </a:rPr>
              <a:t>If yes</a:t>
            </a:r>
            <a:r>
              <a:rPr lang="en-US" sz="2400" dirty="0">
                <a:ea typeface="Arial" panose="020B0604020202020204" pitchFamily="34" charset="0"/>
              </a:rPr>
              <a:t>, continue below:</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Content Placeholder 8" descr="screenshot of post-school survey page, former student script and parent/family member script"/>
          <p:cNvPicPr>
            <a:picLocks noGrp="1" noChangeAspect="1"/>
          </p:cNvPicPr>
          <p:nvPr>
            <p:ph sz="half" idx="2"/>
          </p:nvPr>
        </p:nvPicPr>
        <p:blipFill>
          <a:blip r:embed="rId3"/>
          <a:stretch>
            <a:fillRect/>
          </a:stretch>
        </p:blipFill>
        <p:spPr>
          <a:xfrm>
            <a:off x="0" y="0"/>
            <a:ext cx="12192000" cy="6858000"/>
          </a:xfrm>
          <a:prstGeom prst="rect">
            <a:avLst/>
          </a:prstGeom>
        </p:spPr>
      </p:pic>
      <p:sp>
        <p:nvSpPr>
          <p:cNvPr id="10" name="Right Arrow 9" descr="red arrow pointing to &quot;If no,&quot; under the parent/family script"/>
          <p:cNvSpPr/>
          <p:nvPr/>
        </p:nvSpPr>
        <p:spPr>
          <a:xfrm>
            <a:off x="416951" y="3655705"/>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46</a:t>
            </a:fld>
            <a:endParaRPr lang="en-US" dirty="0"/>
          </a:p>
        </p:txBody>
      </p:sp>
    </p:spTree>
    <p:extLst>
      <p:ext uri="{BB962C8B-B14F-4D97-AF65-F5344CB8AC3E}">
        <p14:creationId xmlns:p14="http://schemas.microsoft.com/office/powerpoint/2010/main" val="513847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Parent/Family Member Script [3 of 3]</a:t>
            </a:r>
          </a:p>
        </p:txBody>
      </p:sp>
      <p:sp>
        <p:nvSpPr>
          <p:cNvPr id="3" name="Content Placeholder 2"/>
          <p:cNvSpPr>
            <a:spLocks noGrp="1"/>
          </p:cNvSpPr>
          <p:nvPr>
            <p:ph sz="half" idx="1"/>
          </p:nvPr>
        </p:nvSpPr>
        <p:spPr>
          <a:xfrm>
            <a:off x="828574" y="1662778"/>
            <a:ext cx="10515600" cy="4169441"/>
          </a:xfrm>
          <a:effectLst>
            <a:glow rad="228600">
              <a:schemeClr val="accent5">
                <a:satMod val="175000"/>
                <a:alpha val="40000"/>
              </a:schemeClr>
            </a:glow>
          </a:effectLst>
        </p:spPr>
        <p:txBody>
          <a:bodyPr>
            <a:normAutofit/>
          </a:bodyPr>
          <a:lstStyle/>
          <a:p>
            <a:pPr marL="234950" indent="0">
              <a:lnSpc>
                <a:spcPct val="110000"/>
              </a:lnSpc>
              <a:spcBef>
                <a:spcPts val="0"/>
              </a:spcBef>
              <a:spcAft>
                <a:spcPts val="600"/>
              </a:spcAft>
              <a:buNone/>
            </a:pPr>
            <a:r>
              <a:rPr lang="en-US" sz="2400" dirty="0">
                <a:ea typeface="Arial" panose="020B0604020202020204" pitchFamily="34" charset="0"/>
                <a:cs typeface="Times New Roman" panose="02020603050405020304" pitchFamily="18" charset="0"/>
              </a:rPr>
              <a:t>“Great, the survey should only take five or ten minutes. Your answers will be used to help the school district better plan classes and activities for future students. Is now a good time?”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6925" indent="-339725">
              <a:lnSpc>
                <a:spcPct val="110000"/>
              </a:lnSpc>
              <a:spcBef>
                <a:spcPts val="0"/>
              </a:spcBef>
            </a:pPr>
            <a:r>
              <a:rPr lang="en-US" sz="2400" b="1" dirty="0">
                <a:ea typeface="Arial" panose="020B0604020202020204" pitchFamily="34" charset="0"/>
              </a:rPr>
              <a:t>If no</a:t>
            </a:r>
            <a:r>
              <a:rPr lang="en-US" sz="2400" dirty="0">
                <a:ea typeface="Arial" panose="020B0604020202020204" pitchFamily="34" charset="0"/>
              </a:rPr>
              <a:t>, ask “when we be a good time for me to call you back?” Make a note for yourself of when/how to follow up, then</a:t>
            </a:r>
            <a:r>
              <a:rPr lang="en-US" sz="2400" b="1" dirty="0">
                <a:ea typeface="Arial" panose="020B0604020202020204" pitchFamily="34" charset="0"/>
              </a:rPr>
              <a:t> </a:t>
            </a:r>
            <a:r>
              <a:rPr lang="en-US" sz="2400" u="sng" dirty="0">
                <a:solidFill>
                  <a:srgbClr val="2E74B5"/>
                </a:solidFill>
                <a:ea typeface="Arial" panose="020B0604020202020204" pitchFamily="34" charset="0"/>
              </a:rPr>
              <a:t>click Save to exit survey</a:t>
            </a:r>
            <a:r>
              <a:rPr lang="en-US" sz="2400" dirty="0">
                <a:ea typeface="Arial" panose="020B0604020202020204" pitchFamily="34" charset="0"/>
              </a:rPr>
              <a:t>. </a:t>
            </a:r>
            <a:endParaRPr lang="en-US" sz="2400" dirty="0"/>
          </a:p>
          <a:p>
            <a:pPr marL="796925" indent="-339725">
              <a:lnSpc>
                <a:spcPct val="110000"/>
              </a:lnSpc>
              <a:spcBef>
                <a:spcPts val="0"/>
              </a:spcBef>
            </a:pPr>
            <a:r>
              <a:rPr lang="en-US" sz="2400" b="1" dirty="0">
                <a:ea typeface="Arial" panose="020B0604020202020204" pitchFamily="34" charset="0"/>
              </a:rPr>
              <a:t>If yes</a:t>
            </a:r>
            <a:r>
              <a:rPr lang="en-US" sz="2400" dirty="0">
                <a:ea typeface="Arial" panose="020B0604020202020204" pitchFamily="34" charset="0"/>
              </a:rPr>
              <a:t>, continue to Section IV.</a:t>
            </a:r>
            <a:endParaRPr lang="en-US" dirty="0"/>
          </a:p>
        </p:txBody>
      </p:sp>
      <p:pic>
        <p:nvPicPr>
          <p:cNvPr id="6" name="Content Placeholder 8" descr="screenshot of post-school survey page, former student script and parent/family member script"/>
          <p:cNvPicPr>
            <a:picLocks noGrp="1" noChangeAspect="1"/>
          </p:cNvPicPr>
          <p:nvPr>
            <p:ph sz="half" idx="2"/>
          </p:nvPr>
        </p:nvPicPr>
        <p:blipFill>
          <a:blip r:embed="rId3"/>
          <a:stretch>
            <a:fillRect/>
          </a:stretch>
        </p:blipFill>
        <p:spPr>
          <a:xfrm>
            <a:off x="0" y="0"/>
            <a:ext cx="12192000" cy="6858000"/>
          </a:xfrm>
          <a:prstGeom prst="rect">
            <a:avLst/>
          </a:prstGeom>
        </p:spPr>
      </p:pic>
      <p:sp>
        <p:nvSpPr>
          <p:cNvPr id="7" name="Right Arrow 6" descr="red arrow pointing to &quot;If yes,&quot; under the parent/family script"/>
          <p:cNvSpPr/>
          <p:nvPr/>
        </p:nvSpPr>
        <p:spPr>
          <a:xfrm>
            <a:off x="416951" y="443962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47</a:t>
            </a:fld>
            <a:endParaRPr lang="en-US" dirty="0"/>
          </a:p>
        </p:txBody>
      </p:sp>
    </p:spTree>
    <p:extLst>
      <p:ext uri="{BB962C8B-B14F-4D97-AF65-F5344CB8AC3E}">
        <p14:creationId xmlns:p14="http://schemas.microsoft.com/office/powerpoint/2010/main" val="171131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IV. Survey Respondent Information</a:t>
            </a:r>
          </a:p>
        </p:txBody>
      </p:sp>
      <p:sp>
        <p:nvSpPr>
          <p:cNvPr id="3" name="Text Placeholder 2"/>
          <p:cNvSpPr>
            <a:spLocks noGrp="1"/>
          </p:cNvSpPr>
          <p:nvPr>
            <p:ph type="body" idx="1"/>
          </p:nvPr>
        </p:nvSpPr>
        <p:spPr/>
        <p:txBody>
          <a:bodyPr>
            <a:normAutofit fontScale="92500" lnSpcReduction="20000"/>
          </a:bodyPr>
          <a:lstStyle/>
          <a:p>
            <a:pPr marL="342900" indent="-342900">
              <a:lnSpc>
                <a:spcPct val="120000"/>
              </a:lnSpc>
              <a:spcBef>
                <a:spcPts val="0"/>
              </a:spcBef>
              <a:buFont typeface="Arial" panose="020B0604020202020204" pitchFamily="34" charset="0"/>
              <a:buChar char="•"/>
            </a:pPr>
            <a:r>
              <a:rPr lang="en-US" dirty="0" smtClean="0"/>
              <a:t>Respondent is ready</a:t>
            </a:r>
          </a:p>
          <a:p>
            <a:pPr marL="342900" indent="-342900">
              <a:lnSpc>
                <a:spcPct val="120000"/>
              </a:lnSpc>
              <a:spcBef>
                <a:spcPts val="0"/>
              </a:spcBef>
              <a:buFont typeface="Arial" panose="020B0604020202020204" pitchFamily="34" charset="0"/>
              <a:buChar char="•"/>
            </a:pPr>
            <a:r>
              <a:rPr lang="en-US" dirty="0" smtClean="0"/>
              <a:t>Respondent declined</a:t>
            </a:r>
          </a:p>
          <a:p>
            <a:pPr marL="342900" indent="-342900">
              <a:lnSpc>
                <a:spcPct val="120000"/>
              </a:lnSpc>
              <a:spcBef>
                <a:spcPts val="0"/>
              </a:spcBef>
              <a:buFont typeface="Arial" panose="020B0604020202020204" pitchFamily="34" charset="0"/>
              <a:buChar char="•"/>
            </a:pPr>
            <a:r>
              <a:rPr lang="en-US" dirty="0" smtClean="0"/>
              <a:t>Three unsuccessful contact attempts</a:t>
            </a:r>
          </a:p>
          <a:p>
            <a:pPr marL="342900" indent="-342900">
              <a:lnSpc>
                <a:spcPct val="120000"/>
              </a:lnSpc>
              <a:spcBef>
                <a:spcPts val="0"/>
              </a:spcBef>
              <a:buFont typeface="Arial" panose="020B0604020202020204" pitchFamily="34" charset="0"/>
              <a:buChar char="•"/>
            </a:pPr>
            <a:r>
              <a:rPr lang="en-US" dirty="0" smtClean="0"/>
              <a:t>Former student is deceased</a:t>
            </a:r>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48</a:t>
            </a:fld>
            <a:endParaRPr lang="en-US" dirty="0"/>
          </a:p>
        </p:txBody>
      </p:sp>
    </p:spTree>
    <p:extLst>
      <p:ext uri="{BB962C8B-B14F-4D97-AF65-F5344CB8AC3E}">
        <p14:creationId xmlns:p14="http://schemas.microsoft.com/office/powerpoint/2010/main" val="20639816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Begin the Survey</a:t>
            </a:r>
          </a:p>
        </p:txBody>
      </p:sp>
      <p:sp>
        <p:nvSpPr>
          <p:cNvPr id="3" name="Content Placeholder 2"/>
          <p:cNvSpPr>
            <a:spLocks noGrp="1"/>
          </p:cNvSpPr>
          <p:nvPr>
            <p:ph sz="half" idx="1"/>
          </p:nvPr>
        </p:nvSpPr>
        <p:spPr>
          <a:xfrm>
            <a:off x="828574" y="1662778"/>
            <a:ext cx="10515600" cy="4169441"/>
          </a:xfrm>
          <a:noFill/>
        </p:spPr>
        <p:txBody>
          <a:bodyPr>
            <a:normAutofit fontScale="92500" lnSpcReduction="20000"/>
          </a:bodyPr>
          <a:lstStyle/>
          <a:p>
            <a:pPr marL="0" indent="0">
              <a:lnSpc>
                <a:spcPct val="107000"/>
              </a:lnSpc>
              <a:spcBef>
                <a:spcPts val="0"/>
              </a:spcBef>
              <a:buNone/>
            </a:pPr>
            <a:r>
              <a:rPr lang="en-US" sz="2400" dirty="0">
                <a:solidFill>
                  <a:srgbClr val="0D0D0D"/>
                </a:solidFill>
                <a:ea typeface="Arial" panose="020B0604020202020204" pitchFamily="34" charset="0"/>
                <a:cs typeface="Times New Roman" panose="02020603050405020304" pitchFamily="18" charset="0"/>
              </a:rPr>
              <a:t>For Question 14</a:t>
            </a:r>
          </a:p>
          <a:p>
            <a:pPr>
              <a:lnSpc>
                <a:spcPct val="107000"/>
              </a:lnSpc>
              <a:spcBef>
                <a:spcPts val="0"/>
              </a:spcBef>
            </a:pPr>
            <a:r>
              <a:rPr lang="en-US" sz="2400" dirty="0">
                <a:solidFill>
                  <a:srgbClr val="0D0D0D"/>
                </a:solidFill>
                <a:ea typeface="Arial" panose="020B0604020202020204" pitchFamily="34" charset="0"/>
                <a:cs typeface="Times New Roman" panose="02020603050405020304" pitchFamily="18" charset="0"/>
              </a:rPr>
              <a:t>Answer Yes if you are ready to begin the survey.</a:t>
            </a:r>
          </a:p>
          <a:p>
            <a:pPr>
              <a:lnSpc>
                <a:spcPct val="107000"/>
              </a:lnSpc>
              <a:spcBef>
                <a:spcPts val="0"/>
              </a:spcBef>
            </a:pPr>
            <a:r>
              <a:rPr lang="en-US" sz="2400" dirty="0">
                <a:solidFill>
                  <a:srgbClr val="0D0D0D"/>
                </a:solidFill>
                <a:ea typeface="Arial" panose="020B0604020202020204" pitchFamily="34" charset="0"/>
                <a:cs typeface="Times New Roman" panose="02020603050405020304" pitchFamily="18" charset="0"/>
              </a:rPr>
              <a:t>Answer No if</a:t>
            </a:r>
          </a:p>
          <a:p>
            <a:pPr lvl="1">
              <a:lnSpc>
                <a:spcPct val="107000"/>
              </a:lnSpc>
              <a:spcBef>
                <a:spcPts val="0"/>
              </a:spcBef>
              <a:buFont typeface="Courier New" panose="02070309020205020404" pitchFamily="49" charset="0"/>
              <a:buChar char="o"/>
            </a:pPr>
            <a:r>
              <a:rPr lang="en-US" sz="2400" dirty="0">
                <a:solidFill>
                  <a:srgbClr val="0D0D0D"/>
                </a:solidFill>
              </a:rPr>
              <a:t>the former student has declined to participate in the survey </a:t>
            </a:r>
          </a:p>
          <a:p>
            <a:pPr lvl="1">
              <a:lnSpc>
                <a:spcPct val="107000"/>
              </a:lnSpc>
              <a:spcBef>
                <a:spcPts val="0"/>
              </a:spcBef>
              <a:buFont typeface="Courier New" panose="02070309020205020404" pitchFamily="49" charset="0"/>
              <a:buChar char="o"/>
            </a:pPr>
            <a:r>
              <a:rPr lang="en-US" sz="2400" dirty="0">
                <a:solidFill>
                  <a:srgbClr val="0D0D0D"/>
                </a:solidFill>
                <a:ea typeface="Arial" panose="020B0604020202020204" pitchFamily="34" charset="0"/>
              </a:rPr>
              <a:t>the former student is deceased</a:t>
            </a:r>
          </a:p>
          <a:p>
            <a:pPr lvl="1">
              <a:lnSpc>
                <a:spcPct val="107000"/>
              </a:lnSpc>
              <a:spcBef>
                <a:spcPts val="0"/>
              </a:spcBef>
              <a:buFont typeface="Courier New" panose="02070309020205020404" pitchFamily="49" charset="0"/>
              <a:buChar char="o"/>
            </a:pPr>
            <a:r>
              <a:rPr lang="en-US" sz="2400" dirty="0">
                <a:solidFill>
                  <a:srgbClr val="0D0D0D"/>
                </a:solidFill>
                <a:ea typeface="Arial" panose="020B0604020202020204" pitchFamily="34" charset="0"/>
              </a:rPr>
              <a:t>you have made at least three unsuccessful contact attempts and do not plan to make any more. </a:t>
            </a:r>
          </a:p>
          <a:p>
            <a:pPr>
              <a:spcBef>
                <a:spcPts val="0"/>
              </a:spcBef>
            </a:pPr>
            <a:r>
              <a:rPr lang="en-US" sz="2400" dirty="0">
                <a:solidFill>
                  <a:srgbClr val="0D0D0D"/>
                </a:solidFill>
              </a:rPr>
              <a:t>Do not answer the question if</a:t>
            </a:r>
            <a:r>
              <a:rPr lang="en-US" sz="2400" dirty="0">
                <a:solidFill>
                  <a:srgbClr val="0D0D0D"/>
                </a:solidFill>
                <a:ea typeface="Arial" panose="020B0604020202020204" pitchFamily="34" charset="0"/>
              </a:rPr>
              <a:t> you plan to make another contact attempt. Instead, </a:t>
            </a:r>
            <a:r>
              <a:rPr lang="en-US" sz="2400" u="sng" dirty="0">
                <a:solidFill>
                  <a:srgbClr val="2E74B5"/>
                </a:solidFill>
                <a:ea typeface="Arial" panose="020B0604020202020204" pitchFamily="34" charset="0"/>
              </a:rPr>
              <a:t>click Save to exit survey</a:t>
            </a:r>
            <a:r>
              <a:rPr lang="en-US" sz="2400" dirty="0">
                <a:solidFill>
                  <a:srgbClr val="0D0D0D"/>
                </a:solidFill>
                <a:ea typeface="Arial" panose="020B0604020202020204" pitchFamily="34" charset="0"/>
              </a:rPr>
              <a:t>.</a:t>
            </a:r>
          </a:p>
          <a:p>
            <a:pPr marL="0" indent="0">
              <a:lnSpc>
                <a:spcPct val="115000"/>
              </a:lnSpc>
              <a:spcBef>
                <a:spcPts val="1200"/>
              </a:spcBef>
              <a:buNone/>
            </a:pPr>
            <a:r>
              <a:rPr lang="en-US" sz="2400" b="1" dirty="0">
                <a:solidFill>
                  <a:srgbClr val="002060"/>
                </a:solidFill>
                <a:ea typeface="Arial" panose="020B0604020202020204" pitchFamily="34" charset="0"/>
              </a:rPr>
              <a:t>14. Is someone on the phone who is willing to answer the survey questions?</a:t>
            </a:r>
            <a:endParaRPr lang="en-US" sz="2400" dirty="0">
              <a:ea typeface="Calibri" panose="020F0502020204030204" pitchFamily="34" charset="0"/>
            </a:endParaRPr>
          </a:p>
          <a:p>
            <a:pPr marL="796925" lvl="0" indent="-339725">
              <a:lnSpc>
                <a:spcPct val="115000"/>
              </a:lnSpc>
              <a:spcBef>
                <a:spcPts val="0"/>
              </a:spcBef>
              <a:buFont typeface="Courier New" panose="02070309020205020404" pitchFamily="49" charset="0"/>
              <a:buChar char="o"/>
            </a:pPr>
            <a:r>
              <a:rPr lang="en-US" sz="2400" dirty="0">
                <a:ea typeface="Arial" panose="020B0604020202020204" pitchFamily="34" charset="0"/>
              </a:rPr>
              <a:t>Yes </a:t>
            </a:r>
            <a:endParaRPr lang="en-US" sz="2400" dirty="0"/>
          </a:p>
          <a:p>
            <a:pPr marL="796925" lvl="0" indent="-339725">
              <a:lnSpc>
                <a:spcPct val="115000"/>
              </a:lnSpc>
              <a:spcBef>
                <a:spcPts val="0"/>
              </a:spcBef>
              <a:buFont typeface="Courier New" panose="02070309020205020404" pitchFamily="49" charset="0"/>
              <a:buChar char="o"/>
            </a:pPr>
            <a:r>
              <a:rPr lang="en-US" sz="2400" dirty="0">
                <a:ea typeface="Arial" panose="020B0604020202020204" pitchFamily="34" charset="0"/>
              </a:rPr>
              <a:t>No (By selecting No, the former student will be counted as a non-responder.)</a:t>
            </a:r>
            <a:endParaRPr lang="en-US" sz="2400" dirty="0"/>
          </a:p>
        </p:txBody>
      </p:sp>
      <p:pic>
        <p:nvPicPr>
          <p:cNvPr id="12" name="Content Placeholder 11" descr="screenshot of section IV, question 14"/>
          <p:cNvPicPr>
            <a:picLocks noGrp="1" noChangeAspect="1"/>
          </p:cNvPicPr>
          <p:nvPr>
            <p:ph sz="half" idx="2"/>
          </p:nvPr>
        </p:nvPicPr>
        <p:blipFill>
          <a:blip r:embed="rId3"/>
          <a:stretch>
            <a:fillRect/>
          </a:stretch>
        </p:blipFill>
        <p:spPr>
          <a:xfrm>
            <a:off x="0" y="0"/>
            <a:ext cx="12253996" cy="6858000"/>
          </a:xfrm>
          <a:prstGeom prst="rect">
            <a:avLst/>
          </a:prstGeom>
        </p:spPr>
      </p:pic>
      <p:sp>
        <p:nvSpPr>
          <p:cNvPr id="8" name="Right Arrow 7" descr="red arrow pointing to question 14"/>
          <p:cNvSpPr/>
          <p:nvPr/>
        </p:nvSpPr>
        <p:spPr>
          <a:xfrm>
            <a:off x="416951" y="3339326"/>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49</a:t>
            </a:fld>
            <a:endParaRPr lang="en-US" dirty="0"/>
          </a:p>
        </p:txBody>
      </p:sp>
    </p:spTree>
    <p:extLst>
      <p:ext uri="{BB962C8B-B14F-4D97-AF65-F5344CB8AC3E}">
        <p14:creationId xmlns:p14="http://schemas.microsoft.com/office/powerpoint/2010/main" val="30618474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No: Select Best Reason</a:t>
            </a:r>
          </a:p>
        </p:txBody>
      </p:sp>
      <p:sp>
        <p:nvSpPr>
          <p:cNvPr id="3" name="Content Placeholder 2"/>
          <p:cNvSpPr>
            <a:spLocks noGrp="1"/>
          </p:cNvSpPr>
          <p:nvPr>
            <p:ph sz="half" idx="1"/>
          </p:nvPr>
        </p:nvSpPr>
        <p:spPr>
          <a:xfrm>
            <a:off x="828574" y="1662778"/>
            <a:ext cx="10515600" cy="4059596"/>
          </a:xfrm>
        </p:spPr>
        <p:txBody>
          <a:bodyPr>
            <a:normAutofit/>
          </a:bodyPr>
          <a:lstStyle/>
          <a:p>
            <a:pPr marL="91440" indent="0">
              <a:lnSpc>
                <a:spcPct val="115000"/>
              </a:lnSpc>
              <a:spcBef>
                <a:spcPts val="1200"/>
              </a:spcBef>
              <a:buNone/>
            </a:pPr>
            <a:r>
              <a:rPr lang="en-US" sz="2400" b="1" dirty="0">
                <a:solidFill>
                  <a:srgbClr val="002060"/>
                </a:solidFill>
                <a:ea typeface="Arial" panose="020B0604020202020204" pitchFamily="34" charset="0"/>
                <a:cs typeface="Times New Roman" panose="02020603050405020304" pitchFamily="18" charset="0"/>
              </a:rPr>
              <a:t>14a. Select the best reason: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15000"/>
              </a:lnSpc>
              <a:spcBef>
                <a:spcPts val="0"/>
              </a:spcBef>
              <a:buFont typeface="Courier New" panose="02070309020205020404" pitchFamily="49" charset="0"/>
              <a:buChar char="o"/>
            </a:pPr>
            <a:r>
              <a:rPr lang="en-US" sz="2400" dirty="0"/>
              <a:t>Poor or no contact information</a:t>
            </a:r>
          </a:p>
          <a:p>
            <a:pPr marL="796925" lvl="0" indent="-339725">
              <a:lnSpc>
                <a:spcPct val="115000"/>
              </a:lnSpc>
              <a:spcBef>
                <a:spcPts val="0"/>
              </a:spcBef>
              <a:buFont typeface="Courier New" panose="02070309020205020404" pitchFamily="49" charset="0"/>
              <a:buChar char="o"/>
            </a:pPr>
            <a:r>
              <a:rPr lang="en-US" sz="2400" dirty="0"/>
              <a:t>Unable to reach former student OR family after three attempts</a:t>
            </a:r>
          </a:p>
          <a:p>
            <a:pPr marL="796925" lvl="0" indent="-339725">
              <a:lnSpc>
                <a:spcPct val="115000"/>
              </a:lnSpc>
              <a:spcBef>
                <a:spcPts val="0"/>
              </a:spcBef>
              <a:buFont typeface="Courier New" panose="02070309020205020404" pitchFamily="49" charset="0"/>
              <a:buChar char="o"/>
            </a:pPr>
            <a:r>
              <a:rPr lang="en-US" sz="2400" dirty="0"/>
              <a:t>Former student declined to be interviewed</a:t>
            </a:r>
          </a:p>
          <a:p>
            <a:pPr marL="796925" lvl="0" indent="-339725">
              <a:lnSpc>
                <a:spcPct val="115000"/>
              </a:lnSpc>
              <a:spcBef>
                <a:spcPts val="0"/>
              </a:spcBef>
              <a:buFont typeface="Courier New" panose="02070309020205020404" pitchFamily="49" charset="0"/>
              <a:buChar char="o"/>
            </a:pPr>
            <a:r>
              <a:rPr lang="en-US" sz="2400" dirty="0"/>
              <a:t>Family member declined to be interviewed</a:t>
            </a:r>
          </a:p>
          <a:p>
            <a:pPr marL="796925" lvl="0" indent="-339725">
              <a:lnSpc>
                <a:spcPct val="115000"/>
              </a:lnSpc>
              <a:spcBef>
                <a:spcPts val="0"/>
              </a:spcBef>
              <a:buFont typeface="Courier New" panose="02070309020205020404" pitchFamily="49" charset="0"/>
              <a:buChar char="o"/>
            </a:pPr>
            <a:r>
              <a:rPr lang="en-US" sz="2400" dirty="0"/>
              <a:t>Former student is deceased</a:t>
            </a:r>
          </a:p>
          <a:p>
            <a:pPr marL="796925" lvl="0" indent="-339725">
              <a:lnSpc>
                <a:spcPct val="115000"/>
              </a:lnSpc>
              <a:spcBef>
                <a:spcPts val="0"/>
              </a:spcBef>
              <a:buFont typeface="Courier New" panose="02070309020205020404" pitchFamily="49" charset="0"/>
              <a:buChar char="o"/>
            </a:pPr>
            <a:r>
              <a:rPr lang="en-US" sz="2400" dirty="0"/>
              <a:t>Other</a:t>
            </a:r>
          </a:p>
        </p:txBody>
      </p:sp>
      <p:pic>
        <p:nvPicPr>
          <p:cNvPr id="6" name="Content Placeholder 5" descr="screenshot of questions 14 and 14a. &quot;No&quot; is selected for 14"/>
          <p:cNvPicPr>
            <a:picLocks noGrp="1" noChangeAspect="1"/>
          </p:cNvPicPr>
          <p:nvPr>
            <p:ph sz="half" idx="2"/>
          </p:nvPr>
        </p:nvPicPr>
        <p:blipFill>
          <a:blip r:embed="rId3"/>
          <a:stretch>
            <a:fillRect/>
          </a:stretch>
        </p:blipFill>
        <p:spPr>
          <a:xfrm>
            <a:off x="-1" y="-21845"/>
            <a:ext cx="12336767" cy="6879845"/>
          </a:xfrm>
          <a:prstGeom prst="rect">
            <a:avLst/>
          </a:prstGeom>
        </p:spPr>
      </p:pic>
      <p:sp>
        <p:nvSpPr>
          <p:cNvPr id="8" name="Right Arrow 7" descr="red arrow pointing to 14a"/>
          <p:cNvSpPr/>
          <p:nvPr/>
        </p:nvSpPr>
        <p:spPr>
          <a:xfrm>
            <a:off x="416951" y="181056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50</a:t>
            </a:fld>
            <a:endParaRPr lang="en-US" dirty="0"/>
          </a:p>
        </p:txBody>
      </p:sp>
    </p:spTree>
    <p:extLst>
      <p:ext uri="{BB962C8B-B14F-4D97-AF65-F5344CB8AC3E}">
        <p14:creationId xmlns:p14="http://schemas.microsoft.com/office/powerpoint/2010/main" val="2175361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 Survey Screenshot</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endParaRPr lang="en-US" dirty="0">
              <a:solidFill>
                <a:srgbClr val="393839"/>
              </a:solidFill>
              <a:ea typeface="Calibri" panose="020F0502020204030204" pitchFamily="34" charset="0"/>
            </a:endParaRPr>
          </a:p>
        </p:txBody>
      </p:sp>
      <p:pic>
        <p:nvPicPr>
          <p:cNvPr id="6" name="Content Placeholder 5" descr="Screenshot of secction IX End of Survey. Save, Cancel, and Submit buttons at the bottom of the page."/>
          <p:cNvPicPr>
            <a:picLocks noGrp="1" noChangeAspect="1"/>
          </p:cNvPicPr>
          <p:nvPr>
            <p:ph sz="half" idx="2"/>
          </p:nvPr>
        </p:nvPicPr>
        <p:blipFill>
          <a:blip r:embed="rId3"/>
          <a:stretch>
            <a:fillRect/>
          </a:stretch>
        </p:blipFill>
        <p:spPr>
          <a:xfrm>
            <a:off x="0" y="0"/>
            <a:ext cx="12192000" cy="6858000"/>
          </a:xfrm>
          <a:prstGeom prst="rect">
            <a:avLst/>
          </a:prstGeom>
        </p:spPr>
      </p:pic>
      <p:sp>
        <p:nvSpPr>
          <p:cNvPr id="8" name="Right Arrow 7" descr="red arrow pointing to submit button"/>
          <p:cNvSpPr/>
          <p:nvPr/>
        </p:nvSpPr>
        <p:spPr>
          <a:xfrm rot="16200000">
            <a:off x="3254226" y="5575240"/>
            <a:ext cx="513177"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ADEE99-5B15-4B10-A3EB-5286E787B43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2624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Yes: Person Interviewed</a:t>
            </a:r>
          </a:p>
        </p:txBody>
      </p:sp>
      <p:sp>
        <p:nvSpPr>
          <p:cNvPr id="3" name="Content Placeholder 2"/>
          <p:cNvSpPr>
            <a:spLocks noGrp="1"/>
          </p:cNvSpPr>
          <p:nvPr>
            <p:ph sz="half" idx="1"/>
          </p:nvPr>
        </p:nvSpPr>
        <p:spPr>
          <a:xfrm>
            <a:off x="828574" y="1662778"/>
            <a:ext cx="10515600" cy="4169441"/>
          </a:xfrm>
        </p:spPr>
        <p:txBody>
          <a:bodyPr/>
          <a:lstStyle/>
          <a:p>
            <a:pPr marL="91440" indent="0">
              <a:lnSpc>
                <a:spcPct val="115000"/>
              </a:lnSpc>
              <a:spcBef>
                <a:spcPts val="1200"/>
              </a:spcBef>
              <a:buNone/>
            </a:pPr>
            <a:r>
              <a:rPr lang="en-US" sz="2400" b="1" dirty="0">
                <a:solidFill>
                  <a:srgbClr val="002060"/>
                </a:solidFill>
                <a:ea typeface="Arial" panose="020B0604020202020204" pitchFamily="34" charset="0"/>
                <a:cs typeface="Times New Roman" panose="02020603050405020304" pitchFamily="18" charset="0"/>
              </a:rPr>
              <a:t>15. Person Interviewed: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8513" lvl="0" indent="-333375">
              <a:spcBef>
                <a:spcPts val="0"/>
              </a:spcBef>
              <a:buFont typeface="Courier New" panose="02070309020205020404" pitchFamily="49" charset="0"/>
              <a:buChar char="o"/>
            </a:pPr>
            <a:r>
              <a:rPr lang="en-US" sz="2400" dirty="0">
                <a:ea typeface="Arial" panose="020B0604020202020204" pitchFamily="34" charset="0"/>
              </a:rPr>
              <a:t>Former Student</a:t>
            </a:r>
          </a:p>
          <a:p>
            <a:pPr marL="798513" lvl="0" indent="-333375">
              <a:spcBef>
                <a:spcPts val="0"/>
              </a:spcBef>
              <a:buFont typeface="Courier New" panose="02070309020205020404" pitchFamily="49" charset="0"/>
              <a:buChar char="o"/>
            </a:pPr>
            <a:r>
              <a:rPr lang="en-US" sz="2400" dirty="0">
                <a:ea typeface="Arial" panose="020B0604020202020204" pitchFamily="34" charset="0"/>
              </a:rPr>
              <a:t>Parent/guardian </a:t>
            </a:r>
          </a:p>
          <a:p>
            <a:pPr marL="798513" lvl="0" indent="-333375">
              <a:spcBef>
                <a:spcPts val="0"/>
              </a:spcBef>
              <a:buFont typeface="Courier New" panose="02070309020205020404" pitchFamily="49" charset="0"/>
              <a:buChar char="o"/>
            </a:pPr>
            <a:r>
              <a:rPr lang="en-US" sz="2400" dirty="0">
                <a:ea typeface="Arial" panose="020B0604020202020204" pitchFamily="34" charset="0"/>
              </a:rPr>
              <a:t>Family member (brother, sister, grandparent, etc.) </a:t>
            </a:r>
          </a:p>
          <a:p>
            <a:pPr marL="798513" lvl="0" indent="-333375">
              <a:spcBef>
                <a:spcPts val="0"/>
              </a:spcBef>
              <a:buFont typeface="Courier New" panose="02070309020205020404" pitchFamily="49" charset="0"/>
              <a:buChar char="o"/>
            </a:pPr>
            <a:r>
              <a:rPr lang="en-US" sz="2400" dirty="0">
                <a:ea typeface="Arial" panose="020B0604020202020204" pitchFamily="34" charset="0"/>
              </a:rPr>
              <a:t>Caregiver </a:t>
            </a:r>
          </a:p>
          <a:p>
            <a:pPr marL="798513" lvl="0" indent="-333375">
              <a:spcBef>
                <a:spcPts val="0"/>
              </a:spcBef>
              <a:buFont typeface="Courier New" panose="02070309020205020404" pitchFamily="49" charset="0"/>
              <a:buChar char="o"/>
            </a:pPr>
            <a:r>
              <a:rPr lang="en-US" sz="2400" dirty="0">
                <a:ea typeface="Arial" panose="020B0604020202020204" pitchFamily="34" charset="0"/>
              </a:rPr>
              <a:t>Other</a:t>
            </a:r>
          </a:p>
        </p:txBody>
      </p:sp>
      <p:pic>
        <p:nvPicPr>
          <p:cNvPr id="6" name="Content Placeholder 5" descr="screenshot of 14 and 15. Yes is selected for 14. "/>
          <p:cNvPicPr>
            <a:picLocks noGrp="1" noChangeAspect="1"/>
          </p:cNvPicPr>
          <p:nvPr>
            <p:ph sz="half" idx="2"/>
          </p:nvPr>
        </p:nvPicPr>
        <p:blipFill>
          <a:blip r:embed="rId3"/>
          <a:stretch>
            <a:fillRect/>
          </a:stretch>
        </p:blipFill>
        <p:spPr>
          <a:xfrm>
            <a:off x="0" y="-145"/>
            <a:ext cx="12192000" cy="6858146"/>
          </a:xfrm>
          <a:prstGeom prst="rect">
            <a:avLst/>
          </a:prstGeom>
        </p:spPr>
      </p:pic>
      <p:sp>
        <p:nvSpPr>
          <p:cNvPr id="7" name="Right Arrow 6" descr="red arrow pointing to question 15"/>
          <p:cNvSpPr/>
          <p:nvPr/>
        </p:nvSpPr>
        <p:spPr>
          <a:xfrm>
            <a:off x="416951" y="431770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52</a:t>
            </a:fld>
            <a:endParaRPr lang="en-US" dirty="0"/>
          </a:p>
        </p:txBody>
      </p:sp>
    </p:spTree>
    <p:extLst>
      <p:ext uri="{BB962C8B-B14F-4D97-AF65-F5344CB8AC3E}">
        <p14:creationId xmlns:p14="http://schemas.microsoft.com/office/powerpoint/2010/main" val="32306648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1360150" cy="2852737"/>
          </a:xfrm>
        </p:spPr>
        <p:txBody>
          <a:bodyPr>
            <a:normAutofit/>
          </a:bodyPr>
          <a:lstStyle/>
          <a:p>
            <a:r>
              <a:rPr lang="en-US" sz="4400" dirty="0"/>
              <a:t>V. Postsecondary Employment Questions</a:t>
            </a:r>
          </a:p>
        </p:txBody>
      </p:sp>
      <p:sp>
        <p:nvSpPr>
          <p:cNvPr id="3" name="Text Placeholder 2"/>
          <p:cNvSpPr>
            <a:spLocks noGrp="1"/>
          </p:cNvSpPr>
          <p:nvPr>
            <p:ph type="body" idx="1"/>
          </p:nvPr>
        </p:nvSpPr>
        <p:spPr/>
        <p:txBody>
          <a:bodyPr/>
          <a:lstStyle/>
          <a:p>
            <a:r>
              <a:rPr lang="en-US" dirty="0">
                <a:solidFill>
                  <a:srgbClr val="0D0D0D"/>
                </a:solidFill>
                <a:ea typeface="Arial" panose="020B0604020202020204" pitchFamily="34" charset="0"/>
              </a:rPr>
              <a:t>Ask about work experience since leaving high school. Additional questions may appear based on their responses (16, 16a-16f).</a:t>
            </a:r>
          </a:p>
        </p:txBody>
      </p:sp>
      <p:sp>
        <p:nvSpPr>
          <p:cNvPr id="4" name="Slide Number Placeholder 3"/>
          <p:cNvSpPr>
            <a:spLocks noGrp="1"/>
          </p:cNvSpPr>
          <p:nvPr>
            <p:ph type="sldNum" sz="quarter" idx="12"/>
          </p:nvPr>
        </p:nvSpPr>
        <p:spPr/>
        <p:txBody>
          <a:bodyPr/>
          <a:lstStyle/>
          <a:p>
            <a:fld id="{50ADEE99-5B15-4B10-A3EB-5286E787B43D}" type="slidenum">
              <a:rPr lang="en-US" smtClean="0"/>
              <a:t>53</a:t>
            </a:fld>
            <a:endParaRPr lang="en-US" dirty="0"/>
          </a:p>
        </p:txBody>
      </p:sp>
    </p:spTree>
    <p:extLst>
      <p:ext uri="{BB962C8B-B14F-4D97-AF65-F5344CB8AC3E}">
        <p14:creationId xmlns:p14="http://schemas.microsoft.com/office/powerpoint/2010/main" val="40537085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Postsecondary Employment</a:t>
            </a:r>
          </a:p>
        </p:txBody>
      </p:sp>
      <p:sp>
        <p:nvSpPr>
          <p:cNvPr id="3" name="Content Placeholder 2"/>
          <p:cNvSpPr>
            <a:spLocks noGrp="1"/>
          </p:cNvSpPr>
          <p:nvPr>
            <p:ph sz="half" idx="1"/>
          </p:nvPr>
        </p:nvSpPr>
        <p:spPr>
          <a:xfrm>
            <a:off x="828574" y="1662778"/>
            <a:ext cx="10515600" cy="4148087"/>
          </a:xfrm>
          <a:noFill/>
        </p:spPr>
        <p:txBody>
          <a:bodyPr>
            <a:normAutofit/>
          </a:bodyPr>
          <a:lstStyle/>
          <a:p>
            <a:pPr marL="0" indent="0">
              <a:spcBef>
                <a:spcPts val="1200"/>
              </a:spcBef>
              <a:buNone/>
            </a:pPr>
            <a:r>
              <a:rPr lang="en-US" sz="2400" dirty="0">
                <a:solidFill>
                  <a:srgbClr val="0D0D0D"/>
                </a:solidFill>
                <a:ea typeface="Arial" panose="020B0604020202020204" pitchFamily="34" charset="0"/>
              </a:rPr>
              <a:t>Ask about work experience since leaving high school. Additional questions may appear based on their responses (16a-16f). </a:t>
            </a:r>
          </a:p>
          <a:p>
            <a:pPr marL="0" indent="0">
              <a:lnSpc>
                <a:spcPct val="115000"/>
              </a:lnSpc>
              <a:spcBef>
                <a:spcPts val="1200"/>
              </a:spcBef>
              <a:buNone/>
            </a:pPr>
            <a:r>
              <a:rPr lang="en-US" sz="2400" b="1" dirty="0">
                <a:solidFill>
                  <a:srgbClr val="002060"/>
                </a:solidFill>
                <a:ea typeface="Arial" panose="020B0604020202020204" pitchFamily="34" charset="0"/>
              </a:rPr>
              <a:t>16.</a:t>
            </a:r>
            <a:r>
              <a:rPr lang="en-US" sz="2400" dirty="0">
                <a:solidFill>
                  <a:schemeClr val="accent1">
                    <a:lumMod val="50000"/>
                  </a:schemeClr>
                </a:solidFill>
                <a:ea typeface="Arial" panose="020B0604020202020204" pitchFamily="34" charset="0"/>
              </a:rPr>
              <a:t> </a:t>
            </a:r>
            <a:r>
              <a:rPr lang="en-US" sz="2400" b="1" dirty="0">
                <a:solidFill>
                  <a:srgbClr val="002060"/>
                </a:solidFill>
                <a:ea typeface="Calibri" panose="020F0502020204030204" pitchFamily="34" charset="0"/>
              </a:rPr>
              <a:t>At any time in the year after leaving high school, did you have a job?</a:t>
            </a:r>
            <a:r>
              <a:rPr lang="en-US" sz="2400" dirty="0">
                <a:solidFill>
                  <a:srgbClr val="002060"/>
                </a:solidFill>
                <a:ea typeface="Calibri" panose="020F0502020204030204" pitchFamily="34" charset="0"/>
              </a:rPr>
              <a:t> (This includes military service, but does not include volunteer service.)</a:t>
            </a:r>
          </a:p>
          <a:p>
            <a:pPr marL="798513" lvl="0" indent="-333375">
              <a:lnSpc>
                <a:spcPct val="115000"/>
              </a:lnSpc>
              <a:spcBef>
                <a:spcPts val="0"/>
              </a:spcBef>
              <a:buFont typeface="Courier New" panose="02070309020205020404" pitchFamily="49" charset="0"/>
              <a:buChar char="o"/>
            </a:pPr>
            <a:r>
              <a:rPr lang="en-US" sz="2400" dirty="0">
                <a:ea typeface="Arial" panose="020B0604020202020204" pitchFamily="34" charset="0"/>
              </a:rPr>
              <a:t>Yes</a:t>
            </a:r>
            <a:endParaRPr lang="en-US" sz="2400" dirty="0">
              <a:ea typeface="Calibri" panose="020F0502020204030204" pitchFamily="34" charset="0"/>
            </a:endParaRPr>
          </a:p>
          <a:p>
            <a:pPr marL="798513" lvl="0" indent="-333375">
              <a:lnSpc>
                <a:spcPct val="115000"/>
              </a:lnSpc>
              <a:spcBef>
                <a:spcPts val="0"/>
              </a:spcBef>
              <a:buFont typeface="Courier New" panose="02070309020205020404" pitchFamily="49" charset="0"/>
              <a:buChar char="o"/>
            </a:pPr>
            <a:r>
              <a:rPr lang="en-US" sz="2400" dirty="0">
                <a:ea typeface="Arial" panose="020B0604020202020204" pitchFamily="34" charset="0"/>
              </a:rPr>
              <a:t>No</a:t>
            </a:r>
            <a:endParaRPr lang="en-US" sz="2400" dirty="0">
              <a:ea typeface="Calibri" panose="020F0502020204030204" pitchFamily="34" charset="0"/>
            </a:endParaRPr>
          </a:p>
          <a:p>
            <a:pPr marL="798513" lvl="0" indent="-333375">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solidFill>
                <a:srgbClr val="0D0D0D"/>
              </a:solidFill>
              <a:ea typeface="Arial" panose="020B0604020202020204" pitchFamily="34" charset="0"/>
            </a:endParaRPr>
          </a:p>
        </p:txBody>
      </p:sp>
      <p:pic>
        <p:nvPicPr>
          <p:cNvPr id="7" name="Content Placeholder 6" descr="Screenshot of questions 16 and 17."/>
          <p:cNvPicPr>
            <a:picLocks noGrp="1" noChangeAspect="1"/>
          </p:cNvPicPr>
          <p:nvPr>
            <p:ph sz="half" idx="2"/>
          </p:nvPr>
        </p:nvPicPr>
        <p:blipFill>
          <a:blip r:embed="rId3"/>
          <a:stretch>
            <a:fillRect/>
          </a:stretch>
        </p:blipFill>
        <p:spPr>
          <a:xfrm>
            <a:off x="0" y="-788"/>
            <a:ext cx="12192000" cy="6858788"/>
          </a:xfrm>
          <a:prstGeom prst="rect">
            <a:avLst/>
          </a:prstGeom>
        </p:spPr>
      </p:pic>
      <p:sp>
        <p:nvSpPr>
          <p:cNvPr id="8" name="Right Arrow 7" descr="red arrow pointing to question 16"/>
          <p:cNvSpPr/>
          <p:nvPr/>
        </p:nvSpPr>
        <p:spPr>
          <a:xfrm>
            <a:off x="416951" y="1294068"/>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54</a:t>
            </a:fld>
            <a:endParaRPr lang="en-US" dirty="0"/>
          </a:p>
        </p:txBody>
      </p:sp>
    </p:spTree>
    <p:extLst>
      <p:ext uri="{BB962C8B-B14F-4D97-AF65-F5344CB8AC3E}">
        <p14:creationId xmlns:p14="http://schemas.microsoft.com/office/powerpoint/2010/main" val="40671039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Amount of Time Worked</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buNone/>
            </a:pPr>
            <a:r>
              <a:rPr lang="en-US" b="1" dirty="0">
                <a:solidFill>
                  <a:srgbClr val="002060"/>
                </a:solidFill>
                <a:ea typeface="Arial" panose="020B0604020202020204" pitchFamily="34" charset="0"/>
              </a:rPr>
              <a:t>16a. During that year, did you work a total of at least three months (about 90 days)? </a:t>
            </a:r>
            <a:r>
              <a:rPr lang="en-US" dirty="0">
                <a:solidFill>
                  <a:srgbClr val="002060"/>
                </a:solidFill>
                <a:ea typeface="Arial" panose="020B0604020202020204" pitchFamily="34" charset="0"/>
              </a:rPr>
              <a:t>(Days do not need to be in a row and can include multiple jobs.)</a:t>
            </a:r>
            <a:r>
              <a:rPr lang="en-US" b="1" dirty="0">
                <a:solidFill>
                  <a:srgbClr val="002060"/>
                </a:solidFill>
                <a:ea typeface="Arial" panose="020B0604020202020204" pitchFamily="34" charset="0"/>
              </a:rPr>
              <a:t>  </a:t>
            </a:r>
          </a:p>
          <a:p>
            <a:pPr marL="798513" lvl="0" indent="-333375">
              <a:lnSpc>
                <a:spcPct val="115000"/>
              </a:lnSpc>
              <a:spcBef>
                <a:spcPts val="0"/>
              </a:spcBef>
              <a:buFont typeface="Courier New" panose="02070309020205020404" pitchFamily="49" charset="0"/>
              <a:buChar char="o"/>
            </a:pPr>
            <a:r>
              <a:rPr lang="en-US" dirty="0">
                <a:ea typeface="Arial" panose="020B0604020202020204" pitchFamily="34" charset="0"/>
              </a:rPr>
              <a:t>Yes</a:t>
            </a:r>
            <a:endParaRPr lang="en-US" dirty="0">
              <a:ea typeface="Calibri" panose="020F0502020204030204" pitchFamily="34" charset="0"/>
            </a:endParaRPr>
          </a:p>
          <a:p>
            <a:pPr marL="798513" lvl="0" indent="-333375">
              <a:lnSpc>
                <a:spcPct val="115000"/>
              </a:lnSpc>
              <a:spcBef>
                <a:spcPts val="0"/>
              </a:spcBef>
              <a:buFont typeface="Courier New" panose="02070309020205020404" pitchFamily="49" charset="0"/>
              <a:buChar char="o"/>
            </a:pPr>
            <a:r>
              <a:rPr lang="en-US" dirty="0">
                <a:ea typeface="Arial" panose="020B0604020202020204" pitchFamily="34" charset="0"/>
              </a:rPr>
              <a:t>No</a:t>
            </a:r>
            <a:endParaRPr lang="en-US" dirty="0">
              <a:ea typeface="Calibri" panose="020F0502020204030204" pitchFamily="34" charset="0"/>
            </a:endParaRPr>
          </a:p>
          <a:p>
            <a:pPr marL="798513" lvl="0" indent="-333375">
              <a:lnSpc>
                <a:spcPct val="115000"/>
              </a:lnSpc>
              <a:spcBef>
                <a:spcPts val="0"/>
              </a:spcBef>
              <a:buFont typeface="Courier New" panose="02070309020205020404" pitchFamily="49" charset="0"/>
              <a:buChar char="o"/>
            </a:pPr>
            <a:r>
              <a:rPr lang="en-US" dirty="0">
                <a:ea typeface="Arial" panose="020B0604020202020204" pitchFamily="34" charset="0"/>
              </a:rPr>
              <a:t>Don’t know or declined to answer</a:t>
            </a:r>
            <a:endParaRPr lang="en-US" dirty="0"/>
          </a:p>
        </p:txBody>
      </p:sp>
      <p:pic>
        <p:nvPicPr>
          <p:cNvPr id="7" name="Content Placeholder 6" descr="screenshot of question 16, answered yes, with 16a and 16b now visible "/>
          <p:cNvPicPr>
            <a:picLocks noGrp="1" noChangeAspect="1"/>
          </p:cNvPicPr>
          <p:nvPr>
            <p:ph sz="half" idx="2"/>
          </p:nvPr>
        </p:nvPicPr>
        <p:blipFill>
          <a:blip r:embed="rId3"/>
          <a:stretch>
            <a:fillRect/>
          </a:stretch>
        </p:blipFill>
        <p:spPr>
          <a:xfrm>
            <a:off x="-1" y="0"/>
            <a:ext cx="12192001" cy="6886314"/>
          </a:xfrm>
          <a:prstGeom prst="rect">
            <a:avLst/>
          </a:prstGeom>
        </p:spPr>
      </p:pic>
      <p:sp>
        <p:nvSpPr>
          <p:cNvPr id="8" name="Right Arrow 7" descr="red arrow pointing to 16a"/>
          <p:cNvSpPr/>
          <p:nvPr/>
        </p:nvSpPr>
        <p:spPr>
          <a:xfrm>
            <a:off x="416951" y="3258802"/>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55</a:t>
            </a:fld>
            <a:endParaRPr lang="en-US" dirty="0"/>
          </a:p>
        </p:txBody>
      </p:sp>
    </p:spTree>
    <p:extLst>
      <p:ext uri="{BB962C8B-B14F-4D97-AF65-F5344CB8AC3E}">
        <p14:creationId xmlns:p14="http://schemas.microsoft.com/office/powerpoint/2010/main" val="38626205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 Days Worked</a:t>
            </a:r>
          </a:p>
        </p:txBody>
      </p:sp>
      <p:sp>
        <p:nvSpPr>
          <p:cNvPr id="6" name="Content Placeholder 5"/>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Question 16a+. Are there any specific reasons why you didn’t work more days?</a:t>
            </a:r>
          </a:p>
          <a:p>
            <a:pPr marL="0" indent="0">
              <a:buNone/>
            </a:pPr>
            <a:r>
              <a:rPr lang="en-US" dirty="0">
                <a:solidFill>
                  <a:srgbClr val="002060"/>
                </a:solidFill>
                <a:ea typeface="Calibri" panose="020F0502020204030204" pitchFamily="34" charset="0"/>
              </a:rPr>
              <a:t>[textbox]</a:t>
            </a:r>
          </a:p>
        </p:txBody>
      </p:sp>
      <p:pic>
        <p:nvPicPr>
          <p:cNvPr id="8" name="Content Placeholder 7" descr="screenshot of question 16, answered yes, 16a answered no, and 16a+ now visible "/>
          <p:cNvPicPr>
            <a:picLocks noGrp="1" noChangeAspect="1"/>
          </p:cNvPicPr>
          <p:nvPr>
            <p:ph sz="half" idx="2"/>
          </p:nvPr>
        </p:nvPicPr>
        <p:blipFill>
          <a:blip r:embed="rId3"/>
          <a:stretch>
            <a:fillRect/>
          </a:stretch>
        </p:blipFill>
        <p:spPr>
          <a:xfrm>
            <a:off x="0" y="0"/>
            <a:ext cx="12192000" cy="6858000"/>
          </a:xfrm>
          <a:prstGeom prst="rect">
            <a:avLst/>
          </a:prstGeom>
        </p:spPr>
      </p:pic>
      <p:sp>
        <p:nvSpPr>
          <p:cNvPr id="9" name="Right Arrow 8" descr="red arrow pointing to 16a+"/>
          <p:cNvSpPr/>
          <p:nvPr/>
        </p:nvSpPr>
        <p:spPr>
          <a:xfrm>
            <a:off x="416951" y="523210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56</a:t>
            </a:fld>
            <a:endParaRPr lang="en-US" dirty="0"/>
          </a:p>
        </p:txBody>
      </p:sp>
    </p:spTree>
    <p:extLst>
      <p:ext uri="{BB962C8B-B14F-4D97-AF65-F5344CB8AC3E}">
        <p14:creationId xmlns:p14="http://schemas.microsoft.com/office/powerpoint/2010/main" val="20692697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 of Hours Worked</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spcAft>
                <a:spcPts val="600"/>
              </a:spcAft>
              <a:buNone/>
            </a:pPr>
            <a:r>
              <a:rPr lang="en-US" b="1" dirty="0">
                <a:solidFill>
                  <a:srgbClr val="002060"/>
                </a:solidFill>
                <a:ea typeface="Arial" panose="020B0604020202020204" pitchFamily="34" charset="0"/>
              </a:rPr>
              <a:t>16b. About how many hours did you work per week? </a:t>
            </a:r>
            <a:r>
              <a:rPr lang="en-US" dirty="0">
                <a:solidFill>
                  <a:srgbClr val="002060"/>
                </a:solidFill>
                <a:ea typeface="Arial" panose="020B0604020202020204" pitchFamily="34" charset="0"/>
              </a:rPr>
              <a:t>(Number of hours can be an average and can include multiple jobs.)</a:t>
            </a:r>
            <a:r>
              <a:rPr lang="en-US" b="1" dirty="0">
                <a:solidFill>
                  <a:srgbClr val="002060"/>
                </a:solidFill>
                <a:ea typeface="Arial" panose="020B0604020202020204" pitchFamily="34" charset="0"/>
              </a:rPr>
              <a:t>  </a:t>
            </a: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Fewer than 20 (approximately part-time)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20-30 (approximately half-time)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30 or more (approximately full-time)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Don’t know or declined to answer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Content Placeholder 9" descr="screenshot of questions 16b, 16c, and 16d."/>
          <p:cNvPicPr>
            <a:picLocks noGrp="1" noChangeAspect="1"/>
          </p:cNvPicPr>
          <p:nvPr>
            <p:ph sz="half" idx="2"/>
          </p:nvPr>
        </p:nvPicPr>
        <p:blipFill>
          <a:blip r:embed="rId3"/>
          <a:stretch>
            <a:fillRect/>
          </a:stretch>
        </p:blipFill>
        <p:spPr>
          <a:xfrm>
            <a:off x="-1" y="0"/>
            <a:ext cx="12192001" cy="6858000"/>
          </a:xfrm>
          <a:prstGeom prst="rect">
            <a:avLst/>
          </a:prstGeom>
        </p:spPr>
      </p:pic>
      <p:sp>
        <p:nvSpPr>
          <p:cNvPr id="8" name="Right Arrow 7" descr="red arrow pointing to 16b"/>
          <p:cNvSpPr/>
          <p:nvPr/>
        </p:nvSpPr>
        <p:spPr>
          <a:xfrm>
            <a:off x="416951" y="34615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57</a:t>
            </a:fld>
            <a:endParaRPr lang="en-US" dirty="0"/>
          </a:p>
        </p:txBody>
      </p:sp>
    </p:spTree>
    <p:extLst>
      <p:ext uri="{BB962C8B-B14F-4D97-AF65-F5344CB8AC3E}">
        <p14:creationId xmlns:p14="http://schemas.microsoft.com/office/powerpoint/2010/main" val="8809318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 Hours Worked</a:t>
            </a:r>
          </a:p>
        </p:txBody>
      </p:sp>
      <p:sp>
        <p:nvSpPr>
          <p:cNvPr id="6" name="Content Placeholder 5"/>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Question 16b+. Are there any specific reasons why you didn’t work more hours?</a:t>
            </a:r>
          </a:p>
          <a:p>
            <a:pPr marL="0" indent="0">
              <a:buNone/>
            </a:pPr>
            <a:r>
              <a:rPr lang="en-US" dirty="0">
                <a:solidFill>
                  <a:srgbClr val="002060"/>
                </a:solidFill>
                <a:ea typeface="Calibri" panose="020F0502020204030204" pitchFamily="34" charset="0"/>
              </a:rPr>
              <a:t>[textbox]</a:t>
            </a:r>
          </a:p>
        </p:txBody>
      </p:sp>
      <p:pic>
        <p:nvPicPr>
          <p:cNvPr id="7" name="Content Placeholder 6" descr="screenshot of question 16b answered 11-19 hours, and 16b+ now visible"/>
          <p:cNvPicPr>
            <a:picLocks noGrp="1" noChangeAspect="1"/>
          </p:cNvPicPr>
          <p:nvPr>
            <p:ph sz="half" idx="2"/>
          </p:nvPr>
        </p:nvPicPr>
        <p:blipFill>
          <a:blip r:embed="rId3"/>
          <a:stretch>
            <a:fillRect/>
          </a:stretch>
        </p:blipFill>
        <p:spPr>
          <a:xfrm>
            <a:off x="0" y="-4601"/>
            <a:ext cx="12192000" cy="6862601"/>
          </a:xfrm>
          <a:prstGeom prst="rect">
            <a:avLst/>
          </a:prstGeom>
        </p:spPr>
      </p:pic>
      <p:sp>
        <p:nvSpPr>
          <p:cNvPr id="10" name="Right Arrow 9" descr="red arrow pointing to 16b+"/>
          <p:cNvSpPr/>
          <p:nvPr/>
        </p:nvSpPr>
        <p:spPr>
          <a:xfrm>
            <a:off x="972763" y="278384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58</a:t>
            </a:fld>
            <a:endParaRPr lang="en-US" dirty="0"/>
          </a:p>
        </p:txBody>
      </p:sp>
    </p:spTree>
    <p:extLst>
      <p:ext uri="{BB962C8B-B14F-4D97-AF65-F5344CB8AC3E}">
        <p14:creationId xmlns:p14="http://schemas.microsoft.com/office/powerpoint/2010/main" val="11098507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Average Hourly Wage</a:t>
            </a:r>
          </a:p>
        </p:txBody>
      </p:sp>
      <p:sp>
        <p:nvSpPr>
          <p:cNvPr id="3" name="Content Placeholder 2"/>
          <p:cNvSpPr>
            <a:spLocks noGrp="1"/>
          </p:cNvSpPr>
          <p:nvPr>
            <p:ph sz="half" idx="1"/>
          </p:nvPr>
        </p:nvSpPr>
        <p:spPr>
          <a:xfrm>
            <a:off x="828574" y="1662778"/>
            <a:ext cx="10515600" cy="3926861"/>
          </a:xfrm>
        </p:spPr>
        <p:txBody>
          <a:bodyPr>
            <a:normAutofit lnSpcReduction="10000"/>
          </a:bodyPr>
          <a:lstStyle/>
          <a:p>
            <a:pPr marL="0" indent="0">
              <a:spcBef>
                <a:spcPts val="1200"/>
              </a:spcBef>
              <a:spcAft>
                <a:spcPts val="600"/>
              </a:spcAft>
              <a:buNone/>
            </a:pPr>
            <a:r>
              <a:rPr lang="en-US" b="1" dirty="0">
                <a:solidFill>
                  <a:srgbClr val="002060"/>
                </a:solidFill>
                <a:ea typeface="Arial" panose="020B0604020202020204" pitchFamily="34" charset="0"/>
              </a:rPr>
              <a:t>16c. The Washington state minimum wage in 2018-2019 was $11.50-$12.00 per hour. Was your average hourly wage above this amount, about this amount, or below this amount? </a:t>
            </a:r>
            <a:r>
              <a:rPr lang="en-US" dirty="0">
                <a:solidFill>
                  <a:srgbClr val="002060"/>
                </a:solidFill>
                <a:ea typeface="Arial" panose="020B0604020202020204" pitchFamily="34" charset="0"/>
              </a:rPr>
              <a:t>(If multiple jobs or hours vary, estimate the closest average amount.)</a:t>
            </a:r>
            <a:endParaRPr lang="en-US" b="1" dirty="0">
              <a:solidFill>
                <a:srgbClr val="002060"/>
              </a:solidFill>
              <a:ea typeface="Arial" panose="020B0604020202020204" pitchFamily="34"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Above minimum wage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Minimum wage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Below minimum wage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6925" lvl="0" indent="-339725">
              <a:lnSpc>
                <a:spcPct val="107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Don’t know or declined to answer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Content Placeholder 8" descr="screenshot of questions 16c, 16d, and 16e"/>
          <p:cNvPicPr>
            <a:picLocks noGrp="1" noChangeAspect="1"/>
          </p:cNvPicPr>
          <p:nvPr>
            <p:ph sz="half" idx="2"/>
          </p:nvPr>
        </p:nvPicPr>
        <p:blipFill>
          <a:blip r:embed="rId3"/>
          <a:stretch>
            <a:fillRect/>
          </a:stretch>
        </p:blipFill>
        <p:spPr>
          <a:xfrm>
            <a:off x="0" y="0"/>
            <a:ext cx="12192000" cy="6858000"/>
          </a:xfrm>
          <a:prstGeom prst="rect">
            <a:avLst/>
          </a:prstGeom>
        </p:spPr>
      </p:pic>
      <p:sp>
        <p:nvSpPr>
          <p:cNvPr id="10" name="Right Arrow 9" descr="red arrow pointing to 16c"/>
          <p:cNvSpPr/>
          <p:nvPr/>
        </p:nvSpPr>
        <p:spPr>
          <a:xfrm>
            <a:off x="416951" y="125547"/>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59</a:t>
            </a:fld>
            <a:endParaRPr lang="en-US" dirty="0"/>
          </a:p>
        </p:txBody>
      </p:sp>
    </p:spTree>
    <p:extLst>
      <p:ext uri="{BB962C8B-B14F-4D97-AF65-F5344CB8AC3E}">
        <p14:creationId xmlns:p14="http://schemas.microsoft.com/office/powerpoint/2010/main" val="356889031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 Hourly Wage</a:t>
            </a:r>
          </a:p>
        </p:txBody>
      </p:sp>
      <p:sp>
        <p:nvSpPr>
          <p:cNvPr id="6" name="Content Placeholder 5"/>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Question 16c+. About how much was your average hourly wage?</a:t>
            </a:r>
          </a:p>
          <a:p>
            <a:pPr marL="0" indent="0">
              <a:buNone/>
            </a:pPr>
            <a:r>
              <a:rPr lang="en-US" dirty="0">
                <a:solidFill>
                  <a:srgbClr val="002060"/>
                </a:solidFill>
                <a:ea typeface="Calibri" panose="020F0502020204030204" pitchFamily="34" charset="0"/>
              </a:rPr>
              <a:t>[textbox]</a:t>
            </a:r>
          </a:p>
        </p:txBody>
      </p:sp>
      <p:pic>
        <p:nvPicPr>
          <p:cNvPr id="8" name="Content Placeholder 7" descr="screenshot of questions 16c answered minimum wage, 16c+ now visible"/>
          <p:cNvPicPr>
            <a:picLocks noGrp="1" noChangeAspect="1"/>
          </p:cNvPicPr>
          <p:nvPr>
            <p:ph sz="half" idx="2"/>
          </p:nvPr>
        </p:nvPicPr>
        <p:blipFill>
          <a:blip r:embed="rId3"/>
          <a:stretch>
            <a:fillRect/>
          </a:stretch>
        </p:blipFill>
        <p:spPr>
          <a:xfrm>
            <a:off x="-1" y="0"/>
            <a:ext cx="12192001" cy="6858000"/>
          </a:xfrm>
          <a:prstGeom prst="rect">
            <a:avLst/>
          </a:prstGeom>
        </p:spPr>
      </p:pic>
      <p:sp>
        <p:nvSpPr>
          <p:cNvPr id="9" name="Right Arrow 8" descr="red arrow pointing to 16c"/>
          <p:cNvSpPr/>
          <p:nvPr/>
        </p:nvSpPr>
        <p:spPr>
          <a:xfrm>
            <a:off x="416951" y="285466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60</a:t>
            </a:fld>
            <a:endParaRPr lang="en-US" dirty="0"/>
          </a:p>
        </p:txBody>
      </p:sp>
    </p:spTree>
    <p:extLst>
      <p:ext uri="{BB962C8B-B14F-4D97-AF65-F5344CB8AC3E}">
        <p14:creationId xmlns:p14="http://schemas.microsoft.com/office/powerpoint/2010/main" val="2577992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Position</a:t>
            </a:r>
          </a:p>
        </p:txBody>
      </p:sp>
      <p:sp>
        <p:nvSpPr>
          <p:cNvPr id="3" name="Content Placeholder 2"/>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16d. What is your current job position? </a:t>
            </a:r>
            <a:r>
              <a:rPr lang="en-US" dirty="0">
                <a:solidFill>
                  <a:srgbClr val="002060"/>
                </a:solidFill>
                <a:ea typeface="Arial" panose="020B0604020202020204" pitchFamily="34" charset="0"/>
              </a:rPr>
              <a:t>(If former student is not currently employed, which position did they hold the longest?)</a:t>
            </a:r>
          </a:p>
          <a:p>
            <a:pPr marL="0" indent="0">
              <a:buNone/>
            </a:pPr>
            <a:r>
              <a:rPr lang="en-US" dirty="0">
                <a:solidFill>
                  <a:srgbClr val="002060"/>
                </a:solidFill>
                <a:ea typeface="Calibri" panose="020F0502020204030204" pitchFamily="34" charset="0"/>
              </a:rPr>
              <a:t>[textbox]</a:t>
            </a:r>
          </a:p>
        </p:txBody>
      </p:sp>
      <p:pic>
        <p:nvPicPr>
          <p:cNvPr id="6" name="Content Placeholder 5" descr="screenshot of questions 16d, 16e, and 16f"/>
          <p:cNvPicPr>
            <a:picLocks noGrp="1" noChangeAspect="1"/>
          </p:cNvPicPr>
          <p:nvPr>
            <p:ph sz="half" idx="2"/>
          </p:nvPr>
        </p:nvPicPr>
        <p:blipFill>
          <a:blip r:embed="rId3"/>
          <a:stretch>
            <a:fillRect/>
          </a:stretch>
        </p:blipFill>
        <p:spPr>
          <a:xfrm>
            <a:off x="0" y="0"/>
            <a:ext cx="12277808" cy="6858000"/>
          </a:xfrm>
          <a:prstGeom prst="rect">
            <a:avLst/>
          </a:prstGeom>
        </p:spPr>
      </p:pic>
      <p:sp>
        <p:nvSpPr>
          <p:cNvPr id="11" name="Right Arrow 10" descr="red arrow pointing to 16d"/>
          <p:cNvSpPr/>
          <p:nvPr/>
        </p:nvSpPr>
        <p:spPr>
          <a:xfrm>
            <a:off x="416951" y="248194"/>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61</a:t>
            </a:fld>
            <a:endParaRPr lang="en-US" dirty="0"/>
          </a:p>
        </p:txBody>
      </p:sp>
    </p:spTree>
    <p:extLst>
      <p:ext uri="{BB962C8B-B14F-4D97-AF65-F5344CB8AC3E}">
        <p14:creationId xmlns:p14="http://schemas.microsoft.com/office/powerpoint/2010/main" val="30093672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Company/Organization Name</a:t>
            </a:r>
          </a:p>
        </p:txBody>
      </p:sp>
      <p:sp>
        <p:nvSpPr>
          <p:cNvPr id="3" name="Content Placeholder 2"/>
          <p:cNvSpPr>
            <a:spLocks noGrp="1"/>
          </p:cNvSpPr>
          <p:nvPr>
            <p:ph sz="half" idx="1"/>
          </p:nvPr>
        </p:nvSpPr>
        <p:spPr>
          <a:xfrm>
            <a:off x="828574" y="1662778"/>
            <a:ext cx="10515600" cy="4351338"/>
          </a:xfrm>
        </p:spPr>
        <p:txBody>
          <a:bodyPr/>
          <a:lstStyle/>
          <a:p>
            <a:pPr marL="0" indent="0">
              <a:buNone/>
            </a:pPr>
            <a:r>
              <a:rPr lang="en-US" b="1" dirty="0">
                <a:solidFill>
                  <a:srgbClr val="002060"/>
                </a:solidFill>
                <a:ea typeface="Arial" panose="020B0604020202020204" pitchFamily="34" charset="0"/>
              </a:rPr>
              <a:t>16e. What is the name of the place where you work(ed)? </a:t>
            </a:r>
            <a:r>
              <a:rPr lang="en-US" dirty="0">
                <a:solidFill>
                  <a:srgbClr val="002060"/>
                </a:solidFill>
                <a:ea typeface="Arial" panose="020B0604020202020204" pitchFamily="34" charset="0"/>
              </a:rPr>
              <a:t>(Enter company/organization name.)</a:t>
            </a:r>
          </a:p>
          <a:p>
            <a:pPr marL="0" indent="0">
              <a:buNone/>
            </a:pPr>
            <a:r>
              <a:rPr lang="en-US" dirty="0">
                <a:solidFill>
                  <a:srgbClr val="002060"/>
                </a:solidFill>
                <a:ea typeface="Calibri" panose="020F0502020204030204" pitchFamily="34" charset="0"/>
              </a:rPr>
              <a:t>[textbox]</a:t>
            </a:r>
          </a:p>
        </p:txBody>
      </p:sp>
      <p:pic>
        <p:nvPicPr>
          <p:cNvPr id="8" name="Content Placeholder 5" descr="screenshot of questions 16d, 16e, and 16f"/>
          <p:cNvPicPr>
            <a:picLocks noGrp="1" noChangeAspect="1"/>
          </p:cNvPicPr>
          <p:nvPr>
            <p:ph sz="half" idx="2"/>
          </p:nvPr>
        </p:nvPicPr>
        <p:blipFill>
          <a:blip r:embed="rId3"/>
          <a:stretch>
            <a:fillRect/>
          </a:stretch>
        </p:blipFill>
        <p:spPr>
          <a:xfrm>
            <a:off x="0" y="0"/>
            <a:ext cx="12277808" cy="6858000"/>
          </a:xfrm>
          <a:prstGeom prst="rect">
            <a:avLst/>
          </a:prstGeom>
        </p:spPr>
      </p:pic>
      <p:sp>
        <p:nvSpPr>
          <p:cNvPr id="12" name="Right Arrow 11" descr="red arrow pointing to 16e"/>
          <p:cNvSpPr/>
          <p:nvPr/>
        </p:nvSpPr>
        <p:spPr>
          <a:xfrm>
            <a:off x="416951" y="210169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62</a:t>
            </a:fld>
            <a:endParaRPr lang="en-US" dirty="0"/>
          </a:p>
        </p:txBody>
      </p:sp>
    </p:spTree>
    <p:extLst>
      <p:ext uri="{BB962C8B-B14F-4D97-AF65-F5344CB8AC3E}">
        <p14:creationId xmlns:p14="http://schemas.microsoft.com/office/powerpoint/2010/main" val="599826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Environment</a:t>
            </a:r>
          </a:p>
        </p:txBody>
      </p:sp>
      <p:sp>
        <p:nvSpPr>
          <p:cNvPr id="3" name="Content Placeholder 2"/>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16f. Describe your job. </a:t>
            </a:r>
            <a:r>
              <a:rPr lang="en-US" dirty="0">
                <a:solidFill>
                  <a:srgbClr val="002060"/>
                </a:solidFill>
                <a:ea typeface="Arial" panose="020B0604020202020204" pitchFamily="34" charset="0"/>
              </a:rPr>
              <a:t>(Select the work environment that best matches the description. If more information is needed, ask clarifying questions or read the options to the respondent.)</a:t>
            </a:r>
          </a:p>
        </p:txBody>
      </p:sp>
      <p:pic>
        <p:nvPicPr>
          <p:cNvPr id="10" name="Content Placeholder 5" descr="screenshot of questions 16e, and 16f"/>
          <p:cNvPicPr>
            <a:picLocks noGrp="1" noChangeAspect="1"/>
          </p:cNvPicPr>
          <p:nvPr>
            <p:ph sz="half" idx="2"/>
          </p:nvPr>
        </p:nvPicPr>
        <p:blipFill>
          <a:blip r:embed="rId3"/>
          <a:stretch>
            <a:fillRect/>
          </a:stretch>
        </p:blipFill>
        <p:spPr>
          <a:xfrm>
            <a:off x="0" y="0"/>
            <a:ext cx="12248446" cy="6858000"/>
          </a:xfrm>
          <a:prstGeom prst="rect">
            <a:avLst/>
          </a:prstGeom>
        </p:spPr>
      </p:pic>
      <p:sp>
        <p:nvSpPr>
          <p:cNvPr id="8" name="Right Arrow 7" descr="red arrow pointing to 16f"/>
          <p:cNvSpPr/>
          <p:nvPr/>
        </p:nvSpPr>
        <p:spPr>
          <a:xfrm>
            <a:off x="416951" y="1980856"/>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63</a:t>
            </a:fld>
            <a:endParaRPr lang="en-US" dirty="0"/>
          </a:p>
        </p:txBody>
      </p:sp>
    </p:spTree>
    <p:extLst>
      <p:ext uri="{BB962C8B-B14F-4D97-AF65-F5344CB8AC3E}">
        <p14:creationId xmlns:p14="http://schemas.microsoft.com/office/powerpoint/2010/main" val="24170186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Environment Responses</a:t>
            </a:r>
          </a:p>
        </p:txBody>
      </p:sp>
      <p:sp>
        <p:nvSpPr>
          <p:cNvPr id="3" name="Content Placeholder 2"/>
          <p:cNvSpPr>
            <a:spLocks noGrp="1"/>
          </p:cNvSpPr>
          <p:nvPr>
            <p:ph sz="half" idx="1"/>
          </p:nvPr>
        </p:nvSpPr>
        <p:spPr>
          <a:xfrm>
            <a:off x="828574" y="1662778"/>
            <a:ext cx="10515600" cy="4169441"/>
          </a:xfrm>
        </p:spPr>
        <p:txBody>
          <a:bodyPr>
            <a:normAutofit fontScale="85000" lnSpcReduction="20000"/>
          </a:bodyPr>
          <a:lstStyle/>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A company, business, or service in the community that employs people with and without disabilities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A family business (examples: farm, store, fishing, ranching, catering)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Self-employed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The military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Supported employment (paid work in community with support services such as job coach or agency)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Sheltered employment (where most of the workers have disabilities)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Employed while in jail or prison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Other (specify)</a:t>
            </a:r>
            <a:r>
              <a:rPr lang="en-US" dirty="0">
                <a:solidFill>
                  <a:srgbClr val="C00000"/>
                </a:solidFill>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_______________</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Courier New" panose="02070309020205020404" pitchFamily="49" charset="0"/>
              <a:buChar char="o"/>
            </a:pPr>
            <a:r>
              <a:rPr lang="en-US" dirty="0">
                <a:ea typeface="Calibri" panose="020F0502020204030204" pitchFamily="34" charset="0"/>
                <a:cs typeface="Times New Roman" panose="02020603050405020304" pitchFamily="18" charset="0"/>
              </a:rPr>
              <a:t>Don’t know or declined to answer</a:t>
            </a:r>
            <a:endParaRPr lang="en-US" dirty="0">
              <a:solidFill>
                <a:srgbClr val="002060"/>
              </a:solidFill>
              <a:ea typeface="Calibri" panose="020F0502020204030204" pitchFamily="34" charset="0"/>
            </a:endParaRPr>
          </a:p>
        </p:txBody>
      </p:sp>
      <p:pic>
        <p:nvPicPr>
          <p:cNvPr id="6" name="Content Placeholder 5" descr="screenshot of questions 16e, and 16f"/>
          <p:cNvPicPr>
            <a:picLocks noGrp="1" noChangeAspect="1"/>
          </p:cNvPicPr>
          <p:nvPr>
            <p:ph sz="half" idx="2"/>
          </p:nvPr>
        </p:nvPicPr>
        <p:blipFill>
          <a:blip r:embed="rId3"/>
          <a:stretch>
            <a:fillRect/>
          </a:stretch>
        </p:blipFill>
        <p:spPr>
          <a:xfrm>
            <a:off x="0" y="0"/>
            <a:ext cx="12248446" cy="6858000"/>
          </a:xfrm>
          <a:prstGeom prst="rect">
            <a:avLst/>
          </a:prstGeom>
        </p:spPr>
      </p:pic>
      <p:sp>
        <p:nvSpPr>
          <p:cNvPr id="10" name="Right Arrow 9" descr="red arrow pointing to 16f"/>
          <p:cNvSpPr/>
          <p:nvPr/>
        </p:nvSpPr>
        <p:spPr>
          <a:xfrm>
            <a:off x="416951" y="197307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64</a:t>
            </a:fld>
            <a:endParaRPr lang="en-US" dirty="0"/>
          </a:p>
        </p:txBody>
      </p:sp>
    </p:spTree>
    <p:extLst>
      <p:ext uri="{BB962C8B-B14F-4D97-AF65-F5344CB8AC3E}">
        <p14:creationId xmlns:p14="http://schemas.microsoft.com/office/powerpoint/2010/main" val="70300970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8"/>
            <a:ext cx="11181937" cy="2852737"/>
          </a:xfrm>
        </p:spPr>
        <p:txBody>
          <a:bodyPr>
            <a:normAutofit/>
          </a:bodyPr>
          <a:lstStyle/>
          <a:p>
            <a:r>
              <a:rPr lang="en-US" sz="4800" dirty="0"/>
              <a:t>VI. Postsecondary Education Questions</a:t>
            </a:r>
          </a:p>
        </p:txBody>
      </p:sp>
      <p:sp>
        <p:nvSpPr>
          <p:cNvPr id="3" name="Text Placeholder 2"/>
          <p:cNvSpPr>
            <a:spLocks noGrp="1"/>
          </p:cNvSpPr>
          <p:nvPr>
            <p:ph type="body" idx="1"/>
          </p:nvPr>
        </p:nvSpPr>
        <p:spPr/>
        <p:txBody>
          <a:bodyPr/>
          <a:lstStyle/>
          <a:p>
            <a:r>
              <a:rPr lang="en-US" dirty="0">
                <a:solidFill>
                  <a:srgbClr val="0D0D0D"/>
                </a:solidFill>
                <a:ea typeface="Arial" panose="020B0604020202020204" pitchFamily="34" charset="0"/>
              </a:rPr>
              <a:t>Ask about education experience since leaving high school. Additional questions may appear based on their responses (17a-17d). </a:t>
            </a:r>
          </a:p>
        </p:txBody>
      </p:sp>
      <p:sp>
        <p:nvSpPr>
          <p:cNvPr id="4" name="Slide Number Placeholder 3"/>
          <p:cNvSpPr>
            <a:spLocks noGrp="1"/>
          </p:cNvSpPr>
          <p:nvPr>
            <p:ph type="sldNum" sz="quarter" idx="12"/>
          </p:nvPr>
        </p:nvSpPr>
        <p:spPr/>
        <p:txBody>
          <a:bodyPr/>
          <a:lstStyle/>
          <a:p>
            <a:fld id="{50ADEE99-5B15-4B10-A3EB-5286E787B43D}" type="slidenum">
              <a:rPr lang="en-US" smtClean="0"/>
              <a:t>65</a:t>
            </a:fld>
            <a:endParaRPr lang="en-US" dirty="0"/>
          </a:p>
        </p:txBody>
      </p:sp>
    </p:spTree>
    <p:extLst>
      <p:ext uri="{BB962C8B-B14F-4D97-AF65-F5344CB8AC3E}">
        <p14:creationId xmlns:p14="http://schemas.microsoft.com/office/powerpoint/2010/main" val="33891848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 Exit Status</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spcBef>
                <a:spcPts val="1200"/>
              </a:spcBef>
              <a:buNone/>
            </a:pPr>
            <a:r>
              <a:rPr lang="en-US" sz="2400" dirty="0">
                <a:solidFill>
                  <a:srgbClr val="0D0D0D"/>
                </a:solidFill>
                <a:ea typeface="Arial" panose="020B0604020202020204" pitchFamily="34" charset="0"/>
              </a:rPr>
              <a:t>Ask about education experience since leaving high school. Additional questions may appear based on their responses (17a-17d).</a:t>
            </a:r>
          </a:p>
          <a:p>
            <a:pPr marL="0" indent="0">
              <a:spcBef>
                <a:spcPts val="1200"/>
              </a:spcBef>
              <a:buNone/>
            </a:pPr>
            <a:r>
              <a:rPr lang="en-US" sz="2400" b="1" dirty="0">
                <a:solidFill>
                  <a:srgbClr val="002060"/>
                </a:solidFill>
                <a:ea typeface="Arial" panose="020B0604020202020204" pitchFamily="34" charset="0"/>
              </a:rPr>
              <a:t>17+. Next I’m going to ask you about your education experience since leaving high school. But before I do, I see you left school before graduating. Are you willing to tell me why?</a:t>
            </a:r>
          </a:p>
          <a:p>
            <a:pPr marL="0" indent="0">
              <a:spcBef>
                <a:spcPts val="1200"/>
              </a:spcBef>
              <a:buNone/>
            </a:pPr>
            <a:r>
              <a:rPr lang="en-US" sz="2400" dirty="0">
                <a:solidFill>
                  <a:srgbClr val="002060"/>
                </a:solidFill>
                <a:ea typeface="Calibri" panose="020F0502020204030204" pitchFamily="34" charset="0"/>
              </a:rPr>
              <a:t>[textbox]</a:t>
            </a:r>
          </a:p>
        </p:txBody>
      </p:sp>
      <p:pic>
        <p:nvPicPr>
          <p:cNvPr id="8" name="Content Placeholder 9" descr="screenshot of questions 17+, 17, and section VII Agency Connections heading."/>
          <p:cNvPicPr>
            <a:picLocks noGrp="1" noChangeAspect="1"/>
          </p:cNvPicPr>
          <p:nvPr>
            <p:ph sz="half" idx="2"/>
          </p:nvPr>
        </p:nvPicPr>
        <p:blipFill>
          <a:blip r:embed="rId3"/>
          <a:stretch>
            <a:fillRect/>
          </a:stretch>
        </p:blipFill>
        <p:spPr>
          <a:xfrm>
            <a:off x="-1" y="0"/>
            <a:ext cx="12313229" cy="6858000"/>
          </a:xfrm>
          <a:prstGeom prst="rect">
            <a:avLst/>
          </a:prstGeom>
        </p:spPr>
      </p:pic>
      <p:sp>
        <p:nvSpPr>
          <p:cNvPr id="20" name="Right Arrow 19" descr="red arrow pointing to 17+"/>
          <p:cNvSpPr/>
          <p:nvPr/>
        </p:nvSpPr>
        <p:spPr>
          <a:xfrm>
            <a:off x="416951" y="138644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66</a:t>
            </a:fld>
            <a:endParaRPr lang="en-US" dirty="0"/>
          </a:p>
        </p:txBody>
      </p:sp>
    </p:spTree>
    <p:extLst>
      <p:ext uri="{BB962C8B-B14F-4D97-AF65-F5344CB8AC3E}">
        <p14:creationId xmlns:p14="http://schemas.microsoft.com/office/powerpoint/2010/main" val="27525697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Training, or Education</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spcAft>
                <a:spcPts val="600"/>
              </a:spcAft>
              <a:buNone/>
            </a:pPr>
            <a:r>
              <a:rPr lang="en-US" b="1" dirty="0">
                <a:solidFill>
                  <a:srgbClr val="002060"/>
                </a:solidFill>
                <a:ea typeface="Arial" panose="020B0604020202020204" pitchFamily="34" charset="0"/>
              </a:rPr>
              <a:t>17. At any time in the year after leaving high school, did you enroll in any type of school, job training, or education program? </a:t>
            </a:r>
            <a:r>
              <a:rPr lang="en-US" dirty="0">
                <a:solidFill>
                  <a:srgbClr val="002060"/>
                </a:solidFill>
                <a:ea typeface="Arial" panose="020B0604020202020204" pitchFamily="34" charset="0"/>
              </a:rPr>
              <a:t>(Military service does </a:t>
            </a:r>
            <a:r>
              <a:rPr lang="en-US" dirty="0" smtClean="0">
                <a:solidFill>
                  <a:srgbClr val="002060"/>
                </a:solidFill>
                <a:ea typeface="Arial" panose="020B0604020202020204" pitchFamily="34" charset="0"/>
              </a:rPr>
              <a:t>not count </a:t>
            </a:r>
            <a:r>
              <a:rPr lang="en-US" dirty="0">
                <a:solidFill>
                  <a:srgbClr val="002060"/>
                </a:solidFill>
                <a:ea typeface="Arial" panose="020B0604020202020204" pitchFamily="34" charset="0"/>
              </a:rPr>
              <a:t>as education; it’s considered employment.)</a:t>
            </a:r>
            <a:endParaRPr lang="en-US" b="1" dirty="0">
              <a:solidFill>
                <a:srgbClr val="002060"/>
              </a:solidFill>
              <a:ea typeface="Calibri" panose="020F0502020204030204" pitchFamily="34" charset="0"/>
              <a:cs typeface="Times New Roman" panose="02020603050405020304" pitchFamily="18" charset="0"/>
            </a:endParaRPr>
          </a:p>
          <a:p>
            <a:pPr marL="795338" lvl="0" indent="-331788">
              <a:buFont typeface="Courier New" panose="02070309020205020404" pitchFamily="49" charset="0"/>
              <a:buChar char="o"/>
            </a:pPr>
            <a:r>
              <a:rPr lang="en-US" dirty="0"/>
              <a:t>Yes</a:t>
            </a:r>
          </a:p>
          <a:p>
            <a:pPr marL="795338" lvl="0" indent="-331788">
              <a:buFont typeface="Courier New" panose="02070309020205020404" pitchFamily="49" charset="0"/>
              <a:buChar char="o"/>
            </a:pPr>
            <a:r>
              <a:rPr lang="en-US" dirty="0"/>
              <a:t>No</a:t>
            </a:r>
          </a:p>
          <a:p>
            <a:pPr marL="795338" lvl="0" indent="-331788">
              <a:buFont typeface="Courier New" panose="02070309020205020404" pitchFamily="49" charset="0"/>
              <a:buChar char="o"/>
            </a:pPr>
            <a:r>
              <a:rPr lang="en-US" dirty="0"/>
              <a:t>Don’t know or declined to answer</a:t>
            </a:r>
          </a:p>
        </p:txBody>
      </p:sp>
      <p:pic>
        <p:nvPicPr>
          <p:cNvPr id="10" name="Content Placeholder 9" descr="screenshot of questions 17+, 17, and section VII Agency Connections heading."/>
          <p:cNvPicPr>
            <a:picLocks noGrp="1" noChangeAspect="1"/>
          </p:cNvPicPr>
          <p:nvPr>
            <p:ph sz="half" idx="2"/>
          </p:nvPr>
        </p:nvPicPr>
        <p:blipFill>
          <a:blip r:embed="rId3"/>
          <a:stretch>
            <a:fillRect/>
          </a:stretch>
        </p:blipFill>
        <p:spPr>
          <a:xfrm>
            <a:off x="-1" y="0"/>
            <a:ext cx="12313229" cy="6858000"/>
          </a:xfrm>
          <a:prstGeom prst="rect">
            <a:avLst/>
          </a:prstGeom>
        </p:spPr>
      </p:pic>
      <p:sp>
        <p:nvSpPr>
          <p:cNvPr id="8" name="Right Arrow 7" descr="red arrow pointing to 17"/>
          <p:cNvSpPr/>
          <p:nvPr/>
        </p:nvSpPr>
        <p:spPr>
          <a:xfrm>
            <a:off x="416951" y="3244645"/>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67</a:t>
            </a:fld>
            <a:endParaRPr lang="en-US" dirty="0"/>
          </a:p>
        </p:txBody>
      </p:sp>
    </p:spTree>
    <p:extLst>
      <p:ext uri="{BB962C8B-B14F-4D97-AF65-F5344CB8AC3E}">
        <p14:creationId xmlns:p14="http://schemas.microsoft.com/office/powerpoint/2010/main" val="7326576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[1 of 7]</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spcAft>
                <a:spcPts val="600"/>
              </a:spcAft>
              <a:buNone/>
            </a:pPr>
            <a:r>
              <a:rPr lang="en-US" sz="2400" b="1" dirty="0">
                <a:solidFill>
                  <a:srgbClr val="002060"/>
                </a:solidFill>
                <a:ea typeface="Arial" panose="020B0604020202020204" pitchFamily="34" charset="0"/>
              </a:rPr>
              <a:t>17a. What kind of program were you enrolled in? </a:t>
            </a:r>
            <a:r>
              <a:rPr lang="en-US" sz="2400" dirty="0">
                <a:solidFill>
                  <a:srgbClr val="002060"/>
                </a:solidFill>
                <a:ea typeface="Arial" panose="020B0604020202020204" pitchFamily="34" charset="0"/>
              </a:rPr>
              <a:t>(Military service does not count as education; it’s considered employment.)</a:t>
            </a:r>
          </a:p>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Two- or four-year</a:t>
            </a:r>
            <a:r>
              <a:rPr lang="en-US" sz="2400" dirty="0">
                <a:ea typeface="Arial" panose="020B0604020202020204" pitchFamily="34" charset="0"/>
              </a:rPr>
              <a:t> educational institution (e.g. university, college, vocational, technical, or trade school)</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Associate’s degree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Bachelor’s degree</a:t>
            </a:r>
            <a:endParaRPr lang="en-US" sz="2400" dirty="0"/>
          </a:p>
          <a:p>
            <a:pPr marL="742950" lvl="1" indent="-285750">
              <a:lnSpc>
                <a:spcPct val="115000"/>
              </a:lnSpc>
              <a:spcBef>
                <a:spcPts val="0"/>
              </a:spcBef>
              <a:buFont typeface="Courier New" panose="02070309020205020404" pitchFamily="49" charset="0"/>
              <a:buChar char="o"/>
            </a:pPr>
            <a:r>
              <a:rPr lang="en-US" sz="2400" dirty="0">
                <a:solidFill>
                  <a:srgbClr val="404040"/>
                </a:solidFill>
                <a:ea typeface="Arial" panose="020B0604020202020204" pitchFamily="34" charset="0"/>
              </a:rPr>
              <a:t>Certificate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Other</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solidFill>
                <a:srgbClr val="002060"/>
              </a:solidFill>
              <a:ea typeface="Calibri" panose="020F0502020204030204" pitchFamily="34" charset="0"/>
            </a:endParaRPr>
          </a:p>
        </p:txBody>
      </p:sp>
      <p:pic>
        <p:nvPicPr>
          <p:cNvPr id="10" name="Content Placeholder 9" descr="screenshot of 17 and 17a, first set of multiple choice options and suboptions visible"/>
          <p:cNvPicPr>
            <a:picLocks noGrp="1" noChangeAspect="1"/>
          </p:cNvPicPr>
          <p:nvPr>
            <p:ph sz="half" idx="2"/>
          </p:nvPr>
        </p:nvPicPr>
        <p:blipFill>
          <a:blip r:embed="rId3"/>
          <a:stretch>
            <a:fillRect/>
          </a:stretch>
        </p:blipFill>
        <p:spPr>
          <a:xfrm>
            <a:off x="0" y="0"/>
            <a:ext cx="12192001" cy="6858000"/>
          </a:xfrm>
          <a:prstGeom prst="rect">
            <a:avLst/>
          </a:prstGeom>
        </p:spPr>
      </p:pic>
      <p:sp>
        <p:nvSpPr>
          <p:cNvPr id="9" name="Right Arrow 8" descr="red arrow pointing to Two- or four- year institution"/>
          <p:cNvSpPr/>
          <p:nvPr/>
        </p:nvSpPr>
        <p:spPr>
          <a:xfrm>
            <a:off x="416951" y="246623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68</a:t>
            </a:fld>
            <a:endParaRPr lang="en-US" dirty="0"/>
          </a:p>
        </p:txBody>
      </p:sp>
    </p:spTree>
    <p:extLst>
      <p:ext uri="{BB962C8B-B14F-4D97-AF65-F5344CB8AC3E}">
        <p14:creationId xmlns:p14="http://schemas.microsoft.com/office/powerpoint/2010/main" val="25646746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[2 of 7]</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spcAft>
                <a:spcPts val="600"/>
              </a:spcAft>
              <a:buNone/>
            </a:pPr>
            <a:r>
              <a:rPr lang="en-US" sz="2400" b="1" dirty="0">
                <a:solidFill>
                  <a:srgbClr val="002060"/>
                </a:solidFill>
                <a:ea typeface="Arial" panose="020B0604020202020204" pitchFamily="34" charset="0"/>
              </a:rPr>
              <a:t>17a. What kind of program were you enrolled in? </a:t>
            </a:r>
            <a:r>
              <a:rPr lang="en-US" sz="2400" dirty="0">
                <a:solidFill>
                  <a:srgbClr val="002060"/>
                </a:solidFill>
                <a:ea typeface="Arial" panose="020B0604020202020204" pitchFamily="34" charset="0"/>
              </a:rPr>
              <a:t>(Military service does not count as education; it’s considered employment.)</a:t>
            </a:r>
          </a:p>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Two- or four-year</a:t>
            </a:r>
            <a:r>
              <a:rPr lang="en-US" sz="2400" dirty="0">
                <a:ea typeface="Arial" panose="020B0604020202020204" pitchFamily="34" charset="0"/>
              </a:rPr>
              <a:t> educational institution (e.g. university, college, vocational, technical, or trade school)</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Associate’s degree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Bachelor’s degree</a:t>
            </a:r>
            <a:endParaRPr lang="en-US" sz="2400" dirty="0"/>
          </a:p>
          <a:p>
            <a:pPr marL="742950" lvl="1" indent="-285750">
              <a:lnSpc>
                <a:spcPct val="115000"/>
              </a:lnSpc>
              <a:spcBef>
                <a:spcPts val="0"/>
              </a:spcBef>
              <a:buFont typeface="Courier New" panose="02070309020205020404" pitchFamily="49" charset="0"/>
              <a:buChar char="o"/>
            </a:pPr>
            <a:r>
              <a:rPr lang="en-US" sz="2400" dirty="0">
                <a:solidFill>
                  <a:srgbClr val="404040"/>
                </a:solidFill>
                <a:ea typeface="Arial" panose="020B0604020202020204" pitchFamily="34" charset="0"/>
              </a:rPr>
              <a:t>Certificate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Other</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solidFill>
                <a:srgbClr val="002060"/>
              </a:solidFill>
              <a:ea typeface="Calibri" panose="020F0502020204030204" pitchFamily="34" charset="0"/>
            </a:endParaRPr>
          </a:p>
        </p:txBody>
      </p:sp>
      <p:pic>
        <p:nvPicPr>
          <p:cNvPr id="6" name="Content Placeholder 5" descr="screenshot of 17a, Bachelor’s degree and two- or four year education institution selected. "/>
          <p:cNvPicPr>
            <a:picLocks noGrp="1" noChangeAspect="1"/>
          </p:cNvPicPr>
          <p:nvPr>
            <p:ph sz="half" idx="2"/>
          </p:nvPr>
        </p:nvPicPr>
        <p:blipFill>
          <a:blip r:embed="rId3"/>
          <a:stretch>
            <a:fillRect/>
          </a:stretch>
        </p:blipFill>
        <p:spPr>
          <a:xfrm>
            <a:off x="0" y="0"/>
            <a:ext cx="12192000" cy="6858000"/>
          </a:xfrm>
          <a:prstGeom prst="rect">
            <a:avLst/>
          </a:prstGeom>
        </p:spPr>
      </p:pic>
      <p:sp>
        <p:nvSpPr>
          <p:cNvPr id="9" name="Right Arrow 8" descr="red arrow pointing to Two- or four- year institution"/>
          <p:cNvSpPr/>
          <p:nvPr/>
        </p:nvSpPr>
        <p:spPr>
          <a:xfrm>
            <a:off x="416951" y="246623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69</a:t>
            </a:fld>
            <a:endParaRPr lang="en-US" dirty="0"/>
          </a:p>
        </p:txBody>
      </p:sp>
    </p:spTree>
    <p:extLst>
      <p:ext uri="{BB962C8B-B14F-4D97-AF65-F5344CB8AC3E}">
        <p14:creationId xmlns:p14="http://schemas.microsoft.com/office/powerpoint/2010/main" val="570099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[3 of 7]</a:t>
            </a:r>
          </a:p>
        </p:txBody>
      </p:sp>
      <p:sp>
        <p:nvSpPr>
          <p:cNvPr id="3" name="Content Placeholder 2"/>
          <p:cNvSpPr>
            <a:spLocks noGrp="1"/>
          </p:cNvSpPr>
          <p:nvPr>
            <p:ph sz="half" idx="1"/>
          </p:nvPr>
        </p:nvSpPr>
        <p:spPr>
          <a:xfrm>
            <a:off x="828574" y="1662778"/>
            <a:ext cx="10515600" cy="4169441"/>
          </a:xfrm>
        </p:spPr>
        <p:txBody>
          <a:bodyPr>
            <a:normAutofit/>
          </a:bodyPr>
          <a:lstStyle/>
          <a:p>
            <a:pPr marL="0" indent="0">
              <a:spcBef>
                <a:spcPts val="1200"/>
              </a:spcBef>
              <a:spcAft>
                <a:spcPts val="600"/>
              </a:spcAft>
              <a:buNone/>
            </a:pPr>
            <a:r>
              <a:rPr lang="en-US" sz="2400" b="1" dirty="0">
                <a:solidFill>
                  <a:srgbClr val="002060"/>
                </a:solidFill>
                <a:ea typeface="Arial" panose="020B0604020202020204" pitchFamily="34" charset="0"/>
              </a:rPr>
              <a:t>17a. What kind of program were you enrolled in? </a:t>
            </a:r>
            <a:r>
              <a:rPr lang="en-US" sz="2400" dirty="0">
                <a:solidFill>
                  <a:srgbClr val="002060"/>
                </a:solidFill>
                <a:ea typeface="Arial" panose="020B0604020202020204" pitchFamily="34" charset="0"/>
              </a:rPr>
              <a:t>(Military service does NOT count as education; it’s considered employment.)</a:t>
            </a:r>
          </a:p>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Two- or four-year</a:t>
            </a:r>
            <a:r>
              <a:rPr lang="en-US" sz="2400" dirty="0">
                <a:ea typeface="Arial" panose="020B0604020202020204" pitchFamily="34" charset="0"/>
              </a:rPr>
              <a:t> educational institution (e.g. university, college, vocational, technical, or trade school)</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Associate’s degree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Bachelor’s degree</a:t>
            </a:r>
            <a:endParaRPr lang="en-US" sz="2400" dirty="0"/>
          </a:p>
          <a:p>
            <a:pPr marL="742950" lvl="1" indent="-285750">
              <a:lnSpc>
                <a:spcPct val="115000"/>
              </a:lnSpc>
              <a:spcBef>
                <a:spcPts val="0"/>
              </a:spcBef>
              <a:buFont typeface="Courier New" panose="02070309020205020404" pitchFamily="49" charset="0"/>
              <a:buChar char="o"/>
            </a:pPr>
            <a:r>
              <a:rPr lang="en-US" sz="2400" dirty="0">
                <a:solidFill>
                  <a:srgbClr val="404040"/>
                </a:solidFill>
                <a:ea typeface="Arial" panose="020B0604020202020204" pitchFamily="34" charset="0"/>
              </a:rPr>
              <a:t>Certificate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Other</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solidFill>
                <a:srgbClr val="002060"/>
              </a:solidFill>
              <a:ea typeface="Calibri" panose="020F0502020204030204" pitchFamily="34" charset="0"/>
            </a:endParaRPr>
          </a:p>
        </p:txBody>
      </p:sp>
      <p:pic>
        <p:nvPicPr>
          <p:cNvPr id="6" name="Content Placeholder 5" descr="screenshot of 17a, all multiple choice answers visible"/>
          <p:cNvPicPr>
            <a:picLocks noGrp="1" noChangeAspect="1"/>
          </p:cNvPicPr>
          <p:nvPr>
            <p:ph sz="half" idx="2"/>
          </p:nvPr>
        </p:nvPicPr>
        <p:blipFill>
          <a:blip r:embed="rId3"/>
          <a:stretch>
            <a:fillRect/>
          </a:stretch>
        </p:blipFill>
        <p:spPr>
          <a:xfrm>
            <a:off x="-1" y="0"/>
            <a:ext cx="12192001" cy="6858000"/>
          </a:xfrm>
          <a:prstGeom prst="rect">
            <a:avLst/>
          </a:prstGeom>
        </p:spPr>
      </p:pic>
      <p:sp>
        <p:nvSpPr>
          <p:cNvPr id="9" name="Right Arrow 8" descr="red arrow pointing to 17a"/>
          <p:cNvSpPr/>
          <p:nvPr/>
        </p:nvSpPr>
        <p:spPr>
          <a:xfrm>
            <a:off x="1498991" y="125547"/>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70</a:t>
            </a:fld>
            <a:endParaRPr lang="en-US" dirty="0"/>
          </a:p>
        </p:txBody>
      </p:sp>
    </p:spTree>
    <p:extLst>
      <p:ext uri="{BB962C8B-B14F-4D97-AF65-F5344CB8AC3E}">
        <p14:creationId xmlns:p14="http://schemas.microsoft.com/office/powerpoint/2010/main" val="207548643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[4 of 7]</a:t>
            </a:r>
          </a:p>
        </p:txBody>
      </p:sp>
      <p:sp>
        <p:nvSpPr>
          <p:cNvPr id="3" name="Content Placeholder 2"/>
          <p:cNvSpPr>
            <a:spLocks noGrp="1"/>
          </p:cNvSpPr>
          <p:nvPr>
            <p:ph sz="half" idx="1"/>
          </p:nvPr>
        </p:nvSpPr>
        <p:spPr>
          <a:xfrm>
            <a:off x="828574" y="1662778"/>
            <a:ext cx="10515600" cy="4044848"/>
          </a:xfrm>
        </p:spPr>
        <p:txBody>
          <a:bodyPr/>
          <a:lstStyle/>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Less than two-year</a:t>
            </a:r>
            <a:r>
              <a:rPr lang="en-US" sz="2400" dirty="0">
                <a:ea typeface="Arial" panose="020B0604020202020204" pitchFamily="34" charset="0"/>
              </a:rPr>
              <a:t> educational institution (e.g. college, vocational, technical, or trade school)</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Diploma</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Certificate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Other</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p>
        </p:txBody>
      </p:sp>
      <p:pic>
        <p:nvPicPr>
          <p:cNvPr id="9" name="Content Placeholder 6" descr="screenshot of 17a, first two multiple choice options and suboptions visible&#10;"/>
          <p:cNvPicPr>
            <a:picLocks noGrp="1" noChangeAspect="1"/>
          </p:cNvPicPr>
          <p:nvPr>
            <p:ph sz="half" idx="2"/>
          </p:nvPr>
        </p:nvPicPr>
        <p:blipFill>
          <a:blip r:embed="rId3"/>
          <a:stretch>
            <a:fillRect/>
          </a:stretch>
        </p:blipFill>
        <p:spPr>
          <a:xfrm>
            <a:off x="-1" y="0"/>
            <a:ext cx="12192001" cy="6858000"/>
          </a:xfrm>
          <a:prstGeom prst="rect">
            <a:avLst/>
          </a:prstGeom>
        </p:spPr>
      </p:pic>
      <p:sp>
        <p:nvSpPr>
          <p:cNvPr id="8" name="Right Arrow 7" descr="red arrow pointing to less than two-year institution"/>
          <p:cNvSpPr/>
          <p:nvPr/>
        </p:nvSpPr>
        <p:spPr>
          <a:xfrm>
            <a:off x="1209431" y="357737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71</a:t>
            </a:fld>
            <a:endParaRPr lang="en-US" dirty="0"/>
          </a:p>
        </p:txBody>
      </p:sp>
    </p:spTree>
    <p:extLst>
      <p:ext uri="{BB962C8B-B14F-4D97-AF65-F5344CB8AC3E}">
        <p14:creationId xmlns:p14="http://schemas.microsoft.com/office/powerpoint/2010/main" val="4238706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[5 of</a:t>
            </a:r>
            <a:r>
              <a:rPr lang="en-US" baseline="0" dirty="0"/>
              <a:t> 7</a:t>
            </a:r>
            <a:r>
              <a:rPr lang="en-US" dirty="0"/>
              <a:t>] </a:t>
            </a:r>
          </a:p>
        </p:txBody>
      </p:sp>
      <p:sp>
        <p:nvSpPr>
          <p:cNvPr id="3" name="Content Placeholder 2"/>
          <p:cNvSpPr>
            <a:spLocks noGrp="1"/>
          </p:cNvSpPr>
          <p:nvPr>
            <p:ph sz="half" idx="1"/>
          </p:nvPr>
        </p:nvSpPr>
        <p:spPr>
          <a:xfrm>
            <a:off x="828574" y="1662778"/>
            <a:ext cx="10515600" cy="4169441"/>
          </a:xfrm>
        </p:spPr>
        <p:txBody>
          <a:bodyPr/>
          <a:lstStyle/>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Short-term education</a:t>
            </a:r>
            <a:r>
              <a:rPr lang="en-US" sz="2400" dirty="0">
                <a:ea typeface="Arial" panose="020B0604020202020204" pitchFamily="34" charset="0"/>
              </a:rPr>
              <a:t> or employment training program</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Job Corps</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Apprenticeship</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Adult/continuing education</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Certificate</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Other</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p>
        </p:txBody>
      </p:sp>
      <p:pic>
        <p:nvPicPr>
          <p:cNvPr id="7" name="Content Placeholder 6" descr="screenshot of 17 a, remaining multiple choice options and suboptions visible"/>
          <p:cNvPicPr>
            <a:picLocks noGrp="1" noChangeAspect="1"/>
          </p:cNvPicPr>
          <p:nvPr>
            <p:ph sz="half" idx="2"/>
          </p:nvPr>
        </p:nvPicPr>
        <p:blipFill>
          <a:blip r:embed="rId3"/>
          <a:stretch>
            <a:fillRect/>
          </a:stretch>
        </p:blipFill>
        <p:spPr>
          <a:xfrm>
            <a:off x="-1" y="-4435"/>
            <a:ext cx="12192001" cy="6881482"/>
          </a:xfrm>
          <a:prstGeom prst="rect">
            <a:avLst/>
          </a:prstGeom>
        </p:spPr>
      </p:pic>
      <p:sp>
        <p:nvSpPr>
          <p:cNvPr id="8" name="Right Arrow 7" descr="red arrow pointing to short-term education"/>
          <p:cNvSpPr/>
          <p:nvPr/>
        </p:nvSpPr>
        <p:spPr>
          <a:xfrm>
            <a:off x="1209431" y="286389"/>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72</a:t>
            </a:fld>
            <a:endParaRPr lang="en-US" dirty="0"/>
          </a:p>
        </p:txBody>
      </p:sp>
    </p:spTree>
    <p:extLst>
      <p:ext uri="{BB962C8B-B14F-4D97-AF65-F5344CB8AC3E}">
        <p14:creationId xmlns:p14="http://schemas.microsoft.com/office/powerpoint/2010/main" val="2741802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[6 of 7] </a:t>
            </a:r>
          </a:p>
        </p:txBody>
      </p:sp>
      <p:sp>
        <p:nvSpPr>
          <p:cNvPr id="3" name="Content Placeholder 2"/>
          <p:cNvSpPr>
            <a:spLocks noGrp="1"/>
          </p:cNvSpPr>
          <p:nvPr>
            <p:ph sz="half" idx="1"/>
          </p:nvPr>
        </p:nvSpPr>
        <p:spPr>
          <a:xfrm>
            <a:off x="828574" y="1662778"/>
            <a:ext cx="10515600" cy="4169441"/>
          </a:xfrm>
        </p:spPr>
        <p:txBody>
          <a:bodyPr/>
          <a:lstStyle/>
          <a:p>
            <a:pPr marL="342900" lvl="0" indent="-342900">
              <a:lnSpc>
                <a:spcPct val="115000"/>
              </a:lnSpc>
              <a:spcBef>
                <a:spcPts val="0"/>
              </a:spcBef>
              <a:buFont typeface="Courier New" panose="02070309020205020404" pitchFamily="49" charset="0"/>
              <a:buChar char="o"/>
            </a:pPr>
            <a:r>
              <a:rPr lang="en-US" sz="2400" b="1" dirty="0">
                <a:ea typeface="Arial" panose="020B0604020202020204" pitchFamily="34" charset="0"/>
              </a:rPr>
              <a:t>High school</a:t>
            </a:r>
            <a:r>
              <a:rPr lang="en-US" sz="2400" dirty="0">
                <a:ea typeface="Arial" panose="020B0604020202020204" pitchFamily="34" charset="0"/>
              </a:rPr>
              <a:t> completion program</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GED (at any educational institution)</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Adult High School Diploma</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Adult basic education</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K-12 school </a:t>
            </a:r>
            <a:endParaRPr lang="en-US" sz="2400" dirty="0"/>
          </a:p>
          <a:p>
            <a:pPr marL="742950" lvl="1" indent="-285750">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p>
        </p:txBody>
      </p:sp>
      <p:pic>
        <p:nvPicPr>
          <p:cNvPr id="7" name="Content Placeholder 6" descr="screenshot of 17 a, remaining multiple choice options and suboptions visible"/>
          <p:cNvPicPr>
            <a:picLocks noGrp="1" noChangeAspect="1"/>
          </p:cNvPicPr>
          <p:nvPr>
            <p:ph sz="half" idx="2"/>
          </p:nvPr>
        </p:nvPicPr>
        <p:blipFill>
          <a:blip r:embed="rId3"/>
          <a:stretch>
            <a:fillRect/>
          </a:stretch>
        </p:blipFill>
        <p:spPr>
          <a:xfrm>
            <a:off x="-1" y="-4436"/>
            <a:ext cx="12192001" cy="6862435"/>
          </a:xfrm>
          <a:prstGeom prst="rect">
            <a:avLst/>
          </a:prstGeom>
        </p:spPr>
      </p:pic>
      <p:sp>
        <p:nvSpPr>
          <p:cNvPr id="8" name="Right Arrow 7" descr="red arrow pointing to high school completion program"/>
          <p:cNvSpPr/>
          <p:nvPr/>
        </p:nvSpPr>
        <p:spPr>
          <a:xfrm>
            <a:off x="1178951" y="3058071"/>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73</a:t>
            </a:fld>
            <a:endParaRPr lang="en-US" dirty="0"/>
          </a:p>
        </p:txBody>
      </p:sp>
    </p:spTree>
    <p:extLst>
      <p:ext uri="{BB962C8B-B14F-4D97-AF65-F5344CB8AC3E}">
        <p14:creationId xmlns:p14="http://schemas.microsoft.com/office/powerpoint/2010/main" val="3295007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Program? [7 of 7]</a:t>
            </a:r>
          </a:p>
        </p:txBody>
      </p:sp>
      <p:sp>
        <p:nvSpPr>
          <p:cNvPr id="3" name="Content Placeholder 2"/>
          <p:cNvSpPr>
            <a:spLocks noGrp="1"/>
          </p:cNvSpPr>
          <p:nvPr>
            <p:ph sz="half" idx="1"/>
          </p:nvPr>
        </p:nvSpPr>
        <p:spPr>
          <a:xfrm>
            <a:off x="828574" y="1662778"/>
            <a:ext cx="10515600" cy="3956357"/>
          </a:xfrm>
        </p:spPr>
        <p:txBody>
          <a:bodyPr>
            <a:normAutofit/>
          </a:bodyPr>
          <a:lstStyle/>
          <a:p>
            <a:pPr>
              <a:lnSpc>
                <a:spcPct val="115000"/>
              </a:lnSpc>
              <a:spcBef>
                <a:spcPts val="0"/>
              </a:spcBef>
              <a:buFont typeface="Courier New" panose="02070309020205020404" pitchFamily="49" charset="0"/>
              <a:buChar char="o"/>
            </a:pPr>
            <a:r>
              <a:rPr lang="en-US" sz="2400" dirty="0">
                <a:ea typeface="Arial" panose="020B0604020202020204" pitchFamily="34" charset="0"/>
              </a:rPr>
              <a:t>Religious or church-sponsored mission (not school-related)</a:t>
            </a:r>
            <a:endParaRPr lang="en-US" sz="2400" dirty="0"/>
          </a:p>
          <a:p>
            <a:pPr>
              <a:lnSpc>
                <a:spcPct val="115000"/>
              </a:lnSpc>
              <a:spcBef>
                <a:spcPts val="0"/>
              </a:spcBef>
              <a:buFont typeface="Courier New" panose="02070309020205020404" pitchFamily="49" charset="0"/>
              <a:buChar char="o"/>
            </a:pPr>
            <a:r>
              <a:rPr lang="en-US" sz="2400" dirty="0">
                <a:ea typeface="Arial" panose="020B0604020202020204" pitchFamily="34" charset="0"/>
              </a:rPr>
              <a:t>Other (specify) </a:t>
            </a:r>
            <a:r>
              <a:rPr lang="en-US" sz="2400" dirty="0">
                <a:solidFill>
                  <a:srgbClr val="C00000"/>
                </a:solidFill>
                <a:ea typeface="Arial" panose="020B0604020202020204" pitchFamily="34" charset="0"/>
              </a:rPr>
              <a:t> </a:t>
            </a:r>
            <a:r>
              <a:rPr lang="en-US" sz="2400" dirty="0">
                <a:ea typeface="Arial" panose="020B0604020202020204" pitchFamily="34" charset="0"/>
              </a:rPr>
              <a:t>_____________</a:t>
            </a:r>
            <a:endParaRPr lang="en-US" sz="2400" dirty="0"/>
          </a:p>
          <a:p>
            <a:pPr>
              <a:lnSpc>
                <a:spcPct val="115000"/>
              </a:lnSpc>
              <a:spcBef>
                <a:spcPts val="0"/>
              </a:spcBef>
              <a:buFont typeface="Courier New" panose="02070309020205020404" pitchFamily="49" charset="0"/>
              <a:buChar char="o"/>
            </a:pPr>
            <a:r>
              <a:rPr lang="en-US" sz="2400" dirty="0">
                <a:ea typeface="Arial" panose="020B0604020202020204" pitchFamily="34" charset="0"/>
              </a:rPr>
              <a:t>Don’t know or declined to answer</a:t>
            </a:r>
            <a:endParaRPr lang="en-US" sz="2400" dirty="0">
              <a:solidFill>
                <a:srgbClr val="002060"/>
              </a:solidFill>
              <a:ea typeface="Calibri" panose="020F0502020204030204" pitchFamily="34" charset="0"/>
            </a:endParaRPr>
          </a:p>
        </p:txBody>
      </p:sp>
      <p:pic>
        <p:nvPicPr>
          <p:cNvPr id="7" name="Content Placeholder 6" descr="screenshot of 17 a, remaining multiple choice options and suboptions visible"/>
          <p:cNvPicPr>
            <a:picLocks noGrp="1" noChangeAspect="1"/>
          </p:cNvPicPr>
          <p:nvPr>
            <p:ph sz="half" idx="2"/>
          </p:nvPr>
        </p:nvPicPr>
        <p:blipFill>
          <a:blip r:embed="rId3"/>
          <a:stretch>
            <a:fillRect/>
          </a:stretch>
        </p:blipFill>
        <p:spPr>
          <a:xfrm>
            <a:off x="-1" y="-4436"/>
            <a:ext cx="12192001" cy="6862435"/>
          </a:xfrm>
          <a:prstGeom prst="rect">
            <a:avLst/>
          </a:prstGeom>
        </p:spPr>
      </p:pic>
      <p:sp>
        <p:nvSpPr>
          <p:cNvPr id="8" name="Right Arrow 7" descr="red arrow pointing to religious or church-sponsored mission"/>
          <p:cNvSpPr/>
          <p:nvPr/>
        </p:nvSpPr>
        <p:spPr>
          <a:xfrm>
            <a:off x="1224671" y="543478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74</a:t>
            </a:fld>
            <a:endParaRPr lang="en-US" dirty="0"/>
          </a:p>
        </p:txBody>
      </p:sp>
    </p:spTree>
    <p:extLst>
      <p:ext uri="{BB962C8B-B14F-4D97-AF65-F5344CB8AC3E}">
        <p14:creationId xmlns:p14="http://schemas.microsoft.com/office/powerpoint/2010/main" val="945994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Name and Location</a:t>
            </a:r>
          </a:p>
        </p:txBody>
      </p:sp>
      <p:sp>
        <p:nvSpPr>
          <p:cNvPr id="3" name="Content Placeholder 2"/>
          <p:cNvSpPr>
            <a:spLocks noGrp="1"/>
          </p:cNvSpPr>
          <p:nvPr>
            <p:ph sz="half" idx="1"/>
          </p:nvPr>
        </p:nvSpPr>
        <p:spPr>
          <a:xfrm>
            <a:off x="828574" y="1662778"/>
            <a:ext cx="10515600" cy="4169441"/>
          </a:xfrm>
        </p:spPr>
        <p:txBody>
          <a:bodyPr/>
          <a:lstStyle/>
          <a:p>
            <a:pPr marL="0" indent="0">
              <a:buNone/>
            </a:pPr>
            <a:r>
              <a:rPr lang="en-US" b="1" dirty="0">
                <a:solidFill>
                  <a:srgbClr val="002060"/>
                </a:solidFill>
                <a:ea typeface="Arial" panose="020B0604020202020204" pitchFamily="34" charset="0"/>
              </a:rPr>
              <a:t>17b. What is the name of the program you were enrolled in, and where? </a:t>
            </a:r>
            <a:r>
              <a:rPr lang="en-US" dirty="0">
                <a:solidFill>
                  <a:srgbClr val="002060"/>
                </a:solidFill>
                <a:ea typeface="Arial" panose="020B0604020202020204" pitchFamily="34" charset="0"/>
              </a:rPr>
              <a:t>(Example: Electrician Apprenticeship at Boeing; or Business Administration at Seattle University)</a:t>
            </a:r>
          </a:p>
          <a:p>
            <a:pPr marL="0" indent="0">
              <a:buNone/>
            </a:pPr>
            <a:r>
              <a:rPr lang="en-US" dirty="0">
                <a:solidFill>
                  <a:srgbClr val="002060"/>
                </a:solidFill>
                <a:ea typeface="Calibri" panose="020F0502020204030204" pitchFamily="34" charset="0"/>
              </a:rPr>
              <a:t>[textbox]</a:t>
            </a:r>
          </a:p>
        </p:txBody>
      </p:sp>
      <p:pic>
        <p:nvPicPr>
          <p:cNvPr id="10" name="Content Placeholder 8" descr="screenshot of questions 17b, 17c, 17d, and section VII Agency Connections heading"/>
          <p:cNvPicPr>
            <a:picLocks noGrp="1" noChangeAspect="1"/>
          </p:cNvPicPr>
          <p:nvPr>
            <p:ph sz="half" idx="2"/>
          </p:nvPr>
        </p:nvPicPr>
        <p:blipFill>
          <a:blip r:embed="rId3"/>
          <a:stretch>
            <a:fillRect/>
          </a:stretch>
        </p:blipFill>
        <p:spPr>
          <a:xfrm>
            <a:off x="-1" y="-1430"/>
            <a:ext cx="12192001" cy="6859429"/>
          </a:xfrm>
          <a:prstGeom prst="rect">
            <a:avLst/>
          </a:prstGeom>
        </p:spPr>
      </p:pic>
      <p:sp>
        <p:nvSpPr>
          <p:cNvPr id="11" name="Right Arrow 10" descr="red arrow pointing to 17b"/>
          <p:cNvSpPr/>
          <p:nvPr/>
        </p:nvSpPr>
        <p:spPr>
          <a:xfrm>
            <a:off x="895148" y="268288"/>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75</a:t>
            </a:fld>
            <a:endParaRPr lang="en-US" dirty="0"/>
          </a:p>
        </p:txBody>
      </p:sp>
    </p:spTree>
    <p:extLst>
      <p:ext uri="{BB962C8B-B14F-4D97-AF65-F5344CB8AC3E}">
        <p14:creationId xmlns:p14="http://schemas.microsoft.com/office/powerpoint/2010/main" val="77900914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Program Information [1 of 2]</a:t>
            </a:r>
          </a:p>
        </p:txBody>
      </p:sp>
      <p:sp>
        <p:nvSpPr>
          <p:cNvPr id="3" name="Content Placeholder 2"/>
          <p:cNvSpPr>
            <a:spLocks noGrp="1"/>
          </p:cNvSpPr>
          <p:nvPr>
            <p:ph sz="half" idx="1"/>
          </p:nvPr>
        </p:nvSpPr>
        <p:spPr>
          <a:xfrm>
            <a:off x="828574" y="1662778"/>
            <a:ext cx="10515600" cy="4044848"/>
          </a:xfrm>
        </p:spPr>
        <p:txBody>
          <a:bodyPr/>
          <a:lstStyle/>
          <a:p>
            <a:pPr marL="0" indent="0">
              <a:spcBef>
                <a:spcPts val="1200"/>
              </a:spcBef>
              <a:spcAft>
                <a:spcPts val="600"/>
              </a:spcAft>
              <a:buNone/>
            </a:pPr>
            <a:r>
              <a:rPr lang="en-US" b="1" dirty="0">
                <a:solidFill>
                  <a:srgbClr val="002060"/>
                </a:solidFill>
                <a:ea typeface="Arial" panose="020B0604020202020204" pitchFamily="34" charset="0"/>
              </a:rPr>
              <a:t>17c. Were you enrolled full-time or part-time?</a:t>
            </a:r>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Full-time</a:t>
            </a:r>
            <a:endParaRPr lang="en-US" dirty="0"/>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Part-time</a:t>
            </a:r>
            <a:endParaRPr lang="en-US" dirty="0"/>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Don’t know or declined to answer</a:t>
            </a:r>
            <a:endParaRPr lang="en-US" dirty="0">
              <a:solidFill>
                <a:srgbClr val="002060"/>
              </a:solidFill>
              <a:ea typeface="Calibri" panose="020F0502020204030204" pitchFamily="34" charset="0"/>
            </a:endParaRPr>
          </a:p>
        </p:txBody>
      </p:sp>
      <p:pic>
        <p:nvPicPr>
          <p:cNvPr id="15" name="Content Placeholder 8" descr="screenshot of questions 17b, 17c, 17d, and section VII Agency Connections heading"/>
          <p:cNvPicPr>
            <a:picLocks noGrp="1" noChangeAspect="1"/>
          </p:cNvPicPr>
          <p:nvPr>
            <p:ph sz="half" idx="2"/>
          </p:nvPr>
        </p:nvPicPr>
        <p:blipFill>
          <a:blip r:embed="rId3"/>
          <a:stretch>
            <a:fillRect/>
          </a:stretch>
        </p:blipFill>
        <p:spPr>
          <a:xfrm>
            <a:off x="-1" y="-1430"/>
            <a:ext cx="12192001" cy="6859429"/>
          </a:xfrm>
          <a:prstGeom prst="rect">
            <a:avLst/>
          </a:prstGeom>
        </p:spPr>
      </p:pic>
      <p:sp>
        <p:nvSpPr>
          <p:cNvPr id="16" name="Right Arrow 15" descr="red arrow pointing to 17c"/>
          <p:cNvSpPr/>
          <p:nvPr/>
        </p:nvSpPr>
        <p:spPr>
          <a:xfrm>
            <a:off x="828574" y="1662778"/>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76</a:t>
            </a:fld>
            <a:endParaRPr lang="en-US" dirty="0"/>
          </a:p>
        </p:txBody>
      </p:sp>
    </p:spTree>
    <p:extLst>
      <p:ext uri="{BB962C8B-B14F-4D97-AF65-F5344CB8AC3E}">
        <p14:creationId xmlns:p14="http://schemas.microsoft.com/office/powerpoint/2010/main" val="11207469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Program Information [2 of 2]</a:t>
            </a:r>
          </a:p>
        </p:txBody>
      </p:sp>
      <p:sp>
        <p:nvSpPr>
          <p:cNvPr id="3" name="Content Placeholder 2"/>
          <p:cNvSpPr>
            <a:spLocks noGrp="1"/>
          </p:cNvSpPr>
          <p:nvPr>
            <p:ph sz="half" idx="1"/>
          </p:nvPr>
        </p:nvSpPr>
        <p:spPr>
          <a:xfrm>
            <a:off x="828574" y="1662778"/>
            <a:ext cx="10515600" cy="3926861"/>
          </a:xfrm>
        </p:spPr>
        <p:txBody>
          <a:bodyPr>
            <a:normAutofit/>
          </a:bodyPr>
          <a:lstStyle/>
          <a:p>
            <a:pPr marL="0" indent="0">
              <a:spcBef>
                <a:spcPts val="1200"/>
              </a:spcBef>
              <a:spcAft>
                <a:spcPts val="600"/>
              </a:spcAft>
              <a:buNone/>
            </a:pPr>
            <a:r>
              <a:rPr lang="en-US" b="1" dirty="0">
                <a:solidFill>
                  <a:srgbClr val="002060"/>
                </a:solidFill>
                <a:ea typeface="Arial" panose="020B0604020202020204" pitchFamily="34" charset="0"/>
              </a:rPr>
              <a:t>17d. Did you complete at least one entire term? </a:t>
            </a:r>
            <a:r>
              <a:rPr lang="en-US" dirty="0">
                <a:solidFill>
                  <a:srgbClr val="002060"/>
                </a:solidFill>
                <a:ea typeface="Arial" panose="020B0604020202020204" pitchFamily="34" charset="0"/>
              </a:rPr>
              <a:t>(This can be any complete term including quarter, semester, intersession, summer, or online.)</a:t>
            </a:r>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Yes</a:t>
            </a:r>
            <a:endParaRPr lang="en-US" dirty="0"/>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No</a:t>
            </a:r>
            <a:endParaRPr lang="en-US" dirty="0"/>
          </a:p>
          <a:p>
            <a:pPr marL="795338" lvl="0" indent="-331788">
              <a:lnSpc>
                <a:spcPct val="115000"/>
              </a:lnSpc>
              <a:spcBef>
                <a:spcPts val="0"/>
              </a:spcBef>
              <a:buFont typeface="Courier New" panose="02070309020205020404" pitchFamily="49" charset="0"/>
              <a:buChar char="o"/>
            </a:pPr>
            <a:r>
              <a:rPr lang="en-US" dirty="0">
                <a:ea typeface="Arial" panose="020B0604020202020204" pitchFamily="34" charset="0"/>
              </a:rPr>
              <a:t>Don’t know or declined to answer</a:t>
            </a:r>
            <a:endParaRPr lang="en-US" dirty="0"/>
          </a:p>
        </p:txBody>
      </p:sp>
      <p:pic>
        <p:nvPicPr>
          <p:cNvPr id="11" name="Content Placeholder 8" descr="screenshot of questions 17b, 17c, 17d, and section VII Agency Connections heading"/>
          <p:cNvPicPr>
            <a:picLocks noGrp="1" noChangeAspect="1"/>
          </p:cNvPicPr>
          <p:nvPr>
            <p:ph sz="half" idx="2"/>
          </p:nvPr>
        </p:nvPicPr>
        <p:blipFill>
          <a:blip r:embed="rId3"/>
          <a:stretch>
            <a:fillRect/>
          </a:stretch>
        </p:blipFill>
        <p:spPr>
          <a:xfrm>
            <a:off x="0" y="0"/>
            <a:ext cx="12192000" cy="6858000"/>
          </a:xfrm>
          <a:prstGeom prst="rect">
            <a:avLst/>
          </a:prstGeom>
        </p:spPr>
      </p:pic>
      <p:sp>
        <p:nvSpPr>
          <p:cNvPr id="12" name="Right Arrow 11" descr="red arrow pointing to 17d"/>
          <p:cNvSpPr/>
          <p:nvPr/>
        </p:nvSpPr>
        <p:spPr>
          <a:xfrm>
            <a:off x="919871" y="338328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77</a:t>
            </a:fld>
            <a:endParaRPr lang="en-US" dirty="0"/>
          </a:p>
        </p:txBody>
      </p:sp>
    </p:spTree>
    <p:extLst>
      <p:ext uri="{BB962C8B-B14F-4D97-AF65-F5344CB8AC3E}">
        <p14:creationId xmlns:p14="http://schemas.microsoft.com/office/powerpoint/2010/main" val="16560175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Follow-up Question: Reason for Not Completing Term</a:t>
            </a:r>
          </a:p>
        </p:txBody>
      </p:sp>
      <p:sp>
        <p:nvSpPr>
          <p:cNvPr id="3" name="Content Placeholder 2"/>
          <p:cNvSpPr>
            <a:spLocks noGrp="1"/>
          </p:cNvSpPr>
          <p:nvPr>
            <p:ph sz="half" idx="1"/>
          </p:nvPr>
        </p:nvSpPr>
        <p:spPr>
          <a:xfrm>
            <a:off x="828574" y="1662778"/>
            <a:ext cx="10515600" cy="3853119"/>
          </a:xfrm>
        </p:spPr>
        <p:txBody>
          <a:bodyPr/>
          <a:lstStyle/>
          <a:p>
            <a:pPr marL="0" indent="0">
              <a:buNone/>
            </a:pPr>
            <a:r>
              <a:rPr lang="en-US" b="1" dirty="0">
                <a:solidFill>
                  <a:srgbClr val="002060"/>
                </a:solidFill>
                <a:ea typeface="Arial" panose="020B0604020202020204" pitchFamily="34" charset="0"/>
              </a:rPr>
              <a:t>17d+. Are there any specific reasons why you didn’t complete a term?</a:t>
            </a:r>
          </a:p>
          <a:p>
            <a:pPr marL="0" indent="0">
              <a:buNone/>
            </a:pPr>
            <a:r>
              <a:rPr lang="en-US" dirty="0">
                <a:solidFill>
                  <a:srgbClr val="002060"/>
                </a:solidFill>
                <a:ea typeface="Calibri" panose="020F0502020204030204" pitchFamily="34" charset="0"/>
              </a:rPr>
              <a:t>[textbox]</a:t>
            </a:r>
          </a:p>
        </p:txBody>
      </p:sp>
      <p:pic>
        <p:nvPicPr>
          <p:cNvPr id="13" name="Content Placeholder 12" descr="screenshot of questions 17b, 17c, 17d, and 17d+ now visible"/>
          <p:cNvPicPr>
            <a:picLocks noGrp="1" noChangeAspect="1"/>
          </p:cNvPicPr>
          <p:nvPr>
            <p:ph sz="half" idx="2"/>
          </p:nvPr>
        </p:nvPicPr>
        <p:blipFill>
          <a:blip r:embed="rId3"/>
          <a:stretch>
            <a:fillRect/>
          </a:stretch>
        </p:blipFill>
        <p:spPr>
          <a:xfrm>
            <a:off x="0" y="-5718"/>
            <a:ext cx="12192000" cy="6863718"/>
          </a:xfrm>
          <a:prstGeom prst="rect">
            <a:avLst/>
          </a:prstGeom>
        </p:spPr>
      </p:pic>
      <p:sp>
        <p:nvSpPr>
          <p:cNvPr id="14" name="Right Arrow 13" descr="red arrow pointing to 17d+"/>
          <p:cNvSpPr/>
          <p:nvPr/>
        </p:nvSpPr>
        <p:spPr>
          <a:xfrm>
            <a:off x="1011311" y="5392502"/>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78</a:t>
            </a:fld>
            <a:endParaRPr lang="en-US" dirty="0"/>
          </a:p>
        </p:txBody>
      </p:sp>
    </p:spTree>
    <p:extLst>
      <p:ext uri="{BB962C8B-B14F-4D97-AF65-F5344CB8AC3E}">
        <p14:creationId xmlns:p14="http://schemas.microsoft.com/office/powerpoint/2010/main" val="318079605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VII. Agency Connections Questions</a:t>
            </a:r>
          </a:p>
        </p:txBody>
      </p:sp>
      <p:sp>
        <p:nvSpPr>
          <p:cNvPr id="3" name="Text Placeholder 2"/>
          <p:cNvSpPr>
            <a:spLocks noGrp="1"/>
          </p:cNvSpPr>
          <p:nvPr>
            <p:ph type="body" idx="1"/>
          </p:nvPr>
        </p:nvSpPr>
        <p:spPr/>
        <p:txBody>
          <a:bodyPr>
            <a:normAutofit/>
          </a:bodyPr>
          <a:lstStyle/>
          <a:p>
            <a:r>
              <a:rPr lang="en-US" dirty="0">
                <a:solidFill>
                  <a:srgbClr val="0D0D0D"/>
                </a:solidFill>
                <a:ea typeface="Arial" panose="020B0604020202020204" pitchFamily="34" charset="0"/>
                <a:cs typeface="Times New Roman" panose="02020603050405020304" pitchFamily="18" charset="0"/>
              </a:rPr>
              <a:t>Ask about contact with adult service agencies since leaving high school. This does not necessarily mean the former student is receiving services, only that they have contacted an agency post-high school.</a:t>
            </a: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79</a:t>
            </a:fld>
            <a:endParaRPr lang="en-US" dirty="0"/>
          </a:p>
        </p:txBody>
      </p:sp>
    </p:spTree>
    <p:extLst>
      <p:ext uri="{BB962C8B-B14F-4D97-AF65-F5344CB8AC3E}">
        <p14:creationId xmlns:p14="http://schemas.microsoft.com/office/powerpoint/2010/main" val="309281511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Agency Connections</a:t>
            </a:r>
          </a:p>
        </p:txBody>
      </p:sp>
      <p:sp>
        <p:nvSpPr>
          <p:cNvPr id="3" name="Content Placeholder 2"/>
          <p:cNvSpPr>
            <a:spLocks noGrp="1"/>
          </p:cNvSpPr>
          <p:nvPr>
            <p:ph sz="half" idx="1"/>
          </p:nvPr>
        </p:nvSpPr>
        <p:spPr>
          <a:xfrm>
            <a:off x="828574" y="1662778"/>
            <a:ext cx="10515600" cy="4030099"/>
          </a:xfrm>
          <a:noFill/>
        </p:spPr>
        <p:txBody>
          <a:bodyPr>
            <a:normAutofit/>
          </a:bodyPr>
          <a:lstStyle/>
          <a:p>
            <a:pPr marL="0" indent="0">
              <a:spcBef>
                <a:spcPts val="1200"/>
              </a:spcBef>
              <a:spcAft>
                <a:spcPts val="600"/>
              </a:spcAft>
              <a:buNone/>
            </a:pPr>
            <a:r>
              <a:rPr lang="en-US" sz="2400" b="1" dirty="0">
                <a:solidFill>
                  <a:srgbClr val="002060"/>
                </a:solidFill>
                <a:ea typeface="Arial" panose="020B0604020202020204" pitchFamily="34" charset="0"/>
              </a:rPr>
              <a:t>18. In the year since leaving high school, did you contact an adult service agency? </a:t>
            </a:r>
            <a:r>
              <a:rPr lang="en-US" sz="2400" dirty="0">
                <a:solidFill>
                  <a:srgbClr val="002060"/>
                </a:solidFill>
                <a:ea typeface="Arial" panose="020B0604020202020204" pitchFamily="34" charset="0"/>
              </a:rPr>
              <a:t>(Examples include: Division of Vocational Rehabilitation, Developmental Disabilities Administration, Disability Support Services, WorkSource, a mental health provider, Job Corps)</a:t>
            </a:r>
          </a:p>
          <a:p>
            <a:pPr marL="795338" lvl="0" indent="-331788">
              <a:lnSpc>
                <a:spcPct val="107000"/>
              </a:lnSpc>
              <a:spcBef>
                <a:spcPts val="0"/>
              </a:spcBef>
              <a:buFont typeface="Courier New" panose="02070309020205020404" pitchFamily="49" charset="0"/>
              <a:buChar char="o"/>
            </a:pPr>
            <a:r>
              <a:rPr lang="en-US" sz="2400" dirty="0">
                <a:ea typeface="Arial" panose="020B0604020202020204" pitchFamily="34" charset="0"/>
                <a:cs typeface="Times New Roman" panose="02020603050405020304" pitchFamily="18" charset="0"/>
              </a:rPr>
              <a:t>Yes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sz="2400" dirty="0">
                <a:ea typeface="Arial" panose="020B0604020202020204" pitchFamily="34" charset="0"/>
                <a:cs typeface="Times New Roman" panose="02020603050405020304" pitchFamily="18" charset="0"/>
              </a:rPr>
              <a:t>No</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sz="2400" dirty="0">
                <a:ea typeface="Arial" panose="020B0604020202020204" pitchFamily="34" charset="0"/>
                <a:cs typeface="Times New Roman" panose="02020603050405020304" pitchFamily="18" charset="0"/>
              </a:rPr>
              <a:t>Don't know or declined to answer</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6" descr="screenshot of section VII Agency Conections, question 18, and VIII Additional comments"/>
          <p:cNvPicPr>
            <a:picLocks noGrp="1" noChangeAspect="1"/>
          </p:cNvPicPr>
          <p:nvPr>
            <p:ph sz="half" idx="2"/>
          </p:nvPr>
        </p:nvPicPr>
        <p:blipFill>
          <a:blip r:embed="rId3"/>
          <a:stretch>
            <a:fillRect/>
          </a:stretch>
        </p:blipFill>
        <p:spPr>
          <a:xfrm>
            <a:off x="0" y="-7220"/>
            <a:ext cx="12192000" cy="6865219"/>
          </a:xfrm>
          <a:prstGeom prst="rect">
            <a:avLst/>
          </a:prstGeom>
        </p:spPr>
      </p:pic>
      <p:sp>
        <p:nvSpPr>
          <p:cNvPr id="8" name="Right Arrow 7" descr="red arrow pointing to 18"/>
          <p:cNvSpPr/>
          <p:nvPr/>
        </p:nvSpPr>
        <p:spPr>
          <a:xfrm>
            <a:off x="416951" y="1995530"/>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80</a:t>
            </a:fld>
            <a:endParaRPr lang="en-US" dirty="0"/>
          </a:p>
        </p:txBody>
      </p:sp>
    </p:spTree>
    <p:extLst>
      <p:ext uri="{BB962C8B-B14F-4D97-AF65-F5344CB8AC3E}">
        <p14:creationId xmlns:p14="http://schemas.microsoft.com/office/powerpoint/2010/main" val="206577683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Specify Which Agency</a:t>
            </a:r>
          </a:p>
        </p:txBody>
      </p:sp>
      <p:sp>
        <p:nvSpPr>
          <p:cNvPr id="3" name="Content Placeholder 2"/>
          <p:cNvSpPr>
            <a:spLocks noGrp="1"/>
          </p:cNvSpPr>
          <p:nvPr>
            <p:ph sz="half" idx="1"/>
          </p:nvPr>
        </p:nvSpPr>
        <p:spPr>
          <a:xfrm>
            <a:off x="828574" y="1662778"/>
            <a:ext cx="10515600" cy="4169441"/>
          </a:xfrm>
        </p:spPr>
        <p:txBody>
          <a:bodyPr>
            <a:normAutofit fontScale="92500" lnSpcReduction="20000"/>
          </a:bodyPr>
          <a:lstStyle/>
          <a:p>
            <a:pPr>
              <a:spcBef>
                <a:spcPts val="1200"/>
              </a:spcBef>
              <a:spcAft>
                <a:spcPts val="600"/>
              </a:spcAft>
            </a:pPr>
            <a:r>
              <a:rPr lang="en-US" b="1" dirty="0">
                <a:solidFill>
                  <a:srgbClr val="002060"/>
                </a:solidFill>
                <a:ea typeface="Arial" panose="020B0604020202020204" pitchFamily="34" charset="0"/>
              </a:rPr>
              <a:t>18a. Which adult service agencies were contacted? </a:t>
            </a:r>
            <a:r>
              <a:rPr lang="en-US" dirty="0">
                <a:solidFill>
                  <a:srgbClr val="002060"/>
                </a:solidFill>
                <a:ea typeface="Arial" panose="020B0604020202020204" pitchFamily="34" charset="0"/>
              </a:rPr>
              <a:t>(Select all that apply.)</a:t>
            </a: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DVR (Division of Vocational Rehabilitation)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DDA (Developmental Disabilities Administration)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DSS (Disability Support Services - college)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Mental health provider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WorkSource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Job Corps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WA State Department of Services for the Blind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Other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95338" lvl="0" indent="-331788">
              <a:lnSpc>
                <a:spcPct val="107000"/>
              </a:lnSpc>
              <a:spcBef>
                <a:spcPts val="0"/>
              </a:spcBef>
              <a:buFont typeface="Courier New" panose="02070309020205020404" pitchFamily="49" charset="0"/>
              <a:buChar char="o"/>
            </a:pPr>
            <a:r>
              <a:rPr lang="en-US" dirty="0">
                <a:ea typeface="Arial" panose="020B0604020202020204" pitchFamily="34" charset="0"/>
                <a:cs typeface="Times New Roman" panose="02020603050405020304" pitchFamily="18" charset="0"/>
              </a:rPr>
              <a:t>Don't know or declined to answer</a:t>
            </a:r>
            <a:endParaRPr lang="en-US" dirty="0">
              <a:solidFill>
                <a:srgbClr val="002060"/>
              </a:solidFill>
              <a:ea typeface="Calibri" panose="020F0502020204030204" pitchFamily="34" charset="0"/>
            </a:endParaRPr>
          </a:p>
        </p:txBody>
      </p:sp>
      <p:pic>
        <p:nvPicPr>
          <p:cNvPr id="7" name="Content Placeholder 6" descr="screenshot of section question 18 answered yes, and 18a now visible"/>
          <p:cNvPicPr>
            <a:picLocks noGrp="1" noChangeAspect="1"/>
          </p:cNvPicPr>
          <p:nvPr>
            <p:ph sz="half" idx="2"/>
          </p:nvPr>
        </p:nvPicPr>
        <p:blipFill>
          <a:blip r:embed="rId3"/>
          <a:stretch>
            <a:fillRect/>
          </a:stretch>
        </p:blipFill>
        <p:spPr>
          <a:xfrm>
            <a:off x="-1" y="-5938"/>
            <a:ext cx="12192001" cy="6863938"/>
          </a:xfrm>
          <a:prstGeom prst="rect">
            <a:avLst/>
          </a:prstGeom>
        </p:spPr>
      </p:pic>
      <p:sp>
        <p:nvSpPr>
          <p:cNvPr id="8" name="Right Arrow 7" descr="red arrow pointing to 18a"/>
          <p:cNvSpPr/>
          <p:nvPr/>
        </p:nvSpPr>
        <p:spPr>
          <a:xfrm>
            <a:off x="828574" y="259558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81</a:t>
            </a:fld>
            <a:endParaRPr lang="en-US" dirty="0"/>
          </a:p>
        </p:txBody>
      </p:sp>
    </p:spTree>
    <p:extLst>
      <p:ext uri="{BB962C8B-B14F-4D97-AF65-F5344CB8AC3E}">
        <p14:creationId xmlns:p14="http://schemas.microsoft.com/office/powerpoint/2010/main" val="139506757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VIII. Additional Comments</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82</a:t>
            </a:fld>
            <a:endParaRPr lang="en-US" dirty="0"/>
          </a:p>
        </p:txBody>
      </p:sp>
    </p:spTree>
    <p:extLst>
      <p:ext uri="{BB962C8B-B14F-4D97-AF65-F5344CB8AC3E}">
        <p14:creationId xmlns:p14="http://schemas.microsoft.com/office/powerpoint/2010/main" val="53371192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Comments Textbox</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r>
              <a:rPr lang="en-US" sz="2400" dirty="0">
                <a:solidFill>
                  <a:srgbClr val="0D0D0D"/>
                </a:solidFill>
                <a:ea typeface="Arial" panose="020B0604020202020204" pitchFamily="34" charset="0"/>
                <a:cs typeface="Times New Roman" panose="02020603050405020304" pitchFamily="18" charset="0"/>
              </a:rPr>
              <a:t>Use this text box to collect interesting or useful information that was not otherwise recorded in the survey fields.</a:t>
            </a:r>
          </a:p>
          <a:p>
            <a:pPr marL="0" indent="0">
              <a:lnSpc>
                <a:spcPct val="107000"/>
              </a:lnSpc>
              <a:spcBef>
                <a:spcPts val="0"/>
              </a:spcBef>
              <a:buNone/>
            </a:pPr>
            <a:r>
              <a:rPr lang="en-US" sz="2400" dirty="0">
                <a:solidFill>
                  <a:srgbClr val="002060"/>
                </a:solidFill>
                <a:ea typeface="Calibri" panose="020F0502020204030204" pitchFamily="34" charset="0"/>
              </a:rPr>
              <a:t>[textbox]</a:t>
            </a:r>
          </a:p>
        </p:txBody>
      </p:sp>
      <p:pic>
        <p:nvPicPr>
          <p:cNvPr id="8" name="Content Placeholder 7" descr="screenshot of question 18a and section VIII Additional Comments"/>
          <p:cNvPicPr>
            <a:picLocks noGrp="1" noChangeAspect="1"/>
          </p:cNvPicPr>
          <p:nvPr>
            <p:ph sz="half" idx="2"/>
          </p:nvPr>
        </p:nvPicPr>
        <p:blipFill>
          <a:blip r:embed="rId3"/>
          <a:stretch>
            <a:fillRect/>
          </a:stretch>
        </p:blipFill>
        <p:spPr>
          <a:xfrm>
            <a:off x="-1" y="0"/>
            <a:ext cx="12192001" cy="6858000"/>
          </a:xfrm>
          <a:prstGeom prst="rect">
            <a:avLst/>
          </a:prstGeom>
        </p:spPr>
      </p:pic>
      <p:sp>
        <p:nvSpPr>
          <p:cNvPr id="9" name="Right Arrow 8" descr="red arrow pointing to section VIII Additional Comments"/>
          <p:cNvSpPr/>
          <p:nvPr/>
        </p:nvSpPr>
        <p:spPr>
          <a:xfrm>
            <a:off x="416951" y="4439623"/>
            <a:ext cx="823246" cy="36871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83</a:t>
            </a:fld>
            <a:endParaRPr lang="en-US" dirty="0"/>
          </a:p>
        </p:txBody>
      </p:sp>
    </p:spTree>
    <p:extLst>
      <p:ext uri="{BB962C8B-B14F-4D97-AF65-F5344CB8AC3E}">
        <p14:creationId xmlns:p14="http://schemas.microsoft.com/office/powerpoint/2010/main" val="25078146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IX. Ending the Survey</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84</a:t>
            </a:fld>
            <a:endParaRPr lang="en-US" dirty="0"/>
          </a:p>
        </p:txBody>
      </p:sp>
    </p:spTree>
    <p:extLst>
      <p:ext uri="{BB962C8B-B14F-4D97-AF65-F5344CB8AC3E}">
        <p14:creationId xmlns:p14="http://schemas.microsoft.com/office/powerpoint/2010/main" val="419296006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Respondent</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r>
              <a:rPr lang="en-US" sz="2400" dirty="0">
                <a:solidFill>
                  <a:srgbClr val="0D0D0D"/>
                </a:solidFill>
                <a:ea typeface="Arial" panose="020B0604020202020204" pitchFamily="34" charset="0"/>
                <a:cs typeface="Times New Roman" panose="02020603050405020304" pitchFamily="18" charset="0"/>
              </a:rPr>
              <a:t>Thank the respondent for their time. </a:t>
            </a:r>
          </a:p>
          <a:p>
            <a:pPr marL="0" indent="0">
              <a:lnSpc>
                <a:spcPct val="107000"/>
              </a:lnSpc>
              <a:spcBef>
                <a:spcPts val="0"/>
              </a:spcBef>
              <a:buNone/>
            </a:pPr>
            <a:r>
              <a:rPr lang="en-US" sz="2400" b="1" dirty="0">
                <a:ea typeface="Arial" panose="020B0604020202020204" pitchFamily="34" charset="0"/>
                <a:cs typeface="Times New Roman" panose="02020603050405020304" pitchFamily="18" charset="0"/>
              </a:rPr>
              <a:t>Thank You</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a typeface="Arial" panose="020B0604020202020204" pitchFamily="34" charset="0"/>
              </a:rPr>
              <a:t>“Thank you for your time. If you have any questions about this project, please contact the special education department at your former high school.”</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5" descr="Screenshot of section IX End Survey. Save, Cancel, and Submit buttons at the bottom of the screen."/>
          <p:cNvPicPr>
            <a:picLocks noGrp="1" noChangeAspect="1"/>
          </p:cNvPicPr>
          <p:nvPr>
            <p:ph sz="half" idx="2"/>
          </p:nvPr>
        </p:nvPicPr>
        <p:blipFill>
          <a:blip r:embed="rId3"/>
          <a:stretch>
            <a:fillRect/>
          </a:stretch>
        </p:blipFill>
        <p:spPr>
          <a:xfrm>
            <a:off x="0" y="0"/>
            <a:ext cx="12192001" cy="6853004"/>
          </a:xfrm>
          <a:prstGeom prst="rect">
            <a:avLst/>
          </a:prstGeom>
        </p:spPr>
      </p:pic>
      <p:sp>
        <p:nvSpPr>
          <p:cNvPr id="8" name="Right Arrow 7" descr="red arrow pointing to thank you section"/>
          <p:cNvSpPr/>
          <p:nvPr/>
        </p:nvSpPr>
        <p:spPr>
          <a:xfrm>
            <a:off x="473355" y="1820495"/>
            <a:ext cx="710437" cy="33742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85</a:t>
            </a:fld>
            <a:endParaRPr lang="en-US" dirty="0"/>
          </a:p>
        </p:txBody>
      </p:sp>
    </p:spTree>
    <p:extLst>
      <p:ext uri="{BB962C8B-B14F-4D97-AF65-F5344CB8AC3E}">
        <p14:creationId xmlns:p14="http://schemas.microsoft.com/office/powerpoint/2010/main" val="282699578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Survey</a:t>
            </a:r>
          </a:p>
        </p:txBody>
      </p:sp>
      <p:sp>
        <p:nvSpPr>
          <p:cNvPr id="3" name="Content Placeholder 2"/>
          <p:cNvSpPr>
            <a:spLocks noGrp="1"/>
          </p:cNvSpPr>
          <p:nvPr>
            <p:ph sz="half" idx="1"/>
          </p:nvPr>
        </p:nvSpPr>
        <p:spPr>
          <a:xfrm>
            <a:off x="828574" y="1662778"/>
            <a:ext cx="10515600" cy="4169441"/>
          </a:xfrm>
          <a:noFill/>
        </p:spPr>
        <p:txBody>
          <a:bodyPr>
            <a:normAutofit/>
          </a:bodyPr>
          <a:lstStyle/>
          <a:p>
            <a:pPr marL="0" indent="0">
              <a:lnSpc>
                <a:spcPct val="107000"/>
              </a:lnSpc>
              <a:spcBef>
                <a:spcPts val="0"/>
              </a:spcBef>
              <a:buNone/>
            </a:pPr>
            <a:r>
              <a:rPr lang="en-US" sz="2400" dirty="0">
                <a:solidFill>
                  <a:srgbClr val="0D0D0D"/>
                </a:solidFill>
                <a:ea typeface="Arial" panose="020B0604020202020204" pitchFamily="34" charset="0"/>
                <a:cs typeface="Times New Roman" panose="02020603050405020304" pitchFamily="18" charset="0"/>
              </a:rPr>
              <a:t>If survey was not completed, make any necessary notes to follow up, then click Save to exit survey. If survey is complete, click Submit to lock survey.</a:t>
            </a:r>
          </a:p>
        </p:txBody>
      </p:sp>
      <p:pic>
        <p:nvPicPr>
          <p:cNvPr id="7" name="Content Placeholder 5" descr="Screenshot of section IX End Survey. Save, Cancel, and Submit buttons at the bottom of the screen."/>
          <p:cNvPicPr>
            <a:picLocks noGrp="1" noChangeAspect="1"/>
          </p:cNvPicPr>
          <p:nvPr>
            <p:ph sz="half" idx="2"/>
          </p:nvPr>
        </p:nvPicPr>
        <p:blipFill>
          <a:blip r:embed="rId3"/>
          <a:stretch>
            <a:fillRect/>
          </a:stretch>
        </p:blipFill>
        <p:spPr>
          <a:xfrm>
            <a:off x="0" y="0"/>
            <a:ext cx="12192001" cy="6853004"/>
          </a:xfrm>
          <a:prstGeom prst="rect">
            <a:avLst/>
          </a:prstGeom>
        </p:spPr>
      </p:pic>
      <p:sp>
        <p:nvSpPr>
          <p:cNvPr id="8" name="Right Arrow 7" descr="red arrow pointing to Save, Cancel, and Submit buttons"/>
          <p:cNvSpPr/>
          <p:nvPr/>
        </p:nvSpPr>
        <p:spPr>
          <a:xfrm rot="16200000">
            <a:off x="3266384" y="5589110"/>
            <a:ext cx="494321" cy="359828"/>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hidden="1"/>
          <p:cNvSpPr>
            <a:spLocks noGrp="1"/>
          </p:cNvSpPr>
          <p:nvPr>
            <p:ph type="sldNum" sz="quarter" idx="12"/>
          </p:nvPr>
        </p:nvSpPr>
        <p:spPr/>
        <p:txBody>
          <a:bodyPr/>
          <a:lstStyle/>
          <a:p>
            <a:fld id="{50ADEE99-5B15-4B10-A3EB-5286E787B43D}" type="slidenum">
              <a:rPr lang="en-US" smtClean="0"/>
              <a:t>86</a:t>
            </a:fld>
            <a:endParaRPr lang="en-US" dirty="0"/>
          </a:p>
        </p:txBody>
      </p:sp>
    </p:spTree>
    <p:extLst>
      <p:ext uri="{BB962C8B-B14F-4D97-AF65-F5344CB8AC3E}">
        <p14:creationId xmlns:p14="http://schemas.microsoft.com/office/powerpoint/2010/main" val="39028230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Leaver Survey List Screenshot</a:t>
            </a:r>
          </a:p>
        </p:txBody>
      </p:sp>
      <p:pic>
        <p:nvPicPr>
          <p:cNvPr id="5" name="Content Placeholder 4" descr="screenshot of leaver survey list after a survey is submitted as complet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4381" cy="6858000"/>
          </a:xfrm>
        </p:spPr>
      </p:pic>
      <p:sp>
        <p:nvSpPr>
          <p:cNvPr id="4" name="Slide Number Placeholder 3" hidden="1"/>
          <p:cNvSpPr>
            <a:spLocks noGrp="1"/>
          </p:cNvSpPr>
          <p:nvPr>
            <p:ph type="sldNum" sz="quarter" idx="12"/>
          </p:nvPr>
        </p:nvSpPr>
        <p:spPr/>
        <p:txBody>
          <a:bodyPr/>
          <a:lstStyle/>
          <a:p>
            <a:fld id="{50ADEE99-5B15-4B10-A3EB-5286E787B43D}" type="slidenum">
              <a:rPr lang="en-US" smtClean="0"/>
              <a:t>87</a:t>
            </a:fld>
            <a:endParaRPr lang="en-US" dirty="0"/>
          </a:p>
        </p:txBody>
      </p:sp>
    </p:spTree>
    <p:extLst>
      <p:ext uri="{BB962C8B-B14F-4D97-AF65-F5344CB8AC3E}">
        <p14:creationId xmlns:p14="http://schemas.microsoft.com/office/powerpoint/2010/main" val="184313497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88</a:t>
            </a:fld>
            <a:endParaRPr lang="en-US" dirty="0"/>
          </a:p>
        </p:txBody>
      </p:sp>
    </p:spTree>
    <p:extLst>
      <p:ext uri="{BB962C8B-B14F-4D97-AF65-F5344CB8AC3E}">
        <p14:creationId xmlns:p14="http://schemas.microsoft.com/office/powerpoint/2010/main" val="90274441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a:t>
            </a:r>
          </a:p>
        </p:txBody>
      </p:sp>
      <p:sp>
        <p:nvSpPr>
          <p:cNvPr id="3" name="Content Placeholder 2"/>
          <p:cNvSpPr>
            <a:spLocks noGrp="1"/>
          </p:cNvSpPr>
          <p:nvPr>
            <p:ph idx="1"/>
          </p:nvPr>
        </p:nvSpPr>
        <p:spPr/>
        <p:txBody>
          <a:bodyPr/>
          <a:lstStyle/>
          <a:p>
            <a:pPr lvl="0"/>
            <a:r>
              <a:rPr lang="en-US" dirty="0"/>
              <a:t>June 1-November 1: Survey open</a:t>
            </a:r>
          </a:p>
          <a:p>
            <a:pPr lvl="0"/>
            <a:r>
              <a:rPr lang="en-US" dirty="0"/>
              <a:t>Future Webinars, Survey Tutorials TBD, 3pm</a:t>
            </a:r>
          </a:p>
          <a:p>
            <a:pPr lvl="1"/>
            <a:r>
              <a:rPr lang="en-US" dirty="0"/>
              <a:t>August 22</a:t>
            </a:r>
          </a:p>
          <a:p>
            <a:pPr lvl="1"/>
            <a:r>
              <a:rPr lang="en-US" dirty="0"/>
              <a:t>September 19</a:t>
            </a:r>
          </a:p>
          <a:p>
            <a:pPr lvl="1"/>
            <a:r>
              <a:rPr lang="en-US" dirty="0"/>
              <a:t>October 17 </a:t>
            </a:r>
          </a:p>
          <a:p>
            <a:r>
              <a:rPr lang="en-US" dirty="0"/>
              <a:t>Mid-December: Final post-school outcome reports available</a:t>
            </a:r>
          </a:p>
        </p:txBody>
      </p:sp>
      <p:sp>
        <p:nvSpPr>
          <p:cNvPr id="4" name="Slide Number Placeholder 3"/>
          <p:cNvSpPr>
            <a:spLocks noGrp="1"/>
          </p:cNvSpPr>
          <p:nvPr>
            <p:ph type="sldNum" sz="quarter" idx="12"/>
          </p:nvPr>
        </p:nvSpPr>
        <p:spPr/>
        <p:txBody>
          <a:bodyPr/>
          <a:lstStyle/>
          <a:p>
            <a:fld id="{50ADEE99-5B15-4B10-A3EB-5286E787B43D}" type="slidenum">
              <a:rPr lang="en-US" smtClean="0"/>
              <a:t>89</a:t>
            </a:fld>
            <a:endParaRPr lang="en-US" dirty="0"/>
          </a:p>
        </p:txBody>
      </p:sp>
    </p:spTree>
    <p:extLst>
      <p:ext uri="{BB962C8B-B14F-4D97-AF65-F5344CB8AC3E}">
        <p14:creationId xmlns:p14="http://schemas.microsoft.com/office/powerpoint/2010/main" val="79636937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90</a:t>
            </a:fld>
            <a:endParaRPr lang="en-US" dirty="0"/>
          </a:p>
        </p:txBody>
      </p:sp>
    </p:spTree>
    <p:extLst>
      <p:ext uri="{BB962C8B-B14F-4D97-AF65-F5344CB8AC3E}">
        <p14:creationId xmlns:p14="http://schemas.microsoft.com/office/powerpoint/2010/main" val="337941360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information</a:t>
            </a:r>
          </a:p>
        </p:txBody>
      </p:sp>
      <p:sp>
        <p:nvSpPr>
          <p:cNvPr id="3" name="Content Placeholder 2"/>
          <p:cNvSpPr>
            <a:spLocks noGrp="1"/>
          </p:cNvSpPr>
          <p:nvPr>
            <p:ph idx="1"/>
          </p:nvPr>
        </p:nvSpPr>
        <p:spPr/>
        <p:txBody>
          <a:bodyPr/>
          <a:lstStyle/>
          <a:p>
            <a:pPr lvl="0"/>
            <a:r>
              <a:rPr lang="en-US" dirty="0"/>
              <a:t>Visit the </a:t>
            </a:r>
            <a:r>
              <a:rPr lang="en-US" u="sng" dirty="0">
                <a:hlinkClick r:id="rId3"/>
              </a:rPr>
              <a:t>Guidance for Educators Page on the CCTS website</a:t>
            </a:r>
            <a:r>
              <a:rPr lang="en-US" dirty="0"/>
              <a:t> </a:t>
            </a:r>
          </a:p>
          <a:p>
            <a:pPr lvl="0"/>
            <a:r>
              <a:rPr lang="en-US" dirty="0"/>
              <a:t>Join us for our next </a:t>
            </a:r>
            <a:r>
              <a:rPr lang="en-US" dirty="0" smtClean="0"/>
              <a:t>training webinar</a:t>
            </a:r>
            <a:r>
              <a:rPr lang="en-US" dirty="0"/>
              <a:t>: August 22, 2019</a:t>
            </a:r>
          </a:p>
          <a:p>
            <a:pPr lvl="0"/>
            <a:r>
              <a:rPr lang="en-US" dirty="0"/>
              <a:t>Contact CCTS</a:t>
            </a:r>
          </a:p>
          <a:p>
            <a:pPr lvl="1"/>
            <a:r>
              <a:rPr lang="en-US" u="sng" dirty="0">
                <a:hlinkClick r:id="rId4"/>
              </a:rPr>
              <a:t>ccts@seattleu.edu</a:t>
            </a:r>
            <a:endParaRPr lang="en-US" u="sng" dirty="0"/>
          </a:p>
          <a:p>
            <a:pPr lvl="1"/>
            <a:r>
              <a:rPr lang="en-US" dirty="0"/>
              <a:t>206-296-6494</a:t>
            </a:r>
          </a:p>
        </p:txBody>
      </p:sp>
      <p:sp>
        <p:nvSpPr>
          <p:cNvPr id="4" name="Slide Number Placeholder 3"/>
          <p:cNvSpPr>
            <a:spLocks noGrp="1"/>
          </p:cNvSpPr>
          <p:nvPr>
            <p:ph type="sldNum" sz="quarter" idx="12"/>
          </p:nvPr>
        </p:nvSpPr>
        <p:spPr/>
        <p:txBody>
          <a:bodyPr/>
          <a:lstStyle/>
          <a:p>
            <a:fld id="{50ADEE99-5B15-4B10-A3EB-5286E787B43D}" type="slidenum">
              <a:rPr lang="en-US" smtClean="0"/>
              <a:t>91</a:t>
            </a:fld>
            <a:endParaRPr lang="en-US" dirty="0"/>
          </a:p>
        </p:txBody>
      </p:sp>
    </p:spTree>
    <p:extLst>
      <p:ext uri="{BB962C8B-B14F-4D97-AF65-F5344CB8AC3E}">
        <p14:creationId xmlns:p14="http://schemas.microsoft.com/office/powerpoint/2010/main" val="322714967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92</a:t>
            </a:fld>
            <a:endParaRPr lang="en-US" dirty="0"/>
          </a:p>
        </p:txBody>
      </p:sp>
    </p:spTree>
    <p:extLst>
      <p:ext uri="{BB962C8B-B14F-4D97-AF65-F5344CB8AC3E}">
        <p14:creationId xmlns:p14="http://schemas.microsoft.com/office/powerpoint/2010/main" val="23359892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Commons License</a:t>
            </a:r>
          </a:p>
        </p:txBody>
      </p:sp>
      <p:sp>
        <p:nvSpPr>
          <p:cNvPr id="3" name="Content Placeholder 2"/>
          <p:cNvSpPr>
            <a:spLocks noGrp="1"/>
          </p:cNvSpPr>
          <p:nvPr>
            <p:ph sz="half" idx="1"/>
          </p:nvPr>
        </p:nvSpPr>
        <p:spPr>
          <a:xfrm>
            <a:off x="828573" y="1662778"/>
            <a:ext cx="10396017" cy="4351338"/>
          </a:xfrm>
        </p:spPr>
        <p:txBody>
          <a:bodyPr>
            <a:normAutofit/>
          </a:bodyPr>
          <a:lstStyle/>
          <a:p>
            <a:r>
              <a:rPr lang="en-US" sz="2400" dirty="0"/>
              <a:t>Except where otherwise noted, content in this presentation is licensed under a </a:t>
            </a:r>
            <a:r>
              <a:rPr lang="en-US" sz="2400" u="sng" dirty="0">
                <a:hlinkClick r:id="rId3"/>
              </a:rPr>
              <a:t>Creative Commons Attribution 4.0 International license</a:t>
            </a:r>
            <a:r>
              <a:rPr lang="en-US" sz="2400" dirty="0"/>
              <a:t>. All logos and trademarks are property of their respective owners.</a:t>
            </a:r>
          </a:p>
          <a:p>
            <a:r>
              <a:rPr lang="en-US" sz="2400" dirty="0"/>
              <a:t>You may share and adapt this material, but you must give appropriate credit, provide a link to the license, and indicate if changes were made.</a:t>
            </a:r>
          </a:p>
        </p:txBody>
      </p:sp>
      <p:sp>
        <p:nvSpPr>
          <p:cNvPr id="5" name="Slide Number Placeholder 4"/>
          <p:cNvSpPr>
            <a:spLocks noGrp="1"/>
          </p:cNvSpPr>
          <p:nvPr>
            <p:ph type="sldNum" sz="quarter" idx="12"/>
          </p:nvPr>
        </p:nvSpPr>
        <p:spPr/>
        <p:txBody>
          <a:bodyPr/>
          <a:lstStyle/>
          <a:p>
            <a:fld id="{50ADEE99-5B15-4B10-A3EB-5286E787B43D}" type="slidenum">
              <a:rPr lang="en-US" smtClean="0"/>
              <a:t>93</a:t>
            </a:fld>
            <a:endParaRPr lang="en-US" dirty="0"/>
          </a:p>
        </p:txBody>
      </p:sp>
      <p:pic>
        <p:nvPicPr>
          <p:cNvPr id="7" name="Content Placeholder 6" descr="Creative Commons CC BY logo."/>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1320332" y="4084627"/>
            <a:ext cx="3635781" cy="12813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853285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OSPI Disclaimer</a:t>
            </a:r>
          </a:p>
        </p:txBody>
      </p:sp>
      <p:sp>
        <p:nvSpPr>
          <p:cNvPr id="3" name="Content Placeholder 2"/>
          <p:cNvSpPr>
            <a:spLocks noGrp="1"/>
          </p:cNvSpPr>
          <p:nvPr>
            <p:ph idx="1"/>
          </p:nvPr>
        </p:nvSpPr>
        <p:spPr/>
        <p:txBody>
          <a:bodyPr/>
          <a:lstStyle/>
          <a:p>
            <a:pPr marL="0" indent="0">
              <a:spcBef>
                <a:spcPts val="0"/>
              </a:spcBef>
              <a:spcAft>
                <a:spcPts val="1200"/>
              </a:spcAft>
              <a:buClr>
                <a:schemeClr val="dk1"/>
              </a:buClr>
              <a:buSzPct val="25000"/>
              <a:buNone/>
            </a:pPr>
            <a:r>
              <a:rPr lang="en-US" dirty="0">
                <a:solidFill>
                  <a:schemeClr val="dk1"/>
                </a:solidFill>
                <a:latin typeface="Arial"/>
                <a:ea typeface="Arial"/>
                <a:cs typeface="Arial"/>
                <a:sym typeface="Arial"/>
              </a:rPr>
              <a:t>This training is meant to supplement, not supplant reading bulletins and accompanying documents; guidance from the U.S. Department of Education; chapter 392-172A WAC; Part 300 of the federal regulations; and, the Individuals with Disabilities Act. </a:t>
            </a:r>
          </a:p>
          <a:p>
            <a:pPr marL="0" indent="0">
              <a:spcBef>
                <a:spcPts val="400"/>
              </a:spcBef>
              <a:spcAft>
                <a:spcPts val="1200"/>
              </a:spcAft>
              <a:buClr>
                <a:schemeClr val="dk1"/>
              </a:buClr>
              <a:buSzPct val="25000"/>
              <a:buNone/>
            </a:pPr>
            <a:r>
              <a:rPr lang="en-US" dirty="0">
                <a:solidFill>
                  <a:schemeClr val="dk1"/>
                </a:solidFill>
                <a:latin typeface="Arial"/>
                <a:ea typeface="Arial"/>
                <a:cs typeface="Arial"/>
                <a:sym typeface="Arial"/>
              </a:rPr>
              <a:t>This presentation and/or materials should be viewed and applied by users according to their specific needs. The presentation should be used as guidance and is not intended as legal advice. </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94</a:t>
            </a:fld>
            <a:endParaRPr lang="en-US" dirty="0"/>
          </a:p>
        </p:txBody>
      </p:sp>
    </p:spTree>
    <p:extLst>
      <p:ext uri="{BB962C8B-B14F-4D97-AF65-F5344CB8AC3E}">
        <p14:creationId xmlns:p14="http://schemas.microsoft.com/office/powerpoint/2010/main" val="4090504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D6AF696B-E5E9-478B-8722-F397A525B56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C3FE57A0-24F4-43CA-8206-B1867B8D03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ccts_ppt_template_20181001</Template>
  <TotalTime>6412</TotalTime>
  <Words>10819</Words>
  <Application>Microsoft Office PowerPoint</Application>
  <PresentationFormat>Widescreen</PresentationFormat>
  <Paragraphs>1077</Paragraphs>
  <Slides>94</Slides>
  <Notes>94</Notes>
  <HiddenSlides>14</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94</vt:i4>
      </vt:variant>
    </vt:vector>
  </HeadingPairs>
  <TitlesOfParts>
    <vt:vector size="102" baseType="lpstr">
      <vt:lpstr>MS PGothic</vt:lpstr>
      <vt:lpstr>Arial</vt:lpstr>
      <vt:lpstr>Calibri</vt:lpstr>
      <vt:lpstr>Courier New</vt:lpstr>
      <vt:lpstr>Rockwell</vt:lpstr>
      <vt:lpstr>Times New Roman</vt:lpstr>
      <vt:lpstr>Office Theme</vt:lpstr>
      <vt:lpstr>1_Office Theme</vt:lpstr>
      <vt:lpstr>  Conducting the 2019  Post-School Survey</vt:lpstr>
      <vt:lpstr>Getting started</vt:lpstr>
      <vt:lpstr>CCTS Introductions</vt:lpstr>
      <vt:lpstr>Today’s Agenda</vt:lpstr>
      <vt:lpstr>2019 Post-School Survey Training Webinars</vt:lpstr>
      <vt:lpstr>Post-School Survey Overview</vt:lpstr>
      <vt:lpstr>Survey Logistics</vt:lpstr>
      <vt:lpstr>Importance of the Post-School Survey</vt:lpstr>
      <vt:lpstr>Post-School Survey and the TSF2</vt:lpstr>
      <vt:lpstr>TSF2 User Role: Conduct Survey</vt:lpstr>
      <vt:lpstr>TSF2 User Roles</vt:lpstr>
      <vt:lpstr>Pre-Survey Tasks</vt:lpstr>
      <vt:lpstr>June 1-November 1: Conduct Survey</vt:lpstr>
      <vt:lpstr>Response rate</vt:lpstr>
      <vt:lpstr>Screenshot: Contact/Response Rate Report page</vt:lpstr>
      <vt:lpstr>Improving Response Rates</vt:lpstr>
      <vt:lpstr>OSPI’s Determination Requirements</vt:lpstr>
      <vt:lpstr>Do you know your response- rate from last year’s survey?</vt:lpstr>
      <vt:lpstr>Where to locate response rates</vt:lpstr>
      <vt:lpstr>Survey Structure</vt:lpstr>
      <vt:lpstr>Survey Sequence</vt:lpstr>
      <vt:lpstr>Follow-up Questions (+)</vt:lpstr>
      <vt:lpstr>Timeframe for Questions</vt:lpstr>
      <vt:lpstr>Questions so far?</vt:lpstr>
      <vt:lpstr>What next?</vt:lpstr>
      <vt:lpstr>Navigating to the  Leaver Survey List in TSF2</vt:lpstr>
      <vt:lpstr>Accessing Leaver Surveys</vt:lpstr>
      <vt:lpstr>Log in to the TSF2 Screenshot</vt:lpstr>
      <vt:lpstr>Post-School Survey Home Screenshot 1</vt:lpstr>
      <vt:lpstr>Survey Status by District/District list Screenshot</vt:lpstr>
      <vt:lpstr>Survey Status by School/School List Screenshot</vt:lpstr>
      <vt:lpstr>Leaver Survey List Screenshot 1</vt:lpstr>
      <vt:lpstr>I. Former Student Demographics (1-10)</vt:lpstr>
      <vt:lpstr>Former Student Demographics</vt:lpstr>
      <vt:lpstr>Exit Date</vt:lpstr>
      <vt:lpstr>II. Pre-survey Questions (11-13)</vt:lpstr>
      <vt:lpstr>Contact Date/Time</vt:lpstr>
      <vt:lpstr>Interviewer Name and Position</vt:lpstr>
      <vt:lpstr>III. Connect with Survey Respondent</vt:lpstr>
      <vt:lpstr>Script: Introduction (Former Student)</vt:lpstr>
      <vt:lpstr>Former Student Script</vt:lpstr>
      <vt:lpstr>Additional Comments</vt:lpstr>
      <vt:lpstr>Save Survey Screenshot</vt:lpstr>
      <vt:lpstr>Script: Introduction (Parent/Family)</vt:lpstr>
      <vt:lpstr>Parent/Family Member Script [1 of 2]</vt:lpstr>
      <vt:lpstr>Parent/Family Member Script [2 of 3]</vt:lpstr>
      <vt:lpstr>Parent/Family Member Script [3 of 3]</vt:lpstr>
      <vt:lpstr>IV. Survey Respondent Information</vt:lpstr>
      <vt:lpstr>Begin the Survey</vt:lpstr>
      <vt:lpstr>If No: Select Best Reason</vt:lpstr>
      <vt:lpstr>Submit Survey Screenshot</vt:lpstr>
      <vt:lpstr>If Yes: Person Interviewed</vt:lpstr>
      <vt:lpstr>V. Postsecondary Employment Questions</vt:lpstr>
      <vt:lpstr>Postsecondary Employment</vt:lpstr>
      <vt:lpstr>Amount of Time Worked</vt:lpstr>
      <vt:lpstr>Follow-up Question: Days Worked</vt:lpstr>
      <vt:lpstr>Number of Hours Worked</vt:lpstr>
      <vt:lpstr>Follow-up Question: Hours Worked</vt:lpstr>
      <vt:lpstr>Average Hourly Wage</vt:lpstr>
      <vt:lpstr>Follow-up Question: Hourly Wage</vt:lpstr>
      <vt:lpstr>Job Position</vt:lpstr>
      <vt:lpstr>Company/Organization Name</vt:lpstr>
      <vt:lpstr>Work Environment</vt:lpstr>
      <vt:lpstr>Work Environment Responses</vt:lpstr>
      <vt:lpstr>VI. Postsecondary Education Questions</vt:lpstr>
      <vt:lpstr>Follow-up Question: Exit Status</vt:lpstr>
      <vt:lpstr>School, Training, or Education</vt:lpstr>
      <vt:lpstr>What Kind of Program? [1 of 7]</vt:lpstr>
      <vt:lpstr>What Kind of Program? [2 of 7]</vt:lpstr>
      <vt:lpstr>What Kind of Program? [3 of 7]</vt:lpstr>
      <vt:lpstr>What Kind of Program? [4 of 7]</vt:lpstr>
      <vt:lpstr>What Kind of Program? [5 of 7] </vt:lpstr>
      <vt:lpstr>What Kind of Program? [6 of 7] </vt:lpstr>
      <vt:lpstr>What Kind of Program? [7 of 7]</vt:lpstr>
      <vt:lpstr>Program Name and Location</vt:lpstr>
      <vt:lpstr>Additional Program Information [1 of 2]</vt:lpstr>
      <vt:lpstr>Additional Program Information [2 of 2]</vt:lpstr>
      <vt:lpstr>Follow-up Question: Reason for Not Completing Term</vt:lpstr>
      <vt:lpstr>VII. Agency Connections Questions</vt:lpstr>
      <vt:lpstr>Agency Connections</vt:lpstr>
      <vt:lpstr>Specify Which Agency</vt:lpstr>
      <vt:lpstr>VIII. Additional Comments</vt:lpstr>
      <vt:lpstr>Additional Comments Textbox</vt:lpstr>
      <vt:lpstr>IX. Ending the Survey</vt:lpstr>
      <vt:lpstr>Thank Respondent</vt:lpstr>
      <vt:lpstr>End Survey</vt:lpstr>
      <vt:lpstr>Leaver Survey List Screenshot</vt:lpstr>
      <vt:lpstr>Next Steps</vt:lpstr>
      <vt:lpstr>Reminders</vt:lpstr>
      <vt:lpstr>Questions</vt:lpstr>
      <vt:lpstr>For more information</vt:lpstr>
      <vt:lpstr>Thank you</vt:lpstr>
      <vt:lpstr>Creative Commons License</vt:lpstr>
      <vt:lpstr>OSPI Disclaimer</vt:lpstr>
    </vt:vector>
  </TitlesOfParts>
  <Company>Seattle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Post-School Survey Training: Conducting the Survey , Part 2</dc:title>
  <dc:creator>Shepherd, Jay</dc:creator>
  <cp:lastModifiedBy>Shepherd, Jay</cp:lastModifiedBy>
  <cp:revision>458</cp:revision>
  <cp:lastPrinted>2019-06-21T21:18:54Z</cp:lastPrinted>
  <dcterms:created xsi:type="dcterms:W3CDTF">2019-03-21T21:13:26Z</dcterms:created>
  <dcterms:modified xsi:type="dcterms:W3CDTF">2019-06-21T23:18:29Z</dcterms:modified>
</cp:coreProperties>
</file>